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2" r:id="rId3"/>
    <p:sldId id="261" r:id="rId4"/>
    <p:sldId id="263" r:id="rId5"/>
    <p:sldId id="259" r:id="rId6"/>
    <p:sldId id="257" r:id="rId7"/>
    <p:sldId id="258" r:id="rId8"/>
    <p:sldId id="260" r:id="rId9"/>
    <p:sldId id="265" r:id="rId10"/>
    <p:sldId id="264" r:id="rId11"/>
    <p:sldId id="268" r:id="rId12"/>
    <p:sldId id="269" r:id="rId13"/>
    <p:sldId id="273" r:id="rId14"/>
    <p:sldId id="271" r:id="rId15"/>
    <p:sldId id="272"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093" autoAdjust="0"/>
  </p:normalViewPr>
  <p:slideViewPr>
    <p:cSldViewPr snapToGrid="0">
      <p:cViewPr>
        <p:scale>
          <a:sx n="66" d="100"/>
          <a:sy n="66" d="100"/>
        </p:scale>
        <p:origin x="66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6D4639-ACE9-454D-9544-1472F5077B0D}" type="datetimeFigureOut">
              <a:rPr lang="en-US" smtClean="0"/>
              <a:t>9/30/2022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D4CF6A-635F-4D96-ACAB-6EB04D0BA516}" type="slidenum">
              <a:rPr lang="en-US" smtClean="0"/>
              <a:t>‹#›</a:t>
            </a:fld>
            <a:endParaRPr lang="en-US"/>
          </a:p>
        </p:txBody>
      </p:sp>
    </p:spTree>
    <p:extLst>
      <p:ext uri="{BB962C8B-B14F-4D97-AF65-F5344CB8AC3E}">
        <p14:creationId xmlns:p14="http://schemas.microsoft.com/office/powerpoint/2010/main" val="4143684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D4CF6A-635F-4D96-ACAB-6EB04D0BA516}" type="slidenum">
              <a:rPr lang="en-US" smtClean="0"/>
              <a:t>10</a:t>
            </a:fld>
            <a:endParaRPr lang="en-US"/>
          </a:p>
        </p:txBody>
      </p:sp>
    </p:spTree>
    <p:extLst>
      <p:ext uri="{BB962C8B-B14F-4D97-AF65-F5344CB8AC3E}">
        <p14:creationId xmlns:p14="http://schemas.microsoft.com/office/powerpoint/2010/main" val="875920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0E741-3389-583C-7F27-343C612D90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AC2AF2-FCC4-B605-73C6-F4BEB426BF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EFCED3-41DC-6853-BCF0-393FBBC5AA4C}"/>
              </a:ext>
            </a:extLst>
          </p:cNvPr>
          <p:cNvSpPr>
            <a:spLocks noGrp="1"/>
          </p:cNvSpPr>
          <p:nvPr>
            <p:ph type="dt" sz="half" idx="10"/>
          </p:nvPr>
        </p:nvSpPr>
        <p:spPr/>
        <p:txBody>
          <a:bodyPr/>
          <a:lstStyle/>
          <a:p>
            <a:fld id="{1B950FC0-2808-4A15-9CB7-6E1B93AB091A}" type="datetimeFigureOut">
              <a:rPr lang="en-US" smtClean="0"/>
              <a:t>9/30/2022</a:t>
            </a:fld>
            <a:endParaRPr lang="en-US"/>
          </a:p>
        </p:txBody>
      </p:sp>
      <p:sp>
        <p:nvSpPr>
          <p:cNvPr id="5" name="Footer Placeholder 4">
            <a:extLst>
              <a:ext uri="{FF2B5EF4-FFF2-40B4-BE49-F238E27FC236}">
                <a16:creationId xmlns:a16="http://schemas.microsoft.com/office/drawing/2014/main" id="{A0C8D1A6-080D-7D94-5A3B-3FEEA260A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CE330B-E2C0-EE96-3201-ED8D3797997F}"/>
              </a:ext>
            </a:extLst>
          </p:cNvPr>
          <p:cNvSpPr>
            <a:spLocks noGrp="1"/>
          </p:cNvSpPr>
          <p:nvPr>
            <p:ph type="sldNum" sz="quarter" idx="12"/>
          </p:nvPr>
        </p:nvSpPr>
        <p:spPr/>
        <p:txBody>
          <a:bodyPr/>
          <a:lstStyle/>
          <a:p>
            <a:fld id="{213D8358-B762-476D-AE06-199FA4152214}" type="slidenum">
              <a:rPr lang="en-US" smtClean="0"/>
              <a:t>‹#›</a:t>
            </a:fld>
            <a:endParaRPr lang="en-US"/>
          </a:p>
        </p:txBody>
      </p:sp>
    </p:spTree>
    <p:extLst>
      <p:ext uri="{BB962C8B-B14F-4D97-AF65-F5344CB8AC3E}">
        <p14:creationId xmlns:p14="http://schemas.microsoft.com/office/powerpoint/2010/main" val="373308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B58B2-E8EA-AE04-3746-819EDD73C6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2622C6-448B-0717-F329-9760244E31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48DF8F-497F-3262-161E-821950F17FA3}"/>
              </a:ext>
            </a:extLst>
          </p:cNvPr>
          <p:cNvSpPr>
            <a:spLocks noGrp="1"/>
          </p:cNvSpPr>
          <p:nvPr>
            <p:ph type="dt" sz="half" idx="10"/>
          </p:nvPr>
        </p:nvSpPr>
        <p:spPr/>
        <p:txBody>
          <a:bodyPr/>
          <a:lstStyle/>
          <a:p>
            <a:fld id="{1B950FC0-2808-4A15-9CB7-6E1B93AB091A}" type="datetimeFigureOut">
              <a:rPr lang="en-US" smtClean="0"/>
              <a:t>9/30/2022</a:t>
            </a:fld>
            <a:endParaRPr lang="en-US"/>
          </a:p>
        </p:txBody>
      </p:sp>
      <p:sp>
        <p:nvSpPr>
          <p:cNvPr id="5" name="Footer Placeholder 4">
            <a:extLst>
              <a:ext uri="{FF2B5EF4-FFF2-40B4-BE49-F238E27FC236}">
                <a16:creationId xmlns:a16="http://schemas.microsoft.com/office/drawing/2014/main" id="{F5B29F6F-AA8C-A762-985F-3755E51E38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A77A38-280E-74CF-950D-B9C9F9D76CCF}"/>
              </a:ext>
            </a:extLst>
          </p:cNvPr>
          <p:cNvSpPr>
            <a:spLocks noGrp="1"/>
          </p:cNvSpPr>
          <p:nvPr>
            <p:ph type="sldNum" sz="quarter" idx="12"/>
          </p:nvPr>
        </p:nvSpPr>
        <p:spPr/>
        <p:txBody>
          <a:bodyPr/>
          <a:lstStyle/>
          <a:p>
            <a:fld id="{213D8358-B762-476D-AE06-199FA4152214}" type="slidenum">
              <a:rPr lang="en-US" smtClean="0"/>
              <a:t>‹#›</a:t>
            </a:fld>
            <a:endParaRPr lang="en-US"/>
          </a:p>
        </p:txBody>
      </p:sp>
    </p:spTree>
    <p:extLst>
      <p:ext uri="{BB962C8B-B14F-4D97-AF65-F5344CB8AC3E}">
        <p14:creationId xmlns:p14="http://schemas.microsoft.com/office/powerpoint/2010/main" val="2165796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D214EE-948E-0743-5CD7-3545F9F466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AD0B51-258C-C303-F55A-B0C1E46E0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2CF470-1FB7-C260-7C18-9424ECF9A4B4}"/>
              </a:ext>
            </a:extLst>
          </p:cNvPr>
          <p:cNvSpPr>
            <a:spLocks noGrp="1"/>
          </p:cNvSpPr>
          <p:nvPr>
            <p:ph type="dt" sz="half" idx="10"/>
          </p:nvPr>
        </p:nvSpPr>
        <p:spPr/>
        <p:txBody>
          <a:bodyPr/>
          <a:lstStyle/>
          <a:p>
            <a:fld id="{1B950FC0-2808-4A15-9CB7-6E1B93AB091A}" type="datetimeFigureOut">
              <a:rPr lang="en-US" smtClean="0"/>
              <a:t>9/30/2022</a:t>
            </a:fld>
            <a:endParaRPr lang="en-US"/>
          </a:p>
        </p:txBody>
      </p:sp>
      <p:sp>
        <p:nvSpPr>
          <p:cNvPr id="5" name="Footer Placeholder 4">
            <a:extLst>
              <a:ext uri="{FF2B5EF4-FFF2-40B4-BE49-F238E27FC236}">
                <a16:creationId xmlns:a16="http://schemas.microsoft.com/office/drawing/2014/main" id="{DE756AC6-8360-C7BA-5726-00F9365734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B974D6-4C58-5F79-F590-492CD184604C}"/>
              </a:ext>
            </a:extLst>
          </p:cNvPr>
          <p:cNvSpPr>
            <a:spLocks noGrp="1"/>
          </p:cNvSpPr>
          <p:nvPr>
            <p:ph type="sldNum" sz="quarter" idx="12"/>
          </p:nvPr>
        </p:nvSpPr>
        <p:spPr/>
        <p:txBody>
          <a:bodyPr/>
          <a:lstStyle/>
          <a:p>
            <a:fld id="{213D8358-B762-476D-AE06-199FA4152214}" type="slidenum">
              <a:rPr lang="en-US" smtClean="0"/>
              <a:t>‹#›</a:t>
            </a:fld>
            <a:endParaRPr lang="en-US"/>
          </a:p>
        </p:txBody>
      </p:sp>
    </p:spTree>
    <p:extLst>
      <p:ext uri="{BB962C8B-B14F-4D97-AF65-F5344CB8AC3E}">
        <p14:creationId xmlns:p14="http://schemas.microsoft.com/office/powerpoint/2010/main" val="2893174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7207A-F047-A806-523E-139CF421F5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C36431-589F-7A1C-CF18-1889AFC951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281E09-1E3D-5B2E-E680-C4E1CF368504}"/>
              </a:ext>
            </a:extLst>
          </p:cNvPr>
          <p:cNvSpPr>
            <a:spLocks noGrp="1"/>
          </p:cNvSpPr>
          <p:nvPr>
            <p:ph type="dt" sz="half" idx="10"/>
          </p:nvPr>
        </p:nvSpPr>
        <p:spPr/>
        <p:txBody>
          <a:bodyPr/>
          <a:lstStyle/>
          <a:p>
            <a:fld id="{1B950FC0-2808-4A15-9CB7-6E1B93AB091A}" type="datetimeFigureOut">
              <a:rPr lang="en-US" smtClean="0"/>
              <a:t>9/30/2022</a:t>
            </a:fld>
            <a:endParaRPr lang="en-US"/>
          </a:p>
        </p:txBody>
      </p:sp>
      <p:sp>
        <p:nvSpPr>
          <p:cNvPr id="5" name="Footer Placeholder 4">
            <a:extLst>
              <a:ext uri="{FF2B5EF4-FFF2-40B4-BE49-F238E27FC236}">
                <a16:creationId xmlns:a16="http://schemas.microsoft.com/office/drawing/2014/main" id="{60C30E1B-6EC0-08B7-2F09-AE8837C234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FEA11A-2769-03F3-4245-0AE8E8D24ED3}"/>
              </a:ext>
            </a:extLst>
          </p:cNvPr>
          <p:cNvSpPr>
            <a:spLocks noGrp="1"/>
          </p:cNvSpPr>
          <p:nvPr>
            <p:ph type="sldNum" sz="quarter" idx="12"/>
          </p:nvPr>
        </p:nvSpPr>
        <p:spPr/>
        <p:txBody>
          <a:bodyPr/>
          <a:lstStyle/>
          <a:p>
            <a:fld id="{213D8358-B762-476D-AE06-199FA4152214}" type="slidenum">
              <a:rPr lang="en-US" smtClean="0"/>
              <a:t>‹#›</a:t>
            </a:fld>
            <a:endParaRPr lang="en-US"/>
          </a:p>
        </p:txBody>
      </p:sp>
    </p:spTree>
    <p:extLst>
      <p:ext uri="{BB962C8B-B14F-4D97-AF65-F5344CB8AC3E}">
        <p14:creationId xmlns:p14="http://schemas.microsoft.com/office/powerpoint/2010/main" val="306499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8835-8047-A004-05B1-EE8216D135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EB0DAA-4A59-DD72-1878-9FA0A229AD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C41779-D40A-F747-A2F9-FE11E07269B2}"/>
              </a:ext>
            </a:extLst>
          </p:cNvPr>
          <p:cNvSpPr>
            <a:spLocks noGrp="1"/>
          </p:cNvSpPr>
          <p:nvPr>
            <p:ph type="dt" sz="half" idx="10"/>
          </p:nvPr>
        </p:nvSpPr>
        <p:spPr/>
        <p:txBody>
          <a:bodyPr/>
          <a:lstStyle/>
          <a:p>
            <a:fld id="{1B950FC0-2808-4A15-9CB7-6E1B93AB091A}" type="datetimeFigureOut">
              <a:rPr lang="en-US" smtClean="0"/>
              <a:t>9/30/2022</a:t>
            </a:fld>
            <a:endParaRPr lang="en-US"/>
          </a:p>
        </p:txBody>
      </p:sp>
      <p:sp>
        <p:nvSpPr>
          <p:cNvPr id="5" name="Footer Placeholder 4">
            <a:extLst>
              <a:ext uri="{FF2B5EF4-FFF2-40B4-BE49-F238E27FC236}">
                <a16:creationId xmlns:a16="http://schemas.microsoft.com/office/drawing/2014/main" id="{87F522FF-F364-0F42-139C-D872FDEE2C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6E8461-4AF0-7409-68C2-3DAF06FA34D3}"/>
              </a:ext>
            </a:extLst>
          </p:cNvPr>
          <p:cNvSpPr>
            <a:spLocks noGrp="1"/>
          </p:cNvSpPr>
          <p:nvPr>
            <p:ph type="sldNum" sz="quarter" idx="12"/>
          </p:nvPr>
        </p:nvSpPr>
        <p:spPr/>
        <p:txBody>
          <a:bodyPr/>
          <a:lstStyle/>
          <a:p>
            <a:fld id="{213D8358-B762-476D-AE06-199FA4152214}" type="slidenum">
              <a:rPr lang="en-US" smtClean="0"/>
              <a:t>‹#›</a:t>
            </a:fld>
            <a:endParaRPr lang="en-US"/>
          </a:p>
        </p:txBody>
      </p:sp>
    </p:spTree>
    <p:extLst>
      <p:ext uri="{BB962C8B-B14F-4D97-AF65-F5344CB8AC3E}">
        <p14:creationId xmlns:p14="http://schemas.microsoft.com/office/powerpoint/2010/main" val="1804343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75711-8D66-F71E-D900-C76D10EC58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4CAEBB-6D04-6E5E-E4E8-52495B76FB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5187D1-B4F9-7398-F437-AA1A384169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6ECA29-F15F-9F31-A98A-ADF66F37087D}"/>
              </a:ext>
            </a:extLst>
          </p:cNvPr>
          <p:cNvSpPr>
            <a:spLocks noGrp="1"/>
          </p:cNvSpPr>
          <p:nvPr>
            <p:ph type="dt" sz="half" idx="10"/>
          </p:nvPr>
        </p:nvSpPr>
        <p:spPr/>
        <p:txBody>
          <a:bodyPr/>
          <a:lstStyle/>
          <a:p>
            <a:fld id="{1B950FC0-2808-4A15-9CB7-6E1B93AB091A}" type="datetimeFigureOut">
              <a:rPr lang="en-US" smtClean="0"/>
              <a:t>9/30/2022</a:t>
            </a:fld>
            <a:endParaRPr lang="en-US"/>
          </a:p>
        </p:txBody>
      </p:sp>
      <p:sp>
        <p:nvSpPr>
          <p:cNvPr id="6" name="Footer Placeholder 5">
            <a:extLst>
              <a:ext uri="{FF2B5EF4-FFF2-40B4-BE49-F238E27FC236}">
                <a16:creationId xmlns:a16="http://schemas.microsoft.com/office/drawing/2014/main" id="{FA46C885-AE08-4EE5-F5C3-33D8C70879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CF5BE5-AA62-B419-4F62-988EE06C70B1}"/>
              </a:ext>
            </a:extLst>
          </p:cNvPr>
          <p:cNvSpPr>
            <a:spLocks noGrp="1"/>
          </p:cNvSpPr>
          <p:nvPr>
            <p:ph type="sldNum" sz="quarter" idx="12"/>
          </p:nvPr>
        </p:nvSpPr>
        <p:spPr/>
        <p:txBody>
          <a:bodyPr/>
          <a:lstStyle/>
          <a:p>
            <a:fld id="{213D8358-B762-476D-AE06-199FA4152214}" type="slidenum">
              <a:rPr lang="en-US" smtClean="0"/>
              <a:t>‹#›</a:t>
            </a:fld>
            <a:endParaRPr lang="en-US"/>
          </a:p>
        </p:txBody>
      </p:sp>
    </p:spTree>
    <p:extLst>
      <p:ext uri="{BB962C8B-B14F-4D97-AF65-F5344CB8AC3E}">
        <p14:creationId xmlns:p14="http://schemas.microsoft.com/office/powerpoint/2010/main" val="416333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C0221-C3F2-D915-210B-8B4FBC2128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C6F6B1-F7B0-63D1-F5EB-92E975AFDA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125D06-BF5A-91BF-60B0-3AEA85106F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53072F-B0F1-E42B-5D69-A3734A9F32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B4BD0D-C360-410C-B1C1-C5D6A6F454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2BBCD5-9F0A-6361-8D00-27A148C4B011}"/>
              </a:ext>
            </a:extLst>
          </p:cNvPr>
          <p:cNvSpPr>
            <a:spLocks noGrp="1"/>
          </p:cNvSpPr>
          <p:nvPr>
            <p:ph type="dt" sz="half" idx="10"/>
          </p:nvPr>
        </p:nvSpPr>
        <p:spPr/>
        <p:txBody>
          <a:bodyPr/>
          <a:lstStyle/>
          <a:p>
            <a:fld id="{1B950FC0-2808-4A15-9CB7-6E1B93AB091A}" type="datetimeFigureOut">
              <a:rPr lang="en-US" smtClean="0"/>
              <a:t>9/30/2022</a:t>
            </a:fld>
            <a:endParaRPr lang="en-US"/>
          </a:p>
        </p:txBody>
      </p:sp>
      <p:sp>
        <p:nvSpPr>
          <p:cNvPr id="8" name="Footer Placeholder 7">
            <a:extLst>
              <a:ext uri="{FF2B5EF4-FFF2-40B4-BE49-F238E27FC236}">
                <a16:creationId xmlns:a16="http://schemas.microsoft.com/office/drawing/2014/main" id="{15CD2742-836A-3AA7-9ABC-38DFA990BE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E734D8-638B-F500-C050-E3F1BA2CDB1C}"/>
              </a:ext>
            </a:extLst>
          </p:cNvPr>
          <p:cNvSpPr>
            <a:spLocks noGrp="1"/>
          </p:cNvSpPr>
          <p:nvPr>
            <p:ph type="sldNum" sz="quarter" idx="12"/>
          </p:nvPr>
        </p:nvSpPr>
        <p:spPr/>
        <p:txBody>
          <a:bodyPr/>
          <a:lstStyle/>
          <a:p>
            <a:fld id="{213D8358-B762-476D-AE06-199FA4152214}" type="slidenum">
              <a:rPr lang="en-US" smtClean="0"/>
              <a:t>‹#›</a:t>
            </a:fld>
            <a:endParaRPr lang="en-US"/>
          </a:p>
        </p:txBody>
      </p:sp>
    </p:spTree>
    <p:extLst>
      <p:ext uri="{BB962C8B-B14F-4D97-AF65-F5344CB8AC3E}">
        <p14:creationId xmlns:p14="http://schemas.microsoft.com/office/powerpoint/2010/main" val="4195966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41C21-5033-3842-E379-497F3C67A2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1FEB2F-082D-17DE-6287-D71ED4F8F554}"/>
              </a:ext>
            </a:extLst>
          </p:cNvPr>
          <p:cNvSpPr>
            <a:spLocks noGrp="1"/>
          </p:cNvSpPr>
          <p:nvPr>
            <p:ph type="dt" sz="half" idx="10"/>
          </p:nvPr>
        </p:nvSpPr>
        <p:spPr/>
        <p:txBody>
          <a:bodyPr/>
          <a:lstStyle/>
          <a:p>
            <a:fld id="{1B950FC0-2808-4A15-9CB7-6E1B93AB091A}" type="datetimeFigureOut">
              <a:rPr lang="en-US" smtClean="0"/>
              <a:t>9/30/2022</a:t>
            </a:fld>
            <a:endParaRPr lang="en-US"/>
          </a:p>
        </p:txBody>
      </p:sp>
      <p:sp>
        <p:nvSpPr>
          <p:cNvPr id="4" name="Footer Placeholder 3">
            <a:extLst>
              <a:ext uri="{FF2B5EF4-FFF2-40B4-BE49-F238E27FC236}">
                <a16:creationId xmlns:a16="http://schemas.microsoft.com/office/drawing/2014/main" id="{B962CA1E-D94F-FF45-0E11-C049D6C7A9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C8FEF3-B94E-7AA0-C1F8-4127CB2110E0}"/>
              </a:ext>
            </a:extLst>
          </p:cNvPr>
          <p:cNvSpPr>
            <a:spLocks noGrp="1"/>
          </p:cNvSpPr>
          <p:nvPr>
            <p:ph type="sldNum" sz="quarter" idx="12"/>
          </p:nvPr>
        </p:nvSpPr>
        <p:spPr/>
        <p:txBody>
          <a:bodyPr/>
          <a:lstStyle/>
          <a:p>
            <a:fld id="{213D8358-B762-476D-AE06-199FA4152214}" type="slidenum">
              <a:rPr lang="en-US" smtClean="0"/>
              <a:t>‹#›</a:t>
            </a:fld>
            <a:endParaRPr lang="en-US"/>
          </a:p>
        </p:txBody>
      </p:sp>
    </p:spTree>
    <p:extLst>
      <p:ext uri="{BB962C8B-B14F-4D97-AF65-F5344CB8AC3E}">
        <p14:creationId xmlns:p14="http://schemas.microsoft.com/office/powerpoint/2010/main" val="4269280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EBB6A8-6DEB-755B-5585-B3E83E6104DB}"/>
              </a:ext>
            </a:extLst>
          </p:cNvPr>
          <p:cNvSpPr>
            <a:spLocks noGrp="1"/>
          </p:cNvSpPr>
          <p:nvPr>
            <p:ph type="dt" sz="half" idx="10"/>
          </p:nvPr>
        </p:nvSpPr>
        <p:spPr/>
        <p:txBody>
          <a:bodyPr/>
          <a:lstStyle/>
          <a:p>
            <a:fld id="{1B950FC0-2808-4A15-9CB7-6E1B93AB091A}" type="datetimeFigureOut">
              <a:rPr lang="en-US" smtClean="0"/>
              <a:t>9/30/2022</a:t>
            </a:fld>
            <a:endParaRPr lang="en-US"/>
          </a:p>
        </p:txBody>
      </p:sp>
      <p:sp>
        <p:nvSpPr>
          <p:cNvPr id="3" name="Footer Placeholder 2">
            <a:extLst>
              <a:ext uri="{FF2B5EF4-FFF2-40B4-BE49-F238E27FC236}">
                <a16:creationId xmlns:a16="http://schemas.microsoft.com/office/drawing/2014/main" id="{D3CB2F67-5EDA-E5FF-6744-73D29A47FC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E6542A-0223-7DA4-FA33-6279132B935C}"/>
              </a:ext>
            </a:extLst>
          </p:cNvPr>
          <p:cNvSpPr>
            <a:spLocks noGrp="1"/>
          </p:cNvSpPr>
          <p:nvPr>
            <p:ph type="sldNum" sz="quarter" idx="12"/>
          </p:nvPr>
        </p:nvSpPr>
        <p:spPr/>
        <p:txBody>
          <a:bodyPr/>
          <a:lstStyle/>
          <a:p>
            <a:fld id="{213D8358-B762-476D-AE06-199FA4152214}" type="slidenum">
              <a:rPr lang="en-US" smtClean="0"/>
              <a:t>‹#›</a:t>
            </a:fld>
            <a:endParaRPr lang="en-US"/>
          </a:p>
        </p:txBody>
      </p:sp>
    </p:spTree>
    <p:extLst>
      <p:ext uri="{BB962C8B-B14F-4D97-AF65-F5344CB8AC3E}">
        <p14:creationId xmlns:p14="http://schemas.microsoft.com/office/powerpoint/2010/main" val="1654442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46176-BE5E-6C00-BDD4-530DA2216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E13C3A-5760-A8DC-8C35-60BB211C89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53E183-B765-82EE-21ED-D39CC1D75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FC69A9-F221-071A-306C-882D64BA89BE}"/>
              </a:ext>
            </a:extLst>
          </p:cNvPr>
          <p:cNvSpPr>
            <a:spLocks noGrp="1"/>
          </p:cNvSpPr>
          <p:nvPr>
            <p:ph type="dt" sz="half" idx="10"/>
          </p:nvPr>
        </p:nvSpPr>
        <p:spPr/>
        <p:txBody>
          <a:bodyPr/>
          <a:lstStyle/>
          <a:p>
            <a:fld id="{1B950FC0-2808-4A15-9CB7-6E1B93AB091A}" type="datetimeFigureOut">
              <a:rPr lang="en-US" smtClean="0"/>
              <a:t>9/30/2022</a:t>
            </a:fld>
            <a:endParaRPr lang="en-US"/>
          </a:p>
        </p:txBody>
      </p:sp>
      <p:sp>
        <p:nvSpPr>
          <p:cNvPr id="6" name="Footer Placeholder 5">
            <a:extLst>
              <a:ext uri="{FF2B5EF4-FFF2-40B4-BE49-F238E27FC236}">
                <a16:creationId xmlns:a16="http://schemas.microsoft.com/office/drawing/2014/main" id="{34BA4C38-7D9A-D96D-352E-E86DD8F2E6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702A3F-6425-4483-73C6-09EF06E30ABC}"/>
              </a:ext>
            </a:extLst>
          </p:cNvPr>
          <p:cNvSpPr>
            <a:spLocks noGrp="1"/>
          </p:cNvSpPr>
          <p:nvPr>
            <p:ph type="sldNum" sz="quarter" idx="12"/>
          </p:nvPr>
        </p:nvSpPr>
        <p:spPr/>
        <p:txBody>
          <a:bodyPr/>
          <a:lstStyle/>
          <a:p>
            <a:fld id="{213D8358-B762-476D-AE06-199FA4152214}" type="slidenum">
              <a:rPr lang="en-US" smtClean="0"/>
              <a:t>‹#›</a:t>
            </a:fld>
            <a:endParaRPr lang="en-US"/>
          </a:p>
        </p:txBody>
      </p:sp>
    </p:spTree>
    <p:extLst>
      <p:ext uri="{BB962C8B-B14F-4D97-AF65-F5344CB8AC3E}">
        <p14:creationId xmlns:p14="http://schemas.microsoft.com/office/powerpoint/2010/main" val="3353539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499BA-632C-036D-D3DE-7A2C9D4976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CEA870-8F5A-3DBB-1B86-00E3101062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E8287B-86B9-DE38-26FA-22792ABBC2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D9826A-695F-5F97-9D50-CB7BAADF65E1}"/>
              </a:ext>
            </a:extLst>
          </p:cNvPr>
          <p:cNvSpPr>
            <a:spLocks noGrp="1"/>
          </p:cNvSpPr>
          <p:nvPr>
            <p:ph type="dt" sz="half" idx="10"/>
          </p:nvPr>
        </p:nvSpPr>
        <p:spPr/>
        <p:txBody>
          <a:bodyPr/>
          <a:lstStyle/>
          <a:p>
            <a:fld id="{1B950FC0-2808-4A15-9CB7-6E1B93AB091A}" type="datetimeFigureOut">
              <a:rPr lang="en-US" smtClean="0"/>
              <a:t>9/30/2022</a:t>
            </a:fld>
            <a:endParaRPr lang="en-US"/>
          </a:p>
        </p:txBody>
      </p:sp>
      <p:sp>
        <p:nvSpPr>
          <p:cNvPr id="6" name="Footer Placeholder 5">
            <a:extLst>
              <a:ext uri="{FF2B5EF4-FFF2-40B4-BE49-F238E27FC236}">
                <a16:creationId xmlns:a16="http://schemas.microsoft.com/office/drawing/2014/main" id="{459BD00C-E987-C51F-D7A7-6154BE10E6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DAE7AE-5C1F-BD46-FFF7-19FF91D5EC9F}"/>
              </a:ext>
            </a:extLst>
          </p:cNvPr>
          <p:cNvSpPr>
            <a:spLocks noGrp="1"/>
          </p:cNvSpPr>
          <p:nvPr>
            <p:ph type="sldNum" sz="quarter" idx="12"/>
          </p:nvPr>
        </p:nvSpPr>
        <p:spPr/>
        <p:txBody>
          <a:bodyPr/>
          <a:lstStyle/>
          <a:p>
            <a:fld id="{213D8358-B762-476D-AE06-199FA4152214}" type="slidenum">
              <a:rPr lang="en-US" smtClean="0"/>
              <a:t>‹#›</a:t>
            </a:fld>
            <a:endParaRPr lang="en-US"/>
          </a:p>
        </p:txBody>
      </p:sp>
    </p:spTree>
    <p:extLst>
      <p:ext uri="{BB962C8B-B14F-4D97-AF65-F5344CB8AC3E}">
        <p14:creationId xmlns:p14="http://schemas.microsoft.com/office/powerpoint/2010/main" val="1385657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A864AF-F59A-DF76-501F-9DC8BA68A9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FA63D3-6F58-E83B-B787-5FF802C3D1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B02C9F-CA3D-1D9E-AC4A-774DA08997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950FC0-2808-4A15-9CB7-6E1B93AB091A}" type="datetimeFigureOut">
              <a:rPr lang="en-US" smtClean="0"/>
              <a:t>9/30/2022</a:t>
            </a:fld>
            <a:endParaRPr lang="en-US"/>
          </a:p>
        </p:txBody>
      </p:sp>
      <p:sp>
        <p:nvSpPr>
          <p:cNvPr id="5" name="Footer Placeholder 4">
            <a:extLst>
              <a:ext uri="{FF2B5EF4-FFF2-40B4-BE49-F238E27FC236}">
                <a16:creationId xmlns:a16="http://schemas.microsoft.com/office/drawing/2014/main" id="{CAD69FA3-2D30-A168-BC3B-6129147364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BA1733-E4B8-A0E3-8232-0346F036B5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D8358-B762-476D-AE06-199FA4152214}" type="slidenum">
              <a:rPr lang="en-US" smtClean="0"/>
              <a:t>‹#›</a:t>
            </a:fld>
            <a:endParaRPr lang="en-US"/>
          </a:p>
        </p:txBody>
      </p:sp>
    </p:spTree>
    <p:extLst>
      <p:ext uri="{BB962C8B-B14F-4D97-AF65-F5344CB8AC3E}">
        <p14:creationId xmlns:p14="http://schemas.microsoft.com/office/powerpoint/2010/main" val="480005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DF12-873D-4924-18E5-0935DB5E3EDC}"/>
              </a:ext>
            </a:extLst>
          </p:cNvPr>
          <p:cNvSpPr>
            <a:spLocks noGrp="1"/>
          </p:cNvSpPr>
          <p:nvPr>
            <p:ph type="ctrTitle"/>
          </p:nvPr>
        </p:nvSpPr>
        <p:spPr>
          <a:xfrm>
            <a:off x="771525" y="200025"/>
            <a:ext cx="10648950" cy="790575"/>
          </a:xfrm>
        </p:spPr>
        <p:txBody>
          <a:bodyPr>
            <a:noAutofit/>
          </a:bodyPr>
          <a:lstStyle/>
          <a:p>
            <a:pPr algn="l"/>
            <a:r>
              <a:rPr lang="en-US" sz="2800" b="1" kern="0" dirty="0">
                <a:solidFill>
                  <a:srgbClr val="417630"/>
                </a:solidFill>
                <a:latin typeface="Verdana" panose="020B0604030504040204" pitchFamily="34" charset="0"/>
                <a:ea typeface="Verdana" panose="020B0604030504040204" pitchFamily="34" charset="0"/>
                <a:cs typeface="Arial" panose="020B0604020202020204" pitchFamily="34" charset="0"/>
              </a:rPr>
              <a:t>Templates Part 2</a:t>
            </a:r>
            <a:endParaRPr lang="en-US" sz="2800" b="1" dirty="0">
              <a:solidFill>
                <a:srgbClr val="0070C0"/>
              </a:solidFill>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F42A7EB3-7D83-FC74-1BD5-3ACBFA212553}"/>
              </a:ext>
            </a:extLst>
          </p:cNvPr>
          <p:cNvSpPr>
            <a:spLocks noGrp="1"/>
          </p:cNvSpPr>
          <p:nvPr>
            <p:ph type="subTitle" idx="1"/>
          </p:nvPr>
        </p:nvSpPr>
        <p:spPr>
          <a:xfrm>
            <a:off x="876300" y="1282262"/>
            <a:ext cx="11010899" cy="5023288"/>
          </a:xfrm>
        </p:spPr>
        <p:txBody>
          <a:bodyPr>
            <a:normAutofit/>
          </a:bodyPr>
          <a:lstStyle/>
          <a:p>
            <a:pPr marL="342900" indent="-342900" algn="l">
              <a:lnSpc>
                <a:spcPct val="100000"/>
              </a:lnSpc>
              <a:buFont typeface="Arial" panose="020B0604020202020204" pitchFamily="34" charset="0"/>
              <a:buChar char="•"/>
            </a:pPr>
            <a:r>
              <a:rPr lang="en-US" dirty="0">
                <a:ea typeface="Verdana" panose="020B0604030504040204" pitchFamily="34" charset="0"/>
              </a:rPr>
              <a:t>Advantage/Disadvantage of templates</a:t>
            </a:r>
          </a:p>
          <a:p>
            <a:pPr marL="342900" indent="-342900" algn="l">
              <a:lnSpc>
                <a:spcPct val="100000"/>
              </a:lnSpc>
              <a:buFont typeface="Arial" panose="020B0604020202020204" pitchFamily="34" charset="0"/>
              <a:buChar char="•"/>
            </a:pPr>
            <a:r>
              <a:rPr lang="en-US" dirty="0">
                <a:ea typeface="Verdana" panose="020B0604030504040204" pitchFamily="34" charset="0"/>
              </a:rPr>
              <a:t>Class specialization</a:t>
            </a:r>
          </a:p>
          <a:p>
            <a:pPr marL="342900" indent="-342900" algn="l">
              <a:lnSpc>
                <a:spcPct val="100000"/>
              </a:lnSpc>
              <a:buFont typeface="Arial" panose="020B0604020202020204" pitchFamily="34" charset="0"/>
              <a:buChar char="•"/>
            </a:pPr>
            <a:r>
              <a:rPr lang="en-US" dirty="0">
                <a:ea typeface="Verdana" panose="020B0604030504040204" pitchFamily="34" charset="0"/>
              </a:rPr>
              <a:t>Template Parameter</a:t>
            </a:r>
          </a:p>
          <a:p>
            <a:pPr marL="800100" lvl="1" indent="-342900" algn="l">
              <a:lnSpc>
                <a:spcPct val="100000"/>
              </a:lnSpc>
              <a:buFont typeface="Arial" panose="020B0604020202020204" pitchFamily="34" charset="0"/>
              <a:buChar char="•"/>
            </a:pPr>
            <a:r>
              <a:rPr lang="en-US" dirty="0">
                <a:ea typeface="Verdana" panose="020B0604030504040204" pitchFamily="34" charset="0"/>
              </a:rPr>
              <a:t>Non type template parameter</a:t>
            </a:r>
          </a:p>
          <a:p>
            <a:pPr marL="342900" indent="-342900" algn="l">
              <a:lnSpc>
                <a:spcPct val="100000"/>
              </a:lnSpc>
              <a:buFont typeface="Arial" panose="020B0604020202020204" pitchFamily="34" charset="0"/>
              <a:buChar char="•"/>
            </a:pPr>
            <a:r>
              <a:rPr lang="en-US" dirty="0">
                <a:ea typeface="Verdana" panose="020B0604030504040204" pitchFamily="34" charset="0"/>
              </a:rPr>
              <a:t>Some important points regarding templates</a:t>
            </a:r>
          </a:p>
          <a:p>
            <a:pPr algn="l">
              <a:lnSpc>
                <a:spcPct val="100000"/>
              </a:lnSpc>
            </a:pPr>
            <a:endParaRPr lang="en-US" dirty="0">
              <a:ea typeface="Verdana" panose="020B0604030504040204" pitchFamily="34" charset="0"/>
            </a:endParaRPr>
          </a:p>
        </p:txBody>
      </p:sp>
    </p:spTree>
    <p:extLst>
      <p:ext uri="{BB962C8B-B14F-4D97-AF65-F5344CB8AC3E}">
        <p14:creationId xmlns:p14="http://schemas.microsoft.com/office/powerpoint/2010/main" val="3626422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DF12-873D-4924-18E5-0935DB5E3EDC}"/>
              </a:ext>
            </a:extLst>
          </p:cNvPr>
          <p:cNvSpPr>
            <a:spLocks noGrp="1"/>
          </p:cNvSpPr>
          <p:nvPr>
            <p:ph type="ctrTitle"/>
          </p:nvPr>
        </p:nvSpPr>
        <p:spPr>
          <a:xfrm>
            <a:off x="771525" y="200025"/>
            <a:ext cx="10648950" cy="790575"/>
          </a:xfrm>
        </p:spPr>
        <p:txBody>
          <a:bodyPr>
            <a:noAutofit/>
          </a:bodyPr>
          <a:lstStyle/>
          <a:p>
            <a:pPr algn="l"/>
            <a:r>
              <a:rPr lang="en-US" sz="2800" b="1" kern="0" dirty="0">
                <a:solidFill>
                  <a:srgbClr val="417630"/>
                </a:solidFill>
                <a:latin typeface="Verdana" panose="020B0604030504040204" pitchFamily="34" charset="0"/>
                <a:ea typeface="Verdana" panose="020B0604030504040204" pitchFamily="34" charset="0"/>
                <a:cs typeface="Arial" panose="020B0604020202020204" pitchFamily="34" charset="0"/>
              </a:rPr>
              <a:t>Non-type parameters Example-2</a:t>
            </a:r>
            <a:endParaRPr lang="en-US" sz="2800" b="1" dirty="0">
              <a:solidFill>
                <a:srgbClr val="0070C0"/>
              </a:solidFill>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F42A7EB3-7D83-FC74-1BD5-3ACBFA212553}"/>
              </a:ext>
            </a:extLst>
          </p:cNvPr>
          <p:cNvSpPr>
            <a:spLocks noGrp="1"/>
          </p:cNvSpPr>
          <p:nvPr>
            <p:ph type="subTitle" idx="1"/>
          </p:nvPr>
        </p:nvSpPr>
        <p:spPr>
          <a:xfrm>
            <a:off x="771525" y="1093076"/>
            <a:ext cx="11010900" cy="5055476"/>
          </a:xfrm>
        </p:spPr>
        <p:txBody>
          <a:bodyPr>
            <a:normAutofit fontScale="55000" lnSpcReduction="20000"/>
          </a:bodyPr>
          <a:lstStyle/>
          <a:p>
            <a:pPr marL="342900" indent="-342900" algn="l">
              <a:lnSpc>
                <a:spcPct val="120000"/>
              </a:lnSpc>
              <a:spcBef>
                <a:spcPts val="0"/>
              </a:spcBef>
              <a:buFont typeface="Arial" panose="020B0604020202020204" pitchFamily="34" charset="0"/>
              <a:buChar char="•"/>
            </a:pPr>
            <a:r>
              <a:rPr lang="en-US" sz="2500" b="1" dirty="0">
                <a:ea typeface="Verdana" panose="020B0604030504040204" pitchFamily="34" charset="0"/>
              </a:rPr>
              <a:t>Object as non-type parameter to function template</a:t>
            </a:r>
          </a:p>
          <a:p>
            <a:pPr algn="l">
              <a:lnSpc>
                <a:spcPct val="120000"/>
              </a:lnSpc>
              <a:spcBef>
                <a:spcPts val="0"/>
              </a:spcBef>
            </a:pPr>
            <a:endParaRPr lang="en-US" dirty="0">
              <a:ea typeface="Verdana" panose="020B0604030504040204" pitchFamily="34" charset="0"/>
            </a:endParaRPr>
          </a:p>
          <a:p>
            <a:pPr algn="l">
              <a:lnSpc>
                <a:spcPct val="120000"/>
              </a:lnSpc>
              <a:spcBef>
                <a:spcPts val="0"/>
              </a:spcBef>
            </a:pPr>
            <a:endParaRPr lang="en-US" dirty="0">
              <a:ea typeface="Verdana" panose="020B0604030504040204" pitchFamily="34" charset="0"/>
            </a:endParaRPr>
          </a:p>
          <a:p>
            <a:pPr algn="l">
              <a:lnSpc>
                <a:spcPct val="120000"/>
              </a:lnSpc>
              <a:spcBef>
                <a:spcPts val="0"/>
              </a:spcBef>
            </a:pPr>
            <a:endParaRPr lang="en-US" dirty="0">
              <a:ea typeface="Verdana" panose="020B0604030504040204" pitchFamily="34" charset="0"/>
            </a:endParaRPr>
          </a:p>
          <a:p>
            <a:pPr algn="l">
              <a:lnSpc>
                <a:spcPct val="120000"/>
              </a:lnSpc>
              <a:spcBef>
                <a:spcPts val="0"/>
              </a:spcBef>
            </a:pPr>
            <a:endParaRPr lang="en-US" dirty="0">
              <a:ea typeface="Verdana" panose="020B0604030504040204" pitchFamily="34" charset="0"/>
            </a:endParaRPr>
          </a:p>
          <a:p>
            <a:pPr algn="l">
              <a:lnSpc>
                <a:spcPct val="120000"/>
              </a:lnSpc>
              <a:spcBef>
                <a:spcPts val="0"/>
              </a:spcBef>
            </a:pPr>
            <a:endParaRPr lang="en-US" dirty="0">
              <a:ea typeface="Verdana" panose="020B0604030504040204" pitchFamily="34" charset="0"/>
            </a:endParaRPr>
          </a:p>
          <a:p>
            <a:pPr algn="l">
              <a:lnSpc>
                <a:spcPct val="120000"/>
              </a:lnSpc>
              <a:spcBef>
                <a:spcPts val="0"/>
              </a:spcBef>
            </a:pPr>
            <a:endParaRPr lang="en-US" dirty="0">
              <a:ea typeface="Verdana" panose="020B0604030504040204" pitchFamily="34" charset="0"/>
            </a:endParaRPr>
          </a:p>
          <a:p>
            <a:pPr algn="l">
              <a:lnSpc>
                <a:spcPct val="120000"/>
              </a:lnSpc>
              <a:spcBef>
                <a:spcPts val="0"/>
              </a:spcBef>
            </a:pPr>
            <a:endParaRPr lang="en-US" dirty="0">
              <a:ea typeface="Verdana" panose="020B0604030504040204" pitchFamily="34" charset="0"/>
            </a:endParaRPr>
          </a:p>
          <a:p>
            <a:pPr algn="l">
              <a:lnSpc>
                <a:spcPct val="120000"/>
              </a:lnSpc>
              <a:spcBef>
                <a:spcPts val="0"/>
              </a:spcBef>
            </a:pPr>
            <a:endParaRPr lang="en-US" dirty="0">
              <a:ea typeface="Verdana" panose="020B0604030504040204" pitchFamily="34" charset="0"/>
            </a:endParaRPr>
          </a:p>
          <a:p>
            <a:pPr algn="l">
              <a:lnSpc>
                <a:spcPct val="120000"/>
              </a:lnSpc>
              <a:spcBef>
                <a:spcPts val="0"/>
              </a:spcBef>
            </a:pPr>
            <a:endParaRPr lang="en-US" sz="2100" dirty="0">
              <a:ea typeface="Verdana" panose="020B0604030504040204" pitchFamily="34" charset="0"/>
            </a:endParaRPr>
          </a:p>
          <a:p>
            <a:pPr algn="l">
              <a:lnSpc>
                <a:spcPct val="120000"/>
              </a:lnSpc>
              <a:spcBef>
                <a:spcPts val="0"/>
              </a:spcBef>
            </a:pPr>
            <a:endParaRPr lang="en-US" sz="2100" dirty="0">
              <a:ea typeface="Verdana" panose="020B0604030504040204" pitchFamily="34" charset="0"/>
            </a:endParaRPr>
          </a:p>
          <a:p>
            <a:pPr algn="l">
              <a:lnSpc>
                <a:spcPct val="120000"/>
              </a:lnSpc>
              <a:spcBef>
                <a:spcPts val="0"/>
              </a:spcBef>
            </a:pPr>
            <a:endParaRPr lang="en-US" sz="2100" dirty="0">
              <a:ea typeface="Verdana" panose="020B0604030504040204" pitchFamily="34" charset="0"/>
            </a:endParaRPr>
          </a:p>
          <a:p>
            <a:pPr algn="l">
              <a:lnSpc>
                <a:spcPct val="120000"/>
              </a:lnSpc>
              <a:spcBef>
                <a:spcPts val="0"/>
              </a:spcBef>
            </a:pPr>
            <a:r>
              <a:rPr lang="en-US" sz="2500" dirty="0">
                <a:ea typeface="Verdana" panose="020B0604030504040204" pitchFamily="34" charset="0"/>
              </a:rPr>
              <a:t>#include &lt;iostream&gt; </a:t>
            </a:r>
          </a:p>
          <a:p>
            <a:pPr algn="l">
              <a:lnSpc>
                <a:spcPct val="120000"/>
              </a:lnSpc>
              <a:spcBef>
                <a:spcPts val="0"/>
              </a:spcBef>
            </a:pPr>
            <a:r>
              <a:rPr lang="en-US" sz="2500" dirty="0">
                <a:ea typeface="Verdana" panose="020B0604030504040204" pitchFamily="34" charset="0"/>
              </a:rPr>
              <a:t>using namespace std; </a:t>
            </a:r>
          </a:p>
          <a:p>
            <a:pPr algn="l">
              <a:lnSpc>
                <a:spcPct val="120000"/>
              </a:lnSpc>
              <a:spcBef>
                <a:spcPts val="0"/>
              </a:spcBef>
            </a:pPr>
            <a:r>
              <a:rPr lang="en-US" sz="2500" dirty="0">
                <a:ea typeface="Verdana" panose="020B0604030504040204" pitchFamily="34" charset="0"/>
              </a:rPr>
              <a:t>  </a:t>
            </a:r>
          </a:p>
          <a:p>
            <a:pPr algn="l">
              <a:lnSpc>
                <a:spcPct val="120000"/>
              </a:lnSpc>
              <a:spcBef>
                <a:spcPts val="0"/>
              </a:spcBef>
            </a:pPr>
            <a:r>
              <a:rPr lang="en-US" sz="2500" dirty="0">
                <a:ea typeface="Verdana" panose="020B0604030504040204" pitchFamily="34" charset="0"/>
              </a:rPr>
              <a:t>std::string s; //must not be local as it must have external linkage!</a:t>
            </a:r>
          </a:p>
          <a:p>
            <a:pPr algn="l">
              <a:lnSpc>
                <a:spcPct val="120000"/>
              </a:lnSpc>
              <a:spcBef>
                <a:spcPts val="0"/>
              </a:spcBef>
            </a:pPr>
            <a:endParaRPr lang="en-US" sz="2500" dirty="0">
              <a:ea typeface="Verdana" panose="020B0604030504040204" pitchFamily="34" charset="0"/>
            </a:endParaRPr>
          </a:p>
          <a:p>
            <a:pPr algn="l">
              <a:lnSpc>
                <a:spcPct val="120000"/>
              </a:lnSpc>
              <a:spcBef>
                <a:spcPts val="0"/>
              </a:spcBef>
            </a:pPr>
            <a:r>
              <a:rPr lang="en-US" sz="2500" dirty="0">
                <a:ea typeface="Verdana" panose="020B0604030504040204" pitchFamily="34" charset="0"/>
              </a:rPr>
              <a:t>int main() {</a:t>
            </a:r>
          </a:p>
          <a:p>
            <a:pPr algn="l">
              <a:lnSpc>
                <a:spcPct val="120000"/>
              </a:lnSpc>
              <a:spcBef>
                <a:spcPts val="0"/>
              </a:spcBef>
            </a:pPr>
            <a:r>
              <a:rPr lang="en-US" sz="2500" dirty="0">
                <a:ea typeface="Verdana" panose="020B0604030504040204" pitchFamily="34" charset="0"/>
              </a:rPr>
              <a:t>        s = "can assign values locally";</a:t>
            </a:r>
          </a:p>
          <a:p>
            <a:pPr algn="l">
              <a:lnSpc>
                <a:spcPct val="120000"/>
              </a:lnSpc>
              <a:spcBef>
                <a:spcPts val="0"/>
              </a:spcBef>
            </a:pPr>
            <a:r>
              <a:rPr lang="en-US" sz="2500" dirty="0">
                <a:ea typeface="Verdana" panose="020B0604030504040204" pitchFamily="34" charset="0"/>
              </a:rPr>
              <a:t>        f&lt;&amp;s&gt;();</a:t>
            </a:r>
          </a:p>
          <a:p>
            <a:pPr algn="l">
              <a:lnSpc>
                <a:spcPct val="120000"/>
              </a:lnSpc>
              <a:spcBef>
                <a:spcPts val="0"/>
              </a:spcBef>
            </a:pPr>
            <a:r>
              <a:rPr lang="en-US" sz="2500" dirty="0">
                <a:ea typeface="Verdana" panose="020B0604030504040204" pitchFamily="34" charset="0"/>
              </a:rPr>
              <a:t>        g&lt;s&gt;();</a:t>
            </a:r>
          </a:p>
          <a:p>
            <a:pPr algn="l">
              <a:lnSpc>
                <a:spcPct val="120000"/>
              </a:lnSpc>
              <a:spcBef>
                <a:spcPts val="0"/>
              </a:spcBef>
            </a:pPr>
            <a:r>
              <a:rPr lang="en-US" sz="2500" dirty="0">
                <a:ea typeface="Verdana" panose="020B0604030504040204" pitchFamily="34" charset="0"/>
              </a:rPr>
              <a:t>        </a:t>
            </a:r>
            <a:r>
              <a:rPr lang="en-US" sz="2500" dirty="0" err="1">
                <a:ea typeface="Verdana" panose="020B0604030504040204" pitchFamily="34" charset="0"/>
              </a:rPr>
              <a:t>cout</a:t>
            </a:r>
            <a:r>
              <a:rPr lang="en-US" sz="2500" dirty="0">
                <a:ea typeface="Verdana" panose="020B0604030504040204" pitchFamily="34" charset="0"/>
              </a:rPr>
              <a:t> &lt;&lt; s &lt;&lt; </a:t>
            </a:r>
            <a:r>
              <a:rPr lang="en-US" sz="2500" dirty="0" err="1">
                <a:ea typeface="Verdana" panose="020B0604030504040204" pitchFamily="34" charset="0"/>
              </a:rPr>
              <a:t>endl</a:t>
            </a:r>
            <a:r>
              <a:rPr lang="en-US" sz="2500" dirty="0">
                <a:ea typeface="Verdana" panose="020B0604030504040204" pitchFamily="34" charset="0"/>
              </a:rPr>
              <a:t>;</a:t>
            </a:r>
          </a:p>
          <a:p>
            <a:pPr algn="l">
              <a:lnSpc>
                <a:spcPct val="120000"/>
              </a:lnSpc>
              <a:spcBef>
                <a:spcPts val="0"/>
              </a:spcBef>
            </a:pPr>
            <a:r>
              <a:rPr lang="en-US" sz="2500" dirty="0">
                <a:ea typeface="Verdana" panose="020B0604030504040204" pitchFamily="34" charset="0"/>
              </a:rPr>
              <a:t>        return 0;</a:t>
            </a:r>
          </a:p>
          <a:p>
            <a:pPr algn="l">
              <a:lnSpc>
                <a:spcPct val="120000"/>
              </a:lnSpc>
              <a:spcBef>
                <a:spcPts val="0"/>
              </a:spcBef>
            </a:pPr>
            <a:r>
              <a:rPr lang="en-US" sz="2500" dirty="0">
                <a:ea typeface="Verdana" panose="020B0604030504040204" pitchFamily="34" charset="0"/>
              </a:rPr>
              <a:t>}</a:t>
            </a:r>
          </a:p>
        </p:txBody>
      </p:sp>
      <p:sp>
        <p:nvSpPr>
          <p:cNvPr id="4" name="Rectangle 3">
            <a:extLst>
              <a:ext uri="{FF2B5EF4-FFF2-40B4-BE49-F238E27FC236}">
                <a16:creationId xmlns:a16="http://schemas.microsoft.com/office/drawing/2014/main" id="{AE798C20-1621-54A1-A3AD-EDBD013B6194}"/>
              </a:ext>
            </a:extLst>
          </p:cNvPr>
          <p:cNvSpPr/>
          <p:nvPr/>
        </p:nvSpPr>
        <p:spPr>
          <a:xfrm>
            <a:off x="978119" y="1675414"/>
            <a:ext cx="4109544" cy="15555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a:t>template &lt;</a:t>
            </a:r>
            <a:r>
              <a:rPr lang="en-US" sz="1400" b="1" dirty="0"/>
              <a:t>std::string * temp&gt; </a:t>
            </a:r>
            <a:r>
              <a:rPr lang="en-US" sz="1400" b="1" dirty="0">
                <a:solidFill>
                  <a:schemeClr val="accent1"/>
                </a:solidFill>
              </a:rPr>
              <a:t>//pointer to object</a:t>
            </a:r>
          </a:p>
          <a:p>
            <a:r>
              <a:rPr lang="en-US" sz="1400" dirty="0"/>
              <a:t>void f()</a:t>
            </a:r>
          </a:p>
          <a:p>
            <a:r>
              <a:rPr lang="en-US" sz="1400" dirty="0"/>
              <a:t>{</a:t>
            </a:r>
          </a:p>
          <a:p>
            <a:r>
              <a:rPr lang="en-US" sz="1400" dirty="0"/>
              <a:t>   </a:t>
            </a:r>
            <a:r>
              <a:rPr lang="en-US" sz="1400" dirty="0" err="1"/>
              <a:t>cout</a:t>
            </a:r>
            <a:r>
              <a:rPr lang="en-US" sz="1400" dirty="0"/>
              <a:t> &lt;&lt; *temp &lt;&lt; </a:t>
            </a:r>
            <a:r>
              <a:rPr lang="en-US" sz="1400" dirty="0" err="1"/>
              <a:t>endl</a:t>
            </a:r>
            <a:r>
              <a:rPr lang="en-US" sz="1400" dirty="0"/>
              <a:t>;</a:t>
            </a:r>
          </a:p>
          <a:p>
            <a:r>
              <a:rPr lang="en-US" sz="1400" dirty="0"/>
              <a:t>}</a:t>
            </a:r>
          </a:p>
          <a:p>
            <a:endParaRPr lang="en-US" sz="1400" dirty="0"/>
          </a:p>
        </p:txBody>
      </p:sp>
      <p:sp>
        <p:nvSpPr>
          <p:cNvPr id="5" name="Rectangle 4">
            <a:extLst>
              <a:ext uri="{FF2B5EF4-FFF2-40B4-BE49-F238E27FC236}">
                <a16:creationId xmlns:a16="http://schemas.microsoft.com/office/drawing/2014/main" id="{690EB3B3-3203-9453-6B36-F116B7F4F5B6}"/>
              </a:ext>
            </a:extLst>
          </p:cNvPr>
          <p:cNvSpPr/>
          <p:nvPr/>
        </p:nvSpPr>
        <p:spPr>
          <a:xfrm>
            <a:off x="5387537" y="1675414"/>
            <a:ext cx="4281980" cy="17046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a:t>template &lt;</a:t>
            </a:r>
            <a:r>
              <a:rPr lang="en-US" sz="1400" b="1" dirty="0"/>
              <a:t>std::string &amp; temp</a:t>
            </a:r>
            <a:r>
              <a:rPr lang="en-US" sz="1400" b="1" dirty="0">
                <a:solidFill>
                  <a:schemeClr val="accent1"/>
                </a:solidFill>
              </a:rPr>
              <a:t>&gt; //reference to object</a:t>
            </a:r>
          </a:p>
          <a:p>
            <a:r>
              <a:rPr lang="en-US" sz="1400" dirty="0"/>
              <a:t>void g()</a:t>
            </a:r>
          </a:p>
          <a:p>
            <a:r>
              <a:rPr lang="en-US" sz="1400" dirty="0"/>
              <a:t>{</a:t>
            </a:r>
          </a:p>
          <a:p>
            <a:r>
              <a:rPr lang="en-US" sz="1400" dirty="0"/>
              <a:t>     </a:t>
            </a:r>
            <a:r>
              <a:rPr lang="en-US" sz="1400" dirty="0" err="1"/>
              <a:t>cout</a:t>
            </a:r>
            <a:r>
              <a:rPr lang="en-US" sz="1400" dirty="0"/>
              <a:t> &lt;&lt; temp &lt;&lt; </a:t>
            </a:r>
            <a:r>
              <a:rPr lang="en-US" sz="1400" dirty="0" err="1"/>
              <a:t>endl</a:t>
            </a:r>
            <a:r>
              <a:rPr lang="en-US" sz="1400" dirty="0"/>
              <a:t>;</a:t>
            </a:r>
          </a:p>
          <a:p>
            <a:r>
              <a:rPr lang="en-US" sz="1400" dirty="0"/>
              <a:t>     temp += "...appended some string";</a:t>
            </a:r>
          </a:p>
          <a:p>
            <a:r>
              <a:rPr lang="en-US" sz="1400" dirty="0"/>
              <a:t>}</a:t>
            </a:r>
          </a:p>
          <a:p>
            <a:endParaRPr lang="en-US" sz="1400" dirty="0"/>
          </a:p>
        </p:txBody>
      </p:sp>
      <p:sp>
        <p:nvSpPr>
          <p:cNvPr id="6" name="Oval 5">
            <a:extLst>
              <a:ext uri="{FF2B5EF4-FFF2-40B4-BE49-F238E27FC236}">
                <a16:creationId xmlns:a16="http://schemas.microsoft.com/office/drawing/2014/main" id="{740A88E7-DE9D-4F8A-5BBA-6BCC7B485B37}"/>
              </a:ext>
            </a:extLst>
          </p:cNvPr>
          <p:cNvSpPr/>
          <p:nvPr/>
        </p:nvSpPr>
        <p:spPr>
          <a:xfrm>
            <a:off x="6425562" y="4030717"/>
            <a:ext cx="4739744" cy="173420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b="1" dirty="0"/>
              <a:t>Output:-</a:t>
            </a:r>
          </a:p>
          <a:p>
            <a:r>
              <a:rPr lang="en-US" sz="1400" dirty="0"/>
              <a:t>Can assign values locally</a:t>
            </a:r>
          </a:p>
          <a:p>
            <a:r>
              <a:rPr lang="en-US" sz="1400" dirty="0"/>
              <a:t>Assign values locally</a:t>
            </a:r>
          </a:p>
          <a:p>
            <a:r>
              <a:rPr lang="en-US" sz="1400" dirty="0"/>
              <a:t>We can assign values locally...appended some string</a:t>
            </a:r>
          </a:p>
        </p:txBody>
      </p:sp>
      <p:cxnSp>
        <p:nvCxnSpPr>
          <p:cNvPr id="12" name="Straight Arrow Connector 11">
            <a:extLst>
              <a:ext uri="{FF2B5EF4-FFF2-40B4-BE49-F238E27FC236}">
                <a16:creationId xmlns:a16="http://schemas.microsoft.com/office/drawing/2014/main" id="{446FC91B-A975-DF92-EA97-B9C3453E6866}"/>
              </a:ext>
            </a:extLst>
          </p:cNvPr>
          <p:cNvCxnSpPr/>
          <p:nvPr/>
        </p:nvCxnSpPr>
        <p:spPr>
          <a:xfrm flipV="1">
            <a:off x="1809549" y="3230945"/>
            <a:ext cx="1482291" cy="1892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ED49E1D-96DC-DDC1-28D7-DD523C546EE6}"/>
              </a:ext>
            </a:extLst>
          </p:cNvPr>
          <p:cNvCxnSpPr/>
          <p:nvPr/>
        </p:nvCxnSpPr>
        <p:spPr>
          <a:xfrm flipV="1">
            <a:off x="1809549" y="3380061"/>
            <a:ext cx="4467426" cy="1990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63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DF12-873D-4924-18E5-0935DB5E3EDC}"/>
              </a:ext>
            </a:extLst>
          </p:cNvPr>
          <p:cNvSpPr>
            <a:spLocks noGrp="1"/>
          </p:cNvSpPr>
          <p:nvPr>
            <p:ph type="ctrTitle"/>
          </p:nvPr>
        </p:nvSpPr>
        <p:spPr>
          <a:xfrm>
            <a:off x="771525" y="200026"/>
            <a:ext cx="10648950" cy="504168"/>
          </a:xfrm>
        </p:spPr>
        <p:txBody>
          <a:bodyPr>
            <a:noAutofit/>
          </a:bodyPr>
          <a:lstStyle/>
          <a:p>
            <a:pPr algn="l"/>
            <a:r>
              <a:rPr lang="en-US" sz="2800" b="1" kern="0" dirty="0">
                <a:solidFill>
                  <a:srgbClr val="417630"/>
                </a:solidFill>
                <a:latin typeface="Verdana" panose="020B0604030504040204" pitchFamily="34" charset="0"/>
                <a:ea typeface="Verdana" panose="020B0604030504040204" pitchFamily="34" charset="0"/>
                <a:cs typeface="Arial" panose="020B0604020202020204" pitchFamily="34" charset="0"/>
              </a:rPr>
              <a:t>Important Point</a:t>
            </a:r>
            <a:endParaRPr lang="en-US" sz="2800" b="1" dirty="0">
              <a:solidFill>
                <a:srgbClr val="0070C0"/>
              </a:solidFill>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F42A7EB3-7D83-FC74-1BD5-3ACBFA212553}"/>
              </a:ext>
            </a:extLst>
          </p:cNvPr>
          <p:cNvSpPr>
            <a:spLocks noGrp="1"/>
          </p:cNvSpPr>
          <p:nvPr>
            <p:ph type="subTitle" idx="1"/>
          </p:nvPr>
        </p:nvSpPr>
        <p:spPr>
          <a:xfrm>
            <a:off x="771526" y="819806"/>
            <a:ext cx="11115674" cy="5838167"/>
          </a:xfrm>
        </p:spPr>
        <p:txBody>
          <a:bodyPr>
            <a:noAutofit/>
          </a:bodyPr>
          <a:lstStyle/>
          <a:p>
            <a:pPr marL="342900" indent="-342900" algn="l">
              <a:lnSpc>
                <a:spcPct val="120000"/>
              </a:lnSpc>
              <a:spcBef>
                <a:spcPts val="0"/>
              </a:spcBef>
              <a:buFont typeface="Arial" panose="020B0604020202020204" pitchFamily="34" charset="0"/>
              <a:buChar char="•"/>
            </a:pPr>
            <a:r>
              <a:rPr lang="en-US" sz="1400" dirty="0" err="1">
                <a:ea typeface="Verdana" panose="020B0604030504040204" pitchFamily="34" charset="0"/>
              </a:rPr>
              <a:t>mysequence</a:t>
            </a:r>
            <a:r>
              <a:rPr lang="en-US" sz="1400" dirty="0">
                <a:ea typeface="Verdana" panose="020B0604030504040204" pitchFamily="34" charset="0"/>
              </a:rPr>
              <a:t> &lt;int, </a:t>
            </a:r>
            <a:r>
              <a:rPr lang="en-US" sz="1400" b="1" dirty="0">
                <a:solidFill>
                  <a:schemeClr val="accent1"/>
                </a:solidFill>
                <a:ea typeface="Verdana" panose="020B0604030504040204" pitchFamily="34" charset="0"/>
              </a:rPr>
              <a:t>5</a:t>
            </a:r>
            <a:r>
              <a:rPr lang="en-US" sz="1400" dirty="0">
                <a:ea typeface="Verdana" panose="020B0604030504040204" pitchFamily="34" charset="0"/>
              </a:rPr>
              <a:t>&gt; </a:t>
            </a:r>
            <a:r>
              <a:rPr lang="en-US" sz="1400" dirty="0" err="1">
                <a:ea typeface="Verdana" panose="020B0604030504040204" pitchFamily="34" charset="0"/>
              </a:rPr>
              <a:t>myints</a:t>
            </a:r>
            <a:r>
              <a:rPr lang="en-US" sz="1400" dirty="0">
                <a:ea typeface="Verdana" panose="020B0604030504040204" pitchFamily="34" charset="0"/>
              </a:rPr>
              <a:t>;</a:t>
            </a:r>
          </a:p>
          <a:p>
            <a:pPr marL="342900" indent="-342900" algn="l">
              <a:lnSpc>
                <a:spcPct val="100000"/>
              </a:lnSpc>
              <a:spcBef>
                <a:spcPts val="0"/>
              </a:spcBef>
              <a:buFont typeface="Arial" panose="020B0604020202020204" pitchFamily="34" charset="0"/>
              <a:buChar char="•"/>
            </a:pPr>
            <a:endParaRPr lang="en-US" sz="1400" dirty="0">
              <a:ea typeface="Verdana" panose="020B0604030504040204" pitchFamily="34" charset="0"/>
            </a:endParaRPr>
          </a:p>
          <a:p>
            <a:pPr marL="342900" indent="-342900" algn="l">
              <a:lnSpc>
                <a:spcPct val="120000"/>
              </a:lnSpc>
              <a:spcBef>
                <a:spcPts val="0"/>
              </a:spcBef>
              <a:buFont typeface="Arial" panose="020B0604020202020204" pitchFamily="34" charset="0"/>
              <a:buChar char="•"/>
            </a:pPr>
            <a:r>
              <a:rPr lang="en-US" sz="1400" dirty="0" err="1">
                <a:ea typeface="Verdana" panose="020B0604030504040204" pitchFamily="34" charset="0"/>
              </a:rPr>
              <a:t>mysequence</a:t>
            </a:r>
            <a:r>
              <a:rPr lang="en-US" sz="1400" dirty="0">
                <a:ea typeface="Verdana" panose="020B0604030504040204" pitchFamily="34" charset="0"/>
              </a:rPr>
              <a:t> &lt;int, </a:t>
            </a:r>
            <a:r>
              <a:rPr lang="en-US" sz="1400" b="1" dirty="0">
                <a:solidFill>
                  <a:schemeClr val="accent1"/>
                </a:solidFill>
                <a:ea typeface="Verdana" panose="020B0604030504040204" pitchFamily="34" charset="0"/>
              </a:rPr>
              <a:t>5.1</a:t>
            </a:r>
            <a:r>
              <a:rPr lang="en-US" sz="1400" dirty="0">
                <a:ea typeface="Verdana" panose="020B0604030504040204" pitchFamily="34" charset="0"/>
              </a:rPr>
              <a:t>&gt; </a:t>
            </a:r>
            <a:r>
              <a:rPr lang="en-US" sz="1400" dirty="0" err="1">
                <a:ea typeface="Verdana" panose="020B0604030504040204" pitchFamily="34" charset="0"/>
              </a:rPr>
              <a:t>myints</a:t>
            </a:r>
            <a:r>
              <a:rPr lang="en-US" sz="1400" dirty="0">
                <a:ea typeface="Verdana" panose="020B0604030504040204" pitchFamily="34" charset="0"/>
              </a:rPr>
              <a:t>;  </a:t>
            </a:r>
            <a:r>
              <a:rPr lang="en-US" sz="1400" dirty="0">
                <a:solidFill>
                  <a:srgbClr val="FF0000"/>
                </a:solidFill>
                <a:ea typeface="Verdana" panose="020B0604030504040204" pitchFamily="34" charset="0"/>
              </a:rPr>
              <a:t>//error: [The instantiation of </a:t>
            </a:r>
            <a:r>
              <a:rPr lang="en-US" sz="1400" dirty="0" err="1">
                <a:solidFill>
                  <a:srgbClr val="FF0000"/>
                </a:solidFill>
                <a:ea typeface="Verdana" panose="020B0604030504040204" pitchFamily="34" charset="0"/>
              </a:rPr>
              <a:t>myints</a:t>
            </a:r>
            <a:r>
              <a:rPr lang="en-US" sz="1400" dirty="0">
                <a:solidFill>
                  <a:srgbClr val="FF0000"/>
                </a:solidFill>
                <a:ea typeface="Verdana" panose="020B0604030504040204" pitchFamily="34" charset="0"/>
              </a:rPr>
              <a:t> fails because the value 5.1 is of type double, and the template argument is of type int.]</a:t>
            </a:r>
          </a:p>
          <a:p>
            <a:pPr marL="285750" indent="-285750" algn="l">
              <a:lnSpc>
                <a:spcPct val="120000"/>
              </a:lnSpc>
              <a:spcBef>
                <a:spcPts val="0"/>
              </a:spcBef>
              <a:buFont typeface="Arial" panose="020B0604020202020204" pitchFamily="34" charset="0"/>
              <a:buChar char="•"/>
            </a:pPr>
            <a:endParaRPr lang="en-US" sz="1400" dirty="0">
              <a:ea typeface="Verdana" panose="020B0604030504040204" pitchFamily="34" charset="0"/>
            </a:endParaRPr>
          </a:p>
          <a:p>
            <a:pPr marL="285750" indent="-285750" algn="l">
              <a:lnSpc>
                <a:spcPct val="120000"/>
              </a:lnSpc>
              <a:spcBef>
                <a:spcPts val="0"/>
              </a:spcBef>
              <a:buFont typeface="Arial" panose="020B0604020202020204" pitchFamily="34" charset="0"/>
              <a:buChar char="•"/>
            </a:pPr>
            <a:r>
              <a:rPr lang="en-US" sz="1400" dirty="0" err="1">
                <a:ea typeface="Verdana" panose="020B0604030504040204" pitchFamily="34" charset="0"/>
              </a:rPr>
              <a:t>mysequence</a:t>
            </a:r>
            <a:r>
              <a:rPr lang="en-US" sz="1400" dirty="0">
                <a:ea typeface="Verdana" panose="020B0604030504040204" pitchFamily="34" charset="0"/>
              </a:rPr>
              <a:t> &lt;int, </a:t>
            </a:r>
            <a:r>
              <a:rPr lang="en-US" sz="1400" b="1" dirty="0">
                <a:solidFill>
                  <a:schemeClr val="accent1"/>
                </a:solidFill>
                <a:ea typeface="Verdana" panose="020B0604030504040204" pitchFamily="34" charset="0"/>
              </a:rPr>
              <a:t>2*2</a:t>
            </a:r>
            <a:r>
              <a:rPr lang="en-US" sz="1400" dirty="0">
                <a:ea typeface="Verdana" panose="020B0604030504040204" pitchFamily="34" charset="0"/>
              </a:rPr>
              <a:t>&gt; </a:t>
            </a:r>
            <a:r>
              <a:rPr lang="en-US" sz="1400" dirty="0" err="1">
                <a:ea typeface="Verdana" panose="020B0604030504040204" pitchFamily="34" charset="0"/>
              </a:rPr>
              <a:t>myints</a:t>
            </a:r>
            <a:r>
              <a:rPr lang="en-US" sz="1400" dirty="0">
                <a:ea typeface="Verdana" panose="020B0604030504040204" pitchFamily="34" charset="0"/>
              </a:rPr>
              <a:t>;</a:t>
            </a:r>
          </a:p>
          <a:p>
            <a:pPr marL="285750" indent="-285750" algn="l">
              <a:lnSpc>
                <a:spcPct val="120000"/>
              </a:lnSpc>
              <a:spcBef>
                <a:spcPts val="0"/>
              </a:spcBef>
              <a:buFont typeface="Arial" panose="020B0604020202020204" pitchFamily="34" charset="0"/>
              <a:buChar char="•"/>
            </a:pPr>
            <a:endParaRPr lang="en-US" sz="1400" dirty="0">
              <a:ea typeface="Verdana" panose="020B0604030504040204" pitchFamily="34" charset="0"/>
            </a:endParaRPr>
          </a:p>
          <a:p>
            <a:pPr marL="285750" indent="-285750" algn="l">
              <a:lnSpc>
                <a:spcPct val="120000"/>
              </a:lnSpc>
              <a:spcBef>
                <a:spcPts val="0"/>
              </a:spcBef>
              <a:buFont typeface="Arial" panose="020B0604020202020204" pitchFamily="34" charset="0"/>
              <a:buChar char="•"/>
            </a:pPr>
            <a:r>
              <a:rPr lang="en-US" sz="1400" dirty="0" err="1">
                <a:ea typeface="Verdana" panose="020B0604030504040204" pitchFamily="34" charset="0"/>
              </a:rPr>
              <a:t>mysequence</a:t>
            </a:r>
            <a:r>
              <a:rPr lang="en-US" sz="1400" dirty="0">
                <a:ea typeface="Verdana" panose="020B0604030504040204" pitchFamily="34" charset="0"/>
              </a:rPr>
              <a:t> &lt;int, </a:t>
            </a:r>
            <a:r>
              <a:rPr lang="en-US" sz="1400" b="1" dirty="0">
                <a:solidFill>
                  <a:schemeClr val="accent1"/>
                </a:solidFill>
                <a:ea typeface="Verdana" panose="020B0604030504040204" pitchFamily="34" charset="0"/>
              </a:rPr>
              <a:t>5&gt;3 </a:t>
            </a:r>
            <a:r>
              <a:rPr lang="en-US" sz="1400" dirty="0">
                <a:ea typeface="Verdana" panose="020B0604030504040204" pitchFamily="34" charset="0"/>
              </a:rPr>
              <a:t>&gt; </a:t>
            </a:r>
            <a:r>
              <a:rPr lang="en-US" sz="1400" dirty="0" err="1">
                <a:ea typeface="Verdana" panose="020B0604030504040204" pitchFamily="34" charset="0"/>
              </a:rPr>
              <a:t>myints</a:t>
            </a:r>
            <a:r>
              <a:rPr lang="en-US" sz="1400" dirty="0">
                <a:ea typeface="Verdana" panose="020B0604030504040204" pitchFamily="34" charset="0"/>
              </a:rPr>
              <a:t>;	</a:t>
            </a:r>
            <a:r>
              <a:rPr lang="en-US" sz="1400" dirty="0">
                <a:solidFill>
                  <a:srgbClr val="FF0000"/>
                </a:solidFill>
                <a:ea typeface="Verdana" panose="020B0604030504040204" pitchFamily="34" charset="0"/>
              </a:rPr>
              <a:t>//error</a:t>
            </a:r>
          </a:p>
          <a:p>
            <a:pPr marL="285750" indent="-285750" algn="l">
              <a:lnSpc>
                <a:spcPct val="120000"/>
              </a:lnSpc>
              <a:spcBef>
                <a:spcPts val="0"/>
              </a:spcBef>
              <a:buFont typeface="Arial" panose="020B0604020202020204" pitchFamily="34" charset="0"/>
              <a:buChar char="•"/>
            </a:pPr>
            <a:endParaRPr lang="en-US" sz="1400" dirty="0">
              <a:ea typeface="Verdana" panose="020B0604030504040204" pitchFamily="34" charset="0"/>
            </a:endParaRPr>
          </a:p>
          <a:p>
            <a:pPr marL="285750" indent="-285750" algn="l">
              <a:lnSpc>
                <a:spcPct val="120000"/>
              </a:lnSpc>
              <a:spcBef>
                <a:spcPts val="0"/>
              </a:spcBef>
              <a:buFont typeface="Arial" panose="020B0604020202020204" pitchFamily="34" charset="0"/>
              <a:buChar char="•"/>
            </a:pPr>
            <a:r>
              <a:rPr lang="en-US" sz="1400" dirty="0" err="1">
                <a:ea typeface="Verdana" panose="020B0604030504040204" pitchFamily="34" charset="0"/>
              </a:rPr>
              <a:t>mysequence</a:t>
            </a:r>
            <a:r>
              <a:rPr lang="en-US" sz="1400" dirty="0">
                <a:ea typeface="Verdana" panose="020B0604030504040204" pitchFamily="34" charset="0"/>
              </a:rPr>
              <a:t> &lt;int, </a:t>
            </a:r>
            <a:r>
              <a:rPr lang="en-US" sz="1400" b="1" dirty="0">
                <a:solidFill>
                  <a:schemeClr val="accent1"/>
                </a:solidFill>
                <a:ea typeface="Verdana" panose="020B0604030504040204" pitchFamily="34" charset="0"/>
              </a:rPr>
              <a:t>(5&gt;3)</a:t>
            </a:r>
            <a:r>
              <a:rPr lang="en-US" sz="1400" dirty="0">
                <a:ea typeface="Verdana" panose="020B0604030504040204" pitchFamily="34" charset="0"/>
              </a:rPr>
              <a:t> &gt; </a:t>
            </a:r>
            <a:r>
              <a:rPr lang="en-US" sz="1400" dirty="0" err="1">
                <a:ea typeface="Verdana" panose="020B0604030504040204" pitchFamily="34" charset="0"/>
              </a:rPr>
              <a:t>myints</a:t>
            </a:r>
            <a:r>
              <a:rPr lang="en-US" sz="1400" dirty="0">
                <a:ea typeface="Verdana" panose="020B0604030504040204" pitchFamily="34" charset="0"/>
              </a:rPr>
              <a:t>;</a:t>
            </a:r>
          </a:p>
          <a:p>
            <a:pPr marL="285750" indent="-285750" algn="l">
              <a:lnSpc>
                <a:spcPct val="120000"/>
              </a:lnSpc>
              <a:spcBef>
                <a:spcPts val="0"/>
              </a:spcBef>
              <a:buFont typeface="Arial" panose="020B0604020202020204" pitchFamily="34" charset="0"/>
              <a:buChar char="•"/>
            </a:pPr>
            <a:endParaRPr lang="en-US" sz="1400" dirty="0">
              <a:ea typeface="Verdana" panose="020B0604030504040204" pitchFamily="34" charset="0"/>
            </a:endParaRPr>
          </a:p>
          <a:p>
            <a:pPr marL="171450" indent="-171450" algn="l">
              <a:lnSpc>
                <a:spcPct val="100000"/>
              </a:lnSpc>
              <a:spcBef>
                <a:spcPts val="0"/>
              </a:spcBef>
              <a:buFont typeface="Arial" panose="020B0604020202020204" pitchFamily="34" charset="0"/>
              <a:buChar char="•"/>
            </a:pPr>
            <a:r>
              <a:rPr lang="en-US" sz="1400" b="1" dirty="0">
                <a:ea typeface="Verdana" panose="020B0604030504040204" pitchFamily="34" charset="0"/>
              </a:rPr>
              <a:t>Auto as a non type parameter supports from </a:t>
            </a:r>
            <a:r>
              <a:rPr lang="en-US" sz="1400" b="1" dirty="0" err="1">
                <a:ea typeface="Verdana" panose="020B0604030504040204" pitchFamily="34" charset="0"/>
              </a:rPr>
              <a:t>c++</a:t>
            </a:r>
            <a:r>
              <a:rPr lang="en-US" sz="1400" b="1" dirty="0">
                <a:ea typeface="Verdana" panose="020B0604030504040204" pitchFamily="34" charset="0"/>
              </a:rPr>
              <a:t>17</a:t>
            </a:r>
          </a:p>
          <a:p>
            <a:pPr lvl="1" algn="l">
              <a:lnSpc>
                <a:spcPct val="100000"/>
              </a:lnSpc>
              <a:spcBef>
                <a:spcPts val="0"/>
              </a:spcBef>
            </a:pPr>
            <a:endParaRPr lang="en-US" sz="1400" b="1" dirty="0">
              <a:solidFill>
                <a:schemeClr val="accent1"/>
              </a:solidFill>
              <a:ea typeface="Verdana" panose="020B0604030504040204" pitchFamily="34" charset="0"/>
            </a:endParaRPr>
          </a:p>
          <a:p>
            <a:pPr lvl="1" algn="l">
              <a:lnSpc>
                <a:spcPct val="100000"/>
              </a:lnSpc>
              <a:spcBef>
                <a:spcPts val="0"/>
              </a:spcBef>
            </a:pPr>
            <a:r>
              <a:rPr lang="en-US" sz="1400" b="1" dirty="0">
                <a:solidFill>
                  <a:schemeClr val="accent1"/>
                </a:solidFill>
                <a:ea typeface="Verdana" panose="020B0604030504040204" pitchFamily="34" charset="0"/>
              </a:rPr>
              <a:t>template&lt;auto n&gt;</a:t>
            </a:r>
          </a:p>
          <a:p>
            <a:pPr lvl="1" algn="l">
              <a:lnSpc>
                <a:spcPct val="100000"/>
              </a:lnSpc>
              <a:spcBef>
                <a:spcPts val="0"/>
              </a:spcBef>
            </a:pPr>
            <a:r>
              <a:rPr lang="en-US" sz="1400" dirty="0">
                <a:ea typeface="Verdana" panose="020B0604030504040204" pitchFamily="34" charset="0"/>
              </a:rPr>
              <a:t>struct B { /* ... */ };</a:t>
            </a:r>
          </a:p>
          <a:p>
            <a:pPr lvl="1" algn="l">
              <a:lnSpc>
                <a:spcPct val="100000"/>
              </a:lnSpc>
              <a:spcBef>
                <a:spcPts val="0"/>
              </a:spcBef>
            </a:pPr>
            <a:r>
              <a:rPr lang="en-US" sz="1400" dirty="0">
                <a:ea typeface="Verdana" panose="020B0604030504040204" pitchFamily="34" charset="0"/>
              </a:rPr>
              <a:t> </a:t>
            </a:r>
          </a:p>
          <a:p>
            <a:pPr lvl="1" algn="l">
              <a:lnSpc>
                <a:spcPct val="100000"/>
              </a:lnSpc>
              <a:spcBef>
                <a:spcPts val="0"/>
              </a:spcBef>
            </a:pPr>
            <a:r>
              <a:rPr lang="en-US" sz="1400" dirty="0">
                <a:ea typeface="Verdana" panose="020B0604030504040204" pitchFamily="34" charset="0"/>
              </a:rPr>
              <a:t>B&lt;</a:t>
            </a:r>
            <a:r>
              <a:rPr lang="en-US" sz="1400" b="1" dirty="0">
                <a:solidFill>
                  <a:schemeClr val="accent1"/>
                </a:solidFill>
                <a:ea typeface="Verdana" panose="020B0604030504040204" pitchFamily="34" charset="0"/>
              </a:rPr>
              <a:t>5</a:t>
            </a:r>
            <a:r>
              <a:rPr lang="en-US" sz="1400" dirty="0">
                <a:ea typeface="Verdana" panose="020B0604030504040204" pitchFamily="34" charset="0"/>
              </a:rPr>
              <a:t>&gt; b1;   // OK: non-type template parameter type is int  </a:t>
            </a:r>
          </a:p>
          <a:p>
            <a:pPr lvl="1" algn="l">
              <a:lnSpc>
                <a:spcPct val="100000"/>
              </a:lnSpc>
              <a:spcBef>
                <a:spcPts val="0"/>
              </a:spcBef>
            </a:pPr>
            <a:endParaRPr lang="en-US" sz="1400" dirty="0">
              <a:ea typeface="Verdana" panose="020B0604030504040204" pitchFamily="34" charset="0"/>
            </a:endParaRPr>
          </a:p>
          <a:p>
            <a:pPr lvl="1" algn="l">
              <a:lnSpc>
                <a:spcPct val="100000"/>
              </a:lnSpc>
              <a:spcBef>
                <a:spcPts val="0"/>
              </a:spcBef>
            </a:pPr>
            <a:r>
              <a:rPr lang="en-US" sz="1400" dirty="0">
                <a:ea typeface="Verdana" panose="020B0604030504040204" pitchFamily="34" charset="0"/>
              </a:rPr>
              <a:t>B&lt;</a:t>
            </a:r>
            <a:r>
              <a:rPr lang="en-US" sz="1400" b="1" dirty="0">
                <a:solidFill>
                  <a:schemeClr val="accent1"/>
                </a:solidFill>
                <a:ea typeface="Verdana" panose="020B0604030504040204" pitchFamily="34" charset="0"/>
              </a:rPr>
              <a:t>'a'</a:t>
            </a:r>
            <a:r>
              <a:rPr lang="en-US" sz="1400" dirty="0">
                <a:ea typeface="Verdana" panose="020B0604030504040204" pitchFamily="34" charset="0"/>
              </a:rPr>
              <a:t>&gt; b2; // OK: non-type template parameter type is char</a:t>
            </a:r>
          </a:p>
          <a:p>
            <a:pPr lvl="1" algn="l">
              <a:lnSpc>
                <a:spcPct val="100000"/>
              </a:lnSpc>
              <a:spcBef>
                <a:spcPts val="0"/>
              </a:spcBef>
            </a:pPr>
            <a:endParaRPr lang="en-US" sz="1400" dirty="0">
              <a:ea typeface="Verdana" panose="020B0604030504040204" pitchFamily="34" charset="0"/>
            </a:endParaRPr>
          </a:p>
          <a:p>
            <a:pPr lvl="1" algn="l">
              <a:lnSpc>
                <a:spcPct val="100000"/>
              </a:lnSpc>
              <a:spcBef>
                <a:spcPts val="0"/>
              </a:spcBef>
            </a:pPr>
            <a:r>
              <a:rPr lang="en-US" sz="1400" dirty="0">
                <a:ea typeface="Verdana" panose="020B0604030504040204" pitchFamily="34" charset="0"/>
              </a:rPr>
              <a:t>B&lt;</a:t>
            </a:r>
            <a:r>
              <a:rPr lang="en-US" sz="1400" b="1" dirty="0">
                <a:solidFill>
                  <a:schemeClr val="accent1"/>
                </a:solidFill>
                <a:ea typeface="Verdana" panose="020B0604030504040204" pitchFamily="34" charset="0"/>
              </a:rPr>
              <a:t>2.5</a:t>
            </a:r>
            <a:r>
              <a:rPr lang="en-US" sz="1400" dirty="0">
                <a:ea typeface="Verdana" panose="020B0604030504040204" pitchFamily="34" charset="0"/>
              </a:rPr>
              <a:t>&gt; b3; </a:t>
            </a:r>
            <a:r>
              <a:rPr lang="en-US" sz="1400" dirty="0">
                <a:solidFill>
                  <a:srgbClr val="FF0000"/>
                </a:solidFill>
                <a:ea typeface="Verdana" panose="020B0604030504040204" pitchFamily="34" charset="0"/>
              </a:rPr>
              <a:t>// error (until C++20): non-type template parameter type cannot be double</a:t>
            </a:r>
            <a:endParaRPr lang="en-US" sz="1400" dirty="0">
              <a:ea typeface="Verdana" panose="020B0604030504040204" pitchFamily="34" charset="0"/>
            </a:endParaRPr>
          </a:p>
          <a:p>
            <a:pPr algn="l">
              <a:lnSpc>
                <a:spcPct val="120000"/>
              </a:lnSpc>
              <a:spcBef>
                <a:spcPts val="0"/>
              </a:spcBef>
            </a:pPr>
            <a:endParaRPr lang="en-US" sz="1400" dirty="0">
              <a:ea typeface="Verdana" panose="020B0604030504040204" pitchFamily="34" charset="0"/>
            </a:endParaRPr>
          </a:p>
          <a:p>
            <a:pPr marL="285750" indent="-285750" algn="l">
              <a:lnSpc>
                <a:spcPct val="120000"/>
              </a:lnSpc>
              <a:spcBef>
                <a:spcPts val="0"/>
              </a:spcBef>
              <a:buFont typeface="Arial" panose="020B0604020202020204" pitchFamily="34" charset="0"/>
              <a:buChar char="•"/>
            </a:pPr>
            <a:endParaRPr lang="en-US" sz="1400" dirty="0">
              <a:ea typeface="Verdana" panose="020B0604030504040204" pitchFamily="34" charset="0"/>
            </a:endParaRPr>
          </a:p>
          <a:p>
            <a:pPr algn="l">
              <a:lnSpc>
                <a:spcPct val="120000"/>
              </a:lnSpc>
              <a:spcBef>
                <a:spcPts val="0"/>
              </a:spcBef>
            </a:pPr>
            <a:endParaRPr lang="en-US" sz="1400" dirty="0">
              <a:ea typeface="Verdana" panose="020B0604030504040204" pitchFamily="34" charset="0"/>
            </a:endParaRPr>
          </a:p>
          <a:p>
            <a:pPr algn="l">
              <a:lnSpc>
                <a:spcPct val="120000"/>
              </a:lnSpc>
              <a:spcBef>
                <a:spcPts val="0"/>
              </a:spcBef>
            </a:pPr>
            <a:endParaRPr lang="en-US" sz="1400" dirty="0">
              <a:ea typeface="Verdana" panose="020B0604030504040204" pitchFamily="34" charset="0"/>
            </a:endParaRPr>
          </a:p>
        </p:txBody>
      </p:sp>
    </p:spTree>
    <p:extLst>
      <p:ext uri="{BB962C8B-B14F-4D97-AF65-F5344CB8AC3E}">
        <p14:creationId xmlns:p14="http://schemas.microsoft.com/office/powerpoint/2010/main" val="572200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DF12-873D-4924-18E5-0935DB5E3EDC}"/>
              </a:ext>
            </a:extLst>
          </p:cNvPr>
          <p:cNvSpPr>
            <a:spLocks noGrp="1"/>
          </p:cNvSpPr>
          <p:nvPr>
            <p:ph type="ctrTitle"/>
          </p:nvPr>
        </p:nvSpPr>
        <p:spPr>
          <a:xfrm>
            <a:off x="771525" y="99848"/>
            <a:ext cx="10648950" cy="373118"/>
          </a:xfrm>
        </p:spPr>
        <p:txBody>
          <a:bodyPr>
            <a:noAutofit/>
          </a:bodyPr>
          <a:lstStyle/>
          <a:p>
            <a:pPr algn="l"/>
            <a:r>
              <a:rPr lang="en-US" sz="2800" b="1" kern="0" dirty="0">
                <a:solidFill>
                  <a:srgbClr val="417630"/>
                </a:solidFill>
                <a:latin typeface="Verdana" panose="020B0604030504040204" pitchFamily="34" charset="0"/>
                <a:ea typeface="Verdana" panose="020B0604030504040204" pitchFamily="34" charset="0"/>
                <a:cs typeface="Arial" panose="020B0604020202020204" pitchFamily="34" charset="0"/>
              </a:rPr>
              <a:t>Continue…</a:t>
            </a:r>
            <a:endParaRPr lang="en-US" sz="2800" b="1" dirty="0">
              <a:solidFill>
                <a:srgbClr val="0070C0"/>
              </a:solidFill>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F42A7EB3-7D83-FC74-1BD5-3ACBFA212553}"/>
              </a:ext>
            </a:extLst>
          </p:cNvPr>
          <p:cNvSpPr>
            <a:spLocks noGrp="1"/>
          </p:cNvSpPr>
          <p:nvPr>
            <p:ph type="subTitle" idx="1"/>
          </p:nvPr>
        </p:nvSpPr>
        <p:spPr>
          <a:xfrm>
            <a:off x="771526" y="693019"/>
            <a:ext cx="11115674" cy="5736658"/>
          </a:xfrm>
        </p:spPr>
        <p:txBody>
          <a:bodyPr>
            <a:noAutofit/>
          </a:bodyPr>
          <a:lstStyle/>
          <a:p>
            <a:pPr marL="285750" lvl="2" indent="-285750" algn="l">
              <a:lnSpc>
                <a:spcPct val="100000"/>
              </a:lnSpc>
              <a:spcBef>
                <a:spcPts val="0"/>
              </a:spcBef>
              <a:buFont typeface="Arial" panose="020B0604020202020204" pitchFamily="34" charset="0"/>
              <a:buChar char="•"/>
            </a:pPr>
            <a:endParaRPr lang="en-US" sz="1400" b="1" dirty="0">
              <a:ea typeface="Verdana" panose="020B0604030504040204" pitchFamily="34" charset="0"/>
            </a:endParaRPr>
          </a:p>
          <a:p>
            <a:pPr marL="285750" lvl="2" indent="-285750" algn="l">
              <a:lnSpc>
                <a:spcPct val="100000"/>
              </a:lnSpc>
              <a:spcBef>
                <a:spcPts val="0"/>
              </a:spcBef>
              <a:buFont typeface="Arial" panose="020B0604020202020204" pitchFamily="34" charset="0"/>
              <a:buChar char="•"/>
            </a:pPr>
            <a:r>
              <a:rPr lang="en-US" sz="1400" b="1" dirty="0">
                <a:ea typeface="Verdana" panose="020B0604030504040204" pitchFamily="34" charset="0"/>
              </a:rPr>
              <a:t>C++ allows you to specify a default template parameter.</a:t>
            </a:r>
          </a:p>
          <a:p>
            <a:pPr marL="457200" lvl="3" algn="l">
              <a:lnSpc>
                <a:spcPct val="100000"/>
              </a:lnSpc>
              <a:spcBef>
                <a:spcPts val="0"/>
              </a:spcBef>
            </a:pPr>
            <a:r>
              <a:rPr lang="en-US" sz="1400" dirty="0">
                <a:ea typeface="Verdana" panose="020B0604030504040204" pitchFamily="34" charset="0"/>
              </a:rPr>
              <a:t>	</a:t>
            </a:r>
          </a:p>
          <a:p>
            <a:pPr marL="457200" lvl="3" algn="l">
              <a:lnSpc>
                <a:spcPct val="100000"/>
              </a:lnSpc>
              <a:spcBef>
                <a:spcPts val="0"/>
              </a:spcBef>
            </a:pPr>
            <a:r>
              <a:rPr lang="en-US" sz="1400" dirty="0">
                <a:ea typeface="Verdana" panose="020B0604030504040204" pitchFamily="34" charset="0"/>
              </a:rPr>
              <a:t>	</a:t>
            </a:r>
            <a:r>
              <a:rPr lang="en-US" sz="1400" b="1" dirty="0">
                <a:solidFill>
                  <a:schemeClr val="accent1"/>
                </a:solidFill>
                <a:ea typeface="Verdana" panose="020B0604030504040204" pitchFamily="34" charset="0"/>
              </a:rPr>
              <a:t>template &lt;class T = float, int elements = 100&gt; </a:t>
            </a:r>
          </a:p>
          <a:p>
            <a:pPr marL="457200" lvl="3" algn="l">
              <a:lnSpc>
                <a:spcPct val="100000"/>
              </a:lnSpc>
              <a:spcBef>
                <a:spcPts val="0"/>
              </a:spcBef>
            </a:pPr>
            <a:r>
              <a:rPr lang="en-US" sz="1400" dirty="0">
                <a:ea typeface="Verdana" panose="020B0604030504040204" pitchFamily="34" charset="0"/>
              </a:rPr>
              <a:t>	Stack { ....} ;</a:t>
            </a:r>
          </a:p>
          <a:p>
            <a:pPr marL="457200" lvl="3" algn="l">
              <a:lnSpc>
                <a:spcPct val="100000"/>
              </a:lnSpc>
              <a:spcBef>
                <a:spcPts val="0"/>
              </a:spcBef>
            </a:pPr>
            <a:endParaRPr lang="en-US" sz="1400" dirty="0">
              <a:ea typeface="Verdana" panose="020B0604030504040204" pitchFamily="34" charset="0"/>
            </a:endParaRPr>
          </a:p>
          <a:p>
            <a:pPr marL="742950" lvl="3" indent="-285750" algn="l">
              <a:lnSpc>
                <a:spcPct val="100000"/>
              </a:lnSpc>
              <a:spcBef>
                <a:spcPts val="0"/>
              </a:spcBef>
              <a:buFont typeface="Arial" panose="020B0604020202020204" pitchFamily="34" charset="0"/>
              <a:buChar char="•"/>
            </a:pPr>
            <a:r>
              <a:rPr lang="en-US" sz="1400" dirty="0">
                <a:ea typeface="Verdana" panose="020B0604030504040204" pitchFamily="34" charset="0"/>
              </a:rPr>
              <a:t>Then a declaration such as :-  </a:t>
            </a:r>
          </a:p>
          <a:p>
            <a:pPr marL="1200150" lvl="4" indent="-285750" algn="l">
              <a:lnSpc>
                <a:spcPct val="100000"/>
              </a:lnSpc>
              <a:spcBef>
                <a:spcPts val="0"/>
              </a:spcBef>
              <a:buFont typeface="Arial" panose="020B0604020202020204" pitchFamily="34" charset="0"/>
              <a:buChar char="•"/>
            </a:pPr>
            <a:r>
              <a:rPr lang="en-US" sz="1400" dirty="0">
                <a:ea typeface="Verdana" panose="020B0604030504040204" pitchFamily="34" charset="0"/>
              </a:rPr>
              <a:t>Stack&lt;&gt; </a:t>
            </a:r>
            <a:r>
              <a:rPr lang="en-US" sz="1400" dirty="0" err="1">
                <a:ea typeface="Verdana" panose="020B0604030504040204" pitchFamily="34" charset="0"/>
              </a:rPr>
              <a:t>mostRecentSalesFigures</a:t>
            </a:r>
            <a:r>
              <a:rPr lang="en-US" sz="1400" dirty="0">
                <a:ea typeface="Verdana" panose="020B0604030504040204" pitchFamily="34" charset="0"/>
              </a:rPr>
              <a:t> ;	</a:t>
            </a:r>
          </a:p>
          <a:p>
            <a:pPr marL="1200150" lvl="4" indent="-285750" algn="l">
              <a:lnSpc>
                <a:spcPct val="100000"/>
              </a:lnSpc>
              <a:spcBef>
                <a:spcPts val="0"/>
              </a:spcBef>
              <a:buFont typeface="Arial" panose="020B0604020202020204" pitchFamily="34" charset="0"/>
              <a:buChar char="•"/>
            </a:pPr>
            <a:endParaRPr lang="en-US" sz="1400" dirty="0">
              <a:ea typeface="Verdana" panose="020B0604030504040204" pitchFamily="34" charset="0"/>
            </a:endParaRPr>
          </a:p>
          <a:p>
            <a:pPr marL="742950" lvl="3" indent="-285750" algn="l">
              <a:lnSpc>
                <a:spcPct val="100000"/>
              </a:lnSpc>
              <a:spcBef>
                <a:spcPts val="0"/>
              </a:spcBef>
              <a:buFont typeface="Arial" panose="020B0604020202020204" pitchFamily="34" charset="0"/>
              <a:buChar char="•"/>
            </a:pPr>
            <a:r>
              <a:rPr lang="en-US" sz="1400" dirty="0">
                <a:ea typeface="Verdana" panose="020B0604030504040204" pitchFamily="34" charset="0"/>
              </a:rPr>
              <a:t>this template class would be of type Stack&lt;float, 100&gt;</a:t>
            </a:r>
          </a:p>
          <a:p>
            <a:pPr marL="742950" lvl="3" indent="-285750" algn="l">
              <a:lnSpc>
                <a:spcPct val="100000"/>
              </a:lnSpc>
              <a:spcBef>
                <a:spcPts val="0"/>
              </a:spcBef>
              <a:buFont typeface="Arial" panose="020B0604020202020204" pitchFamily="34" charset="0"/>
              <a:buChar char="•"/>
            </a:pPr>
            <a:endParaRPr lang="en-US" sz="1400" dirty="0">
              <a:ea typeface="Verdana" panose="020B0604030504040204" pitchFamily="34" charset="0"/>
            </a:endParaRPr>
          </a:p>
          <a:p>
            <a:pPr marL="742950" lvl="1" indent="-285750" algn="l">
              <a:lnSpc>
                <a:spcPct val="100000"/>
              </a:lnSpc>
              <a:spcBef>
                <a:spcPts val="0"/>
              </a:spcBef>
              <a:buFont typeface="Arial" panose="020B0604020202020204" pitchFamily="34" charset="0"/>
              <a:buChar char="•"/>
            </a:pPr>
            <a:r>
              <a:rPr lang="en-US" sz="1400" dirty="0">
                <a:ea typeface="Verdana" panose="020B0604030504040204" pitchFamily="34" charset="0"/>
              </a:rPr>
              <a:t>If you specify a default template parameter for any formal parameter, the rules are the same as for functions and default parameters. Once a default parameter is declared all subsequent parameters must have defaults.</a:t>
            </a:r>
          </a:p>
          <a:p>
            <a:pPr lvl="1" algn="l">
              <a:lnSpc>
                <a:spcPct val="100000"/>
              </a:lnSpc>
              <a:spcBef>
                <a:spcPts val="0"/>
              </a:spcBef>
            </a:pPr>
            <a:endParaRPr lang="en-US" sz="1400" dirty="0">
              <a:ea typeface="Verdana" panose="020B0604030504040204" pitchFamily="34" charset="0"/>
            </a:endParaRPr>
          </a:p>
          <a:p>
            <a:pPr marL="285750" indent="-285750" algn="l">
              <a:lnSpc>
                <a:spcPct val="100000"/>
              </a:lnSpc>
              <a:spcBef>
                <a:spcPts val="0"/>
              </a:spcBef>
              <a:buFont typeface="Arial" panose="020B0604020202020204" pitchFamily="34" charset="0"/>
              <a:buChar char="•"/>
            </a:pPr>
            <a:r>
              <a:rPr lang="en-US" sz="1400" b="1" dirty="0">
                <a:ea typeface="Verdana" panose="020B0604030504040204" pitchFamily="34" charset="0"/>
              </a:rPr>
              <a:t>Default arguments cannot be specified in a declaration or a definition of a specialization</a:t>
            </a:r>
          </a:p>
          <a:p>
            <a:pPr lvl="1" algn="l">
              <a:lnSpc>
                <a:spcPct val="100000"/>
              </a:lnSpc>
              <a:spcBef>
                <a:spcPts val="0"/>
              </a:spcBef>
            </a:pPr>
            <a:r>
              <a:rPr lang="en-US" sz="1400" dirty="0">
                <a:ea typeface="Verdana" panose="020B0604030504040204" pitchFamily="34" charset="0"/>
              </a:rPr>
              <a:t>int main()</a:t>
            </a:r>
          </a:p>
          <a:p>
            <a:pPr lvl="1" algn="l">
              <a:lnSpc>
                <a:spcPct val="100000"/>
              </a:lnSpc>
              <a:spcBef>
                <a:spcPts val="0"/>
              </a:spcBef>
            </a:pPr>
            <a:r>
              <a:rPr lang="en-US" sz="1400" dirty="0">
                <a:ea typeface="Verdana" panose="020B0604030504040204" pitchFamily="34" charset="0"/>
              </a:rPr>
              <a:t>{</a:t>
            </a:r>
          </a:p>
          <a:p>
            <a:pPr lvl="1" algn="l">
              <a:lnSpc>
                <a:spcPct val="100000"/>
              </a:lnSpc>
              <a:spcBef>
                <a:spcPts val="0"/>
              </a:spcBef>
            </a:pPr>
            <a:r>
              <a:rPr lang="en-US" sz="1400" dirty="0">
                <a:ea typeface="Verdana" panose="020B0604030504040204" pitchFamily="34" charset="0"/>
              </a:rPr>
              <a:t>	Stack&lt;float,10&gt; </a:t>
            </a:r>
            <a:r>
              <a:rPr lang="en-US" sz="1400" dirty="0" err="1">
                <a:ea typeface="Verdana" panose="020B0604030504040204" pitchFamily="34" charset="0"/>
              </a:rPr>
              <a:t>si</a:t>
            </a:r>
            <a:r>
              <a:rPr lang="en-US" sz="1400" dirty="0">
                <a:ea typeface="Verdana" panose="020B0604030504040204" pitchFamily="34" charset="0"/>
              </a:rPr>
              <a:t> ;</a:t>
            </a:r>
          </a:p>
          <a:p>
            <a:pPr lvl="1" algn="l">
              <a:lnSpc>
                <a:spcPct val="100000"/>
              </a:lnSpc>
              <a:spcBef>
                <a:spcPts val="0"/>
              </a:spcBef>
            </a:pPr>
            <a:r>
              <a:rPr lang="en-US" sz="1400" dirty="0">
                <a:ea typeface="Verdana" panose="020B0604030504040204" pitchFamily="34" charset="0"/>
              </a:rPr>
              <a:t>              return 0 ;</a:t>
            </a:r>
          </a:p>
          <a:p>
            <a:pPr lvl="1" algn="l">
              <a:lnSpc>
                <a:spcPct val="100000"/>
              </a:lnSpc>
              <a:spcBef>
                <a:spcPts val="0"/>
              </a:spcBef>
            </a:pPr>
            <a:r>
              <a:rPr lang="en-US" sz="1400" dirty="0">
                <a:ea typeface="Verdana" panose="020B0604030504040204" pitchFamily="34" charset="0"/>
              </a:rPr>
              <a:t>}</a:t>
            </a:r>
          </a:p>
          <a:p>
            <a:pPr marL="742950" lvl="1" indent="-285750" algn="l">
              <a:lnSpc>
                <a:spcPct val="100000"/>
              </a:lnSpc>
              <a:spcBef>
                <a:spcPts val="0"/>
              </a:spcBef>
              <a:buFont typeface="Arial" panose="020B0604020202020204" pitchFamily="34" charset="0"/>
              <a:buChar char="•"/>
            </a:pPr>
            <a:endParaRPr lang="en-US" sz="1400" dirty="0">
              <a:ea typeface="Verdana" panose="020B0604030504040204" pitchFamily="34" charset="0"/>
            </a:endParaRPr>
          </a:p>
          <a:p>
            <a:pPr marL="742950" lvl="1" indent="-285750" algn="l">
              <a:lnSpc>
                <a:spcPct val="100000"/>
              </a:lnSpc>
              <a:spcBef>
                <a:spcPts val="0"/>
              </a:spcBef>
              <a:buFont typeface="Arial" panose="020B0604020202020204" pitchFamily="34" charset="0"/>
              <a:buChar char="•"/>
            </a:pPr>
            <a:endParaRPr lang="en-US" sz="1400" dirty="0">
              <a:ea typeface="Verdana" panose="020B0604030504040204" pitchFamily="34" charset="0"/>
            </a:endParaRPr>
          </a:p>
          <a:p>
            <a:pPr marL="742950" lvl="1" indent="-285750" algn="l">
              <a:lnSpc>
                <a:spcPct val="100000"/>
              </a:lnSpc>
              <a:spcBef>
                <a:spcPts val="0"/>
              </a:spcBef>
              <a:buFont typeface="Arial" panose="020B0604020202020204" pitchFamily="34" charset="0"/>
              <a:buChar char="•"/>
            </a:pPr>
            <a:endParaRPr lang="en-US" sz="1400" dirty="0">
              <a:ea typeface="Verdana" panose="020B0604030504040204" pitchFamily="34" charset="0"/>
            </a:endParaRPr>
          </a:p>
          <a:p>
            <a:pPr algn="l">
              <a:lnSpc>
                <a:spcPct val="100000"/>
              </a:lnSpc>
              <a:spcBef>
                <a:spcPts val="0"/>
              </a:spcBef>
            </a:pPr>
            <a:endParaRPr lang="en-US" sz="1400" dirty="0">
              <a:ea typeface="Verdana" panose="020B0604030504040204" pitchFamily="34" charset="0"/>
            </a:endParaRPr>
          </a:p>
          <a:p>
            <a:pPr marL="742950" lvl="1" indent="-285750" algn="l">
              <a:lnSpc>
                <a:spcPct val="100000"/>
              </a:lnSpc>
              <a:spcBef>
                <a:spcPts val="0"/>
              </a:spcBef>
              <a:buFont typeface="Arial" panose="020B0604020202020204" pitchFamily="34" charset="0"/>
              <a:buChar char="•"/>
            </a:pPr>
            <a:endParaRPr lang="en-US" sz="1400" dirty="0">
              <a:ea typeface="Verdana" panose="020B0604030504040204" pitchFamily="34" charset="0"/>
            </a:endParaRPr>
          </a:p>
          <a:p>
            <a:pPr marL="742950" lvl="1" indent="-285750" algn="l">
              <a:lnSpc>
                <a:spcPct val="100000"/>
              </a:lnSpc>
              <a:spcBef>
                <a:spcPts val="0"/>
              </a:spcBef>
              <a:buFont typeface="Arial" panose="020B0604020202020204" pitchFamily="34" charset="0"/>
              <a:buChar char="•"/>
            </a:pPr>
            <a:endParaRPr lang="en-US" sz="1400" dirty="0">
              <a:ea typeface="Verdana" panose="020B0604030504040204" pitchFamily="34" charset="0"/>
            </a:endParaRPr>
          </a:p>
        </p:txBody>
      </p:sp>
      <p:sp>
        <p:nvSpPr>
          <p:cNvPr id="4" name="Rectangle 3">
            <a:extLst>
              <a:ext uri="{FF2B5EF4-FFF2-40B4-BE49-F238E27FC236}">
                <a16:creationId xmlns:a16="http://schemas.microsoft.com/office/drawing/2014/main" id="{4E9EC3A6-C4E4-4519-072A-46E8E2842FD4}"/>
              </a:ext>
            </a:extLst>
          </p:cNvPr>
          <p:cNvSpPr/>
          <p:nvPr/>
        </p:nvSpPr>
        <p:spPr>
          <a:xfrm>
            <a:off x="5678905" y="4427621"/>
            <a:ext cx="4976261" cy="18384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1">
              <a:lnSpc>
                <a:spcPct val="100000"/>
              </a:lnSpc>
              <a:spcBef>
                <a:spcPts val="0"/>
              </a:spcBef>
            </a:pPr>
            <a:r>
              <a:rPr lang="en-US" sz="1400" dirty="0">
                <a:solidFill>
                  <a:srgbClr val="FF0000"/>
                </a:solidFill>
                <a:ea typeface="Verdana" panose="020B0604030504040204" pitchFamily="34" charset="0"/>
              </a:rPr>
              <a:t>//error : 'Stack&lt;int,10&gt;' : template class has already been defined as a non-template class</a:t>
            </a:r>
          </a:p>
          <a:p>
            <a:pPr lvl="1">
              <a:lnSpc>
                <a:spcPct val="100000"/>
              </a:lnSpc>
              <a:spcBef>
                <a:spcPts val="0"/>
              </a:spcBef>
            </a:pPr>
            <a:r>
              <a:rPr lang="en-US" sz="1400" b="1" dirty="0">
                <a:solidFill>
                  <a:schemeClr val="accent1"/>
                </a:solidFill>
                <a:ea typeface="Verdana" panose="020B0604030504040204" pitchFamily="34" charset="0"/>
              </a:rPr>
              <a:t>template &lt;class T, int size = 10&gt;</a:t>
            </a:r>
          </a:p>
          <a:p>
            <a:pPr lvl="1">
              <a:lnSpc>
                <a:spcPct val="100000"/>
              </a:lnSpc>
              <a:spcBef>
                <a:spcPts val="0"/>
              </a:spcBef>
            </a:pPr>
            <a:r>
              <a:rPr lang="en-US" sz="1400" dirty="0">
                <a:ea typeface="Verdana" panose="020B0604030504040204" pitchFamily="34" charset="0"/>
              </a:rPr>
              <a:t>class Stack</a:t>
            </a:r>
            <a:r>
              <a:rPr lang="en-US" sz="1400" b="1" dirty="0">
                <a:solidFill>
                  <a:schemeClr val="accent1"/>
                </a:solidFill>
                <a:ea typeface="Verdana" panose="020B0604030504040204" pitchFamily="34" charset="0"/>
              </a:rPr>
              <a:t>&lt;int, 10&gt;</a:t>
            </a:r>
          </a:p>
          <a:p>
            <a:pPr lvl="1">
              <a:lnSpc>
                <a:spcPct val="100000"/>
              </a:lnSpc>
              <a:spcBef>
                <a:spcPts val="0"/>
              </a:spcBef>
            </a:pPr>
            <a:r>
              <a:rPr lang="en-US" sz="1400" dirty="0">
                <a:ea typeface="Verdana" panose="020B0604030504040204" pitchFamily="34" charset="0"/>
              </a:rPr>
              <a:t>{</a:t>
            </a:r>
          </a:p>
          <a:p>
            <a:pPr lvl="1">
              <a:lnSpc>
                <a:spcPct val="100000"/>
              </a:lnSpc>
              <a:spcBef>
                <a:spcPts val="0"/>
              </a:spcBef>
            </a:pPr>
            <a:r>
              <a:rPr lang="en-US" sz="1400" dirty="0">
                <a:ea typeface="Verdana" panose="020B0604030504040204" pitchFamily="34" charset="0"/>
              </a:rPr>
              <a:t>} ;</a:t>
            </a:r>
          </a:p>
          <a:p>
            <a:endParaRPr lang="en-US" sz="1400" dirty="0"/>
          </a:p>
        </p:txBody>
      </p:sp>
      <p:sp>
        <p:nvSpPr>
          <p:cNvPr id="5" name="Rectangle 4">
            <a:extLst>
              <a:ext uri="{FF2B5EF4-FFF2-40B4-BE49-F238E27FC236}">
                <a16:creationId xmlns:a16="http://schemas.microsoft.com/office/drawing/2014/main" id="{C4EDC12A-B24B-25A7-C2EB-8D32A7A42FEF}"/>
              </a:ext>
            </a:extLst>
          </p:cNvPr>
          <p:cNvSpPr/>
          <p:nvPr/>
        </p:nvSpPr>
        <p:spPr>
          <a:xfrm>
            <a:off x="1536834" y="5178391"/>
            <a:ext cx="2695074" cy="10876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1" algn="l">
              <a:lnSpc>
                <a:spcPct val="100000"/>
              </a:lnSpc>
              <a:spcBef>
                <a:spcPts val="0"/>
              </a:spcBef>
            </a:pPr>
            <a:r>
              <a:rPr lang="en-US" sz="1400" b="1" dirty="0">
                <a:solidFill>
                  <a:schemeClr val="accent1"/>
                </a:solidFill>
                <a:ea typeface="Verdana" panose="020B0604030504040204" pitchFamily="34" charset="0"/>
              </a:rPr>
              <a:t>template &lt;class T, int size&gt;</a:t>
            </a:r>
          </a:p>
          <a:p>
            <a:pPr lvl="1" algn="l">
              <a:lnSpc>
                <a:spcPct val="100000"/>
              </a:lnSpc>
              <a:spcBef>
                <a:spcPts val="0"/>
              </a:spcBef>
            </a:pPr>
            <a:r>
              <a:rPr lang="en-US" sz="1400" dirty="0">
                <a:ea typeface="Verdana" panose="020B0604030504040204" pitchFamily="34" charset="0"/>
              </a:rPr>
              <a:t>class Stack</a:t>
            </a:r>
          </a:p>
          <a:p>
            <a:pPr lvl="1" algn="l">
              <a:lnSpc>
                <a:spcPct val="100000"/>
              </a:lnSpc>
              <a:spcBef>
                <a:spcPts val="0"/>
              </a:spcBef>
            </a:pPr>
            <a:r>
              <a:rPr lang="en-US" sz="1400" dirty="0">
                <a:ea typeface="Verdana" panose="020B0604030504040204" pitchFamily="34" charset="0"/>
              </a:rPr>
              <a:t>{</a:t>
            </a:r>
          </a:p>
          <a:p>
            <a:pPr lvl="1" algn="l">
              <a:lnSpc>
                <a:spcPct val="100000"/>
              </a:lnSpc>
              <a:spcBef>
                <a:spcPts val="0"/>
              </a:spcBef>
            </a:pPr>
            <a:r>
              <a:rPr lang="en-US" sz="1400" dirty="0">
                <a:ea typeface="Verdana" panose="020B0604030504040204" pitchFamily="34" charset="0"/>
              </a:rPr>
              <a:t>} ;</a:t>
            </a:r>
          </a:p>
          <a:p>
            <a:pPr algn="ctr"/>
            <a:endParaRPr lang="en-US" sz="1400" dirty="0"/>
          </a:p>
        </p:txBody>
      </p:sp>
    </p:spTree>
    <p:extLst>
      <p:ext uri="{BB962C8B-B14F-4D97-AF65-F5344CB8AC3E}">
        <p14:creationId xmlns:p14="http://schemas.microsoft.com/office/powerpoint/2010/main" val="2894280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DF12-873D-4924-18E5-0935DB5E3EDC}"/>
              </a:ext>
            </a:extLst>
          </p:cNvPr>
          <p:cNvSpPr>
            <a:spLocks noGrp="1"/>
          </p:cNvSpPr>
          <p:nvPr>
            <p:ph type="ctrTitle"/>
          </p:nvPr>
        </p:nvSpPr>
        <p:spPr>
          <a:xfrm>
            <a:off x="771525" y="99848"/>
            <a:ext cx="10648950" cy="373118"/>
          </a:xfrm>
        </p:spPr>
        <p:txBody>
          <a:bodyPr>
            <a:noAutofit/>
          </a:bodyPr>
          <a:lstStyle/>
          <a:p>
            <a:pPr algn="l"/>
            <a:r>
              <a:rPr lang="en-US" sz="2800" b="1" kern="0" dirty="0">
                <a:solidFill>
                  <a:srgbClr val="417630"/>
                </a:solidFill>
                <a:latin typeface="Verdana" panose="020B0604030504040204" pitchFamily="34" charset="0"/>
                <a:ea typeface="Verdana" panose="020B0604030504040204" pitchFamily="34" charset="0"/>
                <a:cs typeface="Arial" panose="020B0604020202020204" pitchFamily="34" charset="0"/>
              </a:rPr>
              <a:t>Continue…</a:t>
            </a:r>
            <a:endParaRPr lang="en-US" sz="2800" b="1" dirty="0">
              <a:solidFill>
                <a:srgbClr val="0070C0"/>
              </a:solidFill>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F42A7EB3-7D83-FC74-1BD5-3ACBFA212553}"/>
              </a:ext>
            </a:extLst>
          </p:cNvPr>
          <p:cNvSpPr>
            <a:spLocks noGrp="1"/>
          </p:cNvSpPr>
          <p:nvPr>
            <p:ph type="subTitle" idx="1"/>
          </p:nvPr>
        </p:nvSpPr>
        <p:spPr>
          <a:xfrm>
            <a:off x="771526" y="472966"/>
            <a:ext cx="11115674" cy="5918209"/>
          </a:xfrm>
        </p:spPr>
        <p:txBody>
          <a:bodyPr>
            <a:noAutofit/>
          </a:bodyPr>
          <a:lstStyle/>
          <a:p>
            <a:pPr lvl="1" algn="l">
              <a:lnSpc>
                <a:spcPct val="100000"/>
              </a:lnSpc>
              <a:spcBef>
                <a:spcPts val="0"/>
              </a:spcBef>
            </a:pPr>
            <a:endParaRPr lang="en-US" sz="1400" dirty="0">
              <a:ea typeface="Verdana" panose="020B0604030504040204" pitchFamily="34" charset="0"/>
            </a:endParaRPr>
          </a:p>
          <a:p>
            <a:pPr marL="285750" indent="-285750" algn="l">
              <a:lnSpc>
                <a:spcPct val="100000"/>
              </a:lnSpc>
              <a:spcBef>
                <a:spcPts val="0"/>
              </a:spcBef>
              <a:buFont typeface="Arial" panose="020B0604020202020204" pitchFamily="34" charset="0"/>
              <a:buChar char="•"/>
            </a:pPr>
            <a:r>
              <a:rPr lang="en-US" sz="1400" b="1" dirty="0">
                <a:ea typeface="Verdana" panose="020B0604030504040204" pitchFamily="34" charset="0"/>
              </a:rPr>
              <a:t>The value of a non-type-parameter cannot be assigned to or have its value changed. For example</a:t>
            </a:r>
          </a:p>
          <a:p>
            <a:pPr lvl="2" algn="l">
              <a:lnSpc>
                <a:spcPct val="100000"/>
              </a:lnSpc>
              <a:spcBef>
                <a:spcPts val="0"/>
              </a:spcBef>
            </a:pPr>
            <a:endParaRPr lang="en-US" sz="1400" dirty="0">
              <a:ea typeface="Verdana" panose="020B0604030504040204" pitchFamily="34" charset="0"/>
            </a:endParaRPr>
          </a:p>
          <a:p>
            <a:pPr lvl="2" algn="l">
              <a:lnSpc>
                <a:spcPct val="100000"/>
              </a:lnSpc>
              <a:spcBef>
                <a:spcPts val="0"/>
              </a:spcBef>
            </a:pPr>
            <a:r>
              <a:rPr lang="en-US" sz="1400" dirty="0">
                <a:ea typeface="Verdana" panose="020B0604030504040204" pitchFamily="34" charset="0"/>
              </a:rPr>
              <a:t>template &lt;class T, int size&gt;</a:t>
            </a:r>
          </a:p>
          <a:p>
            <a:pPr lvl="2" algn="l">
              <a:lnSpc>
                <a:spcPct val="100000"/>
              </a:lnSpc>
              <a:spcBef>
                <a:spcPts val="0"/>
              </a:spcBef>
            </a:pPr>
            <a:r>
              <a:rPr lang="en-US" sz="1400" dirty="0">
                <a:ea typeface="Verdana" panose="020B0604030504040204" pitchFamily="34" charset="0"/>
              </a:rPr>
              <a:t>class Stack</a:t>
            </a:r>
          </a:p>
          <a:p>
            <a:pPr lvl="2" algn="l">
              <a:lnSpc>
                <a:spcPct val="100000"/>
              </a:lnSpc>
              <a:spcBef>
                <a:spcPts val="0"/>
              </a:spcBef>
            </a:pPr>
            <a:r>
              <a:rPr lang="en-US" sz="1400" dirty="0">
                <a:ea typeface="Verdana" panose="020B0604030504040204" pitchFamily="34" charset="0"/>
              </a:rPr>
              <a:t>{</a:t>
            </a:r>
          </a:p>
          <a:p>
            <a:pPr lvl="2" algn="l">
              <a:lnSpc>
                <a:spcPct val="100000"/>
              </a:lnSpc>
              <a:spcBef>
                <a:spcPts val="0"/>
              </a:spcBef>
            </a:pPr>
            <a:r>
              <a:rPr lang="en-US" sz="1400" dirty="0">
                <a:ea typeface="Verdana" panose="020B0604030504040204" pitchFamily="34" charset="0"/>
              </a:rPr>
              <a:t>	void f()</a:t>
            </a:r>
          </a:p>
          <a:p>
            <a:pPr lvl="2" algn="l">
              <a:lnSpc>
                <a:spcPct val="100000"/>
              </a:lnSpc>
              <a:spcBef>
                <a:spcPts val="0"/>
              </a:spcBef>
            </a:pPr>
            <a:r>
              <a:rPr lang="en-US" sz="1400" dirty="0">
                <a:ea typeface="Verdana" panose="020B0604030504040204" pitchFamily="34" charset="0"/>
              </a:rPr>
              <a:t>	{</a:t>
            </a:r>
          </a:p>
          <a:p>
            <a:pPr lvl="2" algn="l">
              <a:lnSpc>
                <a:spcPct val="100000"/>
              </a:lnSpc>
              <a:spcBef>
                <a:spcPts val="0"/>
              </a:spcBef>
            </a:pPr>
            <a:r>
              <a:rPr lang="en-US" sz="1400" dirty="0">
                <a:ea typeface="Verdana" panose="020B0604030504040204" pitchFamily="34" charset="0"/>
              </a:rPr>
              <a:t>		</a:t>
            </a:r>
            <a:r>
              <a:rPr lang="en-US" sz="1400" dirty="0">
                <a:solidFill>
                  <a:srgbClr val="FF0000"/>
                </a:solidFill>
                <a:ea typeface="Verdana" panose="020B0604030504040204" pitchFamily="34" charset="0"/>
              </a:rPr>
              <a:t>//error : '++' needs l-value             </a:t>
            </a:r>
          </a:p>
          <a:p>
            <a:pPr lvl="2" algn="l">
              <a:lnSpc>
                <a:spcPct val="100000"/>
              </a:lnSpc>
              <a:spcBef>
                <a:spcPts val="0"/>
              </a:spcBef>
            </a:pPr>
            <a:r>
              <a:rPr lang="en-US" sz="1400" dirty="0">
                <a:ea typeface="Verdana" panose="020B0604030504040204" pitchFamily="34" charset="0"/>
              </a:rPr>
              <a:t>             		size++ ; </a:t>
            </a:r>
            <a:r>
              <a:rPr lang="en-US" sz="1400" dirty="0">
                <a:solidFill>
                  <a:srgbClr val="FF0000"/>
                </a:solidFill>
                <a:ea typeface="Verdana" panose="020B0604030504040204" pitchFamily="34" charset="0"/>
              </a:rPr>
              <a:t>//error change of template argument value</a:t>
            </a:r>
          </a:p>
          <a:p>
            <a:pPr lvl="2" algn="l">
              <a:lnSpc>
                <a:spcPct val="100000"/>
              </a:lnSpc>
              <a:spcBef>
                <a:spcPts val="0"/>
              </a:spcBef>
            </a:pPr>
            <a:r>
              <a:rPr lang="en-US" sz="1400" dirty="0">
                <a:ea typeface="Verdana" panose="020B0604030504040204" pitchFamily="34" charset="0"/>
              </a:rPr>
              <a:t>	}</a:t>
            </a:r>
          </a:p>
          <a:p>
            <a:pPr lvl="2" algn="l">
              <a:lnSpc>
                <a:spcPct val="100000"/>
              </a:lnSpc>
              <a:spcBef>
                <a:spcPts val="0"/>
              </a:spcBef>
            </a:pPr>
            <a:r>
              <a:rPr lang="en-US" sz="1400" dirty="0">
                <a:ea typeface="Verdana" panose="020B0604030504040204" pitchFamily="34" charset="0"/>
              </a:rPr>
              <a:t>} ;</a:t>
            </a:r>
          </a:p>
          <a:p>
            <a:pPr lvl="2" algn="l">
              <a:lnSpc>
                <a:spcPct val="100000"/>
              </a:lnSpc>
              <a:spcBef>
                <a:spcPts val="0"/>
              </a:spcBef>
            </a:pPr>
            <a:endParaRPr lang="en-US" sz="1400" dirty="0">
              <a:ea typeface="Verdana" panose="020B0604030504040204" pitchFamily="34" charset="0"/>
            </a:endParaRPr>
          </a:p>
          <a:p>
            <a:pPr marL="285750" indent="-285750" algn="l">
              <a:lnSpc>
                <a:spcPct val="120000"/>
              </a:lnSpc>
              <a:spcBef>
                <a:spcPts val="0"/>
              </a:spcBef>
              <a:buFont typeface="Arial" panose="020B0604020202020204" pitchFamily="34" charset="0"/>
              <a:buChar char="•"/>
            </a:pPr>
            <a:r>
              <a:rPr lang="en-US" sz="1400" b="1" dirty="0">
                <a:ea typeface="Verdana" panose="020B0604030504040204" pitchFamily="34" charset="0"/>
              </a:rPr>
              <a:t>A class template does not need to have a type argument if it has non-type arguments. For example, the following template is a valid class template:</a:t>
            </a:r>
          </a:p>
          <a:p>
            <a:pPr algn="l">
              <a:lnSpc>
                <a:spcPct val="120000"/>
              </a:lnSpc>
              <a:spcBef>
                <a:spcPts val="0"/>
              </a:spcBef>
            </a:pPr>
            <a:endParaRPr lang="en-US" sz="1400" dirty="0">
              <a:ea typeface="Verdana" panose="020B0604030504040204" pitchFamily="34" charset="0"/>
            </a:endParaRPr>
          </a:p>
          <a:p>
            <a:pPr lvl="1" algn="l">
              <a:lnSpc>
                <a:spcPct val="120000"/>
              </a:lnSpc>
              <a:spcBef>
                <a:spcPts val="0"/>
              </a:spcBef>
            </a:pPr>
            <a:r>
              <a:rPr lang="en-US" sz="1400" b="1" dirty="0">
                <a:solidFill>
                  <a:schemeClr val="accent1"/>
                </a:solidFill>
                <a:ea typeface="Verdana" panose="020B0604030504040204" pitchFamily="34" charset="0"/>
              </a:rPr>
              <a:t>template&lt;int </a:t>
            </a:r>
            <a:r>
              <a:rPr lang="en-US" sz="1400" b="1" dirty="0" err="1">
                <a:solidFill>
                  <a:schemeClr val="accent1"/>
                </a:solidFill>
                <a:ea typeface="Verdana" panose="020B0604030504040204" pitchFamily="34" charset="0"/>
              </a:rPr>
              <a:t>i</a:t>
            </a:r>
            <a:r>
              <a:rPr lang="en-US" sz="1400" b="1" dirty="0">
                <a:solidFill>
                  <a:schemeClr val="accent1"/>
                </a:solidFill>
                <a:ea typeface="Verdana" panose="020B0604030504040204" pitchFamily="34" charset="0"/>
              </a:rPr>
              <a:t>&gt;</a:t>
            </a:r>
            <a:r>
              <a:rPr lang="en-US" sz="1400" dirty="0">
                <a:ea typeface="Verdana" panose="020B0604030504040204" pitchFamily="34" charset="0"/>
              </a:rPr>
              <a:t>   </a:t>
            </a:r>
            <a:r>
              <a:rPr lang="en-US" sz="1400" dirty="0">
                <a:solidFill>
                  <a:srgbClr val="FF0000"/>
                </a:solidFill>
                <a:ea typeface="Verdana" panose="020B0604030504040204" pitchFamily="34" charset="0"/>
              </a:rPr>
              <a:t> //here template&lt;double d&gt; is not allowed</a:t>
            </a:r>
          </a:p>
          <a:p>
            <a:pPr lvl="1" algn="l">
              <a:lnSpc>
                <a:spcPct val="120000"/>
              </a:lnSpc>
              <a:spcBef>
                <a:spcPts val="0"/>
              </a:spcBef>
            </a:pPr>
            <a:r>
              <a:rPr lang="en-US" sz="1400" b="1" dirty="0">
                <a:solidFill>
                  <a:schemeClr val="accent1"/>
                </a:solidFill>
                <a:ea typeface="Verdana" panose="020B0604030504040204" pitchFamily="34" charset="0"/>
              </a:rPr>
              <a:t>class C</a:t>
            </a:r>
          </a:p>
          <a:p>
            <a:pPr lvl="1" algn="l">
              <a:lnSpc>
                <a:spcPct val="120000"/>
              </a:lnSpc>
              <a:spcBef>
                <a:spcPts val="0"/>
              </a:spcBef>
            </a:pPr>
            <a:r>
              <a:rPr lang="en-US" sz="1400" dirty="0">
                <a:ea typeface="Verdana" panose="020B0604030504040204" pitchFamily="34" charset="0"/>
              </a:rPr>
              <a:t>{</a:t>
            </a:r>
          </a:p>
          <a:p>
            <a:pPr lvl="1" algn="l">
              <a:lnSpc>
                <a:spcPct val="120000"/>
              </a:lnSpc>
              <a:spcBef>
                <a:spcPts val="0"/>
              </a:spcBef>
            </a:pPr>
            <a:r>
              <a:rPr lang="en-US" sz="1400" dirty="0">
                <a:ea typeface="Verdana" panose="020B0604030504040204" pitchFamily="34" charset="0"/>
              </a:rPr>
              <a:t>      public:</a:t>
            </a:r>
          </a:p>
          <a:p>
            <a:pPr lvl="1" algn="l">
              <a:lnSpc>
                <a:spcPct val="120000"/>
              </a:lnSpc>
              <a:spcBef>
                <a:spcPts val="0"/>
              </a:spcBef>
            </a:pPr>
            <a:r>
              <a:rPr lang="en-US" sz="1400" dirty="0">
                <a:ea typeface="Verdana" panose="020B0604030504040204" pitchFamily="34" charset="0"/>
              </a:rPr>
              <a:t>            int k;  </a:t>
            </a:r>
          </a:p>
          <a:p>
            <a:pPr lvl="1" algn="l">
              <a:lnSpc>
                <a:spcPct val="120000"/>
              </a:lnSpc>
              <a:spcBef>
                <a:spcPts val="0"/>
              </a:spcBef>
            </a:pPr>
            <a:r>
              <a:rPr lang="en-US" sz="1400" dirty="0">
                <a:ea typeface="Verdana" panose="020B0604030504040204" pitchFamily="34" charset="0"/>
              </a:rPr>
              <a:t>            C() { k = </a:t>
            </a:r>
            <a:r>
              <a:rPr lang="en-US" sz="1400" dirty="0" err="1">
                <a:ea typeface="Verdana" panose="020B0604030504040204" pitchFamily="34" charset="0"/>
              </a:rPr>
              <a:t>i</a:t>
            </a:r>
            <a:r>
              <a:rPr lang="en-US" sz="1400" dirty="0">
                <a:ea typeface="Verdana" panose="020B0604030504040204" pitchFamily="34" charset="0"/>
              </a:rPr>
              <a:t>; }</a:t>
            </a:r>
          </a:p>
          <a:p>
            <a:pPr lvl="1" algn="l">
              <a:lnSpc>
                <a:spcPct val="120000"/>
              </a:lnSpc>
              <a:spcBef>
                <a:spcPts val="0"/>
              </a:spcBef>
            </a:pPr>
            <a:r>
              <a:rPr lang="en-US" sz="1400" dirty="0">
                <a:ea typeface="Verdana" panose="020B0604030504040204" pitchFamily="34" charset="0"/>
              </a:rPr>
              <a:t>};</a:t>
            </a:r>
          </a:p>
          <a:p>
            <a:pPr lvl="1" algn="l">
              <a:lnSpc>
                <a:spcPct val="120000"/>
              </a:lnSpc>
              <a:spcBef>
                <a:spcPts val="0"/>
              </a:spcBef>
            </a:pPr>
            <a:r>
              <a:rPr lang="en-US" sz="1400" dirty="0">
                <a:ea typeface="Verdana" panose="020B0604030504040204" pitchFamily="34" charset="0"/>
              </a:rPr>
              <a:t> C&lt;100&gt; obj1 ;</a:t>
            </a:r>
          </a:p>
          <a:p>
            <a:pPr lvl="1" algn="l">
              <a:lnSpc>
                <a:spcPct val="120000"/>
              </a:lnSpc>
              <a:spcBef>
                <a:spcPts val="0"/>
              </a:spcBef>
            </a:pPr>
            <a:r>
              <a:rPr lang="en-US" sz="1400" dirty="0">
                <a:ea typeface="Verdana" panose="020B0604030504040204" pitchFamily="34" charset="0"/>
              </a:rPr>
              <a:t> C&lt;200&gt; obj2;</a:t>
            </a:r>
          </a:p>
        </p:txBody>
      </p:sp>
    </p:spTree>
    <p:extLst>
      <p:ext uri="{BB962C8B-B14F-4D97-AF65-F5344CB8AC3E}">
        <p14:creationId xmlns:p14="http://schemas.microsoft.com/office/powerpoint/2010/main" val="2859203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DF12-873D-4924-18E5-0935DB5E3EDC}"/>
              </a:ext>
            </a:extLst>
          </p:cNvPr>
          <p:cNvSpPr>
            <a:spLocks noGrp="1"/>
          </p:cNvSpPr>
          <p:nvPr>
            <p:ph type="ctrTitle"/>
          </p:nvPr>
        </p:nvSpPr>
        <p:spPr>
          <a:xfrm>
            <a:off x="771525" y="200026"/>
            <a:ext cx="10648950" cy="504168"/>
          </a:xfrm>
        </p:spPr>
        <p:txBody>
          <a:bodyPr>
            <a:noAutofit/>
          </a:bodyPr>
          <a:lstStyle/>
          <a:p>
            <a:pPr algn="l"/>
            <a:r>
              <a:rPr lang="en-US" sz="2800" b="1" kern="0" dirty="0">
                <a:solidFill>
                  <a:srgbClr val="417630"/>
                </a:solidFill>
                <a:latin typeface="Verdana" panose="020B0604030504040204" pitchFamily="34" charset="0"/>
                <a:ea typeface="Verdana" panose="020B0604030504040204" pitchFamily="34" charset="0"/>
                <a:cs typeface="Arial" panose="020B0604020202020204" pitchFamily="34" charset="0"/>
              </a:rPr>
              <a:t>Continue…</a:t>
            </a:r>
            <a:endParaRPr lang="en-US" sz="2800" b="1" dirty="0">
              <a:solidFill>
                <a:srgbClr val="0070C0"/>
              </a:solidFill>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F42A7EB3-7D83-FC74-1BD5-3ACBFA212553}"/>
              </a:ext>
            </a:extLst>
          </p:cNvPr>
          <p:cNvSpPr>
            <a:spLocks noGrp="1"/>
          </p:cNvSpPr>
          <p:nvPr>
            <p:ph type="subTitle" idx="1"/>
          </p:nvPr>
        </p:nvSpPr>
        <p:spPr>
          <a:xfrm>
            <a:off x="771526" y="819807"/>
            <a:ext cx="11115674" cy="5759670"/>
          </a:xfrm>
        </p:spPr>
        <p:txBody>
          <a:bodyPr>
            <a:noAutofit/>
          </a:bodyPr>
          <a:lstStyle/>
          <a:p>
            <a:pPr marL="171450" indent="-171450" algn="l">
              <a:lnSpc>
                <a:spcPct val="100000"/>
              </a:lnSpc>
              <a:spcBef>
                <a:spcPts val="0"/>
              </a:spcBef>
              <a:buFont typeface="Arial" panose="020B0604020202020204" pitchFamily="34" charset="0"/>
              <a:buChar char="•"/>
            </a:pPr>
            <a:r>
              <a:rPr lang="en-US" sz="1400" b="1" dirty="0">
                <a:ea typeface="Verdana" panose="020B0604030504040204" pitchFamily="34" charset="0"/>
              </a:rPr>
              <a:t>A type-parameter defines its identifier to be a type-name in the scope of the template declaration, and cannot be re-declared within its scope (including nested scopes). </a:t>
            </a:r>
          </a:p>
          <a:p>
            <a:pPr lvl="1" algn="l">
              <a:lnSpc>
                <a:spcPct val="100000"/>
              </a:lnSpc>
              <a:spcBef>
                <a:spcPts val="0"/>
              </a:spcBef>
            </a:pPr>
            <a:endParaRPr lang="en-US" sz="1400" dirty="0">
              <a:ea typeface="Verdana" panose="020B0604030504040204" pitchFamily="34" charset="0"/>
            </a:endParaRPr>
          </a:p>
          <a:p>
            <a:pPr lvl="1" algn="l">
              <a:lnSpc>
                <a:spcPct val="100000"/>
              </a:lnSpc>
              <a:spcBef>
                <a:spcPts val="0"/>
              </a:spcBef>
            </a:pPr>
            <a:r>
              <a:rPr lang="en-US" sz="1400" dirty="0">
                <a:ea typeface="Verdana" panose="020B0604030504040204" pitchFamily="34" charset="0"/>
              </a:rPr>
              <a:t>class A {} ;</a:t>
            </a:r>
          </a:p>
          <a:p>
            <a:pPr lvl="1" algn="l">
              <a:lnSpc>
                <a:spcPct val="100000"/>
              </a:lnSpc>
              <a:spcBef>
                <a:spcPts val="0"/>
              </a:spcBef>
            </a:pPr>
            <a:r>
              <a:rPr lang="en-US" sz="1400" dirty="0">
                <a:ea typeface="Verdana" panose="020B0604030504040204" pitchFamily="34" charset="0"/>
              </a:rPr>
              <a:t>int main()</a:t>
            </a:r>
          </a:p>
          <a:p>
            <a:pPr lvl="1" algn="l">
              <a:lnSpc>
                <a:spcPct val="100000"/>
              </a:lnSpc>
              <a:spcBef>
                <a:spcPts val="0"/>
              </a:spcBef>
            </a:pPr>
            <a:r>
              <a:rPr lang="en-US" sz="1400" dirty="0">
                <a:ea typeface="Verdana" panose="020B0604030504040204" pitchFamily="34" charset="0"/>
              </a:rPr>
              <a:t>{</a:t>
            </a:r>
          </a:p>
          <a:p>
            <a:pPr lvl="1" algn="l">
              <a:lnSpc>
                <a:spcPct val="100000"/>
              </a:lnSpc>
              <a:spcBef>
                <a:spcPts val="0"/>
              </a:spcBef>
            </a:pPr>
            <a:r>
              <a:rPr lang="en-US" sz="1400" dirty="0">
                <a:ea typeface="Verdana" panose="020B0604030504040204" pitchFamily="34" charset="0"/>
              </a:rPr>
              <a:t>	Stack&lt;A,10&gt; </a:t>
            </a:r>
            <a:r>
              <a:rPr lang="en-US" sz="1400" dirty="0" err="1">
                <a:ea typeface="Verdana" panose="020B0604030504040204" pitchFamily="34" charset="0"/>
              </a:rPr>
              <a:t>si</a:t>
            </a:r>
            <a:r>
              <a:rPr lang="en-US" sz="1400" dirty="0">
                <a:ea typeface="Verdana" panose="020B0604030504040204" pitchFamily="34" charset="0"/>
              </a:rPr>
              <a:t> ;</a:t>
            </a:r>
          </a:p>
          <a:p>
            <a:pPr lvl="1" algn="l">
              <a:lnSpc>
                <a:spcPct val="100000"/>
              </a:lnSpc>
              <a:spcBef>
                <a:spcPts val="0"/>
              </a:spcBef>
            </a:pPr>
            <a:r>
              <a:rPr lang="en-US" sz="1400" dirty="0">
                <a:ea typeface="Verdana" panose="020B0604030504040204" pitchFamily="34" charset="0"/>
              </a:rPr>
              <a:t>       return 0 ;</a:t>
            </a:r>
          </a:p>
          <a:p>
            <a:pPr lvl="1" algn="l">
              <a:lnSpc>
                <a:spcPct val="100000"/>
              </a:lnSpc>
              <a:spcBef>
                <a:spcPts val="0"/>
              </a:spcBef>
            </a:pPr>
            <a:r>
              <a:rPr lang="en-US" sz="1400" dirty="0">
                <a:ea typeface="Verdana" panose="020B0604030504040204" pitchFamily="34" charset="0"/>
              </a:rPr>
              <a:t>}</a:t>
            </a:r>
          </a:p>
          <a:p>
            <a:pPr lvl="1" algn="l">
              <a:lnSpc>
                <a:spcPct val="100000"/>
              </a:lnSpc>
              <a:spcBef>
                <a:spcPts val="0"/>
              </a:spcBef>
            </a:pPr>
            <a:endParaRPr lang="en-US" sz="1400" dirty="0">
              <a:ea typeface="Verdana" panose="020B0604030504040204" pitchFamily="34" charset="0"/>
            </a:endParaRPr>
          </a:p>
          <a:p>
            <a:pPr lvl="1" algn="l">
              <a:lnSpc>
                <a:spcPct val="100000"/>
              </a:lnSpc>
              <a:spcBef>
                <a:spcPts val="0"/>
              </a:spcBef>
            </a:pPr>
            <a:endParaRPr lang="en-US" sz="1400" dirty="0">
              <a:ea typeface="Verdana" panose="020B0604030504040204" pitchFamily="34" charset="0"/>
            </a:endParaRPr>
          </a:p>
          <a:p>
            <a:pPr marL="171450" indent="-171450" algn="l">
              <a:lnSpc>
                <a:spcPct val="100000"/>
              </a:lnSpc>
              <a:spcBef>
                <a:spcPts val="0"/>
              </a:spcBef>
              <a:buFont typeface="Arial" panose="020B0604020202020204" pitchFamily="34" charset="0"/>
              <a:buChar char="•"/>
            </a:pPr>
            <a:r>
              <a:rPr lang="en-US" sz="1400" b="1" dirty="0">
                <a:ea typeface="Verdana" panose="020B0604030504040204" pitchFamily="34" charset="0"/>
              </a:rPr>
              <a:t>A template-parameter that could be interpreted as either a parameter-declaration or a type-parameter, is taken as a type-parameter. For example,</a:t>
            </a:r>
          </a:p>
          <a:p>
            <a:pPr lvl="1" algn="l">
              <a:lnSpc>
                <a:spcPct val="100000"/>
              </a:lnSpc>
              <a:spcBef>
                <a:spcPts val="0"/>
              </a:spcBef>
            </a:pPr>
            <a:endParaRPr lang="en-US" sz="1400" dirty="0">
              <a:ea typeface="Verdana" panose="020B0604030504040204" pitchFamily="34" charset="0"/>
            </a:endParaRPr>
          </a:p>
          <a:p>
            <a:pPr lvl="1" algn="l">
              <a:lnSpc>
                <a:spcPct val="100000"/>
              </a:lnSpc>
              <a:spcBef>
                <a:spcPts val="0"/>
              </a:spcBef>
            </a:pPr>
            <a:r>
              <a:rPr lang="en-US" sz="1400" dirty="0">
                <a:ea typeface="Verdana" panose="020B0604030504040204" pitchFamily="34" charset="0"/>
              </a:rPr>
              <a:t>class T {} ;</a:t>
            </a:r>
          </a:p>
          <a:p>
            <a:pPr lvl="1" algn="l">
              <a:lnSpc>
                <a:spcPct val="100000"/>
              </a:lnSpc>
              <a:spcBef>
                <a:spcPts val="0"/>
              </a:spcBef>
            </a:pPr>
            <a:r>
              <a:rPr lang="en-US" sz="1400" dirty="0">
                <a:ea typeface="Verdana" panose="020B0604030504040204" pitchFamily="34" charset="0"/>
              </a:rPr>
              <a:t>int </a:t>
            </a:r>
            <a:r>
              <a:rPr lang="en-US" sz="1400" dirty="0" err="1">
                <a:ea typeface="Verdana" panose="020B0604030504040204" pitchFamily="34" charset="0"/>
              </a:rPr>
              <a:t>i</a:t>
            </a:r>
            <a:r>
              <a:rPr lang="en-US" sz="1400" dirty="0">
                <a:ea typeface="Verdana" panose="020B0604030504040204" pitchFamily="34" charset="0"/>
              </a:rPr>
              <a:t> ;</a:t>
            </a:r>
          </a:p>
          <a:p>
            <a:pPr lvl="1" algn="l">
              <a:lnSpc>
                <a:spcPct val="100000"/>
              </a:lnSpc>
              <a:spcBef>
                <a:spcPts val="0"/>
              </a:spcBef>
            </a:pPr>
            <a:endParaRPr lang="en-US" sz="1400" dirty="0">
              <a:ea typeface="Verdana" panose="020B0604030504040204" pitchFamily="34" charset="0"/>
            </a:endParaRPr>
          </a:p>
          <a:p>
            <a:pPr lvl="1" algn="l">
              <a:lnSpc>
                <a:spcPct val="100000"/>
              </a:lnSpc>
              <a:spcBef>
                <a:spcPts val="0"/>
              </a:spcBef>
            </a:pPr>
            <a:r>
              <a:rPr lang="en-US" sz="1400" dirty="0">
                <a:ea typeface="Verdana" panose="020B0604030504040204" pitchFamily="34" charset="0"/>
              </a:rPr>
              <a:t>int main()</a:t>
            </a:r>
          </a:p>
          <a:p>
            <a:pPr lvl="1" algn="l">
              <a:lnSpc>
                <a:spcPct val="100000"/>
              </a:lnSpc>
              <a:spcBef>
                <a:spcPts val="0"/>
              </a:spcBef>
            </a:pPr>
            <a:r>
              <a:rPr lang="en-US" sz="1400" dirty="0">
                <a:ea typeface="Verdana" panose="020B0604030504040204" pitchFamily="34" charset="0"/>
              </a:rPr>
              <a:t>{</a:t>
            </a:r>
          </a:p>
          <a:p>
            <a:pPr lvl="1" algn="l">
              <a:lnSpc>
                <a:spcPct val="100000"/>
              </a:lnSpc>
              <a:spcBef>
                <a:spcPts val="0"/>
              </a:spcBef>
            </a:pPr>
            <a:r>
              <a:rPr lang="en-US" sz="1400" dirty="0">
                <a:ea typeface="Verdana" panose="020B0604030504040204" pitchFamily="34" charset="0"/>
              </a:rPr>
              <a:t>	f('s’) ; </a:t>
            </a:r>
            <a:r>
              <a:rPr lang="en-US" sz="1400" dirty="0">
                <a:solidFill>
                  <a:srgbClr val="FF0000"/>
                </a:solidFill>
                <a:ea typeface="Verdana" panose="020B0604030504040204" pitchFamily="34" charset="0"/>
              </a:rPr>
              <a:t>//error: </a:t>
            </a:r>
            <a:r>
              <a:rPr lang="en-US" sz="1400" b="0" i="0" dirty="0">
                <a:solidFill>
                  <a:srgbClr val="FF0000"/>
                </a:solidFill>
                <a:effectLst/>
              </a:rPr>
              <a:t>'declaration' : could not deduce template </a:t>
            </a:r>
          </a:p>
          <a:p>
            <a:pPr lvl="1" algn="l">
              <a:lnSpc>
                <a:spcPct val="100000"/>
              </a:lnSpc>
              <a:spcBef>
                <a:spcPts val="0"/>
              </a:spcBef>
            </a:pPr>
            <a:r>
              <a:rPr lang="en-US" sz="1400" dirty="0">
                <a:solidFill>
                  <a:srgbClr val="FF0000"/>
                </a:solidFill>
              </a:rPr>
              <a:t>		//</a:t>
            </a:r>
            <a:r>
              <a:rPr lang="en-US" sz="1400" b="0" i="0" dirty="0">
                <a:solidFill>
                  <a:srgbClr val="FF0000"/>
                </a:solidFill>
                <a:effectLst/>
              </a:rPr>
              <a:t>argument for 'identifier'</a:t>
            </a:r>
            <a:r>
              <a:rPr lang="en-US" sz="1400" dirty="0">
                <a:solidFill>
                  <a:srgbClr val="FF0000"/>
                </a:solidFill>
                <a:ea typeface="Verdana" panose="020B0604030504040204" pitchFamily="34" charset="0"/>
              </a:rPr>
              <a:t> here</a:t>
            </a:r>
          </a:p>
          <a:p>
            <a:pPr lvl="1" algn="l">
              <a:lnSpc>
                <a:spcPct val="100000"/>
              </a:lnSpc>
              <a:spcBef>
                <a:spcPts val="0"/>
              </a:spcBef>
            </a:pPr>
            <a:r>
              <a:rPr lang="en-US" sz="1400" dirty="0">
                <a:ea typeface="Verdana" panose="020B0604030504040204" pitchFamily="34" charset="0"/>
              </a:rPr>
              <a:t>	return 0 ;</a:t>
            </a:r>
          </a:p>
          <a:p>
            <a:pPr lvl="1" algn="l">
              <a:lnSpc>
                <a:spcPct val="100000"/>
              </a:lnSpc>
              <a:spcBef>
                <a:spcPts val="0"/>
              </a:spcBef>
            </a:pPr>
            <a:r>
              <a:rPr lang="en-US" sz="1400" dirty="0">
                <a:ea typeface="Verdana" panose="020B0604030504040204" pitchFamily="34" charset="0"/>
              </a:rPr>
              <a:t>}</a:t>
            </a:r>
          </a:p>
          <a:p>
            <a:pPr lvl="1" algn="l">
              <a:lnSpc>
                <a:spcPct val="100000"/>
              </a:lnSpc>
              <a:spcBef>
                <a:spcPts val="0"/>
              </a:spcBef>
            </a:pPr>
            <a:endParaRPr lang="en-US" sz="1400" dirty="0">
              <a:ea typeface="Verdana" panose="020B0604030504040204" pitchFamily="34" charset="0"/>
            </a:endParaRPr>
          </a:p>
          <a:p>
            <a:pPr lvl="1" algn="l">
              <a:lnSpc>
                <a:spcPct val="100000"/>
              </a:lnSpc>
              <a:spcBef>
                <a:spcPts val="0"/>
              </a:spcBef>
            </a:pPr>
            <a:r>
              <a:rPr lang="en-US" sz="1400" b="1" dirty="0">
                <a:ea typeface="Verdana" panose="020B0604030504040204" pitchFamily="34" charset="0"/>
              </a:rPr>
              <a:t>To workaround the problem, replace the call to f('s') with f&lt;char, 's'&gt;('s').</a:t>
            </a:r>
          </a:p>
        </p:txBody>
      </p:sp>
      <p:sp>
        <p:nvSpPr>
          <p:cNvPr id="6" name="Rectangle 5">
            <a:extLst>
              <a:ext uri="{FF2B5EF4-FFF2-40B4-BE49-F238E27FC236}">
                <a16:creationId xmlns:a16="http://schemas.microsoft.com/office/drawing/2014/main" id="{8BE188E0-A080-A663-7FE2-F5E89D45F22D}"/>
              </a:ext>
            </a:extLst>
          </p:cNvPr>
          <p:cNvSpPr/>
          <p:nvPr/>
        </p:nvSpPr>
        <p:spPr>
          <a:xfrm>
            <a:off x="6936828" y="3951891"/>
            <a:ext cx="4351283" cy="19549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sz="1400" dirty="0" err="1"/>
              <a:t>template</a:t>
            </a:r>
            <a:r>
              <a:rPr lang="fr-FR" sz="1400" dirty="0"/>
              <a:t> &lt;class T, T i&gt;</a:t>
            </a:r>
          </a:p>
          <a:p>
            <a:endParaRPr lang="fr-FR" sz="1400" dirty="0"/>
          </a:p>
          <a:p>
            <a:r>
              <a:rPr lang="fr-FR" sz="1400" dirty="0" err="1"/>
              <a:t>void</a:t>
            </a:r>
            <a:r>
              <a:rPr lang="fr-FR" sz="1400" dirty="0"/>
              <a:t> f(T t)</a:t>
            </a:r>
          </a:p>
          <a:p>
            <a:r>
              <a:rPr lang="fr-FR" sz="1400" dirty="0"/>
              <a:t>{</a:t>
            </a:r>
          </a:p>
          <a:p>
            <a:r>
              <a:rPr lang="fr-FR" sz="1400" dirty="0"/>
              <a:t>	T t1 = i ; //</a:t>
            </a:r>
            <a:r>
              <a:rPr lang="fr-FR" sz="1400" dirty="0" err="1"/>
              <a:t>template</a:t>
            </a:r>
            <a:r>
              <a:rPr lang="fr-FR" sz="1400" dirty="0"/>
              <a:t> arguments T and i</a:t>
            </a:r>
          </a:p>
          <a:p>
            <a:endParaRPr lang="fr-FR" sz="1400" dirty="0"/>
          </a:p>
          <a:p>
            <a:r>
              <a:rPr lang="fr-FR" sz="1400" dirty="0"/>
              <a:t>	::T t2 = ::i ; //</a:t>
            </a:r>
            <a:r>
              <a:rPr lang="fr-FR" sz="1400" dirty="0" err="1"/>
              <a:t>globals</a:t>
            </a:r>
            <a:r>
              <a:rPr lang="fr-FR" sz="1400" dirty="0"/>
              <a:t> T and i </a:t>
            </a:r>
          </a:p>
          <a:p>
            <a:r>
              <a:rPr lang="fr-FR" sz="1400" dirty="0"/>
              <a:t>} </a:t>
            </a:r>
          </a:p>
          <a:p>
            <a:endParaRPr lang="en-US" sz="1400" dirty="0"/>
          </a:p>
        </p:txBody>
      </p:sp>
      <p:sp>
        <p:nvSpPr>
          <p:cNvPr id="7" name="Rectangle 6">
            <a:extLst>
              <a:ext uri="{FF2B5EF4-FFF2-40B4-BE49-F238E27FC236}">
                <a16:creationId xmlns:a16="http://schemas.microsoft.com/office/drawing/2014/main" id="{1AE1AB9A-AE01-B05D-564F-EF6089398BDB}"/>
              </a:ext>
            </a:extLst>
          </p:cNvPr>
          <p:cNvSpPr/>
          <p:nvPr/>
        </p:nvSpPr>
        <p:spPr>
          <a:xfrm>
            <a:off x="4269336" y="1183730"/>
            <a:ext cx="4351283" cy="18386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1400" dirty="0"/>
          </a:p>
          <a:p>
            <a:r>
              <a:rPr lang="en-US" sz="1400" dirty="0">
                <a:ea typeface="Verdana" panose="020B0604030504040204" pitchFamily="34" charset="0"/>
              </a:rPr>
              <a:t>template &lt;class T, int size&gt;</a:t>
            </a:r>
            <a:endParaRPr lang="en-US" sz="1400" dirty="0"/>
          </a:p>
          <a:p>
            <a:r>
              <a:rPr lang="en-US" sz="1400" dirty="0"/>
              <a:t>class Stack</a:t>
            </a:r>
          </a:p>
          <a:p>
            <a:r>
              <a:rPr lang="en-US" sz="1400" dirty="0"/>
              <a:t>{</a:t>
            </a:r>
          </a:p>
          <a:p>
            <a:r>
              <a:rPr lang="en-US" sz="1400" dirty="0"/>
              <a:t>	int T </a:t>
            </a:r>
            <a:r>
              <a:rPr lang="en-US" sz="1400" dirty="0">
                <a:solidFill>
                  <a:srgbClr val="FF0000"/>
                </a:solidFill>
              </a:rPr>
              <a:t>; //error type-parameter re-defined</a:t>
            </a:r>
            <a:r>
              <a:rPr lang="en-US" sz="1400" dirty="0"/>
              <a:t>.</a:t>
            </a:r>
          </a:p>
          <a:p>
            <a:r>
              <a:rPr lang="en-US" sz="1400" dirty="0"/>
              <a:t>	void f()</a:t>
            </a:r>
          </a:p>
          <a:p>
            <a:r>
              <a:rPr lang="en-US" sz="1400" dirty="0"/>
              <a:t>	{</a:t>
            </a:r>
          </a:p>
          <a:p>
            <a:r>
              <a:rPr lang="en-US" sz="1400" dirty="0"/>
              <a:t>	    char T </a:t>
            </a:r>
            <a:r>
              <a:rPr lang="en-US" sz="1400" dirty="0">
                <a:solidFill>
                  <a:srgbClr val="FF0000"/>
                </a:solidFill>
              </a:rPr>
              <a:t>; //error type-parameter re-defined</a:t>
            </a:r>
            <a:r>
              <a:rPr lang="en-US" sz="1400" dirty="0"/>
              <a:t>.</a:t>
            </a:r>
          </a:p>
          <a:p>
            <a:r>
              <a:rPr lang="en-US" sz="1400" dirty="0"/>
              <a:t>	}</a:t>
            </a:r>
          </a:p>
          <a:p>
            <a:r>
              <a:rPr lang="en-US" sz="1400" dirty="0"/>
              <a:t>} ;</a:t>
            </a:r>
          </a:p>
          <a:p>
            <a:endParaRPr lang="en-US" sz="1400" dirty="0"/>
          </a:p>
        </p:txBody>
      </p:sp>
    </p:spTree>
    <p:extLst>
      <p:ext uri="{BB962C8B-B14F-4D97-AF65-F5344CB8AC3E}">
        <p14:creationId xmlns:p14="http://schemas.microsoft.com/office/powerpoint/2010/main" val="866621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DF12-873D-4924-18E5-0935DB5E3EDC}"/>
              </a:ext>
            </a:extLst>
          </p:cNvPr>
          <p:cNvSpPr>
            <a:spLocks noGrp="1"/>
          </p:cNvSpPr>
          <p:nvPr>
            <p:ph type="ctrTitle"/>
          </p:nvPr>
        </p:nvSpPr>
        <p:spPr>
          <a:xfrm>
            <a:off x="771525" y="200026"/>
            <a:ext cx="10648950" cy="504168"/>
          </a:xfrm>
        </p:spPr>
        <p:txBody>
          <a:bodyPr>
            <a:noAutofit/>
          </a:bodyPr>
          <a:lstStyle/>
          <a:p>
            <a:pPr algn="l"/>
            <a:r>
              <a:rPr lang="en-US" sz="2800" b="1" kern="0" dirty="0">
                <a:solidFill>
                  <a:srgbClr val="417630"/>
                </a:solidFill>
                <a:latin typeface="Verdana" panose="020B0604030504040204" pitchFamily="34" charset="0"/>
                <a:ea typeface="Verdana" panose="020B0604030504040204" pitchFamily="34" charset="0"/>
                <a:cs typeface="Arial" panose="020B0604020202020204" pitchFamily="34" charset="0"/>
              </a:rPr>
              <a:t>Remaining topics</a:t>
            </a:r>
            <a:endParaRPr lang="en-US" sz="2800" b="1" dirty="0">
              <a:solidFill>
                <a:srgbClr val="0070C0"/>
              </a:solidFill>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F42A7EB3-7D83-FC74-1BD5-3ACBFA212553}"/>
              </a:ext>
            </a:extLst>
          </p:cNvPr>
          <p:cNvSpPr>
            <a:spLocks noGrp="1"/>
          </p:cNvSpPr>
          <p:nvPr>
            <p:ph type="subTitle" idx="1"/>
          </p:nvPr>
        </p:nvSpPr>
        <p:spPr>
          <a:xfrm>
            <a:off x="771526" y="1164657"/>
            <a:ext cx="11115674" cy="5284269"/>
          </a:xfrm>
        </p:spPr>
        <p:txBody>
          <a:bodyPr>
            <a:noAutofit/>
          </a:bodyPr>
          <a:lstStyle/>
          <a:p>
            <a:pPr marL="342900" indent="-342900" algn="l">
              <a:lnSpc>
                <a:spcPct val="100000"/>
              </a:lnSpc>
              <a:buFont typeface="Arial" panose="020B0604020202020204" pitchFamily="34" charset="0"/>
              <a:buChar char="•"/>
            </a:pPr>
            <a:r>
              <a:rPr lang="en-US" sz="1600" dirty="0">
                <a:ea typeface="Verdana" panose="020B0604030504040204" pitchFamily="34" charset="0"/>
              </a:rPr>
              <a:t>Non Type template Parameter</a:t>
            </a:r>
          </a:p>
          <a:p>
            <a:pPr marL="800100" lvl="1" indent="-342900" algn="l">
              <a:lnSpc>
                <a:spcPct val="100000"/>
              </a:lnSpc>
              <a:buFont typeface="Arial" panose="020B0604020202020204" pitchFamily="34" charset="0"/>
              <a:buChar char="•"/>
            </a:pPr>
            <a:r>
              <a:rPr lang="en-US" sz="1600" dirty="0">
                <a:ea typeface="Verdana" panose="020B0604030504040204" pitchFamily="34" charset="0"/>
              </a:rPr>
              <a:t>Addresses of function with external linkage</a:t>
            </a:r>
          </a:p>
          <a:p>
            <a:pPr marL="800100" lvl="1" indent="-342900" algn="l">
              <a:lnSpc>
                <a:spcPct val="100000"/>
              </a:lnSpc>
              <a:buFont typeface="Arial" panose="020B0604020202020204" pitchFamily="34" charset="0"/>
              <a:buChar char="•"/>
            </a:pPr>
            <a:r>
              <a:rPr lang="en-US" sz="1600" dirty="0">
                <a:ea typeface="Verdana" panose="020B0604030504040204" pitchFamily="34" charset="0"/>
              </a:rPr>
              <a:t>Addresses of static class members.</a:t>
            </a:r>
          </a:p>
          <a:p>
            <a:pPr marL="342900" indent="-342900" algn="l">
              <a:lnSpc>
                <a:spcPct val="100000"/>
              </a:lnSpc>
              <a:buFont typeface="Arial" panose="020B0604020202020204" pitchFamily="34" charset="0"/>
              <a:buChar char="•"/>
            </a:pPr>
            <a:r>
              <a:rPr lang="en-US" sz="1600" dirty="0">
                <a:ea typeface="Verdana" panose="020B0604030504040204" pitchFamily="34" charset="0"/>
              </a:rPr>
              <a:t>Type template parameter</a:t>
            </a:r>
          </a:p>
          <a:p>
            <a:pPr marL="342900" indent="-342900" algn="l">
              <a:lnSpc>
                <a:spcPct val="100000"/>
              </a:lnSpc>
              <a:buFont typeface="Arial" panose="020B0604020202020204" pitchFamily="34" charset="0"/>
              <a:buChar char="•"/>
            </a:pPr>
            <a:r>
              <a:rPr lang="en-US" sz="1600" dirty="0">
                <a:ea typeface="Verdana" panose="020B0604030504040204" pitchFamily="34" charset="0"/>
              </a:rPr>
              <a:t>Template of template  parameter</a:t>
            </a:r>
          </a:p>
          <a:p>
            <a:pPr algn="l">
              <a:lnSpc>
                <a:spcPct val="100000"/>
              </a:lnSpc>
              <a:spcBef>
                <a:spcPts val="0"/>
              </a:spcBef>
            </a:pPr>
            <a:endParaRPr lang="en-US" sz="1600" b="1" dirty="0">
              <a:ea typeface="Verdana" panose="020B0604030504040204" pitchFamily="34" charset="0"/>
            </a:endParaRPr>
          </a:p>
        </p:txBody>
      </p:sp>
    </p:spTree>
    <p:extLst>
      <p:ext uri="{BB962C8B-B14F-4D97-AF65-F5344CB8AC3E}">
        <p14:creationId xmlns:p14="http://schemas.microsoft.com/office/powerpoint/2010/main" val="2245743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DF12-873D-4924-18E5-0935DB5E3EDC}"/>
              </a:ext>
            </a:extLst>
          </p:cNvPr>
          <p:cNvSpPr>
            <a:spLocks noGrp="1"/>
          </p:cNvSpPr>
          <p:nvPr>
            <p:ph type="ctrTitle"/>
          </p:nvPr>
        </p:nvSpPr>
        <p:spPr>
          <a:xfrm>
            <a:off x="771525" y="200025"/>
            <a:ext cx="10648950" cy="790575"/>
          </a:xfrm>
        </p:spPr>
        <p:txBody>
          <a:bodyPr>
            <a:noAutofit/>
          </a:bodyPr>
          <a:lstStyle/>
          <a:p>
            <a:pPr algn="l"/>
            <a:endParaRPr lang="en-US" sz="2800" b="1" dirty="0">
              <a:solidFill>
                <a:srgbClr val="0070C0"/>
              </a:solidFill>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F42A7EB3-7D83-FC74-1BD5-3ACBFA212553}"/>
              </a:ext>
            </a:extLst>
          </p:cNvPr>
          <p:cNvSpPr>
            <a:spLocks noGrp="1"/>
          </p:cNvSpPr>
          <p:nvPr>
            <p:ph type="subTitle" idx="1"/>
          </p:nvPr>
        </p:nvSpPr>
        <p:spPr>
          <a:xfrm>
            <a:off x="876300" y="1282262"/>
            <a:ext cx="11010899" cy="5023288"/>
          </a:xfrm>
        </p:spPr>
        <p:txBody>
          <a:bodyPr>
            <a:normAutofit/>
          </a:bodyPr>
          <a:lstStyle/>
          <a:p>
            <a:pPr>
              <a:lnSpc>
                <a:spcPct val="100000"/>
              </a:lnSpc>
            </a:pPr>
            <a:endParaRPr lang="en-US" sz="4000" dirty="0">
              <a:solidFill>
                <a:schemeClr val="accent1"/>
              </a:solidFill>
              <a:ea typeface="Verdana" panose="020B0604030504040204" pitchFamily="34" charset="0"/>
            </a:endParaRPr>
          </a:p>
          <a:p>
            <a:pPr>
              <a:lnSpc>
                <a:spcPct val="100000"/>
              </a:lnSpc>
            </a:pPr>
            <a:endParaRPr lang="en-US" sz="4000" dirty="0">
              <a:solidFill>
                <a:schemeClr val="accent1"/>
              </a:solidFill>
              <a:ea typeface="Verdana" panose="020B0604030504040204" pitchFamily="34" charset="0"/>
            </a:endParaRPr>
          </a:p>
          <a:p>
            <a:pPr>
              <a:lnSpc>
                <a:spcPct val="100000"/>
              </a:lnSpc>
            </a:pPr>
            <a:r>
              <a:rPr lang="en-US" sz="4000" b="1" dirty="0">
                <a:solidFill>
                  <a:srgbClr val="0070C0"/>
                </a:solidFill>
                <a:latin typeface="Verdana" panose="020B0604030504040204" pitchFamily="34" charset="0"/>
                <a:ea typeface="Verdana" panose="020B0604030504040204" pitchFamily="34" charset="0"/>
                <a:cs typeface="+mj-cs"/>
              </a:rPr>
              <a:t>Thank You</a:t>
            </a:r>
          </a:p>
        </p:txBody>
      </p:sp>
    </p:spTree>
    <p:extLst>
      <p:ext uri="{BB962C8B-B14F-4D97-AF65-F5344CB8AC3E}">
        <p14:creationId xmlns:p14="http://schemas.microsoft.com/office/powerpoint/2010/main" val="829142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DF12-873D-4924-18E5-0935DB5E3EDC}"/>
              </a:ext>
            </a:extLst>
          </p:cNvPr>
          <p:cNvSpPr>
            <a:spLocks noGrp="1"/>
          </p:cNvSpPr>
          <p:nvPr>
            <p:ph type="ctrTitle"/>
          </p:nvPr>
        </p:nvSpPr>
        <p:spPr>
          <a:xfrm>
            <a:off x="771525" y="200025"/>
            <a:ext cx="10648950" cy="846411"/>
          </a:xfrm>
        </p:spPr>
        <p:txBody>
          <a:bodyPr>
            <a:noAutofit/>
          </a:bodyPr>
          <a:lstStyle/>
          <a:p>
            <a:pPr algn="l"/>
            <a:r>
              <a:rPr lang="en-US" sz="2800" b="1" kern="0" dirty="0">
                <a:solidFill>
                  <a:srgbClr val="417630"/>
                </a:solidFill>
                <a:latin typeface="Verdana" panose="020B0604030504040204" pitchFamily="34" charset="0"/>
                <a:ea typeface="Verdana" panose="020B0604030504040204" pitchFamily="34" charset="0"/>
                <a:cs typeface="Arial" panose="020B0604020202020204" pitchFamily="34" charset="0"/>
              </a:rPr>
              <a:t>Difference between function overloading and templates in C++?</a:t>
            </a:r>
            <a:endParaRPr lang="en-US" sz="2800" b="1" dirty="0">
              <a:solidFill>
                <a:srgbClr val="0070C0"/>
              </a:solidFill>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F42A7EB3-7D83-FC74-1BD5-3ACBFA212553}"/>
              </a:ext>
            </a:extLst>
          </p:cNvPr>
          <p:cNvSpPr>
            <a:spLocks noGrp="1"/>
          </p:cNvSpPr>
          <p:nvPr>
            <p:ph type="subTitle" idx="1"/>
          </p:nvPr>
        </p:nvSpPr>
        <p:spPr>
          <a:xfrm>
            <a:off x="876300" y="1282262"/>
            <a:ext cx="11010899" cy="5023288"/>
          </a:xfrm>
        </p:spPr>
        <p:txBody>
          <a:bodyPr>
            <a:normAutofit/>
          </a:bodyPr>
          <a:lstStyle/>
          <a:p>
            <a:pPr marL="342900" indent="-342900" algn="l">
              <a:lnSpc>
                <a:spcPct val="100000"/>
              </a:lnSpc>
              <a:buFont typeface="Arial" panose="020B0604020202020204" pitchFamily="34" charset="0"/>
              <a:buChar char="•"/>
            </a:pPr>
            <a:endParaRPr lang="en-US" dirty="0">
              <a:ea typeface="Verdana" panose="020B0604030504040204" pitchFamily="34" charset="0"/>
            </a:endParaRPr>
          </a:p>
        </p:txBody>
      </p:sp>
      <p:graphicFrame>
        <p:nvGraphicFramePr>
          <p:cNvPr id="4" name="Table 3">
            <a:extLst>
              <a:ext uri="{FF2B5EF4-FFF2-40B4-BE49-F238E27FC236}">
                <a16:creationId xmlns:a16="http://schemas.microsoft.com/office/drawing/2014/main" id="{28D9CF75-85F5-4F07-94B0-5D9DA874029C}"/>
              </a:ext>
            </a:extLst>
          </p:cNvPr>
          <p:cNvGraphicFramePr>
            <a:graphicFrameLocks noGrp="1"/>
          </p:cNvGraphicFramePr>
          <p:nvPr>
            <p:extLst>
              <p:ext uri="{D42A27DB-BD31-4B8C-83A1-F6EECF244321}">
                <p14:modId xmlns:p14="http://schemas.microsoft.com/office/powerpoint/2010/main" val="3645397549"/>
              </p:ext>
            </p:extLst>
          </p:nvPr>
        </p:nvGraphicFramePr>
        <p:xfrm>
          <a:off x="1471447" y="1776248"/>
          <a:ext cx="8597463" cy="3046008"/>
        </p:xfrm>
        <a:graphic>
          <a:graphicData uri="http://schemas.openxmlformats.org/drawingml/2006/table">
            <a:tbl>
              <a:tblPr/>
              <a:tblGrid>
                <a:gridCol w="5394127">
                  <a:extLst>
                    <a:ext uri="{9D8B030D-6E8A-4147-A177-3AD203B41FA5}">
                      <a16:colId xmlns:a16="http://schemas.microsoft.com/office/drawing/2014/main" val="1053406391"/>
                    </a:ext>
                  </a:extLst>
                </a:gridCol>
                <a:gridCol w="3203336">
                  <a:extLst>
                    <a:ext uri="{9D8B030D-6E8A-4147-A177-3AD203B41FA5}">
                      <a16:colId xmlns:a16="http://schemas.microsoft.com/office/drawing/2014/main" val="2921791839"/>
                    </a:ext>
                  </a:extLst>
                </a:gridCol>
              </a:tblGrid>
              <a:tr h="457288">
                <a:tc>
                  <a:txBody>
                    <a:bodyPr/>
                    <a:lstStyle/>
                    <a:p>
                      <a:r>
                        <a:rPr lang="en-US" sz="1800" b="1">
                          <a:effectLst/>
                          <a:latin typeface="+mn-lt"/>
                        </a:rPr>
                        <a:t>Function overloading</a:t>
                      </a:r>
                      <a:endParaRPr lang="en-US" sz="1800">
                        <a:effectLst/>
                        <a:latin typeface="+mn-lt"/>
                      </a:endParaRPr>
                    </a:p>
                  </a:txBody>
                  <a:tcPr marL="50800" marR="50800" marT="12700" marB="12700" anchor="ctr">
                    <a:lnL>
                      <a:noFill/>
                    </a:lnL>
                    <a:lnR>
                      <a:noFill/>
                    </a:lnR>
                    <a:lnT>
                      <a:noFill/>
                    </a:lnT>
                    <a:lnB>
                      <a:noFill/>
                    </a:lnB>
                    <a:solidFill>
                      <a:srgbClr val="F0F0F0"/>
                    </a:solidFill>
                  </a:tcPr>
                </a:tc>
                <a:tc>
                  <a:txBody>
                    <a:bodyPr/>
                    <a:lstStyle/>
                    <a:p>
                      <a:r>
                        <a:rPr lang="en-US" sz="1800" b="1">
                          <a:effectLst/>
                          <a:latin typeface="+mn-lt"/>
                        </a:rPr>
                        <a:t>Function Template</a:t>
                      </a:r>
                      <a:endParaRPr lang="en-US" sz="1800">
                        <a:effectLst/>
                        <a:latin typeface="+mn-lt"/>
                      </a:endParaRPr>
                    </a:p>
                  </a:txBody>
                  <a:tcPr marL="50800" marR="50800" marT="12700" marB="12700" anchor="ctr">
                    <a:lnL>
                      <a:noFill/>
                    </a:lnL>
                    <a:lnR>
                      <a:noFill/>
                    </a:lnR>
                    <a:lnT>
                      <a:noFill/>
                    </a:lnT>
                    <a:lnB>
                      <a:noFill/>
                    </a:lnB>
                    <a:solidFill>
                      <a:srgbClr val="F0F0F0"/>
                    </a:solidFill>
                  </a:tcPr>
                </a:tc>
                <a:extLst>
                  <a:ext uri="{0D108BD9-81ED-4DB2-BD59-A6C34878D82A}">
                    <a16:rowId xmlns:a16="http://schemas.microsoft.com/office/drawing/2014/main" val="3523678507"/>
                  </a:ext>
                </a:extLst>
              </a:tr>
              <a:tr h="1294360">
                <a:tc>
                  <a:txBody>
                    <a:bodyPr/>
                    <a:lstStyle/>
                    <a:p>
                      <a:r>
                        <a:rPr lang="en-US" sz="1800" dirty="0">
                          <a:effectLst/>
                          <a:latin typeface="+mn-lt"/>
                        </a:rPr>
                        <a:t>This is used when multiple functions do similar operations.</a:t>
                      </a:r>
                    </a:p>
                  </a:txBody>
                  <a:tcPr marL="50800" marR="50800" marT="12700" marB="12700" anchor="ctr">
                    <a:lnL>
                      <a:noFill/>
                    </a:lnL>
                    <a:lnR>
                      <a:noFill/>
                    </a:lnR>
                    <a:lnT>
                      <a:noFill/>
                    </a:lnT>
                    <a:lnB>
                      <a:noFill/>
                    </a:lnB>
                    <a:solidFill>
                      <a:srgbClr val="FFFFFF"/>
                    </a:solidFill>
                  </a:tcPr>
                </a:tc>
                <a:tc>
                  <a:txBody>
                    <a:bodyPr/>
                    <a:lstStyle/>
                    <a:p>
                      <a:r>
                        <a:rPr lang="en-US" sz="1800">
                          <a:effectLst/>
                          <a:latin typeface="+mn-lt"/>
                        </a:rPr>
                        <a:t>This is used when functions do identical operations.</a:t>
                      </a:r>
                    </a:p>
                  </a:txBody>
                  <a:tcPr marL="50800" marR="50800" marT="12700" marB="12700" anchor="ctr">
                    <a:lnL>
                      <a:noFill/>
                    </a:lnL>
                    <a:lnR>
                      <a:noFill/>
                    </a:lnR>
                    <a:lnT>
                      <a:noFill/>
                    </a:lnT>
                    <a:lnB>
                      <a:noFill/>
                    </a:lnB>
                    <a:solidFill>
                      <a:srgbClr val="FFFFFF"/>
                    </a:solidFill>
                  </a:tcPr>
                </a:tc>
                <a:extLst>
                  <a:ext uri="{0D108BD9-81ED-4DB2-BD59-A6C34878D82A}">
                    <a16:rowId xmlns:a16="http://schemas.microsoft.com/office/drawing/2014/main" val="1358895699"/>
                  </a:ext>
                </a:extLst>
              </a:tr>
              <a:tr h="1294360">
                <a:tc>
                  <a:txBody>
                    <a:bodyPr/>
                    <a:lstStyle/>
                    <a:p>
                      <a:r>
                        <a:rPr lang="en-US" sz="1800" dirty="0">
                          <a:effectLst/>
                          <a:latin typeface="+mn-lt"/>
                        </a:rPr>
                        <a:t>Can take varying numbers of arguments.</a:t>
                      </a:r>
                    </a:p>
                  </a:txBody>
                  <a:tcPr marL="50800" marR="50800" marT="12700" marB="12700" anchor="ctr">
                    <a:lnL>
                      <a:noFill/>
                    </a:lnL>
                    <a:lnR>
                      <a:noFill/>
                    </a:lnR>
                    <a:lnT>
                      <a:noFill/>
                    </a:lnT>
                    <a:lnB>
                      <a:noFill/>
                    </a:lnB>
                    <a:solidFill>
                      <a:srgbClr val="F0F0F0"/>
                    </a:solidFill>
                  </a:tcPr>
                </a:tc>
                <a:tc>
                  <a:txBody>
                    <a:bodyPr/>
                    <a:lstStyle/>
                    <a:p>
                      <a:r>
                        <a:rPr lang="en-US" sz="1800" dirty="0">
                          <a:effectLst/>
                          <a:latin typeface="+mn-lt"/>
                        </a:rPr>
                        <a:t>Templates cannot take varying numbers of arguments.</a:t>
                      </a:r>
                    </a:p>
                  </a:txBody>
                  <a:tcPr marL="50800" marR="50800" marT="12700" marB="12700" anchor="ctr">
                    <a:lnL>
                      <a:noFill/>
                    </a:lnL>
                    <a:lnR>
                      <a:noFill/>
                    </a:lnR>
                    <a:lnT>
                      <a:noFill/>
                    </a:lnT>
                    <a:lnB>
                      <a:noFill/>
                    </a:lnB>
                    <a:solidFill>
                      <a:srgbClr val="F0F0F0"/>
                    </a:solidFill>
                  </a:tcPr>
                </a:tc>
                <a:extLst>
                  <a:ext uri="{0D108BD9-81ED-4DB2-BD59-A6C34878D82A}">
                    <a16:rowId xmlns:a16="http://schemas.microsoft.com/office/drawing/2014/main" val="444182934"/>
                  </a:ext>
                </a:extLst>
              </a:tr>
            </a:tbl>
          </a:graphicData>
        </a:graphic>
      </p:graphicFrame>
    </p:spTree>
    <p:extLst>
      <p:ext uri="{BB962C8B-B14F-4D97-AF65-F5344CB8AC3E}">
        <p14:creationId xmlns:p14="http://schemas.microsoft.com/office/powerpoint/2010/main" val="429447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DF12-873D-4924-18E5-0935DB5E3EDC}"/>
              </a:ext>
            </a:extLst>
          </p:cNvPr>
          <p:cNvSpPr>
            <a:spLocks noGrp="1"/>
          </p:cNvSpPr>
          <p:nvPr>
            <p:ph type="ctrTitle"/>
          </p:nvPr>
        </p:nvSpPr>
        <p:spPr>
          <a:xfrm>
            <a:off x="771525" y="200025"/>
            <a:ext cx="10648950" cy="790575"/>
          </a:xfrm>
        </p:spPr>
        <p:txBody>
          <a:bodyPr>
            <a:noAutofit/>
          </a:bodyPr>
          <a:lstStyle/>
          <a:p>
            <a:pPr algn="l"/>
            <a:r>
              <a:rPr lang="en-US" sz="2800" b="1" kern="0" dirty="0">
                <a:solidFill>
                  <a:srgbClr val="417630"/>
                </a:solidFill>
                <a:latin typeface="Verdana" panose="020B0604030504040204" pitchFamily="34" charset="0"/>
                <a:ea typeface="Verdana" panose="020B0604030504040204" pitchFamily="34" charset="0"/>
                <a:cs typeface="Arial" panose="020B0604020202020204" pitchFamily="34" charset="0"/>
              </a:rPr>
              <a:t>Advantages of Using Templates in C++</a:t>
            </a:r>
            <a:endParaRPr lang="en-US" sz="2800" b="1" dirty="0">
              <a:solidFill>
                <a:srgbClr val="0070C0"/>
              </a:solidFill>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F42A7EB3-7D83-FC74-1BD5-3ACBFA212553}"/>
              </a:ext>
            </a:extLst>
          </p:cNvPr>
          <p:cNvSpPr>
            <a:spLocks noGrp="1"/>
          </p:cNvSpPr>
          <p:nvPr>
            <p:ph type="subTitle" idx="1"/>
          </p:nvPr>
        </p:nvSpPr>
        <p:spPr>
          <a:xfrm>
            <a:off x="876300" y="1078029"/>
            <a:ext cx="11010899" cy="5227521"/>
          </a:xfrm>
        </p:spPr>
        <p:txBody>
          <a:bodyPr>
            <a:normAutofit fontScale="85000" lnSpcReduction="20000"/>
          </a:bodyPr>
          <a:lstStyle/>
          <a:p>
            <a:pPr marL="342900" indent="-342900" algn="l">
              <a:lnSpc>
                <a:spcPct val="160000"/>
              </a:lnSpc>
              <a:spcBef>
                <a:spcPts val="0"/>
              </a:spcBef>
              <a:buFont typeface="Arial" panose="020B0604020202020204" pitchFamily="34" charset="0"/>
              <a:buChar char="•"/>
            </a:pPr>
            <a:r>
              <a:rPr lang="en-US" dirty="0">
                <a:ea typeface="Verdana" panose="020B0604030504040204" pitchFamily="34" charset="0"/>
              </a:rPr>
              <a:t>Templates are type-safe.</a:t>
            </a:r>
          </a:p>
          <a:p>
            <a:pPr marL="342900" indent="-342900" algn="l">
              <a:lnSpc>
                <a:spcPct val="160000"/>
              </a:lnSpc>
              <a:spcBef>
                <a:spcPts val="0"/>
              </a:spcBef>
              <a:buFont typeface="Arial" panose="020B0604020202020204" pitchFamily="34" charset="0"/>
              <a:buChar char="•"/>
            </a:pPr>
            <a:r>
              <a:rPr lang="en-US" dirty="0">
                <a:ea typeface="Verdana" panose="020B0604030504040204" pitchFamily="34" charset="0"/>
              </a:rPr>
              <a:t>Reducing the repetition of code (generic containers, algorithms)</a:t>
            </a:r>
          </a:p>
          <a:p>
            <a:pPr marL="342900" indent="-342900" algn="l">
              <a:lnSpc>
                <a:spcPct val="160000"/>
              </a:lnSpc>
              <a:spcBef>
                <a:spcPts val="0"/>
              </a:spcBef>
              <a:buFont typeface="Arial" panose="020B0604020202020204" pitchFamily="34" charset="0"/>
              <a:buChar char="•"/>
            </a:pPr>
            <a:r>
              <a:rPr lang="en-US" dirty="0">
                <a:ea typeface="Verdana" panose="020B0604030504040204" pitchFamily="34" charset="0"/>
              </a:rPr>
              <a:t>Performance and other compile time calculations</a:t>
            </a:r>
          </a:p>
          <a:p>
            <a:pPr marL="342900" indent="-342900" algn="l">
              <a:lnSpc>
                <a:spcPct val="160000"/>
              </a:lnSpc>
              <a:spcBef>
                <a:spcPts val="0"/>
              </a:spcBef>
              <a:buFont typeface="Arial" panose="020B0604020202020204" pitchFamily="34" charset="0"/>
              <a:buChar char="•"/>
            </a:pPr>
            <a:r>
              <a:rPr lang="en-US" dirty="0">
                <a:ea typeface="Verdana" panose="020B0604030504040204" pitchFamily="34" charset="0"/>
              </a:rPr>
              <a:t>Policy based design (flexibility, reusability, easier changes, </a:t>
            </a:r>
            <a:r>
              <a:rPr lang="en-US" dirty="0" err="1">
                <a:ea typeface="Verdana" panose="020B0604030504040204" pitchFamily="34" charset="0"/>
              </a:rPr>
              <a:t>etc</a:t>
            </a:r>
            <a:r>
              <a:rPr lang="en-US" dirty="0">
                <a:ea typeface="Verdana" panose="020B0604030504040204" pitchFamily="34" charset="0"/>
              </a:rPr>
              <a:t>)</a:t>
            </a:r>
          </a:p>
          <a:p>
            <a:pPr marL="342900" indent="-342900" algn="l">
              <a:lnSpc>
                <a:spcPct val="160000"/>
              </a:lnSpc>
              <a:spcBef>
                <a:spcPts val="0"/>
              </a:spcBef>
              <a:buFont typeface="Arial" panose="020B0604020202020204" pitchFamily="34" charset="0"/>
              <a:buChar char="•"/>
            </a:pPr>
            <a:r>
              <a:rPr lang="en-US" dirty="0">
                <a:ea typeface="Verdana" panose="020B0604030504040204" pitchFamily="34" charset="0"/>
              </a:rPr>
              <a:t>They are generally considered as an improvement over macros for these purposes.</a:t>
            </a:r>
          </a:p>
          <a:p>
            <a:pPr marL="800100" lvl="1" indent="-342900" algn="l">
              <a:lnSpc>
                <a:spcPct val="160000"/>
              </a:lnSpc>
              <a:spcBef>
                <a:spcPts val="0"/>
              </a:spcBef>
              <a:buFont typeface="Arial" panose="020B0604020202020204" pitchFamily="34" charset="0"/>
              <a:buChar char="•"/>
            </a:pPr>
            <a:r>
              <a:rPr lang="en-US" dirty="0">
                <a:ea typeface="Verdana" panose="020B0604030504040204" pitchFamily="34" charset="0"/>
              </a:rPr>
              <a:t>Templates avoid some common errors found in code that make heavy use of function-like macros.</a:t>
            </a:r>
          </a:p>
          <a:p>
            <a:pPr marL="800100" lvl="1" indent="-342900" algn="l">
              <a:lnSpc>
                <a:spcPct val="160000"/>
              </a:lnSpc>
              <a:spcBef>
                <a:spcPts val="0"/>
              </a:spcBef>
              <a:buFont typeface="Arial" panose="020B0604020202020204" pitchFamily="34" charset="0"/>
              <a:buChar char="•"/>
            </a:pPr>
            <a:r>
              <a:rPr lang="en-US" dirty="0">
                <a:ea typeface="Verdana" panose="020B0604030504040204" pitchFamily="34" charset="0"/>
              </a:rPr>
              <a:t>Both templates and macros are expanded at compile time.</a:t>
            </a:r>
          </a:p>
          <a:p>
            <a:pPr marL="342900" indent="-342900" algn="l">
              <a:lnSpc>
                <a:spcPct val="160000"/>
              </a:lnSpc>
              <a:spcBef>
                <a:spcPts val="0"/>
              </a:spcBef>
              <a:buFont typeface="Arial" panose="020B0604020202020204" pitchFamily="34" charset="0"/>
              <a:buChar char="•"/>
            </a:pPr>
            <a:r>
              <a:rPr lang="en-US" dirty="0">
                <a:ea typeface="Verdana" panose="020B0604030504040204" pitchFamily="34" charset="0"/>
              </a:rPr>
              <a:t>They are a good way of making generalizations for APIs.</a:t>
            </a:r>
          </a:p>
          <a:p>
            <a:pPr marL="342900" indent="-342900" algn="l">
              <a:lnSpc>
                <a:spcPct val="160000"/>
              </a:lnSpc>
              <a:spcBef>
                <a:spcPts val="0"/>
              </a:spcBef>
              <a:buFont typeface="Arial" panose="020B0604020202020204" pitchFamily="34" charset="0"/>
              <a:buChar char="•"/>
            </a:pPr>
            <a:r>
              <a:rPr lang="en-US" dirty="0">
                <a:ea typeface="Verdana" panose="020B0604030504040204" pitchFamily="34" charset="0"/>
              </a:rPr>
              <a:t>other less spectacular tools and tricks used in everyday life:</a:t>
            </a:r>
          </a:p>
          <a:p>
            <a:pPr marL="800100" lvl="1" indent="-342900" algn="l">
              <a:lnSpc>
                <a:spcPct val="160000"/>
              </a:lnSpc>
              <a:spcBef>
                <a:spcPts val="0"/>
              </a:spcBef>
              <a:buFont typeface="Arial" panose="020B0604020202020204" pitchFamily="34" charset="0"/>
              <a:buChar char="•"/>
            </a:pPr>
            <a:r>
              <a:rPr lang="en-US" dirty="0">
                <a:ea typeface="Verdana" panose="020B0604030504040204" pitchFamily="34" charset="0"/>
              </a:rPr>
              <a:t>STL and the algorithms (what's the difference between for and </a:t>
            </a:r>
            <a:r>
              <a:rPr lang="en-US" dirty="0" err="1">
                <a:ea typeface="Verdana" panose="020B0604030504040204" pitchFamily="34" charset="0"/>
              </a:rPr>
              <a:t>for_each</a:t>
            </a:r>
            <a:r>
              <a:rPr lang="en-US" dirty="0">
                <a:ea typeface="Verdana" panose="020B0604030504040204" pitchFamily="34" charset="0"/>
              </a:rPr>
              <a:t>)</a:t>
            </a:r>
          </a:p>
          <a:p>
            <a:pPr marL="800100" lvl="1" indent="-342900" algn="l">
              <a:lnSpc>
                <a:spcPct val="160000"/>
              </a:lnSpc>
              <a:spcBef>
                <a:spcPts val="0"/>
              </a:spcBef>
              <a:buFont typeface="Arial" panose="020B0604020202020204" pitchFamily="34" charset="0"/>
              <a:buChar char="•"/>
            </a:pPr>
            <a:r>
              <a:rPr lang="en-US" dirty="0">
                <a:ea typeface="Verdana" panose="020B0604030504040204" pitchFamily="34" charset="0"/>
              </a:rPr>
              <a:t>bind, lambda ( write clearer code, simplify things)</a:t>
            </a:r>
          </a:p>
          <a:p>
            <a:pPr marL="800100" lvl="1" indent="-342900" algn="l">
              <a:lnSpc>
                <a:spcPct val="160000"/>
              </a:lnSpc>
              <a:spcBef>
                <a:spcPts val="0"/>
              </a:spcBef>
              <a:buFont typeface="Arial" panose="020B0604020202020204" pitchFamily="34" charset="0"/>
              <a:buChar char="•"/>
            </a:pPr>
            <a:r>
              <a:rPr lang="en-US" dirty="0">
                <a:ea typeface="Verdana" panose="020B0604030504040204" pitchFamily="34" charset="0"/>
              </a:rPr>
              <a:t>Boost Function (makes writing callbacks easier)</a:t>
            </a:r>
          </a:p>
          <a:p>
            <a:pPr marL="800100" lvl="1" indent="-342900" algn="l">
              <a:lnSpc>
                <a:spcPct val="160000"/>
              </a:lnSpc>
              <a:spcBef>
                <a:spcPts val="0"/>
              </a:spcBef>
              <a:buFont typeface="Arial" panose="020B0604020202020204" pitchFamily="34" charset="0"/>
              <a:buChar char="•"/>
            </a:pPr>
            <a:r>
              <a:rPr lang="en-US" dirty="0">
                <a:ea typeface="Verdana" panose="020B0604030504040204" pitchFamily="34" charset="0"/>
              </a:rPr>
              <a:t>tuples (how to </a:t>
            </a:r>
            <a:r>
              <a:rPr lang="en-US" dirty="0" err="1">
                <a:ea typeface="Verdana" panose="020B0604030504040204" pitchFamily="34" charset="0"/>
              </a:rPr>
              <a:t>genericly</a:t>
            </a:r>
            <a:r>
              <a:rPr lang="en-US" dirty="0">
                <a:ea typeface="Verdana" panose="020B0604030504040204" pitchFamily="34" charset="0"/>
              </a:rPr>
              <a:t> hash a tuple? )</a:t>
            </a:r>
          </a:p>
        </p:txBody>
      </p:sp>
    </p:spTree>
    <p:extLst>
      <p:ext uri="{BB962C8B-B14F-4D97-AF65-F5344CB8AC3E}">
        <p14:creationId xmlns:p14="http://schemas.microsoft.com/office/powerpoint/2010/main" val="1928785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DF12-873D-4924-18E5-0935DB5E3EDC}"/>
              </a:ext>
            </a:extLst>
          </p:cNvPr>
          <p:cNvSpPr>
            <a:spLocks noGrp="1"/>
          </p:cNvSpPr>
          <p:nvPr>
            <p:ph type="ctrTitle"/>
          </p:nvPr>
        </p:nvSpPr>
        <p:spPr>
          <a:xfrm>
            <a:off x="771525" y="200025"/>
            <a:ext cx="10648950" cy="790575"/>
          </a:xfrm>
        </p:spPr>
        <p:txBody>
          <a:bodyPr>
            <a:noAutofit/>
          </a:bodyPr>
          <a:lstStyle/>
          <a:p>
            <a:pPr algn="l"/>
            <a:r>
              <a:rPr lang="en-US" sz="2800" b="1" kern="0" dirty="0">
                <a:solidFill>
                  <a:srgbClr val="417630"/>
                </a:solidFill>
                <a:latin typeface="Verdana" panose="020B0604030504040204" pitchFamily="34" charset="0"/>
                <a:ea typeface="Verdana" panose="020B0604030504040204" pitchFamily="34" charset="0"/>
                <a:cs typeface="Arial" panose="020B0604020202020204" pitchFamily="34" charset="0"/>
              </a:rPr>
              <a:t>Disadvantages of Using Templates in C++</a:t>
            </a:r>
            <a:endParaRPr lang="en-US" sz="2800" b="1" dirty="0">
              <a:solidFill>
                <a:srgbClr val="0070C0"/>
              </a:solidFill>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F42A7EB3-7D83-FC74-1BD5-3ACBFA212553}"/>
              </a:ext>
            </a:extLst>
          </p:cNvPr>
          <p:cNvSpPr>
            <a:spLocks noGrp="1"/>
          </p:cNvSpPr>
          <p:nvPr>
            <p:ph type="subTitle" idx="1"/>
          </p:nvPr>
        </p:nvSpPr>
        <p:spPr>
          <a:xfrm>
            <a:off x="876300" y="1282262"/>
            <a:ext cx="11010899" cy="5023288"/>
          </a:xfrm>
        </p:spPr>
        <p:txBody>
          <a:bodyPr>
            <a:normAutofit/>
          </a:bodyPr>
          <a:lstStyle/>
          <a:p>
            <a:pPr marL="342900" indent="-342900" algn="l">
              <a:lnSpc>
                <a:spcPct val="150000"/>
              </a:lnSpc>
              <a:spcBef>
                <a:spcPts val="0"/>
              </a:spcBef>
              <a:buFont typeface="Arial" panose="020B0604020202020204" pitchFamily="34" charset="0"/>
              <a:buChar char="•"/>
            </a:pPr>
            <a:r>
              <a:rPr lang="en-US" sz="2000" dirty="0">
                <a:ea typeface="Verdana" panose="020B0604030504040204" pitchFamily="34" charset="0"/>
              </a:rPr>
              <a:t>Many compilers do not support nesting of templates.</a:t>
            </a:r>
          </a:p>
          <a:p>
            <a:pPr marL="342900" indent="-342900" algn="l">
              <a:lnSpc>
                <a:spcPct val="150000"/>
              </a:lnSpc>
              <a:spcBef>
                <a:spcPts val="0"/>
              </a:spcBef>
              <a:buFont typeface="Arial" panose="020B0604020202020204" pitchFamily="34" charset="0"/>
              <a:buChar char="•"/>
            </a:pPr>
            <a:r>
              <a:rPr lang="en-US" sz="2000" dirty="0">
                <a:ea typeface="Verdana" panose="020B0604030504040204" pitchFamily="34" charset="0"/>
              </a:rPr>
              <a:t>When templates are used, all codes exposed.</a:t>
            </a:r>
          </a:p>
          <a:p>
            <a:pPr marL="342900" indent="-342900" algn="l">
              <a:lnSpc>
                <a:spcPct val="150000"/>
              </a:lnSpc>
              <a:spcBef>
                <a:spcPts val="0"/>
              </a:spcBef>
              <a:buFont typeface="Arial" panose="020B0604020202020204" pitchFamily="34" charset="0"/>
              <a:buChar char="•"/>
            </a:pPr>
            <a:r>
              <a:rPr lang="en-US" sz="2000" dirty="0">
                <a:ea typeface="Verdana" panose="020B0604030504040204" pitchFamily="34" charset="0"/>
              </a:rPr>
              <a:t> Some compilers have poor support of templates.</a:t>
            </a:r>
          </a:p>
          <a:p>
            <a:pPr marL="342900" indent="-342900" algn="l">
              <a:lnSpc>
                <a:spcPct val="150000"/>
              </a:lnSpc>
              <a:spcBef>
                <a:spcPts val="0"/>
              </a:spcBef>
              <a:buFont typeface="Arial" panose="020B0604020202020204" pitchFamily="34" charset="0"/>
              <a:buChar char="•"/>
            </a:pPr>
            <a:r>
              <a:rPr lang="en-US" sz="2000" dirty="0">
                <a:ea typeface="Verdana" panose="020B0604030504040204" pitchFamily="34" charset="0"/>
              </a:rPr>
              <a:t>Approx all compilers produce unhelpful, confusing error messages when errors are detected in the template code.</a:t>
            </a:r>
          </a:p>
          <a:p>
            <a:pPr marL="342900" indent="-342900" algn="l">
              <a:lnSpc>
                <a:spcPct val="150000"/>
              </a:lnSpc>
              <a:spcBef>
                <a:spcPts val="0"/>
              </a:spcBef>
              <a:buFont typeface="Arial" panose="020B0604020202020204" pitchFamily="34" charset="0"/>
              <a:buChar char="•"/>
            </a:pPr>
            <a:r>
              <a:rPr lang="en-US" sz="2000" dirty="0">
                <a:ea typeface="Verdana" panose="020B0604030504040204" pitchFamily="34" charset="0"/>
              </a:rPr>
              <a:t>It can make it challenging to develop the template(because </a:t>
            </a:r>
            <a:r>
              <a:rPr lang="en-US" sz="2000" b="0" i="0" dirty="0">
                <a:solidFill>
                  <a:srgbClr val="232629"/>
                </a:solidFill>
                <a:effectLst/>
              </a:rPr>
              <a:t>syntax is complex</a:t>
            </a:r>
            <a:r>
              <a:rPr lang="en-US" sz="2000" dirty="0">
                <a:ea typeface="Verdana" panose="020B0604030504040204" pitchFamily="34" charset="0"/>
              </a:rPr>
              <a:t>)</a:t>
            </a:r>
          </a:p>
        </p:txBody>
      </p:sp>
    </p:spTree>
    <p:extLst>
      <p:ext uri="{BB962C8B-B14F-4D97-AF65-F5344CB8AC3E}">
        <p14:creationId xmlns:p14="http://schemas.microsoft.com/office/powerpoint/2010/main" val="3333190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DF12-873D-4924-18E5-0935DB5E3EDC}"/>
              </a:ext>
            </a:extLst>
          </p:cNvPr>
          <p:cNvSpPr>
            <a:spLocks noGrp="1"/>
          </p:cNvSpPr>
          <p:nvPr>
            <p:ph type="ctrTitle"/>
          </p:nvPr>
        </p:nvSpPr>
        <p:spPr>
          <a:xfrm>
            <a:off x="771525" y="200025"/>
            <a:ext cx="10648950" cy="790575"/>
          </a:xfrm>
        </p:spPr>
        <p:txBody>
          <a:bodyPr>
            <a:noAutofit/>
          </a:bodyPr>
          <a:lstStyle/>
          <a:p>
            <a:pPr algn="l"/>
            <a:r>
              <a:rPr lang="en-US" sz="2800" b="1" kern="0" dirty="0">
                <a:solidFill>
                  <a:srgbClr val="417630"/>
                </a:solidFill>
                <a:latin typeface="Verdana" panose="020B0604030504040204" pitchFamily="34" charset="0"/>
                <a:ea typeface="Verdana" panose="020B0604030504040204" pitchFamily="34" charset="0"/>
                <a:cs typeface="Arial" panose="020B0604020202020204" pitchFamily="34" charset="0"/>
              </a:rPr>
              <a:t>How does template specialization work?</a:t>
            </a:r>
            <a:endParaRPr lang="en-US" sz="2800" b="1" dirty="0">
              <a:solidFill>
                <a:srgbClr val="0070C0"/>
              </a:solidFill>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F42A7EB3-7D83-FC74-1BD5-3ACBFA212553}"/>
              </a:ext>
            </a:extLst>
          </p:cNvPr>
          <p:cNvSpPr>
            <a:spLocks noGrp="1"/>
          </p:cNvSpPr>
          <p:nvPr>
            <p:ph type="subTitle" idx="1"/>
          </p:nvPr>
        </p:nvSpPr>
        <p:spPr>
          <a:xfrm>
            <a:off x="876300" y="1282262"/>
            <a:ext cx="11010899" cy="5023288"/>
          </a:xfrm>
        </p:spPr>
        <p:txBody>
          <a:bodyPr>
            <a:normAutofit/>
          </a:bodyPr>
          <a:lstStyle/>
          <a:p>
            <a:pPr marL="342900" indent="-342900" algn="l">
              <a:lnSpc>
                <a:spcPct val="150000"/>
              </a:lnSpc>
              <a:spcBef>
                <a:spcPts val="0"/>
              </a:spcBef>
              <a:buFont typeface="Arial" panose="020B0604020202020204" pitchFamily="34" charset="0"/>
              <a:buChar char="•"/>
            </a:pPr>
            <a:r>
              <a:rPr lang="en-US" sz="2000" dirty="0">
                <a:ea typeface="Verdana" panose="020B0604030504040204" pitchFamily="34" charset="0"/>
              </a:rPr>
              <a:t>When we write any template-based function or class, the compiler creates a copy of that function/class whenever the compiler sees that being used for a new data type or a new set of data types</a:t>
            </a:r>
          </a:p>
          <a:p>
            <a:pPr marL="342900" indent="-342900" algn="l">
              <a:lnSpc>
                <a:spcPct val="150000"/>
              </a:lnSpc>
              <a:spcBef>
                <a:spcPts val="0"/>
              </a:spcBef>
              <a:buFont typeface="Arial" panose="020B0604020202020204" pitchFamily="34" charset="0"/>
              <a:buChar char="•"/>
            </a:pPr>
            <a:r>
              <a:rPr lang="en-US" sz="2000" dirty="0">
                <a:ea typeface="Verdana" panose="020B0604030504040204" pitchFamily="34" charset="0"/>
              </a:rPr>
              <a:t>If a specialized version is present, the compiler first checks with the specialized version and then the main template. </a:t>
            </a:r>
          </a:p>
          <a:p>
            <a:pPr marL="342900" indent="-342900" algn="l">
              <a:lnSpc>
                <a:spcPct val="150000"/>
              </a:lnSpc>
              <a:spcBef>
                <a:spcPts val="0"/>
              </a:spcBef>
              <a:buFont typeface="Arial" panose="020B0604020202020204" pitchFamily="34" charset="0"/>
              <a:buChar char="•"/>
            </a:pPr>
            <a:r>
              <a:rPr lang="en-US" sz="2000" dirty="0">
                <a:ea typeface="Verdana" panose="020B0604030504040204" pitchFamily="34" charset="0"/>
              </a:rPr>
              <a:t>The compiler first checks with the most specialized version by matching the passed parameter with the data type(s) specified in a specialized version</a:t>
            </a:r>
          </a:p>
        </p:txBody>
      </p:sp>
    </p:spTree>
    <p:extLst>
      <p:ext uri="{BB962C8B-B14F-4D97-AF65-F5344CB8AC3E}">
        <p14:creationId xmlns:p14="http://schemas.microsoft.com/office/powerpoint/2010/main" val="2909831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DF12-873D-4924-18E5-0935DB5E3EDC}"/>
              </a:ext>
            </a:extLst>
          </p:cNvPr>
          <p:cNvSpPr>
            <a:spLocks noGrp="1"/>
          </p:cNvSpPr>
          <p:nvPr>
            <p:ph type="ctrTitle"/>
          </p:nvPr>
        </p:nvSpPr>
        <p:spPr>
          <a:xfrm>
            <a:off x="771525" y="200026"/>
            <a:ext cx="10648950" cy="630292"/>
          </a:xfrm>
        </p:spPr>
        <p:txBody>
          <a:bodyPr>
            <a:noAutofit/>
          </a:bodyPr>
          <a:lstStyle/>
          <a:p>
            <a:pPr algn="l"/>
            <a:r>
              <a:rPr lang="en-US" sz="2800" b="1" kern="0" dirty="0">
                <a:solidFill>
                  <a:srgbClr val="417630"/>
                </a:solidFill>
                <a:latin typeface="Verdana" panose="020B0604030504040204" pitchFamily="34" charset="0"/>
                <a:ea typeface="Verdana" panose="020B0604030504040204" pitchFamily="34" charset="0"/>
                <a:cs typeface="Arial" panose="020B0604020202020204" pitchFamily="34" charset="0"/>
              </a:rPr>
              <a:t>Class Specialization</a:t>
            </a:r>
            <a:endParaRPr lang="en-US" sz="2800" b="1" dirty="0">
              <a:solidFill>
                <a:srgbClr val="0070C0"/>
              </a:solidFill>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F42A7EB3-7D83-FC74-1BD5-3ACBFA212553}"/>
              </a:ext>
            </a:extLst>
          </p:cNvPr>
          <p:cNvSpPr>
            <a:spLocks noGrp="1"/>
          </p:cNvSpPr>
          <p:nvPr>
            <p:ph type="subTitle" idx="1"/>
          </p:nvPr>
        </p:nvSpPr>
        <p:spPr>
          <a:xfrm>
            <a:off x="876300" y="987972"/>
            <a:ext cx="11010899" cy="5317578"/>
          </a:xfrm>
        </p:spPr>
        <p:txBody>
          <a:bodyPr>
            <a:normAutofit fontScale="47500" lnSpcReduction="20000"/>
          </a:bodyPr>
          <a:lstStyle/>
          <a:p>
            <a:pPr algn="l">
              <a:lnSpc>
                <a:spcPct val="120000"/>
              </a:lnSpc>
              <a:spcBef>
                <a:spcPts val="0"/>
              </a:spcBef>
            </a:pPr>
            <a:r>
              <a:rPr lang="en-US" dirty="0">
                <a:ea typeface="Verdana" panose="020B0604030504040204" pitchFamily="34" charset="0"/>
              </a:rPr>
              <a:t>  </a:t>
            </a:r>
          </a:p>
          <a:p>
            <a:pPr algn="l">
              <a:lnSpc>
                <a:spcPct val="120000"/>
              </a:lnSpc>
              <a:spcBef>
                <a:spcPts val="0"/>
              </a:spcBef>
            </a:pPr>
            <a:r>
              <a:rPr lang="en-US" dirty="0">
                <a:ea typeface="Verdana" panose="020B0604030504040204" pitchFamily="34" charset="0"/>
              </a:rPr>
              <a:t>  </a:t>
            </a:r>
          </a:p>
          <a:p>
            <a:pPr algn="l">
              <a:lnSpc>
                <a:spcPct val="120000"/>
              </a:lnSpc>
              <a:spcBef>
                <a:spcPts val="0"/>
              </a:spcBef>
            </a:pPr>
            <a:r>
              <a:rPr lang="en-US" dirty="0">
                <a:ea typeface="Verdana" panose="020B0604030504040204" pitchFamily="34" charset="0"/>
              </a:rPr>
              <a:t>  </a:t>
            </a:r>
          </a:p>
          <a:p>
            <a:pPr algn="l">
              <a:lnSpc>
                <a:spcPct val="120000"/>
              </a:lnSpc>
              <a:spcBef>
                <a:spcPts val="0"/>
              </a:spcBef>
            </a:pPr>
            <a:endParaRPr lang="en-US" dirty="0">
              <a:ea typeface="Verdana" panose="020B0604030504040204" pitchFamily="34" charset="0"/>
            </a:endParaRPr>
          </a:p>
          <a:p>
            <a:pPr algn="l">
              <a:lnSpc>
                <a:spcPct val="120000"/>
              </a:lnSpc>
              <a:spcBef>
                <a:spcPts val="0"/>
              </a:spcBef>
            </a:pPr>
            <a:endParaRPr lang="en-US" dirty="0">
              <a:ea typeface="Verdana" panose="020B0604030504040204" pitchFamily="34" charset="0"/>
            </a:endParaRPr>
          </a:p>
          <a:p>
            <a:pPr algn="l">
              <a:lnSpc>
                <a:spcPct val="120000"/>
              </a:lnSpc>
              <a:spcBef>
                <a:spcPts val="0"/>
              </a:spcBef>
            </a:pPr>
            <a:endParaRPr lang="en-US" dirty="0">
              <a:ea typeface="Verdana" panose="020B0604030504040204" pitchFamily="34" charset="0"/>
            </a:endParaRPr>
          </a:p>
          <a:p>
            <a:pPr algn="l">
              <a:lnSpc>
                <a:spcPct val="120000"/>
              </a:lnSpc>
              <a:spcBef>
                <a:spcPts val="0"/>
              </a:spcBef>
            </a:pPr>
            <a:endParaRPr lang="en-US" dirty="0">
              <a:ea typeface="Verdana" panose="020B0604030504040204" pitchFamily="34" charset="0"/>
            </a:endParaRPr>
          </a:p>
          <a:p>
            <a:pPr algn="l">
              <a:lnSpc>
                <a:spcPct val="120000"/>
              </a:lnSpc>
              <a:spcBef>
                <a:spcPts val="0"/>
              </a:spcBef>
            </a:pPr>
            <a:endParaRPr lang="en-US" dirty="0">
              <a:ea typeface="Verdana" panose="020B0604030504040204" pitchFamily="34" charset="0"/>
            </a:endParaRPr>
          </a:p>
          <a:p>
            <a:pPr algn="l">
              <a:lnSpc>
                <a:spcPct val="120000"/>
              </a:lnSpc>
              <a:spcBef>
                <a:spcPts val="0"/>
              </a:spcBef>
            </a:pPr>
            <a:endParaRPr lang="en-US" dirty="0">
              <a:ea typeface="Verdana" panose="020B0604030504040204" pitchFamily="34" charset="0"/>
            </a:endParaRPr>
          </a:p>
          <a:p>
            <a:pPr algn="l">
              <a:lnSpc>
                <a:spcPct val="120000"/>
              </a:lnSpc>
              <a:spcBef>
                <a:spcPts val="0"/>
              </a:spcBef>
            </a:pPr>
            <a:endParaRPr lang="en-US" dirty="0">
              <a:ea typeface="Verdana" panose="020B0604030504040204" pitchFamily="34" charset="0"/>
            </a:endParaRPr>
          </a:p>
          <a:p>
            <a:pPr algn="l">
              <a:lnSpc>
                <a:spcPct val="120000"/>
              </a:lnSpc>
              <a:spcBef>
                <a:spcPts val="0"/>
              </a:spcBef>
            </a:pPr>
            <a:endParaRPr lang="en-US" dirty="0">
              <a:ea typeface="Verdana" panose="020B0604030504040204" pitchFamily="34" charset="0"/>
            </a:endParaRPr>
          </a:p>
          <a:p>
            <a:pPr algn="l">
              <a:lnSpc>
                <a:spcPct val="120000"/>
              </a:lnSpc>
              <a:spcBef>
                <a:spcPts val="0"/>
              </a:spcBef>
            </a:pPr>
            <a:endParaRPr lang="en-US" dirty="0">
              <a:ea typeface="Verdana" panose="020B0604030504040204" pitchFamily="34" charset="0"/>
            </a:endParaRPr>
          </a:p>
          <a:p>
            <a:pPr algn="l">
              <a:lnSpc>
                <a:spcPct val="120000"/>
              </a:lnSpc>
              <a:spcBef>
                <a:spcPts val="0"/>
              </a:spcBef>
            </a:pPr>
            <a:endParaRPr lang="en-US" dirty="0">
              <a:ea typeface="Verdana" panose="020B0604030504040204" pitchFamily="34" charset="0"/>
            </a:endParaRPr>
          </a:p>
          <a:p>
            <a:pPr algn="l">
              <a:lnSpc>
                <a:spcPct val="120000"/>
              </a:lnSpc>
              <a:spcBef>
                <a:spcPts val="0"/>
              </a:spcBef>
            </a:pPr>
            <a:endParaRPr lang="en-US" sz="2900" dirty="0">
              <a:ea typeface="Verdana" panose="020B0604030504040204" pitchFamily="34" charset="0"/>
            </a:endParaRPr>
          </a:p>
          <a:p>
            <a:pPr algn="l">
              <a:lnSpc>
                <a:spcPct val="120000"/>
              </a:lnSpc>
              <a:spcBef>
                <a:spcPts val="0"/>
              </a:spcBef>
            </a:pPr>
            <a:endParaRPr lang="en-US" sz="2900" dirty="0">
              <a:ea typeface="Verdana" panose="020B0604030504040204" pitchFamily="34" charset="0"/>
            </a:endParaRPr>
          </a:p>
          <a:p>
            <a:pPr algn="l">
              <a:lnSpc>
                <a:spcPct val="120000"/>
              </a:lnSpc>
              <a:spcBef>
                <a:spcPts val="0"/>
              </a:spcBef>
            </a:pPr>
            <a:endParaRPr lang="en-US" sz="2900" dirty="0">
              <a:ea typeface="Verdana" panose="020B0604030504040204" pitchFamily="34" charset="0"/>
            </a:endParaRPr>
          </a:p>
          <a:p>
            <a:pPr algn="l">
              <a:lnSpc>
                <a:spcPct val="120000"/>
              </a:lnSpc>
              <a:spcBef>
                <a:spcPts val="0"/>
              </a:spcBef>
            </a:pPr>
            <a:r>
              <a:rPr lang="en-US" sz="2900" dirty="0">
                <a:ea typeface="Verdana" panose="020B0604030504040204" pitchFamily="34" charset="0"/>
              </a:rPr>
              <a:t>#include &lt;iostream&gt; </a:t>
            </a:r>
          </a:p>
          <a:p>
            <a:pPr algn="l">
              <a:lnSpc>
                <a:spcPct val="120000"/>
              </a:lnSpc>
              <a:spcBef>
                <a:spcPts val="0"/>
              </a:spcBef>
            </a:pPr>
            <a:r>
              <a:rPr lang="en-US" sz="2900" dirty="0">
                <a:ea typeface="Verdana" panose="020B0604030504040204" pitchFamily="34" charset="0"/>
              </a:rPr>
              <a:t>using namespace std; </a:t>
            </a:r>
          </a:p>
          <a:p>
            <a:pPr algn="l">
              <a:lnSpc>
                <a:spcPct val="120000"/>
              </a:lnSpc>
              <a:spcBef>
                <a:spcPts val="0"/>
              </a:spcBef>
            </a:pPr>
            <a:endParaRPr lang="en-US" sz="2900" dirty="0">
              <a:ea typeface="Verdana" panose="020B0604030504040204" pitchFamily="34" charset="0"/>
            </a:endParaRPr>
          </a:p>
          <a:p>
            <a:pPr algn="l">
              <a:lnSpc>
                <a:spcPct val="120000"/>
              </a:lnSpc>
              <a:spcBef>
                <a:spcPts val="0"/>
              </a:spcBef>
            </a:pPr>
            <a:r>
              <a:rPr lang="en-US" sz="2900" dirty="0">
                <a:ea typeface="Verdana" panose="020B0604030504040204" pitchFamily="34" charset="0"/>
              </a:rPr>
              <a:t>int main() </a:t>
            </a:r>
          </a:p>
          <a:p>
            <a:pPr algn="l">
              <a:lnSpc>
                <a:spcPct val="120000"/>
              </a:lnSpc>
              <a:spcBef>
                <a:spcPts val="0"/>
              </a:spcBef>
            </a:pPr>
            <a:r>
              <a:rPr lang="en-US" sz="2900" dirty="0">
                <a:ea typeface="Verdana" panose="020B0604030504040204" pitchFamily="34" charset="0"/>
              </a:rPr>
              <a:t>{ </a:t>
            </a:r>
          </a:p>
          <a:p>
            <a:pPr algn="l">
              <a:lnSpc>
                <a:spcPct val="120000"/>
              </a:lnSpc>
              <a:spcBef>
                <a:spcPts val="0"/>
              </a:spcBef>
            </a:pPr>
            <a:r>
              <a:rPr lang="en-US" sz="2900" dirty="0">
                <a:ea typeface="Verdana" panose="020B0604030504040204" pitchFamily="34" charset="0"/>
              </a:rPr>
              <a:t>    Test&lt;int&gt; a; </a:t>
            </a:r>
          </a:p>
          <a:p>
            <a:pPr algn="l">
              <a:lnSpc>
                <a:spcPct val="120000"/>
              </a:lnSpc>
              <a:spcBef>
                <a:spcPts val="0"/>
              </a:spcBef>
            </a:pPr>
            <a:r>
              <a:rPr lang="en-US" sz="2900" dirty="0">
                <a:ea typeface="Verdana" panose="020B0604030504040204" pitchFamily="34" charset="0"/>
              </a:rPr>
              <a:t>    Test&lt;char&gt; b; </a:t>
            </a:r>
          </a:p>
          <a:p>
            <a:pPr algn="l">
              <a:lnSpc>
                <a:spcPct val="120000"/>
              </a:lnSpc>
              <a:spcBef>
                <a:spcPts val="0"/>
              </a:spcBef>
            </a:pPr>
            <a:r>
              <a:rPr lang="en-US" sz="2900" dirty="0">
                <a:ea typeface="Verdana" panose="020B0604030504040204" pitchFamily="34" charset="0"/>
              </a:rPr>
              <a:t>    Test&lt;float&gt; c; </a:t>
            </a:r>
          </a:p>
          <a:p>
            <a:pPr algn="l">
              <a:lnSpc>
                <a:spcPct val="120000"/>
              </a:lnSpc>
              <a:spcBef>
                <a:spcPts val="0"/>
              </a:spcBef>
            </a:pPr>
            <a:r>
              <a:rPr lang="en-US" sz="2900" dirty="0">
                <a:ea typeface="Verdana" panose="020B0604030504040204" pitchFamily="34" charset="0"/>
              </a:rPr>
              <a:t>    return 0; </a:t>
            </a:r>
          </a:p>
          <a:p>
            <a:pPr algn="l">
              <a:lnSpc>
                <a:spcPct val="120000"/>
              </a:lnSpc>
              <a:spcBef>
                <a:spcPts val="0"/>
              </a:spcBef>
            </a:pPr>
            <a:r>
              <a:rPr lang="en-US" sz="2900" dirty="0">
                <a:ea typeface="Verdana" panose="020B0604030504040204" pitchFamily="34" charset="0"/>
              </a:rPr>
              <a:t>} </a:t>
            </a:r>
          </a:p>
        </p:txBody>
      </p:sp>
      <p:sp>
        <p:nvSpPr>
          <p:cNvPr id="4" name="Rectangle 3">
            <a:extLst>
              <a:ext uri="{FF2B5EF4-FFF2-40B4-BE49-F238E27FC236}">
                <a16:creationId xmlns:a16="http://schemas.microsoft.com/office/drawing/2014/main" id="{F88B25C1-9D80-8FB6-E00F-D5F9DD28EDEC}"/>
              </a:ext>
            </a:extLst>
          </p:cNvPr>
          <p:cNvSpPr/>
          <p:nvPr/>
        </p:nvSpPr>
        <p:spPr>
          <a:xfrm>
            <a:off x="981403" y="1027222"/>
            <a:ext cx="4256690" cy="25630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b="1" dirty="0"/>
              <a:t>template </a:t>
            </a:r>
            <a:r>
              <a:rPr lang="en-US" sz="1400" b="1" dirty="0">
                <a:solidFill>
                  <a:schemeClr val="accent1"/>
                </a:solidFill>
              </a:rPr>
              <a:t>&lt;class T&gt; </a:t>
            </a:r>
          </a:p>
          <a:p>
            <a:r>
              <a:rPr lang="en-US" sz="1400" b="1" dirty="0"/>
              <a:t>class Test </a:t>
            </a:r>
          </a:p>
          <a:p>
            <a:r>
              <a:rPr lang="en-US" sz="1400" dirty="0"/>
              <a:t>{ </a:t>
            </a:r>
          </a:p>
          <a:p>
            <a:r>
              <a:rPr lang="en-US" sz="1400" dirty="0"/>
              <a:t>public: </a:t>
            </a:r>
          </a:p>
          <a:p>
            <a:r>
              <a:rPr lang="en-US" sz="1400" dirty="0"/>
              <a:t>   Test() </a:t>
            </a:r>
          </a:p>
          <a:p>
            <a:r>
              <a:rPr lang="en-US" sz="1400" dirty="0"/>
              <a:t>   { </a:t>
            </a:r>
          </a:p>
          <a:p>
            <a:r>
              <a:rPr lang="en-US" sz="1400" dirty="0"/>
              <a:t>       // Initialization of data members </a:t>
            </a:r>
          </a:p>
          <a:p>
            <a:r>
              <a:rPr lang="en-US" sz="1400" dirty="0"/>
              <a:t>       </a:t>
            </a:r>
            <a:r>
              <a:rPr lang="en-US" sz="1400" dirty="0" err="1"/>
              <a:t>cout</a:t>
            </a:r>
            <a:r>
              <a:rPr lang="en-US" sz="1400" dirty="0"/>
              <a:t> &lt;&lt; "General template  \n"; </a:t>
            </a:r>
          </a:p>
          <a:p>
            <a:r>
              <a:rPr lang="en-US" sz="1400" dirty="0"/>
              <a:t>   } </a:t>
            </a:r>
          </a:p>
          <a:p>
            <a:r>
              <a:rPr lang="en-US" sz="1400" dirty="0"/>
              <a:t>}; </a:t>
            </a:r>
          </a:p>
          <a:p>
            <a:endParaRPr lang="en-US" sz="1200" dirty="0"/>
          </a:p>
        </p:txBody>
      </p:sp>
      <p:sp>
        <p:nvSpPr>
          <p:cNvPr id="5" name="Rectangle 4">
            <a:extLst>
              <a:ext uri="{FF2B5EF4-FFF2-40B4-BE49-F238E27FC236}">
                <a16:creationId xmlns:a16="http://schemas.microsoft.com/office/drawing/2014/main" id="{B5C09055-7778-D3D6-B35E-9CDA1194CC46}"/>
              </a:ext>
            </a:extLst>
          </p:cNvPr>
          <p:cNvSpPr/>
          <p:nvPr/>
        </p:nvSpPr>
        <p:spPr>
          <a:xfrm>
            <a:off x="5675586" y="987971"/>
            <a:ext cx="4025462" cy="27370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spcBef>
                <a:spcPts val="0"/>
              </a:spcBef>
            </a:pPr>
            <a:r>
              <a:rPr lang="en-US" sz="1400" b="1" dirty="0">
                <a:ea typeface="Verdana" panose="020B0604030504040204" pitchFamily="34" charset="0"/>
              </a:rPr>
              <a:t>template</a:t>
            </a:r>
            <a:r>
              <a:rPr lang="en-US" sz="1400" b="1" dirty="0">
                <a:solidFill>
                  <a:schemeClr val="accent1"/>
                </a:solidFill>
                <a:ea typeface="Verdana" panose="020B0604030504040204" pitchFamily="34" charset="0"/>
              </a:rPr>
              <a:t> &lt;&gt; </a:t>
            </a:r>
          </a:p>
          <a:p>
            <a:pPr algn="l">
              <a:spcBef>
                <a:spcPts val="0"/>
              </a:spcBef>
            </a:pPr>
            <a:r>
              <a:rPr lang="en-US" sz="1400" b="1" dirty="0">
                <a:ea typeface="Verdana" panose="020B0604030504040204" pitchFamily="34" charset="0"/>
              </a:rPr>
              <a:t>class Test </a:t>
            </a:r>
            <a:r>
              <a:rPr lang="en-US" sz="1400" b="1" dirty="0">
                <a:solidFill>
                  <a:schemeClr val="accent1"/>
                </a:solidFill>
                <a:ea typeface="Verdana" panose="020B0604030504040204" pitchFamily="34" charset="0"/>
              </a:rPr>
              <a:t>&lt;int&gt; </a:t>
            </a:r>
          </a:p>
          <a:p>
            <a:pPr algn="l">
              <a:spcBef>
                <a:spcPts val="0"/>
              </a:spcBef>
            </a:pPr>
            <a:r>
              <a:rPr lang="en-US" sz="1400" dirty="0">
                <a:ea typeface="Verdana" panose="020B0604030504040204" pitchFamily="34" charset="0"/>
              </a:rPr>
              <a:t>{ </a:t>
            </a:r>
          </a:p>
          <a:p>
            <a:pPr algn="l">
              <a:spcBef>
                <a:spcPts val="0"/>
              </a:spcBef>
            </a:pPr>
            <a:r>
              <a:rPr lang="en-US" sz="1400" dirty="0">
                <a:ea typeface="Verdana" panose="020B0604030504040204" pitchFamily="34" charset="0"/>
              </a:rPr>
              <a:t>public: </a:t>
            </a:r>
          </a:p>
          <a:p>
            <a:pPr algn="l">
              <a:spcBef>
                <a:spcPts val="0"/>
              </a:spcBef>
            </a:pPr>
            <a:r>
              <a:rPr lang="en-US" sz="1400" dirty="0">
                <a:ea typeface="Verdana" panose="020B0604030504040204" pitchFamily="34" charset="0"/>
              </a:rPr>
              <a:t>   Test() </a:t>
            </a:r>
          </a:p>
          <a:p>
            <a:pPr algn="l">
              <a:spcBef>
                <a:spcPts val="0"/>
              </a:spcBef>
            </a:pPr>
            <a:r>
              <a:rPr lang="en-US" sz="1400" dirty="0">
                <a:ea typeface="Verdana" panose="020B0604030504040204" pitchFamily="34" charset="0"/>
              </a:rPr>
              <a:t>   { </a:t>
            </a:r>
          </a:p>
          <a:p>
            <a:pPr algn="l">
              <a:spcBef>
                <a:spcPts val="0"/>
              </a:spcBef>
            </a:pPr>
            <a:r>
              <a:rPr lang="en-US" sz="1400" dirty="0">
                <a:ea typeface="Verdana" panose="020B0604030504040204" pitchFamily="34" charset="0"/>
              </a:rPr>
              <a:t>       // Initialization of data members </a:t>
            </a:r>
          </a:p>
          <a:p>
            <a:pPr algn="l">
              <a:spcBef>
                <a:spcPts val="0"/>
              </a:spcBef>
            </a:pPr>
            <a:r>
              <a:rPr lang="en-US" sz="1400" dirty="0">
                <a:ea typeface="Verdana" panose="020B0604030504040204" pitchFamily="34" charset="0"/>
              </a:rPr>
              <a:t>       </a:t>
            </a:r>
            <a:r>
              <a:rPr lang="en-US" sz="1400" dirty="0" err="1">
                <a:ea typeface="Verdana" panose="020B0604030504040204" pitchFamily="34" charset="0"/>
              </a:rPr>
              <a:t>cout</a:t>
            </a:r>
            <a:r>
              <a:rPr lang="en-US" sz="1400" dirty="0">
                <a:ea typeface="Verdana" panose="020B0604030504040204" pitchFamily="34" charset="0"/>
              </a:rPr>
              <a:t> &lt;&lt; "Specialized template \n"; </a:t>
            </a:r>
          </a:p>
          <a:p>
            <a:pPr algn="l">
              <a:spcBef>
                <a:spcPts val="0"/>
              </a:spcBef>
            </a:pPr>
            <a:r>
              <a:rPr lang="en-US" sz="1400" dirty="0">
                <a:ea typeface="Verdana" panose="020B0604030504040204" pitchFamily="34" charset="0"/>
              </a:rPr>
              <a:t>   } </a:t>
            </a:r>
          </a:p>
          <a:p>
            <a:pPr algn="l">
              <a:spcBef>
                <a:spcPts val="0"/>
              </a:spcBef>
            </a:pPr>
            <a:r>
              <a:rPr lang="en-US" sz="1400" dirty="0">
                <a:ea typeface="Verdana" panose="020B0604030504040204" pitchFamily="34" charset="0"/>
              </a:rPr>
              <a:t>}; </a:t>
            </a:r>
          </a:p>
          <a:p>
            <a:pPr algn="ctr"/>
            <a:endParaRPr lang="en-US" sz="1200" dirty="0"/>
          </a:p>
        </p:txBody>
      </p:sp>
      <p:sp>
        <p:nvSpPr>
          <p:cNvPr id="7" name="Oval 6">
            <a:extLst>
              <a:ext uri="{FF2B5EF4-FFF2-40B4-BE49-F238E27FC236}">
                <a16:creationId xmlns:a16="http://schemas.microsoft.com/office/drawing/2014/main" id="{6D27ED40-4149-5C07-147F-A683B5A5F08B}"/>
              </a:ext>
            </a:extLst>
          </p:cNvPr>
          <p:cNvSpPr/>
          <p:nvPr/>
        </p:nvSpPr>
        <p:spPr>
          <a:xfrm>
            <a:off x="4582510" y="4445875"/>
            <a:ext cx="2760280" cy="12717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Output :- </a:t>
            </a:r>
          </a:p>
          <a:p>
            <a:pPr algn="ctr"/>
            <a:r>
              <a:rPr lang="en-US" sz="1400" dirty="0"/>
              <a:t>Specialized template  </a:t>
            </a:r>
          </a:p>
          <a:p>
            <a:pPr algn="ctr"/>
            <a:r>
              <a:rPr lang="en-US" sz="1400" dirty="0"/>
              <a:t>General template </a:t>
            </a:r>
          </a:p>
          <a:p>
            <a:pPr algn="ctr"/>
            <a:r>
              <a:rPr lang="en-US" sz="1400" dirty="0"/>
              <a:t>General template </a:t>
            </a:r>
          </a:p>
        </p:txBody>
      </p:sp>
      <p:cxnSp>
        <p:nvCxnSpPr>
          <p:cNvPr id="8" name="Straight Arrow Connector 7">
            <a:extLst>
              <a:ext uri="{FF2B5EF4-FFF2-40B4-BE49-F238E27FC236}">
                <a16:creationId xmlns:a16="http://schemas.microsoft.com/office/drawing/2014/main" id="{950819B4-AEDA-A549-A0D8-3D47139CA4B4}"/>
              </a:ext>
            </a:extLst>
          </p:cNvPr>
          <p:cNvCxnSpPr/>
          <p:nvPr/>
        </p:nvCxnSpPr>
        <p:spPr>
          <a:xfrm>
            <a:off x="1953928" y="5005137"/>
            <a:ext cx="3284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0A05387-851B-B16E-45AE-21DBC20625FE}"/>
              </a:ext>
            </a:extLst>
          </p:cNvPr>
          <p:cNvCxnSpPr/>
          <p:nvPr/>
        </p:nvCxnSpPr>
        <p:spPr>
          <a:xfrm flipV="1">
            <a:off x="2117558" y="5159141"/>
            <a:ext cx="3291840" cy="6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338C954-8A05-53BA-98D2-A60611FF25F8}"/>
              </a:ext>
            </a:extLst>
          </p:cNvPr>
          <p:cNvCxnSpPr/>
          <p:nvPr/>
        </p:nvCxnSpPr>
        <p:spPr>
          <a:xfrm flipV="1">
            <a:off x="2136808" y="5438274"/>
            <a:ext cx="3272590" cy="86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4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DF12-873D-4924-18E5-0935DB5E3EDC}"/>
              </a:ext>
            </a:extLst>
          </p:cNvPr>
          <p:cNvSpPr>
            <a:spLocks noGrp="1"/>
          </p:cNvSpPr>
          <p:nvPr>
            <p:ph type="ctrTitle"/>
          </p:nvPr>
        </p:nvSpPr>
        <p:spPr>
          <a:xfrm>
            <a:off x="771525" y="200025"/>
            <a:ext cx="10648950" cy="790575"/>
          </a:xfrm>
        </p:spPr>
        <p:txBody>
          <a:bodyPr>
            <a:noAutofit/>
          </a:bodyPr>
          <a:lstStyle/>
          <a:p>
            <a:pPr algn="l"/>
            <a:r>
              <a:rPr lang="en-US" sz="2800" b="1" kern="0" dirty="0">
                <a:solidFill>
                  <a:srgbClr val="417630"/>
                </a:solidFill>
                <a:latin typeface="Verdana" panose="020B0604030504040204" pitchFamily="34" charset="0"/>
                <a:ea typeface="Verdana" panose="020B0604030504040204" pitchFamily="34" charset="0"/>
                <a:cs typeface="Arial" panose="020B0604020202020204" pitchFamily="34" charset="0"/>
              </a:rPr>
              <a:t>Template Parameter</a:t>
            </a:r>
            <a:endParaRPr lang="en-US" sz="2800" b="1" dirty="0">
              <a:solidFill>
                <a:srgbClr val="0070C0"/>
              </a:solidFill>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F42A7EB3-7D83-FC74-1BD5-3ACBFA212553}"/>
              </a:ext>
            </a:extLst>
          </p:cNvPr>
          <p:cNvSpPr>
            <a:spLocks noGrp="1"/>
          </p:cNvSpPr>
          <p:nvPr>
            <p:ph type="subTitle" idx="1"/>
          </p:nvPr>
        </p:nvSpPr>
        <p:spPr>
          <a:xfrm>
            <a:off x="876300" y="1282262"/>
            <a:ext cx="11010899" cy="5023288"/>
          </a:xfrm>
        </p:spPr>
        <p:txBody>
          <a:bodyPr>
            <a:normAutofit/>
          </a:bodyPr>
          <a:lstStyle/>
          <a:p>
            <a:pPr marL="342900" indent="-342900" algn="l">
              <a:lnSpc>
                <a:spcPct val="100000"/>
              </a:lnSpc>
              <a:buFont typeface="Arial" panose="020B0604020202020204" pitchFamily="34" charset="0"/>
              <a:buChar char="•"/>
            </a:pPr>
            <a:r>
              <a:rPr lang="en-US" sz="2000" dirty="0">
                <a:ea typeface="Verdana" panose="020B0604030504040204" pitchFamily="34" charset="0"/>
              </a:rPr>
              <a:t>Declaration</a:t>
            </a:r>
          </a:p>
          <a:p>
            <a:pPr marL="800100" lvl="1" indent="-342900" algn="l">
              <a:lnSpc>
                <a:spcPct val="100000"/>
              </a:lnSpc>
              <a:buFont typeface="Arial" panose="020B0604020202020204" pitchFamily="34" charset="0"/>
              <a:buChar char="•"/>
            </a:pPr>
            <a:r>
              <a:rPr lang="en-US" b="1" dirty="0">
                <a:ea typeface="Verdana" panose="020B0604030504040204" pitchFamily="34" charset="0"/>
              </a:rPr>
              <a:t>template &lt; </a:t>
            </a:r>
            <a:r>
              <a:rPr lang="en-US" b="1" dirty="0">
                <a:solidFill>
                  <a:schemeClr val="accent1"/>
                </a:solidFill>
                <a:ea typeface="Verdana" panose="020B0604030504040204" pitchFamily="34" charset="0"/>
              </a:rPr>
              <a:t>parameter-list</a:t>
            </a:r>
            <a:r>
              <a:rPr lang="en-US" b="1" dirty="0">
                <a:ea typeface="Verdana" panose="020B0604030504040204" pitchFamily="34" charset="0"/>
              </a:rPr>
              <a:t> &gt; declaration</a:t>
            </a:r>
          </a:p>
          <a:p>
            <a:pPr marL="800100" lvl="1" indent="-342900" algn="l">
              <a:lnSpc>
                <a:spcPct val="100000"/>
              </a:lnSpc>
              <a:buFont typeface="Arial" panose="020B0604020202020204" pitchFamily="34" charset="0"/>
              <a:buChar char="•"/>
            </a:pPr>
            <a:endParaRPr lang="en-US" b="1" dirty="0">
              <a:ea typeface="Verdana" panose="020B0604030504040204" pitchFamily="34" charset="0"/>
            </a:endParaRPr>
          </a:p>
          <a:p>
            <a:pPr marL="342900" indent="-342900" algn="l">
              <a:lnSpc>
                <a:spcPct val="100000"/>
              </a:lnSpc>
              <a:buFont typeface="Arial" panose="020B0604020202020204" pitchFamily="34" charset="0"/>
              <a:buChar char="•"/>
            </a:pPr>
            <a:r>
              <a:rPr lang="en-US" sz="2000" dirty="0">
                <a:ea typeface="Verdana" panose="020B0604030504040204" pitchFamily="34" charset="0"/>
              </a:rPr>
              <a:t>Each parameter in parameter-list may be:</a:t>
            </a:r>
          </a:p>
          <a:p>
            <a:pPr marL="800100" lvl="1" indent="-342900" algn="l">
              <a:lnSpc>
                <a:spcPct val="100000"/>
              </a:lnSpc>
              <a:buFont typeface="Arial" panose="020B0604020202020204" pitchFamily="34" charset="0"/>
              <a:buChar char="•"/>
            </a:pPr>
            <a:r>
              <a:rPr lang="en-US" dirty="0">
                <a:ea typeface="Verdana" panose="020B0604030504040204" pitchFamily="34" charset="0"/>
              </a:rPr>
              <a:t>a non-type template parameter;</a:t>
            </a:r>
          </a:p>
          <a:p>
            <a:pPr marL="800100" lvl="1" indent="-342900" algn="l">
              <a:lnSpc>
                <a:spcPct val="100000"/>
              </a:lnSpc>
              <a:buFont typeface="Arial" panose="020B0604020202020204" pitchFamily="34" charset="0"/>
              <a:buChar char="•"/>
            </a:pPr>
            <a:r>
              <a:rPr lang="en-US" dirty="0">
                <a:ea typeface="Verdana" panose="020B0604030504040204" pitchFamily="34" charset="0"/>
              </a:rPr>
              <a:t>a type template parameter;</a:t>
            </a:r>
          </a:p>
          <a:p>
            <a:pPr marL="800100" lvl="1" indent="-342900" algn="l">
              <a:lnSpc>
                <a:spcPct val="100000"/>
              </a:lnSpc>
              <a:buFont typeface="Arial" panose="020B0604020202020204" pitchFamily="34" charset="0"/>
              <a:buChar char="•"/>
            </a:pPr>
            <a:r>
              <a:rPr lang="en-US" dirty="0">
                <a:ea typeface="Verdana" panose="020B0604030504040204" pitchFamily="34" charset="0"/>
              </a:rPr>
              <a:t>a template </a:t>
            </a:r>
            <a:r>
              <a:rPr lang="en-US" dirty="0" err="1">
                <a:ea typeface="Verdana" panose="020B0604030504040204" pitchFamily="34" charset="0"/>
              </a:rPr>
              <a:t>template</a:t>
            </a:r>
            <a:r>
              <a:rPr lang="en-US" dirty="0">
                <a:ea typeface="Verdana" panose="020B0604030504040204" pitchFamily="34" charset="0"/>
              </a:rPr>
              <a:t> parameter.</a:t>
            </a:r>
          </a:p>
        </p:txBody>
      </p:sp>
    </p:spTree>
    <p:extLst>
      <p:ext uri="{BB962C8B-B14F-4D97-AF65-F5344CB8AC3E}">
        <p14:creationId xmlns:p14="http://schemas.microsoft.com/office/powerpoint/2010/main" val="371357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DF12-873D-4924-18E5-0935DB5E3EDC}"/>
              </a:ext>
            </a:extLst>
          </p:cNvPr>
          <p:cNvSpPr>
            <a:spLocks noGrp="1"/>
          </p:cNvSpPr>
          <p:nvPr>
            <p:ph type="ctrTitle"/>
          </p:nvPr>
        </p:nvSpPr>
        <p:spPr>
          <a:xfrm>
            <a:off x="771525" y="200025"/>
            <a:ext cx="10648950" cy="790575"/>
          </a:xfrm>
        </p:spPr>
        <p:txBody>
          <a:bodyPr>
            <a:noAutofit/>
          </a:bodyPr>
          <a:lstStyle/>
          <a:p>
            <a:pPr algn="l"/>
            <a:r>
              <a:rPr lang="en-US" sz="2800" b="1" kern="0" dirty="0">
                <a:solidFill>
                  <a:srgbClr val="417630"/>
                </a:solidFill>
                <a:latin typeface="Verdana" panose="020B0604030504040204" pitchFamily="34" charset="0"/>
                <a:ea typeface="Verdana" panose="020B0604030504040204" pitchFamily="34" charset="0"/>
                <a:cs typeface="Arial" panose="020B0604020202020204" pitchFamily="34" charset="0"/>
              </a:rPr>
              <a:t>Non-type parameters for templates</a:t>
            </a:r>
            <a:endParaRPr lang="en-US" sz="2800" b="1" dirty="0">
              <a:solidFill>
                <a:srgbClr val="0070C0"/>
              </a:solidFill>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F42A7EB3-7D83-FC74-1BD5-3ACBFA212553}"/>
              </a:ext>
            </a:extLst>
          </p:cNvPr>
          <p:cNvSpPr>
            <a:spLocks noGrp="1"/>
          </p:cNvSpPr>
          <p:nvPr>
            <p:ph type="subTitle" idx="1"/>
          </p:nvPr>
        </p:nvSpPr>
        <p:spPr>
          <a:xfrm>
            <a:off x="876300" y="1155033"/>
            <a:ext cx="11010899" cy="5502942"/>
          </a:xfrm>
        </p:spPr>
        <p:txBody>
          <a:bodyPr>
            <a:normAutofit fontScale="77500" lnSpcReduction="20000"/>
          </a:bodyPr>
          <a:lstStyle/>
          <a:p>
            <a:pPr marL="342900" indent="-342900" algn="l">
              <a:lnSpc>
                <a:spcPct val="120000"/>
              </a:lnSpc>
              <a:spcBef>
                <a:spcPts val="0"/>
              </a:spcBef>
              <a:buFont typeface="Arial" panose="020B0604020202020204" pitchFamily="34" charset="0"/>
              <a:buChar char="•"/>
            </a:pPr>
            <a:r>
              <a:rPr lang="en-US" sz="1900" dirty="0">
                <a:ea typeface="Verdana" panose="020B0604030504040204" pitchFamily="34" charset="0"/>
              </a:rPr>
              <a:t>The use non-type arguments (basic/derived data types) i.e., in addition to the type argument T, it can also use other arguments such as strings, function names, constant expressions, and built-in data types.</a:t>
            </a:r>
          </a:p>
          <a:p>
            <a:pPr marL="342900" indent="-342900" algn="l">
              <a:lnSpc>
                <a:spcPct val="120000"/>
              </a:lnSpc>
              <a:spcBef>
                <a:spcPts val="0"/>
              </a:spcBef>
              <a:buFont typeface="Arial" panose="020B0604020202020204" pitchFamily="34" charset="0"/>
              <a:buChar char="•"/>
            </a:pPr>
            <a:endParaRPr lang="en-US" sz="1900" dirty="0">
              <a:ea typeface="Verdana" panose="020B0604030504040204" pitchFamily="34" charset="0"/>
            </a:endParaRPr>
          </a:p>
          <a:p>
            <a:pPr marL="342900" indent="-342900" algn="l">
              <a:lnSpc>
                <a:spcPct val="120000"/>
              </a:lnSpc>
              <a:spcBef>
                <a:spcPts val="0"/>
              </a:spcBef>
              <a:buFont typeface="Arial" panose="020B0604020202020204" pitchFamily="34" charset="0"/>
              <a:buChar char="•"/>
            </a:pPr>
            <a:r>
              <a:rPr lang="en-US" sz="1900" dirty="0">
                <a:ea typeface="Verdana" panose="020B0604030504040204" pitchFamily="34" charset="0"/>
              </a:rPr>
              <a:t>Following are the arguments that are allowed:</a:t>
            </a:r>
          </a:p>
          <a:p>
            <a:pPr marL="800100" lvl="1" indent="-342900" algn="l">
              <a:lnSpc>
                <a:spcPct val="120000"/>
              </a:lnSpc>
              <a:spcBef>
                <a:spcPts val="0"/>
              </a:spcBef>
              <a:buFont typeface="Arial" panose="020B0604020202020204" pitchFamily="34" charset="0"/>
              <a:buChar char="•"/>
            </a:pPr>
            <a:r>
              <a:rPr lang="en-US" sz="1700" dirty="0">
                <a:ea typeface="Verdana" panose="020B0604030504040204" pitchFamily="34" charset="0"/>
              </a:rPr>
              <a:t>Constant Expressions</a:t>
            </a:r>
          </a:p>
          <a:p>
            <a:pPr marL="800100" lvl="1" indent="-342900" algn="l">
              <a:lnSpc>
                <a:spcPct val="120000"/>
              </a:lnSpc>
              <a:spcBef>
                <a:spcPts val="0"/>
              </a:spcBef>
              <a:buFont typeface="Arial" panose="020B0604020202020204" pitchFamily="34" charset="0"/>
              <a:buChar char="•"/>
            </a:pPr>
            <a:r>
              <a:rPr lang="en-US" sz="1700" dirty="0">
                <a:ea typeface="Verdana" panose="020B0604030504040204" pitchFamily="34" charset="0"/>
              </a:rPr>
              <a:t>Addresses of function or objects with external linkage</a:t>
            </a:r>
          </a:p>
          <a:p>
            <a:pPr marL="800100" lvl="1" indent="-342900" algn="l">
              <a:lnSpc>
                <a:spcPct val="120000"/>
              </a:lnSpc>
              <a:spcBef>
                <a:spcPts val="0"/>
              </a:spcBef>
              <a:buFont typeface="Arial" panose="020B0604020202020204" pitchFamily="34" charset="0"/>
              <a:buChar char="•"/>
            </a:pPr>
            <a:r>
              <a:rPr lang="en-US" sz="1700" dirty="0">
                <a:ea typeface="Verdana" panose="020B0604030504040204" pitchFamily="34" charset="0"/>
              </a:rPr>
              <a:t>Addresses of static class members.</a:t>
            </a:r>
          </a:p>
          <a:p>
            <a:pPr marL="342900" indent="-342900" algn="l">
              <a:lnSpc>
                <a:spcPct val="120000"/>
              </a:lnSpc>
              <a:spcBef>
                <a:spcPts val="0"/>
              </a:spcBef>
              <a:buFont typeface="Arial" panose="020B0604020202020204" pitchFamily="34" charset="0"/>
              <a:buChar char="•"/>
            </a:pPr>
            <a:endParaRPr lang="en-US" sz="1900" dirty="0">
              <a:ea typeface="Verdana" panose="020B0604030504040204" pitchFamily="34" charset="0"/>
            </a:endParaRPr>
          </a:p>
          <a:p>
            <a:pPr marL="342900" indent="-342900" algn="l">
              <a:lnSpc>
                <a:spcPct val="120000"/>
              </a:lnSpc>
              <a:spcBef>
                <a:spcPts val="0"/>
              </a:spcBef>
              <a:buFont typeface="Arial" panose="020B0604020202020204" pitchFamily="34" charset="0"/>
              <a:buChar char="•"/>
            </a:pPr>
            <a:r>
              <a:rPr lang="en-US" sz="1900" dirty="0">
                <a:ea typeface="Verdana" panose="020B0604030504040204" pitchFamily="34" charset="0"/>
              </a:rPr>
              <a:t>Syntax:</a:t>
            </a:r>
          </a:p>
          <a:p>
            <a:pPr algn="l">
              <a:lnSpc>
                <a:spcPct val="120000"/>
              </a:lnSpc>
              <a:spcBef>
                <a:spcPts val="0"/>
              </a:spcBef>
            </a:pPr>
            <a:r>
              <a:rPr lang="en-US" dirty="0">
                <a:ea typeface="Verdana" panose="020B0604030504040204" pitchFamily="34" charset="0"/>
              </a:rPr>
              <a:t>	</a:t>
            </a:r>
            <a:r>
              <a:rPr lang="en-US" sz="1800" b="1" dirty="0">
                <a:ea typeface="Verdana" panose="020B0604030504040204" pitchFamily="34" charset="0"/>
              </a:rPr>
              <a:t>template &lt;class T, int size&gt;  </a:t>
            </a:r>
            <a:r>
              <a:rPr lang="en-US" sz="1800" dirty="0">
                <a:ea typeface="Verdana" panose="020B0604030504040204" pitchFamily="34" charset="0"/>
              </a:rPr>
              <a:t>//non type template int argument</a:t>
            </a:r>
            <a:r>
              <a:rPr lang="en-US" sz="1800" b="1" dirty="0">
                <a:ea typeface="Verdana" panose="020B0604030504040204" pitchFamily="34" charset="0"/>
              </a:rPr>
              <a:t>  and </a:t>
            </a:r>
            <a:r>
              <a:rPr lang="en-US" sz="1800" dirty="0">
                <a:ea typeface="Verdana" panose="020B0604030504040204" pitchFamily="34" charset="0"/>
              </a:rPr>
              <a:t>T is type argument</a:t>
            </a:r>
            <a:endParaRPr lang="en-US" sz="1800" b="1" dirty="0">
              <a:ea typeface="Verdana" panose="020B0604030504040204" pitchFamily="34" charset="0"/>
            </a:endParaRPr>
          </a:p>
          <a:p>
            <a:pPr algn="l">
              <a:lnSpc>
                <a:spcPct val="120000"/>
              </a:lnSpc>
              <a:spcBef>
                <a:spcPts val="0"/>
              </a:spcBef>
            </a:pPr>
            <a:r>
              <a:rPr lang="en-US" sz="1800" b="1" dirty="0">
                <a:ea typeface="Verdana" panose="020B0604030504040204" pitchFamily="34" charset="0"/>
              </a:rPr>
              <a:t>	class Array {}</a:t>
            </a:r>
          </a:p>
          <a:p>
            <a:pPr algn="l">
              <a:lnSpc>
                <a:spcPct val="120000"/>
              </a:lnSpc>
              <a:spcBef>
                <a:spcPts val="0"/>
              </a:spcBef>
            </a:pPr>
            <a:endParaRPr lang="en-US" dirty="0">
              <a:ea typeface="Verdana" panose="020B0604030504040204" pitchFamily="34" charset="0"/>
            </a:endParaRPr>
          </a:p>
          <a:p>
            <a:pPr lvl="2" algn="l">
              <a:lnSpc>
                <a:spcPct val="120000"/>
              </a:lnSpc>
              <a:spcBef>
                <a:spcPts val="0"/>
              </a:spcBef>
            </a:pPr>
            <a:r>
              <a:rPr lang="en-US" dirty="0">
                <a:ea typeface="Verdana" panose="020B0604030504040204" pitchFamily="34" charset="0"/>
              </a:rPr>
              <a:t>// Array of 10 integers</a:t>
            </a:r>
          </a:p>
          <a:p>
            <a:pPr lvl="2" algn="l">
              <a:lnSpc>
                <a:spcPct val="120000"/>
              </a:lnSpc>
              <a:spcBef>
                <a:spcPts val="0"/>
              </a:spcBef>
            </a:pPr>
            <a:r>
              <a:rPr lang="en-US" dirty="0">
                <a:ea typeface="Verdana" panose="020B0604030504040204" pitchFamily="34" charset="0"/>
              </a:rPr>
              <a:t>Array&lt;</a:t>
            </a:r>
            <a:r>
              <a:rPr lang="en-US" b="1" dirty="0">
                <a:solidFill>
                  <a:schemeClr val="accent1"/>
                </a:solidFill>
                <a:ea typeface="Verdana" panose="020B0604030504040204" pitchFamily="34" charset="0"/>
              </a:rPr>
              <a:t>int, 10</a:t>
            </a:r>
            <a:r>
              <a:rPr lang="en-US" dirty="0">
                <a:ea typeface="Verdana" panose="020B0604030504040204" pitchFamily="34" charset="0"/>
              </a:rPr>
              <a:t>&gt; a1</a:t>
            </a:r>
          </a:p>
          <a:p>
            <a:pPr lvl="2" algn="l">
              <a:lnSpc>
                <a:spcPct val="120000"/>
              </a:lnSpc>
              <a:spcBef>
                <a:spcPts val="0"/>
              </a:spcBef>
            </a:pPr>
            <a:endParaRPr lang="en-US" dirty="0">
              <a:ea typeface="Verdana" panose="020B0604030504040204" pitchFamily="34" charset="0"/>
            </a:endParaRPr>
          </a:p>
          <a:p>
            <a:pPr lvl="2" algn="l">
              <a:lnSpc>
                <a:spcPct val="120000"/>
              </a:lnSpc>
              <a:spcBef>
                <a:spcPts val="0"/>
              </a:spcBef>
            </a:pPr>
            <a:r>
              <a:rPr lang="en-US" dirty="0">
                <a:ea typeface="Verdana" panose="020B0604030504040204" pitchFamily="34" charset="0"/>
              </a:rPr>
              <a:t>// Array of 5 double type numbers</a:t>
            </a:r>
          </a:p>
          <a:p>
            <a:pPr lvl="2" algn="l">
              <a:lnSpc>
                <a:spcPct val="120000"/>
              </a:lnSpc>
              <a:spcBef>
                <a:spcPts val="0"/>
              </a:spcBef>
            </a:pPr>
            <a:r>
              <a:rPr lang="en-US" dirty="0">
                <a:ea typeface="Verdana" panose="020B0604030504040204" pitchFamily="34" charset="0"/>
              </a:rPr>
              <a:t>Array&lt;</a:t>
            </a:r>
            <a:r>
              <a:rPr lang="en-US" b="1" dirty="0">
                <a:solidFill>
                  <a:schemeClr val="accent1"/>
                </a:solidFill>
                <a:ea typeface="Verdana" panose="020B0604030504040204" pitchFamily="34" charset="0"/>
              </a:rPr>
              <a:t>double, 5</a:t>
            </a:r>
            <a:r>
              <a:rPr lang="en-US" dirty="0">
                <a:ea typeface="Verdana" panose="020B0604030504040204" pitchFamily="34" charset="0"/>
              </a:rPr>
              <a:t>&gt; a2</a:t>
            </a:r>
          </a:p>
          <a:p>
            <a:pPr lvl="2" algn="l">
              <a:lnSpc>
                <a:spcPct val="120000"/>
              </a:lnSpc>
              <a:spcBef>
                <a:spcPts val="0"/>
              </a:spcBef>
            </a:pPr>
            <a:endParaRPr lang="en-US" dirty="0">
              <a:ea typeface="Verdana" panose="020B0604030504040204" pitchFamily="34" charset="0"/>
            </a:endParaRPr>
          </a:p>
          <a:p>
            <a:pPr lvl="2" algn="l">
              <a:lnSpc>
                <a:spcPct val="120000"/>
              </a:lnSpc>
              <a:spcBef>
                <a:spcPts val="0"/>
              </a:spcBef>
            </a:pPr>
            <a:r>
              <a:rPr lang="en-US" dirty="0">
                <a:ea typeface="Verdana" panose="020B0604030504040204" pitchFamily="34" charset="0"/>
              </a:rPr>
              <a:t>// String of size 9 </a:t>
            </a:r>
          </a:p>
          <a:p>
            <a:pPr lvl="2" algn="l">
              <a:lnSpc>
                <a:spcPct val="120000"/>
              </a:lnSpc>
              <a:spcBef>
                <a:spcPts val="0"/>
              </a:spcBef>
            </a:pPr>
            <a:r>
              <a:rPr lang="en-US" dirty="0">
                <a:ea typeface="Verdana" panose="020B0604030504040204" pitchFamily="34" charset="0"/>
              </a:rPr>
              <a:t>Array&lt;</a:t>
            </a:r>
            <a:r>
              <a:rPr lang="en-US" b="1" dirty="0">
                <a:solidFill>
                  <a:schemeClr val="accent1"/>
                </a:solidFill>
                <a:ea typeface="Verdana" panose="020B0604030504040204" pitchFamily="34" charset="0"/>
              </a:rPr>
              <a:t>char, 10</a:t>
            </a:r>
            <a:r>
              <a:rPr lang="en-US" dirty="0">
                <a:ea typeface="Verdana" panose="020B0604030504040204" pitchFamily="34" charset="0"/>
              </a:rPr>
              <a:t>&gt;  a3 </a:t>
            </a:r>
          </a:p>
          <a:p>
            <a:pPr lvl="2" algn="l">
              <a:lnSpc>
                <a:spcPct val="120000"/>
              </a:lnSpc>
              <a:spcBef>
                <a:spcPts val="0"/>
              </a:spcBef>
            </a:pPr>
            <a:endParaRPr lang="en-US" dirty="0">
              <a:ea typeface="Verdana" panose="020B0604030504040204" pitchFamily="34" charset="0"/>
            </a:endParaRPr>
          </a:p>
          <a:p>
            <a:pPr marL="342900" lvl="2" indent="-342900" algn="l">
              <a:lnSpc>
                <a:spcPct val="120000"/>
              </a:lnSpc>
              <a:spcBef>
                <a:spcPts val="0"/>
              </a:spcBef>
              <a:buFont typeface="Arial" panose="020B0604020202020204" pitchFamily="34" charset="0"/>
              <a:buChar char="•"/>
            </a:pPr>
            <a:r>
              <a:rPr lang="en-US" sz="1900" dirty="0">
                <a:ea typeface="Verdana" panose="020B0604030504040204" pitchFamily="34" charset="0"/>
              </a:rPr>
              <a:t>The template supplies the size of the array as an argument. This implies that the size of the array is known to the compiler at the compile time itself. The arguments must be specified whenever a template class is created.</a:t>
            </a:r>
          </a:p>
          <a:p>
            <a:pPr lvl="2" algn="l">
              <a:lnSpc>
                <a:spcPct val="120000"/>
              </a:lnSpc>
              <a:spcBef>
                <a:spcPts val="0"/>
              </a:spcBef>
            </a:pPr>
            <a:endParaRPr lang="en-US" dirty="0">
              <a:ea typeface="Verdana" panose="020B0604030504040204" pitchFamily="34" charset="0"/>
            </a:endParaRPr>
          </a:p>
        </p:txBody>
      </p:sp>
    </p:spTree>
    <p:extLst>
      <p:ext uri="{BB962C8B-B14F-4D97-AF65-F5344CB8AC3E}">
        <p14:creationId xmlns:p14="http://schemas.microsoft.com/office/powerpoint/2010/main" val="3064246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DF12-873D-4924-18E5-0935DB5E3EDC}"/>
              </a:ext>
            </a:extLst>
          </p:cNvPr>
          <p:cNvSpPr>
            <a:spLocks noGrp="1"/>
          </p:cNvSpPr>
          <p:nvPr>
            <p:ph type="ctrTitle"/>
          </p:nvPr>
        </p:nvSpPr>
        <p:spPr>
          <a:xfrm>
            <a:off x="771525" y="278853"/>
            <a:ext cx="10648950" cy="504168"/>
          </a:xfrm>
        </p:spPr>
        <p:txBody>
          <a:bodyPr>
            <a:noAutofit/>
          </a:bodyPr>
          <a:lstStyle/>
          <a:p>
            <a:pPr algn="l"/>
            <a:r>
              <a:rPr lang="en-US" sz="2800" b="1" kern="0" dirty="0">
                <a:solidFill>
                  <a:srgbClr val="417630"/>
                </a:solidFill>
                <a:latin typeface="Verdana" panose="020B0604030504040204" pitchFamily="34" charset="0"/>
                <a:ea typeface="Verdana" panose="020B0604030504040204" pitchFamily="34" charset="0"/>
                <a:cs typeface="Arial" panose="020B0604020202020204" pitchFamily="34" charset="0"/>
              </a:rPr>
              <a:t>Non-type parameter Example-1</a:t>
            </a:r>
            <a:endParaRPr lang="en-US" sz="2800" b="1" dirty="0">
              <a:solidFill>
                <a:srgbClr val="0070C0"/>
              </a:solidFill>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F42A7EB3-7D83-FC74-1BD5-3ACBFA212553}"/>
              </a:ext>
            </a:extLst>
          </p:cNvPr>
          <p:cNvSpPr>
            <a:spLocks noGrp="1"/>
          </p:cNvSpPr>
          <p:nvPr>
            <p:ph type="subTitle" idx="1"/>
          </p:nvPr>
        </p:nvSpPr>
        <p:spPr>
          <a:xfrm>
            <a:off x="771526" y="998483"/>
            <a:ext cx="11115674" cy="5749158"/>
          </a:xfrm>
        </p:spPr>
        <p:txBody>
          <a:bodyPr>
            <a:normAutofit/>
          </a:bodyPr>
          <a:lstStyle/>
          <a:p>
            <a:pPr algn="l">
              <a:lnSpc>
                <a:spcPct val="120000"/>
              </a:lnSpc>
              <a:spcBef>
                <a:spcPts val="0"/>
              </a:spcBef>
            </a:pPr>
            <a:r>
              <a:rPr lang="en-US" sz="1600" dirty="0">
                <a:ea typeface="Verdana" panose="020B0604030504040204" pitchFamily="34" charset="0"/>
              </a:rPr>
              <a:t>int main () </a:t>
            </a:r>
          </a:p>
          <a:p>
            <a:pPr algn="l">
              <a:lnSpc>
                <a:spcPct val="120000"/>
              </a:lnSpc>
              <a:spcBef>
                <a:spcPts val="0"/>
              </a:spcBef>
            </a:pPr>
            <a:r>
              <a:rPr lang="en-US" sz="1600" dirty="0">
                <a:ea typeface="Verdana" panose="020B0604030504040204" pitchFamily="34" charset="0"/>
              </a:rPr>
              <a:t>{</a:t>
            </a:r>
          </a:p>
          <a:p>
            <a:pPr algn="l">
              <a:lnSpc>
                <a:spcPct val="120000"/>
              </a:lnSpc>
              <a:spcBef>
                <a:spcPts val="0"/>
              </a:spcBef>
            </a:pPr>
            <a:r>
              <a:rPr lang="en-US" sz="1600" dirty="0">
                <a:ea typeface="Verdana" panose="020B0604030504040204" pitchFamily="34" charset="0"/>
              </a:rPr>
              <a:t>  </a:t>
            </a:r>
            <a:r>
              <a:rPr lang="en-US" sz="1600" dirty="0" err="1">
                <a:ea typeface="Verdana" panose="020B0604030504040204" pitchFamily="34" charset="0"/>
              </a:rPr>
              <a:t>mysequence</a:t>
            </a:r>
            <a:r>
              <a:rPr lang="en-US" sz="1600" dirty="0">
                <a:ea typeface="Verdana" panose="020B0604030504040204" pitchFamily="34" charset="0"/>
              </a:rPr>
              <a:t> </a:t>
            </a:r>
            <a:r>
              <a:rPr lang="en-US" sz="1600" b="1" dirty="0">
                <a:ea typeface="Verdana" panose="020B0604030504040204" pitchFamily="34" charset="0"/>
              </a:rPr>
              <a:t>&lt;int,5&gt; </a:t>
            </a:r>
            <a:r>
              <a:rPr lang="en-US" sz="1600" dirty="0" err="1">
                <a:ea typeface="Verdana" panose="020B0604030504040204" pitchFamily="34" charset="0"/>
              </a:rPr>
              <a:t>myints</a:t>
            </a:r>
            <a:r>
              <a:rPr lang="en-US" sz="1600" dirty="0">
                <a:ea typeface="Verdana" panose="020B0604030504040204" pitchFamily="34" charset="0"/>
              </a:rPr>
              <a:t>;</a:t>
            </a:r>
          </a:p>
          <a:p>
            <a:pPr algn="l">
              <a:lnSpc>
                <a:spcPct val="120000"/>
              </a:lnSpc>
              <a:spcBef>
                <a:spcPts val="0"/>
              </a:spcBef>
            </a:pPr>
            <a:r>
              <a:rPr lang="en-US" sz="1600" dirty="0">
                <a:ea typeface="Verdana" panose="020B0604030504040204" pitchFamily="34" charset="0"/>
              </a:rPr>
              <a:t>  </a:t>
            </a:r>
            <a:r>
              <a:rPr lang="en-US" sz="1600" dirty="0" err="1">
                <a:ea typeface="Verdana" panose="020B0604030504040204" pitchFamily="34" charset="0"/>
              </a:rPr>
              <a:t>mysequence</a:t>
            </a:r>
            <a:r>
              <a:rPr lang="en-US" sz="1600" dirty="0">
                <a:ea typeface="Verdana" panose="020B0604030504040204" pitchFamily="34" charset="0"/>
              </a:rPr>
              <a:t> </a:t>
            </a:r>
            <a:r>
              <a:rPr lang="en-US" sz="1600" b="1" dirty="0">
                <a:ea typeface="Verdana" panose="020B0604030504040204" pitchFamily="34" charset="0"/>
              </a:rPr>
              <a:t>&lt;double,5&gt; </a:t>
            </a:r>
            <a:r>
              <a:rPr lang="en-US" sz="1600" dirty="0" err="1">
                <a:ea typeface="Verdana" panose="020B0604030504040204" pitchFamily="34" charset="0"/>
              </a:rPr>
              <a:t>myfloats</a:t>
            </a:r>
            <a:r>
              <a:rPr lang="en-US" sz="1600" dirty="0">
                <a:ea typeface="Verdana" panose="020B0604030504040204" pitchFamily="34" charset="0"/>
              </a:rPr>
              <a:t>;</a:t>
            </a:r>
          </a:p>
          <a:p>
            <a:pPr algn="l">
              <a:lnSpc>
                <a:spcPct val="120000"/>
              </a:lnSpc>
              <a:spcBef>
                <a:spcPts val="0"/>
              </a:spcBef>
            </a:pPr>
            <a:r>
              <a:rPr lang="en-US" sz="1600" dirty="0">
                <a:ea typeface="Verdana" panose="020B0604030504040204" pitchFamily="34" charset="0"/>
              </a:rPr>
              <a:t>  </a:t>
            </a:r>
            <a:r>
              <a:rPr lang="en-US" sz="1600" dirty="0" err="1">
                <a:ea typeface="Verdana" panose="020B0604030504040204" pitchFamily="34" charset="0"/>
              </a:rPr>
              <a:t>myints.setmember</a:t>
            </a:r>
            <a:r>
              <a:rPr lang="en-US" sz="1600" dirty="0">
                <a:ea typeface="Verdana" panose="020B0604030504040204" pitchFamily="34" charset="0"/>
              </a:rPr>
              <a:t> (0, 100);</a:t>
            </a:r>
          </a:p>
          <a:p>
            <a:pPr algn="l">
              <a:lnSpc>
                <a:spcPct val="120000"/>
              </a:lnSpc>
              <a:spcBef>
                <a:spcPts val="0"/>
              </a:spcBef>
            </a:pPr>
            <a:r>
              <a:rPr lang="en-US" sz="1600" dirty="0">
                <a:ea typeface="Verdana" panose="020B0604030504040204" pitchFamily="34" charset="0"/>
              </a:rPr>
              <a:t>  </a:t>
            </a:r>
            <a:r>
              <a:rPr lang="en-US" sz="1600" dirty="0" err="1">
                <a:ea typeface="Verdana" panose="020B0604030504040204" pitchFamily="34" charset="0"/>
              </a:rPr>
              <a:t>myfloats.setmember</a:t>
            </a:r>
            <a:r>
              <a:rPr lang="en-US" sz="1600" dirty="0">
                <a:ea typeface="Verdana" panose="020B0604030504040204" pitchFamily="34" charset="0"/>
              </a:rPr>
              <a:t> (3, 3.1416);</a:t>
            </a:r>
          </a:p>
          <a:p>
            <a:pPr algn="l">
              <a:lnSpc>
                <a:spcPct val="120000"/>
              </a:lnSpc>
              <a:spcBef>
                <a:spcPts val="0"/>
              </a:spcBef>
            </a:pPr>
            <a:r>
              <a:rPr lang="en-US" sz="1600" dirty="0">
                <a:ea typeface="Verdana" panose="020B0604030504040204" pitchFamily="34" charset="0"/>
              </a:rPr>
              <a:t>  </a:t>
            </a:r>
            <a:r>
              <a:rPr lang="en-US" sz="1600" dirty="0" err="1">
                <a:ea typeface="Verdana" panose="020B0604030504040204" pitchFamily="34" charset="0"/>
              </a:rPr>
              <a:t>cout</a:t>
            </a:r>
            <a:r>
              <a:rPr lang="en-US" sz="1600" dirty="0">
                <a:ea typeface="Verdana" panose="020B0604030504040204" pitchFamily="34" charset="0"/>
              </a:rPr>
              <a:t> &lt;&lt; </a:t>
            </a:r>
            <a:r>
              <a:rPr lang="en-US" sz="1600" dirty="0" err="1">
                <a:ea typeface="Verdana" panose="020B0604030504040204" pitchFamily="34" charset="0"/>
              </a:rPr>
              <a:t>myints.getmember</a:t>
            </a:r>
            <a:r>
              <a:rPr lang="en-US" sz="1600" dirty="0">
                <a:ea typeface="Verdana" panose="020B0604030504040204" pitchFamily="34" charset="0"/>
              </a:rPr>
              <a:t>(0) &lt;&lt; '\n';</a:t>
            </a:r>
          </a:p>
          <a:p>
            <a:pPr algn="l">
              <a:lnSpc>
                <a:spcPct val="120000"/>
              </a:lnSpc>
              <a:spcBef>
                <a:spcPts val="0"/>
              </a:spcBef>
            </a:pPr>
            <a:r>
              <a:rPr lang="en-US" sz="1600" dirty="0">
                <a:ea typeface="Verdana" panose="020B0604030504040204" pitchFamily="34" charset="0"/>
              </a:rPr>
              <a:t>  </a:t>
            </a:r>
            <a:r>
              <a:rPr lang="en-US" sz="1600" dirty="0" err="1">
                <a:ea typeface="Verdana" panose="020B0604030504040204" pitchFamily="34" charset="0"/>
              </a:rPr>
              <a:t>cout</a:t>
            </a:r>
            <a:r>
              <a:rPr lang="en-US" sz="1600" dirty="0">
                <a:ea typeface="Verdana" panose="020B0604030504040204" pitchFamily="34" charset="0"/>
              </a:rPr>
              <a:t> &lt;&lt; </a:t>
            </a:r>
            <a:r>
              <a:rPr lang="en-US" sz="1600" dirty="0" err="1">
                <a:ea typeface="Verdana" panose="020B0604030504040204" pitchFamily="34" charset="0"/>
              </a:rPr>
              <a:t>myfloats.getmember</a:t>
            </a:r>
            <a:r>
              <a:rPr lang="en-US" sz="1600" dirty="0">
                <a:ea typeface="Verdana" panose="020B0604030504040204" pitchFamily="34" charset="0"/>
              </a:rPr>
              <a:t>(3) &lt;&lt; '\n';</a:t>
            </a:r>
          </a:p>
          <a:p>
            <a:pPr algn="l">
              <a:lnSpc>
                <a:spcPct val="120000"/>
              </a:lnSpc>
              <a:spcBef>
                <a:spcPts val="0"/>
              </a:spcBef>
            </a:pPr>
            <a:r>
              <a:rPr lang="en-US" sz="1600" dirty="0">
                <a:ea typeface="Verdana" panose="020B0604030504040204" pitchFamily="34" charset="0"/>
              </a:rPr>
              <a:t>  return 0;</a:t>
            </a:r>
          </a:p>
          <a:p>
            <a:pPr algn="l">
              <a:lnSpc>
                <a:spcPct val="120000"/>
              </a:lnSpc>
              <a:spcBef>
                <a:spcPts val="0"/>
              </a:spcBef>
            </a:pPr>
            <a:r>
              <a:rPr lang="en-US" sz="1600" dirty="0">
                <a:ea typeface="Verdana" panose="020B0604030504040204" pitchFamily="34" charset="0"/>
              </a:rPr>
              <a:t>}</a:t>
            </a:r>
          </a:p>
        </p:txBody>
      </p:sp>
      <p:sp>
        <p:nvSpPr>
          <p:cNvPr id="5" name="Oval 4">
            <a:extLst>
              <a:ext uri="{FF2B5EF4-FFF2-40B4-BE49-F238E27FC236}">
                <a16:creationId xmlns:a16="http://schemas.microsoft.com/office/drawing/2014/main" id="{950A9C2A-6481-9814-BE90-33A805C27731}"/>
              </a:ext>
            </a:extLst>
          </p:cNvPr>
          <p:cNvSpPr/>
          <p:nvPr/>
        </p:nvSpPr>
        <p:spPr>
          <a:xfrm>
            <a:off x="1045779" y="4225159"/>
            <a:ext cx="2890345" cy="116106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Output :- </a:t>
            </a:r>
            <a:br>
              <a:rPr lang="en-US" dirty="0"/>
            </a:br>
            <a:r>
              <a:rPr lang="en-US" dirty="0"/>
              <a:t>100</a:t>
            </a:r>
          </a:p>
          <a:p>
            <a:pPr algn="ctr"/>
            <a:r>
              <a:rPr lang="en-US" dirty="0"/>
              <a:t>3.1416 </a:t>
            </a:r>
          </a:p>
        </p:txBody>
      </p:sp>
      <p:sp>
        <p:nvSpPr>
          <p:cNvPr id="8" name="Rectangle 7">
            <a:extLst>
              <a:ext uri="{FF2B5EF4-FFF2-40B4-BE49-F238E27FC236}">
                <a16:creationId xmlns:a16="http://schemas.microsoft.com/office/drawing/2014/main" id="{82FA8A6C-4D02-2CB2-033C-CF6D9A4D2250}"/>
              </a:ext>
            </a:extLst>
          </p:cNvPr>
          <p:cNvSpPr/>
          <p:nvPr/>
        </p:nvSpPr>
        <p:spPr>
          <a:xfrm>
            <a:off x="5418137" y="1117693"/>
            <a:ext cx="4225159" cy="5318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lnSpc>
                <a:spcPct val="120000"/>
              </a:lnSpc>
              <a:spcBef>
                <a:spcPts val="0"/>
              </a:spcBef>
            </a:pPr>
            <a:r>
              <a:rPr lang="en-US" sz="1200" dirty="0">
                <a:ea typeface="Verdana" panose="020B0604030504040204" pitchFamily="34" charset="0"/>
              </a:rPr>
              <a:t>// sequence template</a:t>
            </a:r>
          </a:p>
          <a:p>
            <a:pPr algn="l">
              <a:lnSpc>
                <a:spcPct val="120000"/>
              </a:lnSpc>
              <a:spcBef>
                <a:spcPts val="0"/>
              </a:spcBef>
            </a:pPr>
            <a:r>
              <a:rPr lang="en-US" sz="1200" dirty="0">
                <a:ea typeface="Verdana" panose="020B0604030504040204" pitchFamily="34" charset="0"/>
              </a:rPr>
              <a:t>#include &lt;iostream&gt;</a:t>
            </a:r>
          </a:p>
          <a:p>
            <a:pPr algn="l">
              <a:lnSpc>
                <a:spcPct val="120000"/>
              </a:lnSpc>
              <a:spcBef>
                <a:spcPts val="0"/>
              </a:spcBef>
            </a:pPr>
            <a:r>
              <a:rPr lang="en-US" sz="1200" dirty="0">
                <a:ea typeface="Verdana" panose="020B0604030504040204" pitchFamily="34" charset="0"/>
              </a:rPr>
              <a:t>using namespace std;</a:t>
            </a:r>
          </a:p>
          <a:p>
            <a:pPr algn="l">
              <a:lnSpc>
                <a:spcPct val="120000"/>
              </a:lnSpc>
              <a:spcBef>
                <a:spcPts val="0"/>
              </a:spcBef>
            </a:pPr>
            <a:endParaRPr lang="en-US" sz="1200" dirty="0">
              <a:ea typeface="Verdana" panose="020B0604030504040204" pitchFamily="34" charset="0"/>
            </a:endParaRPr>
          </a:p>
          <a:p>
            <a:pPr algn="l">
              <a:lnSpc>
                <a:spcPct val="120000"/>
              </a:lnSpc>
              <a:spcBef>
                <a:spcPts val="0"/>
              </a:spcBef>
            </a:pPr>
            <a:r>
              <a:rPr lang="en-US" sz="1200" b="1" dirty="0">
                <a:ea typeface="Verdana" panose="020B0604030504040204" pitchFamily="34" charset="0"/>
              </a:rPr>
              <a:t>template &lt;class T, int N&gt;</a:t>
            </a:r>
          </a:p>
          <a:p>
            <a:pPr algn="l">
              <a:lnSpc>
                <a:spcPct val="120000"/>
              </a:lnSpc>
              <a:spcBef>
                <a:spcPts val="0"/>
              </a:spcBef>
            </a:pPr>
            <a:r>
              <a:rPr lang="en-US" sz="1200" dirty="0">
                <a:ea typeface="Verdana" panose="020B0604030504040204" pitchFamily="34" charset="0"/>
              </a:rPr>
              <a:t>class </a:t>
            </a:r>
            <a:r>
              <a:rPr lang="en-US" sz="1200" dirty="0" err="1">
                <a:ea typeface="Verdana" panose="020B0604030504040204" pitchFamily="34" charset="0"/>
              </a:rPr>
              <a:t>mysequence</a:t>
            </a:r>
            <a:r>
              <a:rPr lang="en-US" sz="1200" dirty="0">
                <a:ea typeface="Verdana" panose="020B0604030504040204" pitchFamily="34" charset="0"/>
              </a:rPr>
              <a:t> {</a:t>
            </a:r>
          </a:p>
          <a:p>
            <a:pPr algn="l">
              <a:lnSpc>
                <a:spcPct val="120000"/>
              </a:lnSpc>
              <a:spcBef>
                <a:spcPts val="0"/>
              </a:spcBef>
            </a:pPr>
            <a:r>
              <a:rPr lang="en-US" sz="1200" dirty="0">
                <a:ea typeface="Verdana" panose="020B0604030504040204" pitchFamily="34" charset="0"/>
              </a:rPr>
              <a:t>    T </a:t>
            </a:r>
            <a:r>
              <a:rPr lang="en-US" sz="1200" dirty="0" err="1">
                <a:ea typeface="Verdana" panose="020B0604030504040204" pitchFamily="34" charset="0"/>
              </a:rPr>
              <a:t>memblock</a:t>
            </a:r>
            <a:r>
              <a:rPr lang="en-US" sz="1200" dirty="0">
                <a:ea typeface="Verdana" panose="020B0604030504040204" pitchFamily="34" charset="0"/>
              </a:rPr>
              <a:t> [N];</a:t>
            </a:r>
          </a:p>
          <a:p>
            <a:pPr algn="l">
              <a:lnSpc>
                <a:spcPct val="120000"/>
              </a:lnSpc>
              <a:spcBef>
                <a:spcPts val="0"/>
              </a:spcBef>
            </a:pPr>
            <a:r>
              <a:rPr lang="en-US" sz="1200" dirty="0">
                <a:ea typeface="Verdana" panose="020B0604030504040204" pitchFamily="34" charset="0"/>
              </a:rPr>
              <a:t>  public:</a:t>
            </a:r>
          </a:p>
          <a:p>
            <a:pPr algn="l">
              <a:lnSpc>
                <a:spcPct val="120000"/>
              </a:lnSpc>
              <a:spcBef>
                <a:spcPts val="0"/>
              </a:spcBef>
            </a:pPr>
            <a:r>
              <a:rPr lang="en-US" sz="1200" dirty="0">
                <a:ea typeface="Verdana" panose="020B0604030504040204" pitchFamily="34" charset="0"/>
              </a:rPr>
              <a:t>    void </a:t>
            </a:r>
            <a:r>
              <a:rPr lang="en-US" sz="1200" dirty="0" err="1">
                <a:ea typeface="Verdana" panose="020B0604030504040204" pitchFamily="34" charset="0"/>
              </a:rPr>
              <a:t>setmember</a:t>
            </a:r>
            <a:r>
              <a:rPr lang="en-US" sz="1200" dirty="0">
                <a:ea typeface="Verdana" panose="020B0604030504040204" pitchFamily="34" charset="0"/>
              </a:rPr>
              <a:t> (int x, T value);</a:t>
            </a:r>
          </a:p>
          <a:p>
            <a:pPr algn="l">
              <a:lnSpc>
                <a:spcPct val="120000"/>
              </a:lnSpc>
              <a:spcBef>
                <a:spcPts val="0"/>
              </a:spcBef>
            </a:pPr>
            <a:r>
              <a:rPr lang="en-US" sz="1200" dirty="0">
                <a:ea typeface="Verdana" panose="020B0604030504040204" pitchFamily="34" charset="0"/>
              </a:rPr>
              <a:t>    T </a:t>
            </a:r>
            <a:r>
              <a:rPr lang="en-US" sz="1200" dirty="0" err="1">
                <a:ea typeface="Verdana" panose="020B0604030504040204" pitchFamily="34" charset="0"/>
              </a:rPr>
              <a:t>getmember</a:t>
            </a:r>
            <a:r>
              <a:rPr lang="en-US" sz="1200" dirty="0">
                <a:ea typeface="Verdana" panose="020B0604030504040204" pitchFamily="34" charset="0"/>
              </a:rPr>
              <a:t> (int x);</a:t>
            </a:r>
          </a:p>
          <a:p>
            <a:pPr algn="l">
              <a:lnSpc>
                <a:spcPct val="120000"/>
              </a:lnSpc>
              <a:spcBef>
                <a:spcPts val="0"/>
              </a:spcBef>
            </a:pPr>
            <a:r>
              <a:rPr lang="en-US" sz="1200" dirty="0">
                <a:ea typeface="Verdana" panose="020B0604030504040204" pitchFamily="34" charset="0"/>
              </a:rPr>
              <a:t>};</a:t>
            </a:r>
          </a:p>
          <a:p>
            <a:pPr algn="l">
              <a:lnSpc>
                <a:spcPct val="120000"/>
              </a:lnSpc>
              <a:spcBef>
                <a:spcPts val="0"/>
              </a:spcBef>
            </a:pPr>
            <a:endParaRPr lang="en-US" sz="1200" dirty="0">
              <a:ea typeface="Verdana" panose="020B0604030504040204" pitchFamily="34" charset="0"/>
            </a:endParaRPr>
          </a:p>
          <a:p>
            <a:pPr algn="l">
              <a:lnSpc>
                <a:spcPct val="120000"/>
              </a:lnSpc>
              <a:spcBef>
                <a:spcPts val="0"/>
              </a:spcBef>
            </a:pPr>
            <a:r>
              <a:rPr lang="en-US" sz="1200" dirty="0">
                <a:ea typeface="Verdana" panose="020B0604030504040204" pitchFamily="34" charset="0"/>
              </a:rPr>
              <a:t>template &lt;class T, int N&gt;</a:t>
            </a:r>
          </a:p>
          <a:p>
            <a:pPr algn="l">
              <a:lnSpc>
                <a:spcPct val="120000"/>
              </a:lnSpc>
              <a:spcBef>
                <a:spcPts val="0"/>
              </a:spcBef>
            </a:pPr>
            <a:r>
              <a:rPr lang="en-US" sz="1200" dirty="0">
                <a:ea typeface="Verdana" panose="020B0604030504040204" pitchFamily="34" charset="0"/>
              </a:rPr>
              <a:t>void </a:t>
            </a:r>
            <a:r>
              <a:rPr lang="en-US" sz="1200" dirty="0" err="1">
                <a:ea typeface="Verdana" panose="020B0604030504040204" pitchFamily="34" charset="0"/>
              </a:rPr>
              <a:t>mysequence</a:t>
            </a:r>
            <a:r>
              <a:rPr lang="en-US" sz="1200" dirty="0">
                <a:ea typeface="Verdana" panose="020B0604030504040204" pitchFamily="34" charset="0"/>
              </a:rPr>
              <a:t>&lt;T, N&gt;::</a:t>
            </a:r>
            <a:r>
              <a:rPr lang="en-US" sz="1200" dirty="0" err="1">
                <a:ea typeface="Verdana" panose="020B0604030504040204" pitchFamily="34" charset="0"/>
              </a:rPr>
              <a:t>setmember</a:t>
            </a:r>
            <a:r>
              <a:rPr lang="en-US" sz="1200" dirty="0">
                <a:ea typeface="Verdana" panose="020B0604030504040204" pitchFamily="34" charset="0"/>
              </a:rPr>
              <a:t> (int x, T value) {</a:t>
            </a:r>
          </a:p>
          <a:p>
            <a:pPr algn="l">
              <a:lnSpc>
                <a:spcPct val="120000"/>
              </a:lnSpc>
              <a:spcBef>
                <a:spcPts val="0"/>
              </a:spcBef>
            </a:pPr>
            <a:r>
              <a:rPr lang="en-US" sz="1200" dirty="0">
                <a:ea typeface="Verdana" panose="020B0604030504040204" pitchFamily="34" charset="0"/>
              </a:rPr>
              <a:t>  </a:t>
            </a:r>
            <a:r>
              <a:rPr lang="en-US" sz="1200" dirty="0" err="1">
                <a:ea typeface="Verdana" panose="020B0604030504040204" pitchFamily="34" charset="0"/>
              </a:rPr>
              <a:t>memblock</a:t>
            </a:r>
            <a:r>
              <a:rPr lang="en-US" sz="1200" dirty="0">
                <a:ea typeface="Verdana" panose="020B0604030504040204" pitchFamily="34" charset="0"/>
              </a:rPr>
              <a:t>[x]=value;</a:t>
            </a:r>
          </a:p>
          <a:p>
            <a:pPr algn="l">
              <a:lnSpc>
                <a:spcPct val="120000"/>
              </a:lnSpc>
              <a:spcBef>
                <a:spcPts val="0"/>
              </a:spcBef>
            </a:pPr>
            <a:r>
              <a:rPr lang="en-US" sz="1200" dirty="0">
                <a:ea typeface="Verdana" panose="020B0604030504040204" pitchFamily="34" charset="0"/>
              </a:rPr>
              <a:t>}</a:t>
            </a:r>
          </a:p>
          <a:p>
            <a:pPr algn="l">
              <a:lnSpc>
                <a:spcPct val="120000"/>
              </a:lnSpc>
              <a:spcBef>
                <a:spcPts val="0"/>
              </a:spcBef>
            </a:pPr>
            <a:endParaRPr lang="en-US" sz="1200" dirty="0">
              <a:ea typeface="Verdana" panose="020B0604030504040204" pitchFamily="34" charset="0"/>
            </a:endParaRPr>
          </a:p>
          <a:p>
            <a:pPr algn="l">
              <a:lnSpc>
                <a:spcPct val="120000"/>
              </a:lnSpc>
              <a:spcBef>
                <a:spcPts val="0"/>
              </a:spcBef>
            </a:pPr>
            <a:r>
              <a:rPr lang="en-US" sz="1200" dirty="0">
                <a:ea typeface="Verdana" panose="020B0604030504040204" pitchFamily="34" charset="0"/>
              </a:rPr>
              <a:t>template &lt;class T, int N&gt;</a:t>
            </a:r>
          </a:p>
          <a:p>
            <a:pPr algn="l">
              <a:lnSpc>
                <a:spcPct val="120000"/>
              </a:lnSpc>
              <a:spcBef>
                <a:spcPts val="0"/>
              </a:spcBef>
            </a:pPr>
            <a:r>
              <a:rPr lang="en-US" sz="1200" dirty="0">
                <a:ea typeface="Verdana" panose="020B0604030504040204" pitchFamily="34" charset="0"/>
              </a:rPr>
              <a:t>T </a:t>
            </a:r>
            <a:r>
              <a:rPr lang="en-US" sz="1200" dirty="0" err="1">
                <a:ea typeface="Verdana" panose="020B0604030504040204" pitchFamily="34" charset="0"/>
              </a:rPr>
              <a:t>mysequence</a:t>
            </a:r>
            <a:r>
              <a:rPr lang="en-US" sz="1200" dirty="0">
                <a:ea typeface="Verdana" panose="020B0604030504040204" pitchFamily="34" charset="0"/>
              </a:rPr>
              <a:t>&lt;T, N&gt;::</a:t>
            </a:r>
            <a:r>
              <a:rPr lang="en-US" sz="1200" dirty="0" err="1">
                <a:ea typeface="Verdana" panose="020B0604030504040204" pitchFamily="34" charset="0"/>
              </a:rPr>
              <a:t>getmember</a:t>
            </a:r>
            <a:r>
              <a:rPr lang="en-US" sz="1200" dirty="0">
                <a:ea typeface="Verdana" panose="020B0604030504040204" pitchFamily="34" charset="0"/>
              </a:rPr>
              <a:t> (int x) {</a:t>
            </a:r>
          </a:p>
          <a:p>
            <a:pPr algn="l">
              <a:lnSpc>
                <a:spcPct val="120000"/>
              </a:lnSpc>
              <a:spcBef>
                <a:spcPts val="0"/>
              </a:spcBef>
            </a:pPr>
            <a:r>
              <a:rPr lang="en-US" sz="1200" dirty="0">
                <a:ea typeface="Verdana" panose="020B0604030504040204" pitchFamily="34" charset="0"/>
              </a:rPr>
              <a:t>  return </a:t>
            </a:r>
            <a:r>
              <a:rPr lang="en-US" sz="1200" dirty="0" err="1">
                <a:ea typeface="Verdana" panose="020B0604030504040204" pitchFamily="34" charset="0"/>
              </a:rPr>
              <a:t>memblock</a:t>
            </a:r>
            <a:r>
              <a:rPr lang="en-US" sz="1200" dirty="0">
                <a:ea typeface="Verdana" panose="020B0604030504040204" pitchFamily="34" charset="0"/>
              </a:rPr>
              <a:t>[x];</a:t>
            </a:r>
          </a:p>
          <a:p>
            <a:pPr algn="l">
              <a:lnSpc>
                <a:spcPct val="120000"/>
              </a:lnSpc>
              <a:spcBef>
                <a:spcPts val="0"/>
              </a:spcBef>
            </a:pPr>
            <a:r>
              <a:rPr lang="en-US" sz="1200" dirty="0">
                <a:ea typeface="Verdana" panose="020B0604030504040204" pitchFamily="34" charset="0"/>
              </a:rPr>
              <a:t>}</a:t>
            </a:r>
          </a:p>
          <a:p>
            <a:pPr algn="ctr"/>
            <a:endParaRPr lang="en-US" sz="1200" dirty="0"/>
          </a:p>
        </p:txBody>
      </p:sp>
      <p:cxnSp>
        <p:nvCxnSpPr>
          <p:cNvPr id="16" name="Connector: Curved 15">
            <a:extLst>
              <a:ext uri="{FF2B5EF4-FFF2-40B4-BE49-F238E27FC236}">
                <a16:creationId xmlns:a16="http://schemas.microsoft.com/office/drawing/2014/main" id="{ABEF55CD-6505-E1AF-7914-A64C0EA2E266}"/>
              </a:ext>
            </a:extLst>
          </p:cNvPr>
          <p:cNvCxnSpPr>
            <a:cxnSpLocks/>
          </p:cNvCxnSpPr>
          <p:nvPr/>
        </p:nvCxnSpPr>
        <p:spPr>
          <a:xfrm rot="5400000">
            <a:off x="2370420" y="3720061"/>
            <a:ext cx="1812172" cy="931241"/>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822D3D9A-09CF-0E19-37BA-ACCB1F237233}"/>
              </a:ext>
            </a:extLst>
          </p:cNvPr>
          <p:cNvCxnSpPr/>
          <p:nvPr/>
        </p:nvCxnSpPr>
        <p:spPr>
          <a:xfrm rot="16200000" flipH="1">
            <a:off x="1094942" y="3409681"/>
            <a:ext cx="1850735" cy="94128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033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1300</TotalTime>
  <Words>1748</Words>
  <Application>Microsoft Office PowerPoint</Application>
  <PresentationFormat>Widescreen</PresentationFormat>
  <Paragraphs>325</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Verdana</vt:lpstr>
      <vt:lpstr>Office Theme</vt:lpstr>
      <vt:lpstr>Templates Part 2</vt:lpstr>
      <vt:lpstr>Difference between function overloading and templates in C++?</vt:lpstr>
      <vt:lpstr>Advantages of Using Templates in C++</vt:lpstr>
      <vt:lpstr>Disadvantages of Using Templates in C++</vt:lpstr>
      <vt:lpstr>How does template specialization work?</vt:lpstr>
      <vt:lpstr>Class Specialization</vt:lpstr>
      <vt:lpstr>Template Parameter</vt:lpstr>
      <vt:lpstr>Non-type parameters for templates</vt:lpstr>
      <vt:lpstr>Non-type parameter Example-1</vt:lpstr>
      <vt:lpstr>Non-type parameters Example-2</vt:lpstr>
      <vt:lpstr>Important Point</vt:lpstr>
      <vt:lpstr>Continue…</vt:lpstr>
      <vt:lpstr>Continue…</vt:lpstr>
      <vt:lpstr>Continue…</vt:lpstr>
      <vt:lpstr>Remaining topics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constexpr</dc:title>
  <dc:creator>Rohini Dhawale</dc:creator>
  <cp:lastModifiedBy>Rohini Dhawale</cp:lastModifiedBy>
  <cp:revision>472</cp:revision>
  <dcterms:created xsi:type="dcterms:W3CDTF">2022-08-19T09:02:57Z</dcterms:created>
  <dcterms:modified xsi:type="dcterms:W3CDTF">2022-09-30T06:15:21Z</dcterms:modified>
</cp:coreProperties>
</file>