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2" r:id="rId3"/>
    <p:sldId id="275" r:id="rId4"/>
    <p:sldId id="276" r:id="rId5"/>
    <p:sldId id="273" r:id="rId6"/>
    <p:sldId id="277" r:id="rId7"/>
    <p:sldId id="268" r:id="rId8"/>
    <p:sldId id="271" r:id="rId9"/>
    <p:sldId id="278" r:id="rId10"/>
    <p:sldId id="272" r:id="rId11"/>
    <p:sldId id="269" r:id="rId12"/>
    <p:sldId id="270" r:id="rId13"/>
    <p:sldId id="274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093" autoAdjust="0"/>
  </p:normalViewPr>
  <p:slideViewPr>
    <p:cSldViewPr snapToGrid="0">
      <p:cViewPr>
        <p:scale>
          <a:sx n="66" d="100"/>
          <a:sy n="66" d="100"/>
        </p:scale>
        <p:origin x="668" y="-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D4639-ACE9-454D-9544-1472F5077B0D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D4CF6A-635F-4D96-ACAB-6EB04D0BA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684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0E741-3389-583C-7F27-343C612D9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AC2AF2-FCC4-B605-73C6-F4BEB426BF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FCED3-41DC-6853-BCF0-393FBBC5A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50FC0-2808-4A15-9CB7-6E1B93AB091A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8D1A6-080D-7D94-5A3B-3FEEA260A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E330B-E2C0-EE96-3201-ED8D37979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8358-B762-476D-AE06-199FA4152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8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B58B2-E8EA-AE04-3746-819EDD73C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2622C6-448B-0717-F329-9760244E3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8DF8F-497F-3262-161E-821950F17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50FC0-2808-4A15-9CB7-6E1B93AB091A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29F6F-AA8C-A762-985F-3755E51E3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77A38-280E-74CF-950D-B9C9F9D7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8358-B762-476D-AE06-199FA4152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796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D214EE-948E-0743-5CD7-3545F9F466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AD0B51-258C-C303-F55A-B0C1E46E0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CF470-1FB7-C260-7C18-9424ECF9A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50FC0-2808-4A15-9CB7-6E1B93AB091A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56AC6-8360-C7BA-5726-00F936573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974D6-4C58-5F79-F590-492CD1846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8358-B762-476D-AE06-199FA4152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174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7207A-F047-A806-523E-139CF421F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36431-589F-7A1C-CF18-1889AFC95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81E09-1E3D-5B2E-E680-C4E1CF368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50FC0-2808-4A15-9CB7-6E1B93AB091A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30E1B-6EC0-08B7-2F09-AE8837C23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EA11A-2769-03F3-4245-0AE8E8D2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8358-B762-476D-AE06-199FA4152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9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18835-8047-A004-05B1-EE8216D13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EB0DAA-4A59-DD72-1878-9FA0A229A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41779-D40A-F747-A2F9-FE11E0726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50FC0-2808-4A15-9CB7-6E1B93AB091A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522FF-F364-0F42-139C-D872FDEE2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E8461-4AF0-7409-68C2-3DAF06FA3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8358-B762-476D-AE06-199FA4152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43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75711-8D66-F71E-D900-C76D10EC5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CAEBB-6D04-6E5E-E4E8-52495B76FB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187D1-B4F9-7398-F437-AA1A38416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ECA29-F15F-9F31-A98A-ADF66F370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50FC0-2808-4A15-9CB7-6E1B93AB091A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46C885-AE08-4EE5-F5C3-33D8C7087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F5BE5-AA62-B419-4F62-988EE06C7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8358-B762-476D-AE06-199FA4152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3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C0221-C3F2-D915-210B-8B4FBC212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6F6B1-F7B0-63D1-F5EB-92E975AFD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25D06-BF5A-91BF-60B0-3AEA85106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53072F-B0F1-E42B-5D69-A3734A9F32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B4BD0D-C360-410C-B1C1-C5D6A6F454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2BBCD5-9F0A-6361-8D00-27A148C4B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50FC0-2808-4A15-9CB7-6E1B93AB091A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CD2742-836A-3AA7-9ABC-38DFA990B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E734D8-638B-F500-C050-E3F1BA2CD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8358-B762-476D-AE06-199FA4152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966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41C21-5033-3842-E379-497F3C67A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1FEB2F-082D-17DE-6287-D71ED4F8F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50FC0-2808-4A15-9CB7-6E1B93AB091A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2CA1E-D94F-FF45-0E11-C049D6C7A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C8FEF3-B94E-7AA0-C1F8-4127CB211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8358-B762-476D-AE06-199FA4152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80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EBB6A8-6DEB-755B-5585-B3E83E610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50FC0-2808-4A15-9CB7-6E1B93AB091A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CB2F67-5EDA-E5FF-6744-73D29A47F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E6542A-0223-7DA4-FA33-6279132B9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8358-B762-476D-AE06-199FA4152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42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46176-BE5E-6C00-BDD4-530DA2216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13C3A-5760-A8DC-8C35-60BB211C8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53E183-B765-82EE-21ED-D39CC1D75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C69A9-F221-071A-306C-882D64BA8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50FC0-2808-4A15-9CB7-6E1B93AB091A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A4C38-7D9A-D96D-352E-E86DD8F2E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702A3F-6425-4483-73C6-09EF06E30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8358-B762-476D-AE06-199FA4152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39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499BA-632C-036D-D3DE-7A2C9D497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CEA870-8F5A-3DBB-1B86-00E310106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E8287B-86B9-DE38-26FA-22792ABBC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9826A-695F-5F97-9D50-CB7BAADF6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50FC0-2808-4A15-9CB7-6E1B93AB091A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9BD00C-E987-C51F-D7A7-6154BE10E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AE7AE-5C1F-BD46-FFF7-19FF91D5E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8358-B762-476D-AE06-199FA4152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5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A864AF-F59A-DF76-501F-9DC8BA68A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FA63D3-6F58-E83B-B787-5FF802C3D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02C9F-CA3D-1D9E-AC4A-774DA08997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50FC0-2808-4A15-9CB7-6E1B93AB091A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69FA3-2D30-A168-BC3B-6129147364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A1733-E4B8-A0E3-8232-0346F036B5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D8358-B762-476D-AE06-199FA4152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05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3DF12-873D-4924-18E5-0935DB5E3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1525" y="200025"/>
            <a:ext cx="10648950" cy="790575"/>
          </a:xfrm>
        </p:spPr>
        <p:txBody>
          <a:bodyPr>
            <a:noAutofit/>
          </a:bodyPr>
          <a:lstStyle/>
          <a:p>
            <a:pPr algn="l"/>
            <a:r>
              <a:rPr lang="en-US" sz="2800" b="1" kern="0" dirty="0">
                <a:solidFill>
                  <a:srgbClr val="41763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Templates Part 3</a:t>
            </a:r>
            <a:endParaRPr lang="en-US" sz="28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2A7EB3-7D83-FC74-1BD5-3ACBFA212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6300" y="1282262"/>
            <a:ext cx="11010899" cy="5023288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ea typeface="Verdana" panose="020B0604030504040204" pitchFamily="34" charset="0"/>
              </a:rPr>
              <a:t>Type template parameter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ea typeface="Verdana" panose="020B0604030504040204" pitchFamily="34" charset="0"/>
              </a:rPr>
              <a:t>Template </a:t>
            </a:r>
            <a:r>
              <a:rPr lang="en-US" dirty="0" err="1">
                <a:ea typeface="Verdana" panose="020B0604030504040204" pitchFamily="34" charset="0"/>
              </a:rPr>
              <a:t>template</a:t>
            </a:r>
            <a:r>
              <a:rPr lang="en-US" dirty="0">
                <a:ea typeface="Verdana" panose="020B0604030504040204" pitchFamily="34" charset="0"/>
              </a:rPr>
              <a:t> parameter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ea typeface="Verdana" panose="020B0604030504040204" pitchFamily="34" charset="0"/>
              </a:rPr>
              <a:t>Template arguments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ea typeface="Verdana" panose="020B0604030504040204" pitchFamily="34" charset="0"/>
              </a:rPr>
              <a:t>Template non-type arguments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ea typeface="Verdana" panose="020B0604030504040204" pitchFamily="34" charset="0"/>
              </a:rPr>
              <a:t>Template type arguments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ea typeface="Verdana" panose="020B0604030504040204" pitchFamily="34" charset="0"/>
              </a:rPr>
              <a:t>Template </a:t>
            </a:r>
            <a:r>
              <a:rPr lang="en-US" dirty="0" err="1">
                <a:ea typeface="Verdana" panose="020B0604030504040204" pitchFamily="34" charset="0"/>
              </a:rPr>
              <a:t>template</a:t>
            </a:r>
            <a:r>
              <a:rPr lang="en-US" dirty="0">
                <a:ea typeface="Verdana" panose="020B0604030504040204" pitchFamily="34" charset="0"/>
              </a:rPr>
              <a:t> arguments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ea typeface="Verdana" panose="020B0604030504040204" pitchFamily="34" charset="0"/>
              </a:rPr>
              <a:t>Default template arguments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>
              <a:ea typeface="Verdana" panose="020B0604030504040204" pitchFamily="34" charset="0"/>
            </a:endParaRPr>
          </a:p>
          <a:p>
            <a:pPr algn="l">
              <a:lnSpc>
                <a:spcPct val="100000"/>
              </a:lnSpc>
            </a:pPr>
            <a:endParaRPr lang="en-US" dirty="0"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422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3DF12-873D-4924-18E5-0935DB5E3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1525" y="200026"/>
            <a:ext cx="10648950" cy="619782"/>
          </a:xfrm>
        </p:spPr>
        <p:txBody>
          <a:bodyPr>
            <a:noAutofit/>
          </a:bodyPr>
          <a:lstStyle/>
          <a:p>
            <a:pPr algn="l"/>
            <a:r>
              <a:rPr lang="en-US" sz="2800" b="1" kern="0" dirty="0">
                <a:solidFill>
                  <a:srgbClr val="41763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Template Class Partial Specialization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2A7EB3-7D83-FC74-1BD5-3ACBFA212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6300" y="924910"/>
            <a:ext cx="11010899" cy="5841650"/>
          </a:xfrm>
        </p:spPr>
        <p:txBody>
          <a:bodyPr>
            <a:no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You may want to generate a specialization of the class for just one parameter, for example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A partial specialization matches a given actual template argument list if the template arguments of the partial specialization can be deduced from the actual template argument list.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Note : You cannot partially specialize function templates.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        You cannot have default values in the template parameter list of a partial specialization.</a:t>
            </a:r>
          </a:p>
          <a:p>
            <a:pPr marL="742950" lvl="1" indent="-2857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2E5776-CC4B-E3C5-86A3-60A968E87B32}"/>
              </a:ext>
            </a:extLst>
          </p:cNvPr>
          <p:cNvSpPr/>
          <p:nvPr/>
        </p:nvSpPr>
        <p:spPr>
          <a:xfrm>
            <a:off x="1232032" y="2406316"/>
            <a:ext cx="10083668" cy="42516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en-US" sz="1200" b="1" dirty="0"/>
              <a:t>//primary template class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template&lt;</a:t>
            </a:r>
            <a:r>
              <a:rPr lang="en-US" sz="1200" dirty="0" err="1"/>
              <a:t>typename</a:t>
            </a:r>
            <a:r>
              <a:rPr lang="en-US" sz="1200" dirty="0"/>
              <a:t> T1, </a:t>
            </a:r>
            <a:r>
              <a:rPr lang="en-US" sz="1200" dirty="0" err="1"/>
              <a:t>typename</a:t>
            </a:r>
            <a:r>
              <a:rPr lang="en-US" sz="1200" dirty="0"/>
              <a:t> T2&gt; 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class X 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{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} ;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endParaRPr lang="en-US" sz="1200" dirty="0"/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en-US" sz="1200" b="1" dirty="0"/>
              <a:t>//partial specialization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template&lt;</a:t>
            </a:r>
            <a:r>
              <a:rPr lang="en-US" sz="1200" dirty="0" err="1"/>
              <a:t>typename</a:t>
            </a:r>
            <a:r>
              <a:rPr lang="en-US" sz="1200" dirty="0"/>
              <a:t> T1&gt; 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class X</a:t>
            </a:r>
            <a:r>
              <a:rPr lang="en-US" sz="1200" b="1" dirty="0"/>
              <a:t>&lt;T1, int&gt; 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{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} ; 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endParaRPr lang="en-US" sz="1200" dirty="0"/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int main()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{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	// generates an instantiation from the </a:t>
            </a:r>
            <a:r>
              <a:rPr lang="en-US" sz="1200" b="1" dirty="0"/>
              <a:t>primary</a:t>
            </a:r>
            <a:r>
              <a:rPr lang="en-US" sz="1200" dirty="0"/>
              <a:t> </a:t>
            </a:r>
            <a:r>
              <a:rPr lang="en-US" sz="1200" b="1" dirty="0"/>
              <a:t>template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	X&lt;char, char&gt; </a:t>
            </a:r>
            <a:r>
              <a:rPr lang="en-US" sz="1200" dirty="0" err="1"/>
              <a:t>xcc</a:t>
            </a:r>
            <a:r>
              <a:rPr lang="en-US" sz="1200" dirty="0"/>
              <a:t> ;     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	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	//generates an instantiation from the </a:t>
            </a:r>
            <a:r>
              <a:rPr lang="en-US" sz="1200" b="1" dirty="0"/>
              <a:t>partial</a:t>
            </a:r>
            <a:r>
              <a:rPr lang="en-US" sz="1200" dirty="0"/>
              <a:t> </a:t>
            </a:r>
            <a:r>
              <a:rPr lang="en-US" sz="1200" b="1" dirty="0"/>
              <a:t>specialization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	X&lt;char, int&gt; xii ;  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endParaRPr lang="en-US" sz="1200" dirty="0"/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	return 0 ;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}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89453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3DF12-873D-4924-18E5-0935DB5E3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1525" y="200026"/>
            <a:ext cx="10648950" cy="619782"/>
          </a:xfrm>
        </p:spPr>
        <p:txBody>
          <a:bodyPr>
            <a:noAutofit/>
          </a:bodyPr>
          <a:lstStyle/>
          <a:p>
            <a:pPr algn="l"/>
            <a:r>
              <a:rPr lang="en-US" sz="2800" b="1" kern="0" dirty="0">
                <a:solidFill>
                  <a:srgbClr val="41763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Template </a:t>
            </a:r>
            <a:r>
              <a:rPr lang="en-US" sz="2800" b="1" kern="0" dirty="0" err="1">
                <a:solidFill>
                  <a:srgbClr val="41763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template</a:t>
            </a:r>
            <a:r>
              <a:rPr lang="en-US" sz="2800" b="1" kern="0" dirty="0">
                <a:solidFill>
                  <a:srgbClr val="41763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arguments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2A7EB3-7D83-FC74-1BD5-3ACBFA212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6300" y="924909"/>
            <a:ext cx="11010899" cy="5832026"/>
          </a:xfrm>
        </p:spPr>
        <p:txBody>
          <a:bodyPr>
            <a:no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A template argument for a template </a:t>
            </a:r>
            <a:r>
              <a:rPr lang="en-US" sz="1600" dirty="0" err="1"/>
              <a:t>template</a:t>
            </a:r>
            <a:r>
              <a:rPr lang="en-US" sz="1600" dirty="0"/>
              <a:t> parameter must be an id-expression which names a class template or a template alias.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When the argument is a class template, only the primary template is considered when matching the parameter. The partial specializations, if any, are only considered when a specialization based on this template </a:t>
            </a:r>
            <a:r>
              <a:rPr lang="en-US" sz="1600" dirty="0" err="1"/>
              <a:t>template</a:t>
            </a:r>
            <a:r>
              <a:rPr lang="en-US" sz="1600" dirty="0"/>
              <a:t> parameter happens to be instantiated.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b="1" dirty="0"/>
              <a:t>Example :</a:t>
            </a:r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15C180-C980-7898-19BE-B0F3967E0D1D}"/>
              </a:ext>
            </a:extLst>
          </p:cNvPr>
          <p:cNvSpPr/>
          <p:nvPr/>
        </p:nvSpPr>
        <p:spPr>
          <a:xfrm>
            <a:off x="1867301" y="2472915"/>
            <a:ext cx="6978316" cy="41003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template&lt;</a:t>
            </a:r>
            <a:r>
              <a:rPr lang="en-US" sz="1600" dirty="0" err="1"/>
              <a:t>typename</a:t>
            </a:r>
            <a:r>
              <a:rPr lang="en-US" sz="1600" dirty="0"/>
              <a:t> T&gt; </a:t>
            </a:r>
            <a:r>
              <a:rPr lang="en-US" sz="1600" b="1" dirty="0"/>
              <a:t>// primary template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class A { int x; };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template&lt;</a:t>
            </a:r>
            <a:r>
              <a:rPr lang="en-US" sz="1600" dirty="0" err="1"/>
              <a:t>typename</a:t>
            </a:r>
            <a:r>
              <a:rPr lang="en-US" sz="1600" dirty="0"/>
              <a:t> T&gt; </a:t>
            </a:r>
            <a:r>
              <a:rPr lang="en-US" sz="1600" b="1" dirty="0"/>
              <a:t>// partial specialization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class A&lt;T*&gt; { long x; };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b="1" dirty="0"/>
              <a:t>// class template with a template </a:t>
            </a:r>
            <a:r>
              <a:rPr lang="en-US" sz="1600" b="1" dirty="0" err="1"/>
              <a:t>template</a:t>
            </a:r>
            <a:r>
              <a:rPr lang="en-US" sz="1600" b="1" dirty="0"/>
              <a:t> parameter V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b="1" dirty="0">
                <a:solidFill>
                  <a:schemeClr val="accent1"/>
                </a:solidFill>
              </a:rPr>
              <a:t>template&lt;template&lt;</a:t>
            </a:r>
            <a:r>
              <a:rPr lang="en-US" sz="1600" b="1" dirty="0" err="1">
                <a:solidFill>
                  <a:schemeClr val="accent1"/>
                </a:solidFill>
              </a:rPr>
              <a:t>typename</a:t>
            </a:r>
            <a:r>
              <a:rPr lang="en-US" sz="1600" b="1" dirty="0">
                <a:solidFill>
                  <a:schemeClr val="accent1"/>
                </a:solidFill>
              </a:rPr>
              <a:t>&gt; class V&gt;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class C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{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    V&lt;int&gt; y;  // uses the primary template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    V&lt;int*&gt; z; // uses the partial specialization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};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16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C&lt;A&gt; c; 	// </a:t>
            </a:r>
            <a:r>
              <a:rPr lang="en-US" sz="1600" dirty="0" err="1"/>
              <a:t>c.y.x</a:t>
            </a:r>
            <a:r>
              <a:rPr lang="en-US" sz="1600" dirty="0"/>
              <a:t> has type int,     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		 //</a:t>
            </a:r>
            <a:r>
              <a:rPr lang="en-US" sz="1600" dirty="0" err="1"/>
              <a:t>c.z.x</a:t>
            </a:r>
            <a:r>
              <a:rPr lang="en-US" sz="1600" dirty="0"/>
              <a:t> has type long</a:t>
            </a:r>
          </a:p>
        </p:txBody>
      </p:sp>
    </p:spTree>
    <p:extLst>
      <p:ext uri="{BB962C8B-B14F-4D97-AF65-F5344CB8AC3E}">
        <p14:creationId xmlns:p14="http://schemas.microsoft.com/office/powerpoint/2010/main" val="574257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3DF12-873D-4924-18E5-0935DB5E3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1525" y="200026"/>
            <a:ext cx="10648950" cy="619782"/>
          </a:xfrm>
        </p:spPr>
        <p:txBody>
          <a:bodyPr>
            <a:noAutofit/>
          </a:bodyPr>
          <a:lstStyle/>
          <a:p>
            <a:pPr algn="l"/>
            <a:r>
              <a:rPr lang="en-US" sz="2800" b="1" kern="0" dirty="0">
                <a:solidFill>
                  <a:srgbClr val="41763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Default template arguments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2A7EB3-7D83-FC74-1BD5-3ACBFA212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6300" y="924910"/>
            <a:ext cx="11010899" cy="538064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Default template arguments are specified in the parameter lists after the = sign. Defaults can be specified for any kind of template parameter (type, non-type, or template), but not to parameter packs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DejaVuSans"/>
              </a:rPr>
              <a:t> default template argument for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DejaVuSans"/>
              </a:rPr>
              <a:t>a non-type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DejaVuSans"/>
              </a:rPr>
              <a:t>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DejaVuSans"/>
              </a:rPr>
              <a:t>template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DejaVuSans"/>
              </a:rPr>
              <a:t>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DejaVuSans"/>
              </a:rPr>
              <a:t>parameter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DejaVuSans"/>
              </a:rPr>
              <a:t>, 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	template&lt;int </a:t>
            </a:r>
            <a:r>
              <a:rPr lang="en-US" sz="1800" dirty="0" err="1"/>
              <a:t>i</a:t>
            </a:r>
            <a:r>
              <a:rPr lang="en-US" sz="1800" dirty="0"/>
              <a:t> = (3 &gt; 4)&gt; // OK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	class Y { /* ... */ };</a:t>
            </a:r>
          </a:p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class template, with a </a:t>
            </a:r>
            <a:r>
              <a:rPr lang="en-US" sz="1800" b="1" dirty="0"/>
              <a:t>type</a:t>
            </a:r>
            <a:r>
              <a:rPr lang="en-US" sz="1800" dirty="0"/>
              <a:t> </a:t>
            </a:r>
            <a:r>
              <a:rPr lang="en-US" sz="1800" b="1" dirty="0"/>
              <a:t>template</a:t>
            </a:r>
            <a:r>
              <a:rPr lang="en-US" sz="1800" dirty="0"/>
              <a:t> </a:t>
            </a:r>
            <a:r>
              <a:rPr lang="en-US" sz="1800" b="1" dirty="0"/>
              <a:t>parameter</a:t>
            </a:r>
            <a:r>
              <a:rPr lang="en-US" sz="1800" dirty="0"/>
              <a:t> with a default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	template&lt;</a:t>
            </a:r>
            <a:r>
              <a:rPr lang="en-US" sz="1800" dirty="0" err="1"/>
              <a:t>typename</a:t>
            </a:r>
            <a:r>
              <a:rPr lang="en-US" sz="1800" dirty="0"/>
              <a:t> T = float&gt;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	struct B {};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endParaRPr lang="en-US" sz="1800" dirty="0"/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 </a:t>
            </a:r>
            <a:r>
              <a:rPr lang="en-US" sz="1800" b="1" dirty="0"/>
              <a:t>template </a:t>
            </a:r>
            <a:r>
              <a:rPr lang="en-US" sz="1800" b="1" dirty="0" err="1"/>
              <a:t>template</a:t>
            </a:r>
            <a:r>
              <a:rPr lang="en-US" sz="1800" b="1" dirty="0"/>
              <a:t> parameter </a:t>
            </a:r>
            <a:r>
              <a:rPr lang="en-US" sz="1800" dirty="0"/>
              <a:t>T has a parameter list, which consists of one type template parameter with a default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	template&lt;template&lt;</a:t>
            </a:r>
            <a:r>
              <a:rPr lang="en-US" sz="1800" dirty="0" err="1"/>
              <a:t>typename</a:t>
            </a:r>
            <a:r>
              <a:rPr lang="en-US" sz="1800" dirty="0"/>
              <a:t> = float&gt; </a:t>
            </a:r>
            <a:r>
              <a:rPr lang="en-US" sz="1800" dirty="0" err="1"/>
              <a:t>typename</a:t>
            </a:r>
            <a:r>
              <a:rPr lang="en-US" sz="1800" dirty="0"/>
              <a:t> T&gt;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	struct A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	{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 	     void f();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 	     void g();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	};</a:t>
            </a:r>
          </a:p>
        </p:txBody>
      </p:sp>
    </p:spTree>
    <p:extLst>
      <p:ext uri="{BB962C8B-B14F-4D97-AF65-F5344CB8AC3E}">
        <p14:creationId xmlns:p14="http://schemas.microsoft.com/office/powerpoint/2010/main" val="439629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3DF12-873D-4924-18E5-0935DB5E3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1525" y="200026"/>
            <a:ext cx="10648950" cy="619782"/>
          </a:xfrm>
        </p:spPr>
        <p:txBody>
          <a:bodyPr>
            <a:noAutofit/>
          </a:bodyPr>
          <a:lstStyle/>
          <a:p>
            <a:pPr algn="l"/>
            <a:r>
              <a:rPr lang="fr-FR" sz="2800" b="1" kern="0" dirty="0">
                <a:solidFill>
                  <a:srgbClr val="41763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Next Session Points</a:t>
            </a:r>
            <a:endParaRPr lang="en-US" sz="2800" b="1" kern="0" dirty="0">
              <a:solidFill>
                <a:srgbClr val="417630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2A7EB3-7D83-FC74-1BD5-3ACBFA212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6300" y="924910"/>
            <a:ext cx="11010899" cy="5380640"/>
          </a:xfrm>
        </p:spPr>
        <p:txBody>
          <a:bodyPr>
            <a:normAutofit/>
          </a:bodyPr>
          <a:lstStyle/>
          <a:p>
            <a:pPr marL="2857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Extern templates</a:t>
            </a:r>
          </a:p>
          <a:p>
            <a:pPr marL="2857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Template aliases</a:t>
            </a:r>
          </a:p>
          <a:p>
            <a:pPr marL="2857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Variadic templates</a:t>
            </a:r>
          </a:p>
          <a:p>
            <a:pPr marL="2857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Local types as template arguments</a:t>
            </a: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31227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3DF12-873D-4924-18E5-0935DB5E3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1525" y="200025"/>
            <a:ext cx="10648950" cy="790575"/>
          </a:xfrm>
        </p:spPr>
        <p:txBody>
          <a:bodyPr>
            <a:noAutofit/>
          </a:bodyPr>
          <a:lstStyle/>
          <a:p>
            <a:pPr algn="l"/>
            <a:endParaRPr lang="en-US" sz="28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2A7EB3-7D83-FC74-1BD5-3ACBFA212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6300" y="1282262"/>
            <a:ext cx="11010899" cy="502328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4000" dirty="0">
              <a:solidFill>
                <a:schemeClr val="accent1"/>
              </a:solidFill>
              <a:ea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endParaRPr lang="en-US" sz="4000" dirty="0">
              <a:solidFill>
                <a:schemeClr val="accent1"/>
              </a:solidFill>
              <a:ea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4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29142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3DF12-873D-4924-18E5-0935DB5E3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1525" y="200026"/>
            <a:ext cx="10648950" cy="619782"/>
          </a:xfrm>
        </p:spPr>
        <p:txBody>
          <a:bodyPr>
            <a:noAutofit/>
          </a:bodyPr>
          <a:lstStyle/>
          <a:p>
            <a:pPr algn="l"/>
            <a:r>
              <a:rPr lang="en-US" sz="2800" b="1" kern="0" dirty="0">
                <a:solidFill>
                  <a:srgbClr val="41763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Non-Types template parameter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2A7EB3-7D83-FC74-1BD5-3ACBFA212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526" y="952901"/>
            <a:ext cx="11115674" cy="5705073"/>
          </a:xfrm>
        </p:spPr>
        <p:txBody>
          <a:bodyPr>
            <a:normAutofit/>
          </a:bodyPr>
          <a:lstStyle/>
          <a:p>
            <a:pPr marL="342900" lvl="1" indent="-34290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ea typeface="Verdana" panose="020B0604030504040204" pitchFamily="34" charset="0"/>
              </a:rPr>
              <a:t>Declaration 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a typeface="Verdana" panose="020B0604030504040204" pitchFamily="34" charset="0"/>
              </a:rPr>
              <a:t>A non-type template parameter with an optional name.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a typeface="Verdana" panose="020B0604030504040204" pitchFamily="34" charset="0"/>
              </a:rPr>
              <a:t>A non-type template parameter with an optional name and a default value.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a typeface="Verdana" panose="020B0604030504040204" pitchFamily="34" charset="0"/>
              </a:rPr>
              <a:t>A non-type template parameter pack with an optional name.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a typeface="Verdana" panose="020B0604030504040204" pitchFamily="34" charset="0"/>
              </a:rPr>
              <a:t> A non-type template parameter with a placeholder type. placeholder may be any type that includes the placeholder auto (such as plain auto, auto ** or auto &amp;), a placeholder for a deduced class type (since C++20), or </a:t>
            </a:r>
            <a:r>
              <a:rPr lang="en-US" sz="1400" dirty="0" err="1">
                <a:ea typeface="Verdana" panose="020B0604030504040204" pitchFamily="34" charset="0"/>
              </a:rPr>
              <a:t>decltype</a:t>
            </a:r>
            <a:r>
              <a:rPr lang="en-US" sz="1400" dirty="0">
                <a:ea typeface="Verdana" panose="020B0604030504040204" pitchFamily="34" charset="0"/>
              </a:rPr>
              <a:t>(auto).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a typeface="Verdana" panose="020B0604030504040204" pitchFamily="34" charset="0"/>
              </a:rPr>
              <a:t>The use non-type arguments (basic/derived data types) i.e., in addition to the type argument T, it can also use other arguments such as strings, function names, constant expressions, and built-in data types.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a typeface="Verdana" panose="020B0604030504040204" pitchFamily="34" charset="0"/>
              </a:rPr>
              <a:t>Integrals are the most used non-types. std::array is the typical example because you have to specify at compile time the size of a std::array: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400" dirty="0">
              <a:ea typeface="Verdana" panose="020B0604030504040204" pitchFamily="34" charset="0"/>
            </a:endParaRP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ea typeface="Verdana" panose="020B0604030504040204" pitchFamily="34" charset="0"/>
              </a:rPr>
              <a:t>Syntax: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1400" dirty="0">
                <a:ea typeface="Verdana" panose="020B0604030504040204" pitchFamily="34" charset="0"/>
              </a:rPr>
              <a:t>	</a:t>
            </a:r>
            <a:r>
              <a:rPr lang="en-US" sz="1400" b="1" dirty="0">
                <a:ea typeface="Verdana" panose="020B0604030504040204" pitchFamily="34" charset="0"/>
              </a:rPr>
              <a:t>template &lt;class T, int size&gt;  </a:t>
            </a:r>
            <a:r>
              <a:rPr lang="en-US" sz="1400" dirty="0">
                <a:ea typeface="Verdana" panose="020B0604030504040204" pitchFamily="34" charset="0"/>
              </a:rPr>
              <a:t>//non type template int argument</a:t>
            </a:r>
            <a:r>
              <a:rPr lang="en-US" sz="1400" b="1" dirty="0">
                <a:ea typeface="Verdana" panose="020B0604030504040204" pitchFamily="34" charset="0"/>
              </a:rPr>
              <a:t>  and </a:t>
            </a:r>
            <a:r>
              <a:rPr lang="en-US" sz="1400" dirty="0">
                <a:ea typeface="Verdana" panose="020B0604030504040204" pitchFamily="34" charset="0"/>
              </a:rPr>
              <a:t>T is type argument</a:t>
            </a:r>
            <a:endParaRPr lang="en-US" sz="1400" b="1" dirty="0">
              <a:ea typeface="Verdana" panose="020B0604030504040204" pitchFamily="34" charset="0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1400" b="1" dirty="0">
                <a:ea typeface="Verdana" panose="020B0604030504040204" pitchFamily="34" charset="0"/>
              </a:rPr>
              <a:t>	class Array {}</a:t>
            </a:r>
            <a:endParaRPr lang="en-US" sz="1400" dirty="0">
              <a:ea typeface="Verdana" panose="020B0604030504040204" pitchFamily="34" charset="0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a typeface="Verdana" panose="020B0604030504040204" pitchFamily="34" charset="0"/>
              </a:rPr>
              <a:t>Example</a:t>
            </a:r>
          </a:p>
          <a:p>
            <a:pPr lvl="2" algn="l">
              <a:lnSpc>
                <a:spcPct val="120000"/>
              </a:lnSpc>
              <a:spcBef>
                <a:spcPts val="0"/>
              </a:spcBef>
            </a:pPr>
            <a:r>
              <a:rPr lang="en-US" sz="1400" dirty="0">
                <a:ea typeface="Verdana" panose="020B0604030504040204" pitchFamily="34" charset="0"/>
              </a:rPr>
              <a:t>// Array of 10 integers</a:t>
            </a:r>
          </a:p>
          <a:p>
            <a:pPr lvl="2" algn="l">
              <a:lnSpc>
                <a:spcPct val="120000"/>
              </a:lnSpc>
              <a:spcBef>
                <a:spcPts val="0"/>
              </a:spcBef>
            </a:pPr>
            <a:r>
              <a:rPr lang="en-US" sz="1400" dirty="0">
                <a:ea typeface="Verdana" panose="020B0604030504040204" pitchFamily="34" charset="0"/>
              </a:rPr>
              <a:t>Array&lt;</a:t>
            </a:r>
            <a:r>
              <a:rPr lang="en-US" sz="1400" b="1" dirty="0">
                <a:solidFill>
                  <a:schemeClr val="accent1"/>
                </a:solidFill>
                <a:ea typeface="Verdana" panose="020B0604030504040204" pitchFamily="34" charset="0"/>
              </a:rPr>
              <a:t>int, 10</a:t>
            </a:r>
            <a:r>
              <a:rPr lang="en-US" sz="1400" dirty="0">
                <a:ea typeface="Verdana" panose="020B0604030504040204" pitchFamily="34" charset="0"/>
              </a:rPr>
              <a:t>&gt; a1</a:t>
            </a:r>
          </a:p>
          <a:p>
            <a:pPr lvl="2" algn="l">
              <a:lnSpc>
                <a:spcPct val="120000"/>
              </a:lnSpc>
              <a:spcBef>
                <a:spcPts val="0"/>
              </a:spcBef>
            </a:pPr>
            <a:endParaRPr lang="en-US" sz="1400" dirty="0">
              <a:ea typeface="Verdana" panose="020B0604030504040204" pitchFamily="34" charset="0"/>
            </a:endParaRPr>
          </a:p>
          <a:p>
            <a:pPr lvl="2" algn="l">
              <a:lnSpc>
                <a:spcPct val="120000"/>
              </a:lnSpc>
              <a:spcBef>
                <a:spcPts val="0"/>
              </a:spcBef>
            </a:pPr>
            <a:r>
              <a:rPr lang="en-US" sz="1400" dirty="0">
                <a:ea typeface="Verdana" panose="020B0604030504040204" pitchFamily="34" charset="0"/>
              </a:rPr>
              <a:t>// Array of 5 double type numbers</a:t>
            </a:r>
          </a:p>
          <a:p>
            <a:pPr lvl="2" algn="l">
              <a:lnSpc>
                <a:spcPct val="120000"/>
              </a:lnSpc>
              <a:spcBef>
                <a:spcPts val="0"/>
              </a:spcBef>
            </a:pPr>
            <a:r>
              <a:rPr lang="en-US" sz="1400" dirty="0">
                <a:ea typeface="Verdana" panose="020B0604030504040204" pitchFamily="34" charset="0"/>
              </a:rPr>
              <a:t>Array&lt;</a:t>
            </a:r>
            <a:r>
              <a:rPr lang="en-US" sz="1400" b="1" dirty="0">
                <a:solidFill>
                  <a:schemeClr val="accent1"/>
                </a:solidFill>
                <a:ea typeface="Verdana" panose="020B0604030504040204" pitchFamily="34" charset="0"/>
              </a:rPr>
              <a:t>double, 5</a:t>
            </a:r>
            <a:r>
              <a:rPr lang="en-US" sz="1400" dirty="0">
                <a:ea typeface="Verdana" panose="020B0604030504040204" pitchFamily="34" charset="0"/>
              </a:rPr>
              <a:t>&gt; a2</a:t>
            </a:r>
          </a:p>
        </p:txBody>
      </p:sp>
    </p:spTree>
    <p:extLst>
      <p:ext uri="{BB962C8B-B14F-4D97-AF65-F5344CB8AC3E}">
        <p14:creationId xmlns:p14="http://schemas.microsoft.com/office/powerpoint/2010/main" val="4294473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3DF12-873D-4924-18E5-0935DB5E3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1525" y="200026"/>
            <a:ext cx="10648950" cy="619782"/>
          </a:xfrm>
        </p:spPr>
        <p:txBody>
          <a:bodyPr>
            <a:noAutofit/>
          </a:bodyPr>
          <a:lstStyle/>
          <a:p>
            <a:pPr algn="l"/>
            <a:r>
              <a:rPr lang="en-US" sz="2800" b="1" kern="0" dirty="0">
                <a:solidFill>
                  <a:srgbClr val="41763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Type template parameter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2A7EB3-7D83-FC74-1BD5-3ACBFA212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526" y="952901"/>
            <a:ext cx="11115674" cy="5705073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endParaRPr lang="en-US" dirty="0">
              <a:ea typeface="Verdana" panose="020B0604030504040204" pitchFamily="34" charset="0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ea typeface="Verdana" panose="020B0604030504040204" pitchFamily="34" charset="0"/>
              </a:rPr>
              <a:t>Types are the most often used template parameters. Here are a few examples: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ea typeface="Verdana" panose="020B0604030504040204" pitchFamily="34" charset="0"/>
              </a:rPr>
              <a:t>	std::vector&lt;int&gt; </a:t>
            </a:r>
            <a:r>
              <a:rPr lang="en-US" dirty="0" err="1">
                <a:ea typeface="Verdana" panose="020B0604030504040204" pitchFamily="34" charset="0"/>
              </a:rPr>
              <a:t>myVec</a:t>
            </a:r>
            <a:r>
              <a:rPr lang="en-US" dirty="0">
                <a:ea typeface="Verdana" panose="020B0604030504040204" pitchFamily="34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ea typeface="Verdana" panose="020B0604030504040204" pitchFamily="34" charset="0"/>
              </a:rPr>
              <a:t>	std::map&lt;std::string, int&gt; </a:t>
            </a:r>
            <a:r>
              <a:rPr lang="en-US" dirty="0" err="1">
                <a:ea typeface="Verdana" panose="020B0604030504040204" pitchFamily="34" charset="0"/>
              </a:rPr>
              <a:t>myMap</a:t>
            </a:r>
            <a:r>
              <a:rPr lang="en-US" dirty="0">
                <a:ea typeface="Verdana" panose="020B0604030504040204" pitchFamily="34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ea typeface="Verdana" panose="020B0604030504040204" pitchFamily="34" charset="0"/>
              </a:rPr>
              <a:t>	std::</a:t>
            </a:r>
            <a:r>
              <a:rPr lang="en-US" dirty="0" err="1">
                <a:ea typeface="Verdana" panose="020B0604030504040204" pitchFamily="34" charset="0"/>
              </a:rPr>
              <a:t>lock_guard</a:t>
            </a:r>
            <a:r>
              <a:rPr lang="en-US" dirty="0">
                <a:ea typeface="Verdana" panose="020B0604030504040204" pitchFamily="34" charset="0"/>
              </a:rPr>
              <a:t>&lt;std::mutex&gt; </a:t>
            </a:r>
            <a:r>
              <a:rPr lang="en-US" dirty="0" err="1">
                <a:ea typeface="Verdana" panose="020B0604030504040204" pitchFamily="34" charset="0"/>
              </a:rPr>
              <a:t>myLockGuard</a:t>
            </a:r>
            <a:r>
              <a:rPr lang="en-US" dirty="0">
                <a:ea typeface="Verdana" panose="020B0604030504040204" pitchFamily="34" charset="0"/>
              </a:rPr>
              <a:t>;</a:t>
            </a:r>
          </a:p>
          <a:p>
            <a:pPr algn="l">
              <a:lnSpc>
                <a:spcPct val="100000"/>
              </a:lnSpc>
            </a:pPr>
            <a:endParaRPr lang="en-US" dirty="0">
              <a:ea typeface="Verdana" panose="020B0604030504040204" pitchFamily="34" charset="0"/>
            </a:endParaRPr>
          </a:p>
          <a:p>
            <a:pPr algn="l">
              <a:lnSpc>
                <a:spcPct val="100000"/>
              </a:lnSpc>
            </a:pPr>
            <a:endParaRPr lang="en-US" dirty="0">
              <a:ea typeface="Verdana" panose="020B0604030504040204" pitchFamily="34" charset="0"/>
            </a:endParaRPr>
          </a:p>
          <a:p>
            <a:pPr algn="l">
              <a:lnSpc>
                <a:spcPct val="100000"/>
              </a:lnSpc>
            </a:pPr>
            <a:endParaRPr lang="en-US" dirty="0"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13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3DF12-873D-4924-18E5-0935DB5E3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1525" y="200026"/>
            <a:ext cx="10648950" cy="619782"/>
          </a:xfrm>
        </p:spPr>
        <p:txBody>
          <a:bodyPr>
            <a:noAutofit/>
          </a:bodyPr>
          <a:lstStyle/>
          <a:p>
            <a:pPr algn="l"/>
            <a:r>
              <a:rPr lang="en-US" sz="2800" b="1" kern="0" dirty="0">
                <a:solidFill>
                  <a:srgbClr val="41763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Type template parameter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2A7EB3-7D83-FC74-1BD5-3ACBFA212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526" y="952901"/>
            <a:ext cx="11115674" cy="5705073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endParaRPr lang="en-US" dirty="0">
              <a:ea typeface="Verdana" panose="020B060403050404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99F3D8B-70E8-BAD1-F63B-9A4E72453E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732598"/>
              </p:ext>
            </p:extLst>
          </p:nvPr>
        </p:nvGraphicFramePr>
        <p:xfrm>
          <a:off x="875898" y="1022382"/>
          <a:ext cx="10616666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8333">
                  <a:extLst>
                    <a:ext uri="{9D8B030D-6E8A-4147-A177-3AD203B41FA5}">
                      <a16:colId xmlns:a16="http://schemas.microsoft.com/office/drawing/2014/main" val="2269601129"/>
                    </a:ext>
                  </a:extLst>
                </a:gridCol>
                <a:gridCol w="5308333">
                  <a:extLst>
                    <a:ext uri="{9D8B030D-6E8A-4147-A177-3AD203B41FA5}">
                      <a16:colId xmlns:a16="http://schemas.microsoft.com/office/drawing/2014/main" val="2333036959"/>
                    </a:ext>
                  </a:extLst>
                </a:gridCol>
              </a:tblGrid>
              <a:tr h="2837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941826"/>
                  </a:ext>
                </a:extLst>
              </a:tr>
              <a:tr h="709448">
                <a:tc>
                  <a:txBody>
                    <a:bodyPr/>
                    <a:lstStyle/>
                    <a:p>
                      <a:r>
                        <a:rPr lang="en-US" dirty="0">
                          <a:ea typeface="Verdana" panose="020B0604030504040204" pitchFamily="34" charset="0"/>
                        </a:rPr>
                        <a:t>A type template parameter without a default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template&lt;class T&gt;</a:t>
                      </a:r>
                    </a:p>
                    <a:p>
                      <a:r>
                        <a:rPr lang="en-US" dirty="0"/>
                        <a:t>class </a:t>
                      </a:r>
                      <a:r>
                        <a:rPr lang="en-US" dirty="0" err="1"/>
                        <a:t>My_vector</a:t>
                      </a:r>
                      <a:r>
                        <a:rPr lang="en-US" dirty="0"/>
                        <a:t> { /* ... */ };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2444"/>
                  </a:ext>
                </a:extLst>
              </a:tr>
              <a:tr h="7094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a typeface="Verdana" panose="020B0604030504040204" pitchFamily="34" charset="0"/>
                        </a:rPr>
                        <a:t>A type template parameter with a default.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dirty="0">
                          <a:ea typeface="Verdana" panose="020B0604030504040204" pitchFamily="34" charset="0"/>
                        </a:rPr>
                        <a:t>template&lt;class T = void&gt;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dirty="0">
                          <a:ea typeface="Verdana" panose="020B0604030504040204" pitchFamily="34" charset="0"/>
                        </a:rPr>
                        <a:t>struct </a:t>
                      </a:r>
                      <a:r>
                        <a:rPr lang="en-US" dirty="0" err="1">
                          <a:ea typeface="Verdana" panose="020B0604030504040204" pitchFamily="34" charset="0"/>
                        </a:rPr>
                        <a:t>My_op_functor</a:t>
                      </a:r>
                      <a:r>
                        <a:rPr lang="en-US" dirty="0">
                          <a:ea typeface="Verdana" panose="020B0604030504040204" pitchFamily="34" charset="0"/>
                        </a:rPr>
                        <a:t> { /* ... */ };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951249"/>
                  </a:ext>
                </a:extLst>
              </a:tr>
              <a:tr h="709448">
                <a:tc>
                  <a:txBody>
                    <a:bodyPr/>
                    <a:lstStyle/>
                    <a:p>
                      <a:r>
                        <a:rPr lang="en-US" dirty="0">
                          <a:ea typeface="Verdana" panose="020B0604030504040204" pitchFamily="34" charset="0"/>
                        </a:rPr>
                        <a:t>A type template parameter pack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dirty="0">
                          <a:ea typeface="Verdana" panose="020B0604030504040204" pitchFamily="34" charset="0"/>
                        </a:rPr>
                        <a:t>template&lt;</a:t>
                      </a:r>
                      <a:r>
                        <a:rPr lang="en-US" dirty="0" err="1">
                          <a:ea typeface="Verdana" panose="020B0604030504040204" pitchFamily="34" charset="0"/>
                        </a:rPr>
                        <a:t>typename</a:t>
                      </a:r>
                      <a:r>
                        <a:rPr lang="en-US" dirty="0">
                          <a:ea typeface="Verdana" panose="020B0604030504040204" pitchFamily="34" charset="0"/>
                        </a:rPr>
                        <a:t>... Ts&gt;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dirty="0">
                          <a:ea typeface="Verdana" panose="020B0604030504040204" pitchFamily="34" charset="0"/>
                        </a:rPr>
                        <a:t>class </a:t>
                      </a:r>
                      <a:r>
                        <a:rPr lang="en-US" dirty="0" err="1">
                          <a:ea typeface="Verdana" panose="020B0604030504040204" pitchFamily="34" charset="0"/>
                        </a:rPr>
                        <a:t>My_tuple</a:t>
                      </a:r>
                      <a:r>
                        <a:rPr lang="en-US" dirty="0">
                          <a:ea typeface="Verdana" panose="020B0604030504040204" pitchFamily="34" charset="0"/>
                        </a:rPr>
                        <a:t> { /* ... */ };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894034"/>
                  </a:ext>
                </a:extLst>
              </a:tr>
              <a:tr h="709448">
                <a:tc>
                  <a:txBody>
                    <a:bodyPr/>
                    <a:lstStyle/>
                    <a:p>
                      <a:r>
                        <a:rPr lang="en-US" dirty="0">
                          <a:ea typeface="Verdana" panose="020B0604030504040204" pitchFamily="34" charset="0"/>
                        </a:rPr>
                        <a:t>A constrained type template parameter without a default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dirty="0">
                          <a:ea typeface="Verdana" panose="020B0604030504040204" pitchFamily="34" charset="0"/>
                        </a:rPr>
                        <a:t>template&lt;</a:t>
                      </a:r>
                      <a:r>
                        <a:rPr lang="en-US" dirty="0" err="1">
                          <a:ea typeface="Verdana" panose="020B0604030504040204" pitchFamily="34" charset="0"/>
                        </a:rPr>
                        <a:t>My_concept</a:t>
                      </a:r>
                      <a:r>
                        <a:rPr lang="en-US" dirty="0">
                          <a:ea typeface="Verdana" panose="020B0604030504040204" pitchFamily="34" charset="0"/>
                        </a:rPr>
                        <a:t> T&gt;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dirty="0">
                          <a:ea typeface="Verdana" panose="020B0604030504040204" pitchFamily="34" charset="0"/>
                        </a:rPr>
                        <a:t>class </a:t>
                      </a:r>
                      <a:r>
                        <a:rPr lang="en-US" dirty="0" err="1">
                          <a:ea typeface="Verdana" panose="020B0604030504040204" pitchFamily="34" charset="0"/>
                        </a:rPr>
                        <a:t>My_constrained_vector</a:t>
                      </a:r>
                      <a:r>
                        <a:rPr lang="en-US" dirty="0">
                          <a:ea typeface="Verdana" panose="020B0604030504040204" pitchFamily="34" charset="0"/>
                        </a:rPr>
                        <a:t> { /* ... */ };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766445"/>
                  </a:ext>
                </a:extLst>
              </a:tr>
              <a:tr h="7094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a typeface="Verdana" panose="020B0604030504040204" pitchFamily="34" charset="0"/>
                        </a:rPr>
                        <a:t>A constrained type template parameter with a default.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dirty="0">
                          <a:ea typeface="Verdana" panose="020B0604030504040204" pitchFamily="34" charset="0"/>
                        </a:rPr>
                        <a:t>template&lt;</a:t>
                      </a:r>
                      <a:r>
                        <a:rPr lang="en-US" dirty="0" err="1">
                          <a:ea typeface="Verdana" panose="020B0604030504040204" pitchFamily="34" charset="0"/>
                        </a:rPr>
                        <a:t>My_concept</a:t>
                      </a:r>
                      <a:r>
                        <a:rPr lang="en-US" dirty="0">
                          <a:ea typeface="Verdana" panose="020B0604030504040204" pitchFamily="34" charset="0"/>
                        </a:rPr>
                        <a:t> T = void&gt;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dirty="0">
                          <a:ea typeface="Verdana" panose="020B0604030504040204" pitchFamily="34" charset="0"/>
                        </a:rPr>
                        <a:t>class </a:t>
                      </a:r>
                      <a:r>
                        <a:rPr lang="en-US" dirty="0" err="1">
                          <a:ea typeface="Verdana" panose="020B0604030504040204" pitchFamily="34" charset="0"/>
                        </a:rPr>
                        <a:t>My_constrained_op_functor</a:t>
                      </a:r>
                      <a:r>
                        <a:rPr lang="en-US" dirty="0">
                          <a:ea typeface="Verdana" panose="020B0604030504040204" pitchFamily="34" charset="0"/>
                        </a:rPr>
                        <a:t> { /* ... */ };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480983"/>
                  </a:ext>
                </a:extLst>
              </a:tr>
              <a:tr h="4966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a typeface="Verdana" panose="020B0604030504040204" pitchFamily="34" charset="0"/>
                        </a:rPr>
                        <a:t>A constrained type template parameter pack.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dirty="0">
                          <a:ea typeface="Verdana" panose="020B0604030504040204" pitchFamily="34" charset="0"/>
                        </a:rPr>
                        <a:t>template&lt;</a:t>
                      </a:r>
                      <a:r>
                        <a:rPr lang="en-US" dirty="0" err="1">
                          <a:ea typeface="Verdana" panose="020B0604030504040204" pitchFamily="34" charset="0"/>
                        </a:rPr>
                        <a:t>My_concept</a:t>
                      </a:r>
                      <a:r>
                        <a:rPr lang="en-US" dirty="0">
                          <a:ea typeface="Verdana" panose="020B0604030504040204" pitchFamily="34" charset="0"/>
                        </a:rPr>
                        <a:t>... Ts&gt;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dirty="0">
                          <a:ea typeface="Verdana" panose="020B0604030504040204" pitchFamily="34" charset="0"/>
                        </a:rPr>
                        <a:t>class </a:t>
                      </a:r>
                      <a:r>
                        <a:rPr lang="en-US" dirty="0" err="1">
                          <a:ea typeface="Verdana" panose="020B0604030504040204" pitchFamily="34" charset="0"/>
                        </a:rPr>
                        <a:t>My_constrained_tuple</a:t>
                      </a:r>
                      <a:r>
                        <a:rPr lang="en-US" dirty="0">
                          <a:ea typeface="Verdana" panose="020B0604030504040204" pitchFamily="34" charset="0"/>
                        </a:rPr>
                        <a:t> { /* ... */ };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152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9178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3DF12-873D-4924-18E5-0935DB5E3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1525" y="200026"/>
            <a:ext cx="10648950" cy="619782"/>
          </a:xfrm>
        </p:spPr>
        <p:txBody>
          <a:bodyPr>
            <a:noAutofit/>
          </a:bodyPr>
          <a:lstStyle/>
          <a:p>
            <a:pPr algn="l"/>
            <a:r>
              <a:rPr lang="en-US" sz="2800" b="1" kern="0" dirty="0">
                <a:solidFill>
                  <a:srgbClr val="41763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Template </a:t>
            </a:r>
            <a:r>
              <a:rPr lang="en-US" sz="2800" b="1" kern="0" dirty="0" err="1">
                <a:solidFill>
                  <a:srgbClr val="41763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template</a:t>
            </a:r>
            <a:r>
              <a:rPr lang="en-US" sz="2800" b="1" kern="0" dirty="0">
                <a:solidFill>
                  <a:srgbClr val="41763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parameter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2A7EB3-7D83-FC74-1BD5-3ACBFA212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6300" y="819808"/>
            <a:ext cx="11010899" cy="5485742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ea typeface="Verdana" panose="020B0604030504040204" pitchFamily="34" charset="0"/>
              </a:rPr>
              <a:t>Templates can be template parameters. In this case, they are called template parameters. 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100" dirty="0">
              <a:ea typeface="Verdana" panose="020B0604030504040204" pitchFamily="34" charset="0"/>
            </a:endParaRPr>
          </a:p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ea typeface="Verdana" panose="020B0604030504040204" pitchFamily="34" charset="0"/>
              </a:rPr>
              <a:t>A template </a:t>
            </a:r>
            <a:r>
              <a:rPr lang="en-US" sz="1100" dirty="0" err="1">
                <a:ea typeface="Verdana" panose="020B0604030504040204" pitchFamily="34" charset="0"/>
              </a:rPr>
              <a:t>template</a:t>
            </a:r>
            <a:r>
              <a:rPr lang="en-US" sz="1100" dirty="0">
                <a:ea typeface="Verdana" panose="020B0604030504040204" pitchFamily="34" charset="0"/>
              </a:rPr>
              <a:t> parameter with an optional name.</a:t>
            </a:r>
          </a:p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ea typeface="Verdana" panose="020B0604030504040204" pitchFamily="34" charset="0"/>
              </a:rPr>
              <a:t>A template </a:t>
            </a:r>
            <a:r>
              <a:rPr lang="en-US" sz="1100" dirty="0" err="1">
                <a:ea typeface="Verdana" panose="020B0604030504040204" pitchFamily="34" charset="0"/>
              </a:rPr>
              <a:t>template</a:t>
            </a:r>
            <a:r>
              <a:rPr lang="en-US" sz="1100" dirty="0">
                <a:ea typeface="Verdana" panose="020B0604030504040204" pitchFamily="34" charset="0"/>
              </a:rPr>
              <a:t> parameter with an optional name and a default.</a:t>
            </a:r>
          </a:p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ea typeface="Verdana" panose="020B0604030504040204" pitchFamily="34" charset="0"/>
              </a:rPr>
              <a:t>A template </a:t>
            </a:r>
            <a:r>
              <a:rPr lang="en-US" sz="1100" dirty="0" err="1">
                <a:ea typeface="Verdana" panose="020B0604030504040204" pitchFamily="34" charset="0"/>
              </a:rPr>
              <a:t>template</a:t>
            </a:r>
            <a:r>
              <a:rPr lang="en-US" sz="1100" dirty="0">
                <a:ea typeface="Verdana" panose="020B0604030504040204" pitchFamily="34" charset="0"/>
              </a:rPr>
              <a:t> parameter pack with an optional name.</a:t>
            </a:r>
          </a:p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100" dirty="0">
              <a:ea typeface="Verdana" panose="020B0604030504040204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ea typeface="Verdana" panose="020B0604030504040204" pitchFamily="34" charset="0"/>
              </a:rPr>
              <a:t>In the body of the template declaration, the name of this parameter is a template-name (and needs arguments to be instantiated).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100" dirty="0">
              <a:ea typeface="Verdana" panose="020B060403050404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100" dirty="0">
                <a:ea typeface="Verdana" panose="020B0604030504040204" pitchFamily="34" charset="0"/>
              </a:rPr>
              <a:t>	template&lt;</a:t>
            </a:r>
            <a:r>
              <a:rPr lang="en-US" sz="1100" dirty="0" err="1">
                <a:ea typeface="Verdana" panose="020B0604030504040204" pitchFamily="34" charset="0"/>
              </a:rPr>
              <a:t>typename</a:t>
            </a:r>
            <a:r>
              <a:rPr lang="en-US" sz="1100" dirty="0">
                <a:ea typeface="Verdana" panose="020B0604030504040204" pitchFamily="34" charset="0"/>
              </a:rPr>
              <a:t> T&gt;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100" dirty="0">
                <a:ea typeface="Verdana" panose="020B0604030504040204" pitchFamily="34" charset="0"/>
              </a:rPr>
              <a:t>	class </a:t>
            </a:r>
            <a:r>
              <a:rPr lang="en-US" sz="1100" dirty="0" err="1">
                <a:ea typeface="Verdana" panose="020B0604030504040204" pitchFamily="34" charset="0"/>
              </a:rPr>
              <a:t>my_array</a:t>
            </a:r>
            <a:r>
              <a:rPr lang="en-US" sz="1100" dirty="0">
                <a:ea typeface="Verdana" panose="020B0604030504040204" pitchFamily="34" charset="0"/>
              </a:rPr>
              <a:t> {};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100" dirty="0">
              <a:ea typeface="Verdana" panose="020B060403050404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100" dirty="0">
                <a:ea typeface="Verdana" panose="020B0604030504040204" pitchFamily="34" charset="0"/>
              </a:rPr>
              <a:t>	// two type template parameters and one template </a:t>
            </a:r>
            <a:r>
              <a:rPr lang="en-US" sz="1100" dirty="0" err="1">
                <a:ea typeface="Verdana" panose="020B0604030504040204" pitchFamily="34" charset="0"/>
              </a:rPr>
              <a:t>template</a:t>
            </a:r>
            <a:r>
              <a:rPr lang="en-US" sz="1100" dirty="0">
                <a:ea typeface="Verdana" panose="020B0604030504040204" pitchFamily="34" charset="0"/>
              </a:rPr>
              <a:t> parameter: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en-US" sz="1100" dirty="0">
                <a:ea typeface="Verdana" panose="020B0604030504040204" pitchFamily="34" charset="0"/>
              </a:rPr>
              <a:t>	template&lt;</a:t>
            </a:r>
            <a:r>
              <a:rPr lang="en-US" sz="1100" dirty="0" err="1">
                <a:ea typeface="Verdana" panose="020B0604030504040204" pitchFamily="34" charset="0"/>
              </a:rPr>
              <a:t>typename</a:t>
            </a:r>
            <a:r>
              <a:rPr lang="en-US" sz="1100" dirty="0">
                <a:ea typeface="Verdana" panose="020B0604030504040204" pitchFamily="34" charset="0"/>
              </a:rPr>
              <a:t> K, </a:t>
            </a:r>
            <a:r>
              <a:rPr lang="en-US" sz="1100" dirty="0" err="1">
                <a:ea typeface="Verdana" panose="020B0604030504040204" pitchFamily="34" charset="0"/>
              </a:rPr>
              <a:t>typename</a:t>
            </a:r>
            <a:r>
              <a:rPr lang="en-US" sz="1100" dirty="0">
                <a:ea typeface="Verdana" panose="020B0604030504040204" pitchFamily="34" charset="0"/>
              </a:rPr>
              <a:t> V, </a:t>
            </a:r>
            <a:r>
              <a:rPr lang="en-US" sz="1100" b="1" dirty="0">
                <a:ea typeface="Verdana" panose="020B0604030504040204" pitchFamily="34" charset="0"/>
              </a:rPr>
              <a:t>template&lt;</a:t>
            </a:r>
            <a:r>
              <a:rPr lang="en-US" sz="1100" b="1" dirty="0" err="1">
                <a:ea typeface="Verdana" panose="020B0604030504040204" pitchFamily="34" charset="0"/>
              </a:rPr>
              <a:t>typename</a:t>
            </a:r>
            <a:r>
              <a:rPr lang="en-US" sz="1100" b="1" dirty="0">
                <a:ea typeface="Verdana" panose="020B0604030504040204" pitchFamily="34" charset="0"/>
              </a:rPr>
              <a:t>&gt; </a:t>
            </a:r>
            <a:r>
              <a:rPr lang="en-US" sz="1100" b="1" dirty="0" err="1">
                <a:ea typeface="Verdana" panose="020B0604030504040204" pitchFamily="34" charset="0"/>
              </a:rPr>
              <a:t>typename</a:t>
            </a:r>
            <a:r>
              <a:rPr lang="en-US" sz="1100" b="1" dirty="0">
                <a:ea typeface="Verdana" panose="020B0604030504040204" pitchFamily="34" charset="0"/>
              </a:rPr>
              <a:t> C = </a:t>
            </a:r>
            <a:r>
              <a:rPr lang="en-US" sz="1100" b="1" dirty="0" err="1">
                <a:ea typeface="Verdana" panose="020B0604030504040204" pitchFamily="34" charset="0"/>
              </a:rPr>
              <a:t>my_array</a:t>
            </a:r>
            <a:r>
              <a:rPr lang="en-US" sz="1100" dirty="0">
                <a:ea typeface="Verdana" panose="020B0604030504040204" pitchFamily="34" charset="0"/>
              </a:rPr>
              <a:t>&gt;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en-US" sz="1100" dirty="0">
                <a:ea typeface="Verdana" panose="020B0604030504040204" pitchFamily="34" charset="0"/>
              </a:rPr>
              <a:t>	class Map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en-US" sz="1100" dirty="0">
                <a:ea typeface="Verdana" panose="020B0604030504040204" pitchFamily="34" charset="0"/>
              </a:rPr>
              <a:t>	{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en-US" sz="1100" dirty="0">
                <a:ea typeface="Verdana" panose="020B0604030504040204" pitchFamily="34" charset="0"/>
              </a:rPr>
              <a:t>	    C&lt;K&gt; key;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en-US" sz="1100" dirty="0">
                <a:ea typeface="Verdana" panose="020B0604030504040204" pitchFamily="34" charset="0"/>
              </a:rPr>
              <a:t>	    C&lt;V&gt; value;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en-US" sz="1100" dirty="0">
                <a:ea typeface="Verdana" panose="020B0604030504040204" pitchFamily="34" charset="0"/>
              </a:rPr>
              <a:t>	};</a:t>
            </a:r>
          </a:p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100" dirty="0">
              <a:ea typeface="Verdana" panose="020B0604030504040204" pitchFamily="34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100" dirty="0">
              <a:ea typeface="Verdana" panose="020B0604030504040204" pitchFamily="34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ea typeface="Verdana" panose="020B0604030504040204" pitchFamily="34" charset="0"/>
              </a:rPr>
              <a:t>The container adaptors std::stack, std::queue, and std::</a:t>
            </a:r>
            <a:r>
              <a:rPr lang="en-US" sz="1100" dirty="0" err="1">
                <a:ea typeface="Verdana" panose="020B0604030504040204" pitchFamily="34" charset="0"/>
              </a:rPr>
              <a:t>priority_queue</a:t>
            </a:r>
            <a:r>
              <a:rPr lang="en-US" sz="1100" dirty="0">
                <a:ea typeface="Verdana" panose="020B0604030504040204" pitchFamily="34" charset="0"/>
              </a:rPr>
              <a:t> use per default a std::deque to hold their arguments, but you can use a different container. Their usage is straightforward.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ea typeface="Verdana" panose="020B0604030504040204" pitchFamily="34" charset="0"/>
              </a:rPr>
              <a:t>Example: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100" dirty="0">
                <a:ea typeface="Verdana" panose="020B0604030504040204" pitchFamily="34" charset="0"/>
              </a:rPr>
              <a:t>	std::stack&lt;int&gt; stack1;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100" dirty="0">
                <a:ea typeface="Verdana" panose="020B0604030504040204" pitchFamily="34" charset="0"/>
              </a:rPr>
              <a:t>	stack1.push(5);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1100" dirty="0">
              <a:ea typeface="Verdana" panose="020B060403050404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100" dirty="0">
                <a:ea typeface="Verdana" panose="020B0604030504040204" pitchFamily="34" charset="0"/>
              </a:rPr>
              <a:t>	std::stack&lt;double, std::vector&lt;double&gt;&gt; stack2;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100" dirty="0">
                <a:ea typeface="Verdana" panose="020B0604030504040204" pitchFamily="34" charset="0"/>
              </a:rPr>
              <a:t>	stack2.push(10.5);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1100" dirty="0">
              <a:ea typeface="Verdana" panose="020B060403050404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F70807-AE34-0FFB-4CD8-B7B500BF0BB8}"/>
              </a:ext>
            </a:extLst>
          </p:cNvPr>
          <p:cNvCxnSpPr>
            <a:cxnSpLocks/>
          </p:cNvCxnSpPr>
          <p:nvPr/>
        </p:nvCxnSpPr>
        <p:spPr>
          <a:xfrm flipV="1">
            <a:off x="2748426" y="4614333"/>
            <a:ext cx="2336030" cy="581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95797BA7-59A0-DBD0-8303-6F0FE4C23841}"/>
              </a:ext>
            </a:extLst>
          </p:cNvPr>
          <p:cNvSpPr/>
          <p:nvPr/>
        </p:nvSpPr>
        <p:spPr>
          <a:xfrm>
            <a:off x="4960218" y="4474767"/>
            <a:ext cx="2147327" cy="2551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Element type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1A5E201-E905-2DD1-D3BE-FA71EDF0EE2A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3332060" y="5360122"/>
            <a:ext cx="1628158" cy="590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E8C3F6DB-F9AB-68D9-DCBC-3E00CF23210E}"/>
              </a:ext>
            </a:extLst>
          </p:cNvPr>
          <p:cNvSpPr/>
          <p:nvPr/>
        </p:nvSpPr>
        <p:spPr>
          <a:xfrm>
            <a:off x="4960218" y="5718447"/>
            <a:ext cx="2091000" cy="4650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Container</a:t>
            </a:r>
          </a:p>
        </p:txBody>
      </p:sp>
    </p:spTree>
    <p:extLst>
      <p:ext uri="{BB962C8B-B14F-4D97-AF65-F5344CB8AC3E}">
        <p14:creationId xmlns:p14="http://schemas.microsoft.com/office/powerpoint/2010/main" val="2041450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3DF12-873D-4924-18E5-0935DB5E3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1525" y="200026"/>
            <a:ext cx="10648950" cy="820252"/>
          </a:xfrm>
        </p:spPr>
        <p:txBody>
          <a:bodyPr>
            <a:noAutofit/>
          </a:bodyPr>
          <a:lstStyle/>
          <a:p>
            <a:pPr algn="l"/>
            <a:r>
              <a:rPr lang="en-US" sz="2800" b="1" kern="0" dirty="0">
                <a:solidFill>
                  <a:srgbClr val="41763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How Template </a:t>
            </a:r>
            <a:r>
              <a:rPr lang="en-US" sz="2800" b="1" kern="0" dirty="0" err="1">
                <a:solidFill>
                  <a:srgbClr val="41763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Template</a:t>
            </a:r>
            <a:r>
              <a:rPr lang="en-US" sz="2800" b="1" kern="0" dirty="0">
                <a:solidFill>
                  <a:srgbClr val="41763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Parameters Can Simplify Template Classes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2A7EB3-7D83-FC74-1BD5-3ACBFA212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6300" y="1020278"/>
            <a:ext cx="11010899" cy="5746282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100" dirty="0">
                <a:ea typeface="Verdana" panose="020B0604030504040204" pitchFamily="34" charset="0"/>
              </a:rPr>
              <a:t>template&lt;</a:t>
            </a:r>
            <a:r>
              <a:rPr lang="en-US" sz="1100" dirty="0" err="1">
                <a:ea typeface="Verdana" panose="020B0604030504040204" pitchFamily="34" charset="0"/>
              </a:rPr>
              <a:t>typename</a:t>
            </a:r>
            <a:r>
              <a:rPr lang="en-US" sz="1100" dirty="0">
                <a:ea typeface="Verdana" panose="020B0604030504040204" pitchFamily="34" charset="0"/>
              </a:rPr>
              <a:t> </a:t>
            </a:r>
            <a:r>
              <a:rPr lang="en-US" sz="1100" dirty="0" err="1">
                <a:ea typeface="Verdana" panose="020B0604030504040204" pitchFamily="34" charset="0"/>
              </a:rPr>
              <a:t>fsm</a:t>
            </a:r>
            <a:r>
              <a:rPr lang="en-US" sz="1100" dirty="0">
                <a:ea typeface="Verdana" panose="020B0604030504040204" pitchFamily="34" charset="0"/>
              </a:rPr>
              <a:t>, </a:t>
            </a:r>
            <a:r>
              <a:rPr lang="en-US" sz="1100" dirty="0" err="1">
                <a:ea typeface="Verdana" panose="020B0604030504040204" pitchFamily="34" charset="0"/>
              </a:rPr>
              <a:t>typename</a:t>
            </a:r>
            <a:r>
              <a:rPr lang="en-US" sz="1100" dirty="0">
                <a:ea typeface="Verdana" panose="020B0604030504040204" pitchFamily="34" charset="0"/>
              </a:rPr>
              <a:t> state&gt;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100" dirty="0">
                <a:ea typeface="Verdana" panose="020B0604030504040204" pitchFamily="34" charset="0"/>
              </a:rPr>
              <a:t>class </a:t>
            </a:r>
            <a:r>
              <a:rPr lang="en-US" sz="1100" dirty="0" err="1">
                <a:ea typeface="Verdana" panose="020B0604030504040204" pitchFamily="34" charset="0"/>
              </a:rPr>
              <a:t>fsm_state</a:t>
            </a:r>
            <a:endParaRPr lang="en-US" sz="1100" dirty="0">
              <a:ea typeface="Verdana" panose="020B060403050404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100" dirty="0">
                <a:ea typeface="Verdana" panose="020B0604030504040204" pitchFamily="34" charset="0"/>
              </a:rPr>
              <a:t>{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1100" dirty="0">
              <a:ea typeface="Verdana" panose="020B060403050404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100" dirty="0">
                <a:ea typeface="Verdana" panose="020B0604030504040204" pitchFamily="34" charset="0"/>
              </a:rPr>
              <a:t>};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1100" dirty="0">
              <a:ea typeface="Verdana" panose="020B060403050404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100" dirty="0">
                <a:ea typeface="Verdana" panose="020B0604030504040204" pitchFamily="34" charset="0"/>
              </a:rPr>
              <a:t>template&lt;</a:t>
            </a:r>
            <a:r>
              <a:rPr lang="en-US" sz="1100" dirty="0" err="1">
                <a:ea typeface="Verdana" panose="020B0604030504040204" pitchFamily="34" charset="0"/>
              </a:rPr>
              <a:t>typename</a:t>
            </a:r>
            <a:r>
              <a:rPr lang="en-US" sz="1100" dirty="0">
                <a:ea typeface="Verdana" panose="020B0604030504040204" pitchFamily="34" charset="0"/>
              </a:rPr>
              <a:t> Sampler, </a:t>
            </a:r>
            <a:r>
              <a:rPr lang="en-US" sz="1100" dirty="0" err="1">
                <a:ea typeface="Verdana" panose="020B0604030504040204" pitchFamily="34" charset="0"/>
              </a:rPr>
              <a:t>typename</a:t>
            </a:r>
            <a:r>
              <a:rPr lang="en-US" sz="1100" dirty="0">
                <a:ea typeface="Verdana" panose="020B0604030504040204" pitchFamily="34" charset="0"/>
              </a:rPr>
              <a:t> Led, </a:t>
            </a:r>
            <a:r>
              <a:rPr lang="en-US" sz="1100" dirty="0" err="1">
                <a:ea typeface="Verdana" panose="020B0604030504040204" pitchFamily="34" charset="0"/>
              </a:rPr>
              <a:t>typename</a:t>
            </a:r>
            <a:r>
              <a:rPr lang="en-US" sz="1100" dirty="0">
                <a:ea typeface="Verdana" panose="020B0604030504040204" pitchFamily="34" charset="0"/>
              </a:rPr>
              <a:t> Sender&gt;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100" dirty="0">
                <a:ea typeface="Verdana" panose="020B0604030504040204" pitchFamily="34" charset="0"/>
              </a:rPr>
              <a:t>class </a:t>
            </a:r>
            <a:r>
              <a:rPr lang="en-US" sz="1100" dirty="0" err="1">
                <a:ea typeface="Verdana" panose="020B0604030504040204" pitchFamily="34" charset="0"/>
              </a:rPr>
              <a:t>MyFsm</a:t>
            </a:r>
            <a:endParaRPr lang="en-US" sz="1100" dirty="0">
              <a:ea typeface="Verdana" panose="020B060403050404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100" dirty="0">
                <a:ea typeface="Verdana" panose="020B0604030504040204" pitchFamily="34" charset="0"/>
              </a:rPr>
              <a:t>{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1100" dirty="0">
              <a:ea typeface="Verdana" panose="020B060403050404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100" dirty="0">
                <a:ea typeface="Verdana" panose="020B0604030504040204" pitchFamily="34" charset="0"/>
              </a:rPr>
              <a:t>};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1100" dirty="0">
              <a:ea typeface="Verdana" panose="020B060403050404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100" dirty="0">
                <a:ea typeface="Verdana" panose="020B0604030504040204" pitchFamily="34" charset="0"/>
              </a:rPr>
              <a:t>template&lt;</a:t>
            </a:r>
            <a:r>
              <a:rPr lang="en-US" sz="1100" dirty="0" err="1">
                <a:ea typeface="Verdana" panose="020B0604030504040204" pitchFamily="34" charset="0"/>
              </a:rPr>
              <a:t>typename</a:t>
            </a:r>
            <a:r>
              <a:rPr lang="en-US" sz="1100" dirty="0">
                <a:ea typeface="Verdana" panose="020B0604030504040204" pitchFamily="34" charset="0"/>
              </a:rPr>
              <a:t> Sampler, </a:t>
            </a:r>
            <a:r>
              <a:rPr lang="en-US" sz="1100" dirty="0" err="1">
                <a:ea typeface="Verdana" panose="020B0604030504040204" pitchFamily="34" charset="0"/>
              </a:rPr>
              <a:t>typename</a:t>
            </a:r>
            <a:r>
              <a:rPr lang="en-US" sz="1100" dirty="0">
                <a:ea typeface="Verdana" panose="020B0604030504040204" pitchFamily="34" charset="0"/>
              </a:rPr>
              <a:t> Led, </a:t>
            </a:r>
            <a:r>
              <a:rPr lang="en-US" sz="1100" dirty="0" err="1">
                <a:ea typeface="Verdana" panose="020B0604030504040204" pitchFamily="34" charset="0"/>
              </a:rPr>
              <a:t>typename</a:t>
            </a:r>
            <a:r>
              <a:rPr lang="en-US" sz="1100" dirty="0">
                <a:ea typeface="Verdana" panose="020B0604030504040204" pitchFamily="34" charset="0"/>
              </a:rPr>
              <a:t> Sender&gt;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100" dirty="0">
                <a:ea typeface="Verdana" panose="020B0604030504040204" pitchFamily="34" charset="0"/>
              </a:rPr>
              <a:t>class </a:t>
            </a:r>
            <a:r>
              <a:rPr lang="en-US" sz="1100" dirty="0" err="1">
                <a:ea typeface="Verdana" panose="020B0604030504040204" pitchFamily="34" charset="0"/>
              </a:rPr>
              <a:t>SamplingState</a:t>
            </a:r>
            <a:r>
              <a:rPr lang="en-US" sz="1100" dirty="0">
                <a:ea typeface="Verdana" panose="020B0604030504040204" pitchFamily="34" charset="0"/>
              </a:rPr>
              <a:t> : public </a:t>
            </a:r>
            <a:r>
              <a:rPr lang="en-US" sz="1100" dirty="0" err="1">
                <a:ea typeface="Verdana" panose="020B0604030504040204" pitchFamily="34" charset="0"/>
              </a:rPr>
              <a:t>fsm_state</a:t>
            </a:r>
            <a:r>
              <a:rPr lang="en-US" sz="1100" dirty="0">
                <a:ea typeface="Verdana" panose="020B0604030504040204" pitchFamily="34" charset="0"/>
              </a:rPr>
              <a:t>&lt;</a:t>
            </a:r>
            <a:r>
              <a:rPr lang="en-US" sz="1100" dirty="0" err="1">
                <a:ea typeface="Verdana" panose="020B0604030504040204" pitchFamily="34" charset="0"/>
              </a:rPr>
              <a:t>MyFsm</a:t>
            </a:r>
            <a:r>
              <a:rPr lang="en-US" sz="1100" dirty="0">
                <a:ea typeface="Verdana" panose="020B0604030504040204" pitchFamily="34" charset="0"/>
              </a:rPr>
              <a:t>&lt;Sampler, Led, Sender&gt;, </a:t>
            </a:r>
            <a:r>
              <a:rPr lang="en-US" sz="1100" dirty="0" err="1">
                <a:ea typeface="Verdana" panose="020B0604030504040204" pitchFamily="34" charset="0"/>
              </a:rPr>
              <a:t>SamplingState</a:t>
            </a:r>
            <a:r>
              <a:rPr lang="en-US" sz="1100" dirty="0">
                <a:ea typeface="Verdana" panose="020B0604030504040204" pitchFamily="34" charset="0"/>
              </a:rPr>
              <a:t>&lt;Sampler, Led, Sender&gt;&gt;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100" dirty="0">
                <a:ea typeface="Verdana" panose="020B0604030504040204" pitchFamily="34" charset="0"/>
              </a:rPr>
              <a:t>{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1100" dirty="0">
              <a:ea typeface="Verdana" panose="020B060403050404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100" dirty="0">
                <a:ea typeface="Verdana" panose="020B0604030504040204" pitchFamily="34" charset="0"/>
              </a:rPr>
              <a:t>};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1100" dirty="0">
              <a:highlight>
                <a:srgbClr val="FFFF00"/>
              </a:highlight>
              <a:ea typeface="Verdana" panose="020B060403050404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100" b="1" dirty="0">
                <a:highlight>
                  <a:srgbClr val="FFFF00"/>
                </a:highlight>
                <a:ea typeface="Verdana" panose="020B0604030504040204" pitchFamily="34" charset="0"/>
              </a:rPr>
              <a:t>To remove the duplication of the template parameters packs, we can pass template </a:t>
            </a:r>
            <a:r>
              <a:rPr lang="en-US" sz="1100" b="1" dirty="0" err="1">
                <a:highlight>
                  <a:srgbClr val="FFFF00"/>
                </a:highlight>
                <a:ea typeface="Verdana" panose="020B0604030504040204" pitchFamily="34" charset="0"/>
              </a:rPr>
              <a:t>template</a:t>
            </a:r>
            <a:r>
              <a:rPr lang="en-US" sz="1100" b="1" dirty="0">
                <a:highlight>
                  <a:srgbClr val="FFFF00"/>
                </a:highlight>
                <a:ea typeface="Verdana" panose="020B0604030504040204" pitchFamily="34" charset="0"/>
              </a:rPr>
              <a:t> parameters instead of template type parameters: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1100" b="1" dirty="0">
              <a:ea typeface="Verdana" panose="020B060403050404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100" dirty="0">
                <a:ea typeface="Verdana" panose="020B0604030504040204" pitchFamily="34" charset="0"/>
              </a:rPr>
              <a:t>template&lt;</a:t>
            </a:r>
            <a:r>
              <a:rPr lang="en-US" sz="1100" dirty="0" err="1">
                <a:ea typeface="Verdana" panose="020B0604030504040204" pitchFamily="34" charset="0"/>
              </a:rPr>
              <a:t>typename</a:t>
            </a:r>
            <a:r>
              <a:rPr lang="en-US" sz="1100" dirty="0">
                <a:ea typeface="Verdana" panose="020B0604030504040204" pitchFamily="34" charset="0"/>
              </a:rPr>
              <a:t> Sampler, </a:t>
            </a:r>
            <a:r>
              <a:rPr lang="en-US" sz="1100" dirty="0" err="1">
                <a:ea typeface="Verdana" panose="020B0604030504040204" pitchFamily="34" charset="0"/>
              </a:rPr>
              <a:t>typename</a:t>
            </a:r>
            <a:r>
              <a:rPr lang="en-US" sz="1100" dirty="0">
                <a:ea typeface="Verdana" panose="020B0604030504040204" pitchFamily="34" charset="0"/>
              </a:rPr>
              <a:t> Led, </a:t>
            </a:r>
            <a:r>
              <a:rPr lang="en-US" sz="1100" dirty="0" err="1">
                <a:ea typeface="Verdana" panose="020B0604030504040204" pitchFamily="34" charset="0"/>
              </a:rPr>
              <a:t>typename</a:t>
            </a:r>
            <a:r>
              <a:rPr lang="en-US" sz="1100" dirty="0">
                <a:ea typeface="Verdana" panose="020B0604030504040204" pitchFamily="34" charset="0"/>
              </a:rPr>
              <a:t> Sender&gt;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100" dirty="0">
                <a:ea typeface="Verdana" panose="020B0604030504040204" pitchFamily="34" charset="0"/>
              </a:rPr>
              <a:t>class </a:t>
            </a:r>
            <a:r>
              <a:rPr lang="en-US" sz="1100" dirty="0" err="1">
                <a:ea typeface="Verdana" panose="020B0604030504040204" pitchFamily="34" charset="0"/>
              </a:rPr>
              <a:t>SamplingState</a:t>
            </a:r>
            <a:r>
              <a:rPr lang="en-US" sz="1100" dirty="0">
                <a:ea typeface="Verdana" panose="020B0604030504040204" pitchFamily="34" charset="0"/>
              </a:rPr>
              <a:t>: public </a:t>
            </a:r>
            <a:r>
              <a:rPr lang="en-US" sz="1100" dirty="0" err="1">
                <a:ea typeface="Verdana" panose="020B0604030504040204" pitchFamily="34" charset="0"/>
              </a:rPr>
              <a:t>fsm_state</a:t>
            </a:r>
            <a:r>
              <a:rPr lang="en-US" sz="1100" dirty="0">
                <a:ea typeface="Verdana" panose="020B0604030504040204" pitchFamily="34" charset="0"/>
              </a:rPr>
              <a:t>&lt;</a:t>
            </a:r>
            <a:r>
              <a:rPr lang="en-US" sz="1100" dirty="0" err="1">
                <a:ea typeface="Verdana" panose="020B0604030504040204" pitchFamily="34" charset="0"/>
              </a:rPr>
              <a:t>MyFsm</a:t>
            </a:r>
            <a:r>
              <a:rPr lang="en-US" sz="1100" dirty="0">
                <a:ea typeface="Verdana" panose="020B0604030504040204" pitchFamily="34" charset="0"/>
              </a:rPr>
              <a:t>, </a:t>
            </a:r>
            <a:r>
              <a:rPr lang="en-US" sz="1100" dirty="0" err="1">
                <a:ea typeface="Verdana" panose="020B0604030504040204" pitchFamily="34" charset="0"/>
              </a:rPr>
              <a:t>SamplingState</a:t>
            </a:r>
            <a:r>
              <a:rPr lang="en-US" sz="1100" dirty="0">
                <a:ea typeface="Verdana" panose="020B0604030504040204" pitchFamily="34" charset="0"/>
              </a:rPr>
              <a:t>, Sampler, Led, Sender&gt;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100" dirty="0">
                <a:ea typeface="Verdana" panose="020B0604030504040204" pitchFamily="34" charset="0"/>
              </a:rPr>
              <a:t>{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1100" dirty="0">
              <a:ea typeface="Verdana" panose="020B060403050404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100" dirty="0">
                <a:ea typeface="Verdana" panose="020B0604030504040204" pitchFamily="34" charset="0"/>
              </a:rPr>
              <a:t>};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1100" dirty="0">
              <a:ea typeface="Verdana" panose="020B060403050404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100" dirty="0">
                <a:ea typeface="Verdana" panose="020B0604030504040204" pitchFamily="34" charset="0"/>
              </a:rPr>
              <a:t>template&lt;template&lt;</a:t>
            </a:r>
            <a:r>
              <a:rPr lang="en-US" sz="1100" dirty="0" err="1">
                <a:ea typeface="Verdana" panose="020B0604030504040204" pitchFamily="34" charset="0"/>
              </a:rPr>
              <a:t>typename</a:t>
            </a:r>
            <a:r>
              <a:rPr lang="en-US" sz="1100" dirty="0">
                <a:ea typeface="Verdana" panose="020B0604030504040204" pitchFamily="34" charset="0"/>
              </a:rPr>
              <a:t> Sampler, </a:t>
            </a:r>
            <a:r>
              <a:rPr lang="en-US" sz="1100" dirty="0" err="1">
                <a:ea typeface="Verdana" panose="020B0604030504040204" pitchFamily="34" charset="0"/>
              </a:rPr>
              <a:t>typename</a:t>
            </a:r>
            <a:r>
              <a:rPr lang="en-US" sz="1100" dirty="0">
                <a:ea typeface="Verdana" panose="020B0604030504040204" pitchFamily="34" charset="0"/>
              </a:rPr>
              <a:t> Led, </a:t>
            </a:r>
            <a:r>
              <a:rPr lang="en-US" sz="1100" dirty="0" err="1">
                <a:ea typeface="Verdana" panose="020B0604030504040204" pitchFamily="34" charset="0"/>
              </a:rPr>
              <a:t>typename</a:t>
            </a:r>
            <a:r>
              <a:rPr lang="en-US" sz="1100" dirty="0">
                <a:ea typeface="Verdana" panose="020B0604030504040204" pitchFamily="34" charset="0"/>
              </a:rPr>
              <a:t> Sender&gt; </a:t>
            </a:r>
            <a:r>
              <a:rPr lang="en-US" sz="1100" dirty="0" err="1">
                <a:ea typeface="Verdana" panose="020B0604030504040204" pitchFamily="34" charset="0"/>
              </a:rPr>
              <a:t>typename</a:t>
            </a:r>
            <a:r>
              <a:rPr lang="en-US" sz="1100" dirty="0">
                <a:ea typeface="Verdana" panose="020B0604030504040204" pitchFamily="34" charset="0"/>
              </a:rPr>
              <a:t> </a:t>
            </a:r>
            <a:r>
              <a:rPr lang="en-US" sz="1100" dirty="0" err="1">
                <a:ea typeface="Verdana" panose="020B0604030504040204" pitchFamily="34" charset="0"/>
              </a:rPr>
              <a:t>fsm</a:t>
            </a:r>
            <a:r>
              <a:rPr lang="en-US" sz="1100" dirty="0">
                <a:ea typeface="Verdana" panose="020B0604030504040204" pitchFamily="34" charset="0"/>
              </a:rPr>
              <a:t>,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100" dirty="0">
                <a:ea typeface="Verdana" panose="020B0604030504040204" pitchFamily="34" charset="0"/>
              </a:rPr>
              <a:t>         template&lt;</a:t>
            </a:r>
            <a:r>
              <a:rPr lang="en-US" sz="1100" dirty="0" err="1">
                <a:ea typeface="Verdana" panose="020B0604030504040204" pitchFamily="34" charset="0"/>
              </a:rPr>
              <a:t>typename</a:t>
            </a:r>
            <a:r>
              <a:rPr lang="en-US" sz="1100" dirty="0">
                <a:ea typeface="Verdana" panose="020B0604030504040204" pitchFamily="34" charset="0"/>
              </a:rPr>
              <a:t> Sampler, </a:t>
            </a:r>
            <a:r>
              <a:rPr lang="en-US" sz="1100" dirty="0" err="1">
                <a:ea typeface="Verdana" panose="020B0604030504040204" pitchFamily="34" charset="0"/>
              </a:rPr>
              <a:t>typename</a:t>
            </a:r>
            <a:r>
              <a:rPr lang="en-US" sz="1100" dirty="0">
                <a:ea typeface="Verdana" panose="020B0604030504040204" pitchFamily="34" charset="0"/>
              </a:rPr>
              <a:t> Led, </a:t>
            </a:r>
            <a:r>
              <a:rPr lang="en-US" sz="1100" dirty="0" err="1">
                <a:ea typeface="Verdana" panose="020B0604030504040204" pitchFamily="34" charset="0"/>
              </a:rPr>
              <a:t>typename</a:t>
            </a:r>
            <a:r>
              <a:rPr lang="en-US" sz="1100" dirty="0">
                <a:ea typeface="Verdana" panose="020B0604030504040204" pitchFamily="34" charset="0"/>
              </a:rPr>
              <a:t> Sender&gt; </a:t>
            </a:r>
            <a:r>
              <a:rPr lang="en-US" sz="1100" dirty="0" err="1">
                <a:ea typeface="Verdana" panose="020B0604030504040204" pitchFamily="34" charset="0"/>
              </a:rPr>
              <a:t>typename</a:t>
            </a:r>
            <a:r>
              <a:rPr lang="en-US" sz="1100" dirty="0">
                <a:ea typeface="Verdana" panose="020B0604030504040204" pitchFamily="34" charset="0"/>
              </a:rPr>
              <a:t> state,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100" dirty="0">
                <a:ea typeface="Verdana" panose="020B0604030504040204" pitchFamily="34" charset="0"/>
              </a:rPr>
              <a:t>         </a:t>
            </a:r>
            <a:r>
              <a:rPr lang="en-US" sz="1100" dirty="0" err="1">
                <a:ea typeface="Verdana" panose="020B0604030504040204" pitchFamily="34" charset="0"/>
              </a:rPr>
              <a:t>typename</a:t>
            </a:r>
            <a:r>
              <a:rPr lang="en-US" sz="1100" dirty="0">
                <a:ea typeface="Verdana" panose="020B0604030504040204" pitchFamily="34" charset="0"/>
              </a:rPr>
              <a:t> Sampler, </a:t>
            </a:r>
            <a:r>
              <a:rPr lang="en-US" sz="1100" dirty="0" err="1">
                <a:ea typeface="Verdana" panose="020B0604030504040204" pitchFamily="34" charset="0"/>
              </a:rPr>
              <a:t>typename</a:t>
            </a:r>
            <a:r>
              <a:rPr lang="en-US" sz="1100" dirty="0">
                <a:ea typeface="Verdana" panose="020B0604030504040204" pitchFamily="34" charset="0"/>
              </a:rPr>
              <a:t> Led, </a:t>
            </a:r>
            <a:r>
              <a:rPr lang="en-US" sz="1100" dirty="0" err="1">
                <a:ea typeface="Verdana" panose="020B0604030504040204" pitchFamily="34" charset="0"/>
              </a:rPr>
              <a:t>typename</a:t>
            </a:r>
            <a:r>
              <a:rPr lang="en-US" sz="1100" dirty="0">
                <a:ea typeface="Verdana" panose="020B0604030504040204" pitchFamily="34" charset="0"/>
              </a:rPr>
              <a:t> Sender&gt;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100" dirty="0">
                <a:ea typeface="Verdana" panose="020B0604030504040204" pitchFamily="34" charset="0"/>
              </a:rPr>
              <a:t>class </a:t>
            </a:r>
            <a:r>
              <a:rPr lang="en-US" sz="1100" dirty="0" err="1">
                <a:ea typeface="Verdana" panose="020B0604030504040204" pitchFamily="34" charset="0"/>
              </a:rPr>
              <a:t>fsm_state</a:t>
            </a:r>
            <a:endParaRPr lang="en-US" sz="1100" dirty="0">
              <a:ea typeface="Verdana" panose="020B060403050404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100" dirty="0">
                <a:ea typeface="Verdana" panose="020B0604030504040204" pitchFamily="34" charset="0"/>
              </a:rPr>
              <a:t>{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1100" dirty="0">
              <a:ea typeface="Verdana" panose="020B060403050404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100" dirty="0">
                <a:ea typeface="Verdana" panose="020B0604030504040204" pitchFamily="34" charset="0"/>
              </a:rPr>
              <a:t>};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1100" dirty="0"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080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3DF12-873D-4924-18E5-0935DB5E3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1525" y="200026"/>
            <a:ext cx="10648950" cy="619782"/>
          </a:xfrm>
        </p:spPr>
        <p:txBody>
          <a:bodyPr>
            <a:noAutofit/>
          </a:bodyPr>
          <a:lstStyle/>
          <a:p>
            <a:pPr algn="l"/>
            <a:r>
              <a:rPr lang="en-US" sz="2800" b="1" kern="0" dirty="0">
                <a:solidFill>
                  <a:srgbClr val="41763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Template arguments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2A7EB3-7D83-FC74-1BD5-3ACBFA212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6300" y="924910"/>
            <a:ext cx="11010899" cy="5602014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ea typeface="Verdana" panose="020B0604030504040204" pitchFamily="34" charset="0"/>
              </a:rPr>
              <a:t>It is quite interesting how the compiler deduces the types for the template arguments. To make it short, you get most of the time the type you expect. 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ea typeface="Verdana" panose="020B0604030504040204" pitchFamily="34" charset="0"/>
              </a:rPr>
              <a:t>In order for a template to be instantiated, every template parameter (type, non-type, or template) must be replaced by a corresponding template argument.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I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f an argument can be interpreted as both </a:t>
            </a:r>
            <a:r>
              <a:rPr lang="en-US" sz="1600" dirty="0">
                <a:solidFill>
                  <a:srgbClr val="000000"/>
                </a:solidFill>
              </a:rPr>
              <a:t>a type-id and 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an expression, it is always interpreted as a type-id, even if the corresponding template parameter is non-type: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00000"/>
                </a:solidFill>
                <a:effectLst/>
              </a:rPr>
              <a:t>Example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</a:p>
          <a:p>
            <a:pPr lvl="1" algn="l"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E2A91B-27B7-42A3-DA1B-A6F093674F03}"/>
              </a:ext>
            </a:extLst>
          </p:cNvPr>
          <p:cNvSpPr/>
          <p:nvPr/>
        </p:nvSpPr>
        <p:spPr>
          <a:xfrm>
            <a:off x="1395664" y="3099335"/>
            <a:ext cx="7449953" cy="31185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1">
              <a:lnSpc>
                <a:spcPct val="100000"/>
              </a:lnSpc>
            </a:pPr>
            <a:r>
              <a:rPr lang="en-US" sz="1600" dirty="0"/>
              <a:t>template&lt;class T&gt;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void f(); // #1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template&lt;int I&gt;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void f(); // #2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void g()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{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    f&lt;int()&gt;();    // "int()" is both a type and an expression,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               	 // calls #1 because it is interpreted as a type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957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3DF12-873D-4924-18E5-0935DB5E3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1525" y="200026"/>
            <a:ext cx="10648950" cy="619782"/>
          </a:xfrm>
        </p:spPr>
        <p:txBody>
          <a:bodyPr>
            <a:noAutofit/>
          </a:bodyPr>
          <a:lstStyle/>
          <a:p>
            <a:pPr algn="l"/>
            <a:r>
              <a:rPr lang="en-US" sz="2800" b="1" kern="0" dirty="0">
                <a:solidFill>
                  <a:srgbClr val="41763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Template non-type arguments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2A7EB3-7D83-FC74-1BD5-3ACBFA212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6300" y="924910"/>
            <a:ext cx="11010899" cy="538064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template argument that can be used with a non-type template parameter can be any converted constant expression of the type of the template parameter.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Example</a:t>
            </a:r>
          </a:p>
          <a:p>
            <a:pPr algn="l">
              <a:lnSpc>
                <a:spcPct val="100000"/>
              </a:lnSpc>
            </a:pPr>
            <a:endParaRPr lang="en-US" sz="2000" dirty="0"/>
          </a:p>
          <a:p>
            <a:pPr algn="l">
              <a:lnSpc>
                <a:spcPct val="100000"/>
              </a:lnSpc>
            </a:pPr>
            <a:r>
              <a:rPr lang="en-US" sz="2000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963A6A-73D1-5CC6-BCE6-BD082E93E44F}"/>
              </a:ext>
            </a:extLst>
          </p:cNvPr>
          <p:cNvSpPr/>
          <p:nvPr/>
        </p:nvSpPr>
        <p:spPr>
          <a:xfrm>
            <a:off x="1183908" y="2213811"/>
            <a:ext cx="6982630" cy="18865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1" algn="just">
              <a:lnSpc>
                <a:spcPct val="100000"/>
              </a:lnSpc>
            </a:pPr>
            <a:r>
              <a:rPr lang="en-US" sz="1600" dirty="0"/>
              <a:t>template&lt;const int* </a:t>
            </a:r>
            <a:r>
              <a:rPr lang="en-US" sz="1600" dirty="0" err="1"/>
              <a:t>pci</a:t>
            </a:r>
            <a:r>
              <a:rPr lang="en-US" sz="1600" dirty="0"/>
              <a:t>&gt;</a:t>
            </a:r>
          </a:p>
          <a:p>
            <a:pPr lvl="1" algn="just">
              <a:lnSpc>
                <a:spcPct val="100000"/>
              </a:lnSpc>
            </a:pPr>
            <a:r>
              <a:rPr lang="en-US" sz="1600" dirty="0"/>
              <a:t>struct X {};</a:t>
            </a:r>
          </a:p>
          <a:p>
            <a:pPr lvl="1" algn="just">
              <a:lnSpc>
                <a:spcPct val="100000"/>
              </a:lnSpc>
            </a:pPr>
            <a:r>
              <a:rPr lang="en-US" sz="1600" dirty="0"/>
              <a:t> </a:t>
            </a:r>
          </a:p>
          <a:p>
            <a:pPr lvl="1" algn="just">
              <a:lnSpc>
                <a:spcPct val="100000"/>
              </a:lnSpc>
            </a:pPr>
            <a:r>
              <a:rPr lang="en-US" sz="1600" dirty="0"/>
              <a:t>int ai[10];</a:t>
            </a:r>
          </a:p>
          <a:p>
            <a:pPr lvl="1" algn="just">
              <a:lnSpc>
                <a:spcPct val="100000"/>
              </a:lnSpc>
            </a:pPr>
            <a:r>
              <a:rPr lang="en-US" sz="1600" dirty="0"/>
              <a:t>X&lt;ai&gt; xi; // OK: array to pointer conversion and cv-qualification conversion</a:t>
            </a:r>
          </a:p>
        </p:txBody>
      </p:sp>
    </p:spTree>
    <p:extLst>
      <p:ext uri="{BB962C8B-B14F-4D97-AF65-F5344CB8AC3E}">
        <p14:creationId xmlns:p14="http://schemas.microsoft.com/office/powerpoint/2010/main" val="1493353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3DF12-873D-4924-18E5-0935DB5E3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1525" y="200026"/>
            <a:ext cx="10648950" cy="619782"/>
          </a:xfrm>
        </p:spPr>
        <p:txBody>
          <a:bodyPr>
            <a:noAutofit/>
          </a:bodyPr>
          <a:lstStyle/>
          <a:p>
            <a:pPr algn="l"/>
            <a:r>
              <a:rPr lang="en-US" sz="2800" b="1" kern="0" dirty="0">
                <a:solidFill>
                  <a:srgbClr val="41763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Template type arguments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2A7EB3-7D83-FC74-1BD5-3ACBFA212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6300" y="924910"/>
            <a:ext cx="11010899" cy="5380640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A template argument for a type template parameter must be a type-id, which may name an incomplete type: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Example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BF6B09-E395-42A0-EC63-DC240EC447F8}"/>
              </a:ext>
            </a:extLst>
          </p:cNvPr>
          <p:cNvSpPr/>
          <p:nvPr/>
        </p:nvSpPr>
        <p:spPr>
          <a:xfrm>
            <a:off x="1039527" y="2184935"/>
            <a:ext cx="6035041" cy="34650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template&lt;</a:t>
            </a:r>
            <a:r>
              <a:rPr lang="en-US" sz="1600" dirty="0" err="1"/>
              <a:t>typename</a:t>
            </a:r>
            <a:r>
              <a:rPr lang="en-US" sz="1600" dirty="0"/>
              <a:t> T&gt;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class X {}; // class template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struct A;            		// incomplete type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typedef struct {} B; 		// type alias to an unnamed type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int main()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{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    X&lt;A&gt; x1;  	// OK: 'A' names a type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    X&lt;A*&gt; x2;	 // OK: 'A*' names a type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    X&lt;B&gt; x3;  	// OK: 'B' names a type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0266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1729</TotalTime>
  <Words>1667</Words>
  <Application>Microsoft Office PowerPoint</Application>
  <PresentationFormat>Widescreen</PresentationFormat>
  <Paragraphs>231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DejaVuSans</vt:lpstr>
      <vt:lpstr>Verdana</vt:lpstr>
      <vt:lpstr>Office Theme</vt:lpstr>
      <vt:lpstr>Templates Part 3</vt:lpstr>
      <vt:lpstr>Non-Types template parameter</vt:lpstr>
      <vt:lpstr>Type template parameter</vt:lpstr>
      <vt:lpstr>Type template parameter</vt:lpstr>
      <vt:lpstr>Template template parameter</vt:lpstr>
      <vt:lpstr>How Template Template Parameters Can Simplify Template Classes</vt:lpstr>
      <vt:lpstr>Template arguments</vt:lpstr>
      <vt:lpstr>Template non-type arguments</vt:lpstr>
      <vt:lpstr>Template type arguments</vt:lpstr>
      <vt:lpstr>Template Class Partial Specialization</vt:lpstr>
      <vt:lpstr>Template template arguments</vt:lpstr>
      <vt:lpstr>Default template arguments</vt:lpstr>
      <vt:lpstr>Next Session Points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constexpr</dc:title>
  <dc:creator>Rohini Dhawale</dc:creator>
  <cp:lastModifiedBy>Rohini Dhawale</cp:lastModifiedBy>
  <cp:revision>587</cp:revision>
  <dcterms:created xsi:type="dcterms:W3CDTF">2022-08-19T09:02:57Z</dcterms:created>
  <dcterms:modified xsi:type="dcterms:W3CDTF">2022-10-14T06:11:01Z</dcterms:modified>
</cp:coreProperties>
</file>