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6" r:id="rId5"/>
    <p:sldId id="277" r:id="rId6"/>
    <p:sldId id="268" r:id="rId7"/>
    <p:sldId id="274" r:id="rId8"/>
    <p:sldId id="269" r:id="rId9"/>
    <p:sldId id="275" r:id="rId10"/>
    <p:sldId id="270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3:0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1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1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3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3:0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20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24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24575,'0'-5'0,"0"-1"-8191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1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1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3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20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24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24575,'0'-5'0,"0"-1"-8191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1.1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1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33.3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3:09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20.9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07:15:24.4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24575,'0'-5'0,"0"-1"-8191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E741-3389-583C-7F27-343C612D9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C2AF2-FCC4-B605-73C6-F4BEB426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CED3-41DC-6853-BCF0-393FBBC5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D1A6-080D-7D94-5A3B-3FEEA260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330B-E2C0-EE96-3201-ED8D3797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58B2-E8EA-AE04-3746-819EDD7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622C6-448B-0717-F329-9760244E3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DF8F-497F-3262-161E-821950F1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9F6F-AA8C-A762-985F-3755E51E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7A38-280E-74CF-950D-B9C9F9D7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214EE-948E-0743-5CD7-3545F9F46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D0B51-258C-C303-F55A-B0C1E46E0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F470-1FB7-C260-7C18-9424ECF9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6AC6-8360-C7BA-5726-00F93657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4D6-4C58-5F79-F590-492CD184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207A-F047-A806-523E-139CF421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6431-589F-7A1C-CF18-1889AFC9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1E09-1E3D-5B2E-E680-C4E1CF36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0E1B-6EC0-08B7-2F09-AE8837C2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A11A-2769-03F3-4245-0AE8E8D2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8835-8047-A004-05B1-EE8216D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0DAA-4A59-DD72-1878-9FA0A229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1779-D40A-F747-A2F9-FE11E072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22FF-F364-0F42-139C-D872FDEE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E8461-4AF0-7409-68C2-3DAF06FA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5711-8D66-F71E-D900-C76D10EC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AEBB-6D04-6E5E-E4E8-52495B76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87D1-B4F9-7398-F437-AA1A38416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CA29-F15F-9F31-A98A-ADF66F37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C885-AE08-4EE5-F5C3-33D8C708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F5BE5-AA62-B419-4F62-988EE06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0221-C3F2-D915-210B-8B4FBC21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F6B1-F7B0-63D1-F5EB-92E975AFD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5D06-BF5A-91BF-60B0-3AEA85106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3072F-B0F1-E42B-5D69-A3734A9F3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4BD0D-C360-410C-B1C1-C5D6A6F4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BBCD5-9F0A-6361-8D00-27A148C4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D2742-836A-3AA7-9ABC-38DFA990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734D8-638B-F500-C050-E3F1BA2C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6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1C21-5033-3842-E379-497F3C6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FEB2F-082D-17DE-6287-D71ED4F8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2CA1E-D94F-FF45-0E11-C049D6C7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8FEF3-B94E-7AA0-C1F8-4127CB21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EBB6A8-6DEB-755B-5585-B3E83E61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B2F67-5EDA-E5FF-6744-73D29A47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6542A-0223-7DA4-FA33-6279132B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6176-BE5E-6C00-BDD4-530DA221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3C3A-5760-A8DC-8C35-60BB211C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E183-B765-82EE-21ED-D39CC1D7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C69A9-F221-071A-306C-882D64BA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A4C38-7D9A-D96D-352E-E86DD8F2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02A3F-6425-4483-73C6-09EF06E3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99BA-632C-036D-D3DE-7A2C9D49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EA870-8F5A-3DBB-1B86-00E310106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8287B-86B9-DE38-26FA-22792ABB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9826A-695F-5F97-9D50-CB7BAADF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BD00C-E987-C51F-D7A7-6154BE10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E7AE-5C1F-BD46-FFF7-19FF91D5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864AF-F59A-DF76-501F-9DC8BA68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63D3-6F58-E83B-B787-5FF802C3D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2C9F-CA3D-1D9E-AC4A-774DA0899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50FC0-2808-4A15-9CB7-6E1B93AB091A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9FA3-2D30-A168-BC3B-612914736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1733-E4B8-A0E3-8232-0346F036B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8358-B762-476D-AE06-199FA415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.png"/><Relationship Id="rId7" Type="http://schemas.openxmlformats.org/officeDocument/2006/relationships/customXml" Target="../ink/ink10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9.xml"/><Relationship Id="rId4" Type="http://schemas.openxmlformats.org/officeDocument/2006/relationships/customXml" Target="../ink/ink8.xml"/><Relationship Id="rId9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.png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15.xml"/><Relationship Id="rId4" Type="http://schemas.openxmlformats.org/officeDocument/2006/relationships/customXml" Target="../ink/ink14.xml"/><Relationship Id="rId9" Type="http://schemas.openxmlformats.org/officeDocument/2006/relationships/customXml" Target="../ink/ink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Templates in C++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282262"/>
            <a:ext cx="11010899" cy="5023288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There are 2 places where we can have template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Verdana" panose="020B0604030504040204" pitchFamily="34" charset="0"/>
              </a:rPr>
              <a:t>Function template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a typeface="Verdana" panose="020B0604030504040204" pitchFamily="34" charset="0"/>
              </a:rPr>
              <a:t>Class template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Templates are the way to write generic(for all data types) programs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The main point is we pass data type as parameter to function or class.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ea typeface="Verdana" panose="020B0604030504040204" pitchFamily="34" charset="0"/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ea typeface="Verdana" panose="020B060403050404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42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636" y="200026"/>
            <a:ext cx="11025839" cy="521870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Overloading function in template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636" y="866274"/>
            <a:ext cx="11492563" cy="543927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#include &lt;iostream&gt;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using namespace std;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{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(30.0,20.0) &lt;&lt; </a:t>
            </a:r>
            <a:r>
              <a:rPr lang="en-US" sz="1400" dirty="0" err="1">
                <a:ea typeface="Verdana" panose="020B0604030504040204" pitchFamily="34" charset="0"/>
              </a:rPr>
              <a:t>endl</a:t>
            </a:r>
            <a:r>
              <a:rPr lang="en-US" sz="1400" dirty="0">
                <a:ea typeface="Verdana" panose="020B0604030504040204" pitchFamily="34" charset="0"/>
              </a:rPr>
              <a:t>;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</a:t>
            </a: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('a', 'x')  &lt;&lt; </a:t>
            </a:r>
            <a:r>
              <a:rPr lang="en-US" sz="1400" dirty="0" err="1">
                <a:ea typeface="Verdana" panose="020B0604030504040204" pitchFamily="34" charset="0"/>
              </a:rPr>
              <a:t>endl</a:t>
            </a:r>
            <a:r>
              <a:rPr lang="en-US" sz="1400" dirty="0">
                <a:ea typeface="Verdana" panose="020B0604030504040204" pitchFamily="34" charset="0"/>
              </a:rPr>
              <a:t>;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(30,20)  &lt;&lt; </a:t>
            </a:r>
            <a:r>
              <a:rPr lang="en-US" sz="1400" dirty="0" err="1">
                <a:ea typeface="Verdana" panose="020B0604030504040204" pitchFamily="34" charset="0"/>
              </a:rPr>
              <a:t>endl</a:t>
            </a:r>
            <a:r>
              <a:rPr lang="en-US" sz="1400" dirty="0">
                <a:ea typeface="Verdana" panose="020B0604030504040204" pitchFamily="34" charset="0"/>
              </a:rPr>
              <a:t>;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&lt;&gt;(30,20)  &lt;&lt; </a:t>
            </a:r>
            <a:r>
              <a:rPr lang="en-US" sz="1400" dirty="0" err="1">
                <a:ea typeface="Verdana" panose="020B0604030504040204" pitchFamily="34" charset="0"/>
              </a:rPr>
              <a:t>endl</a:t>
            </a:r>
            <a:r>
              <a:rPr lang="en-US" sz="1400" dirty="0">
                <a:ea typeface="Verdana" panose="020B0604030504040204" pitchFamily="34" charset="0"/>
              </a:rPr>
              <a:t>;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</a:t>
            </a: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&lt;int&gt;(30,20)  &lt;&lt; </a:t>
            </a:r>
            <a:r>
              <a:rPr lang="en-US" sz="1400" dirty="0" err="1">
                <a:ea typeface="Verdana" panose="020B0604030504040204" pitchFamily="34" charset="0"/>
              </a:rPr>
              <a:t>endl</a:t>
            </a:r>
            <a:r>
              <a:rPr lang="en-US" sz="1400" dirty="0">
                <a:ea typeface="Verdana" panose="020B0604030504040204" pitchFamily="34" charset="0"/>
              </a:rPr>
              <a:t>;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</a:t>
            </a: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(30,20,10)  &lt;&lt; </a:t>
            </a:r>
            <a:r>
              <a:rPr lang="en-US" sz="1400" dirty="0" err="1">
                <a:ea typeface="Verdana" panose="020B0604030504040204" pitchFamily="34" charset="0"/>
              </a:rPr>
              <a:t>endl</a:t>
            </a:r>
            <a:r>
              <a:rPr lang="en-US" sz="1400" dirty="0">
                <a:ea typeface="Verdana" panose="020B0604030504040204" pitchFamily="34" charset="0"/>
              </a:rPr>
              <a:t>;  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E98C43-EF40-22A9-73EA-ACF90440DD08}"/>
              </a:ext>
            </a:extLst>
          </p:cNvPr>
          <p:cNvSpPr/>
          <p:nvPr/>
        </p:nvSpPr>
        <p:spPr>
          <a:xfrm>
            <a:off x="394636" y="1386038"/>
            <a:ext cx="3965608" cy="1578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int const&amp; </a:t>
            </a:r>
            <a:r>
              <a:rPr lang="en-US" sz="1400" dirty="0" err="1">
                <a:solidFill>
                  <a:schemeClr val="accent2"/>
                </a:solidFill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(const int&amp; a, const int&amp; b)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      </a:t>
            </a: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"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(int, int)  =  ";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     return a &gt; b ? a : b;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ABB976-5296-C2C0-47CB-B49154BB6EE6}"/>
              </a:ext>
            </a:extLst>
          </p:cNvPr>
          <p:cNvSpPr/>
          <p:nvPr/>
        </p:nvSpPr>
        <p:spPr>
          <a:xfrm>
            <a:off x="4716379" y="1126156"/>
            <a:ext cx="3374858" cy="1720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template &lt;</a:t>
            </a:r>
            <a:r>
              <a:rPr lang="en-US" sz="1400" dirty="0" err="1">
                <a:solidFill>
                  <a:schemeClr val="tx1"/>
                </a:solidFill>
              </a:rPr>
              <a:t>typename</a:t>
            </a:r>
            <a:r>
              <a:rPr lang="en-US" sz="1400" dirty="0">
                <a:solidFill>
                  <a:schemeClr val="tx1"/>
                </a:solidFill>
              </a:rPr>
              <a:t>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T const&amp; </a:t>
            </a:r>
            <a:r>
              <a:rPr lang="en-US" sz="1400" dirty="0" err="1">
                <a:solidFill>
                  <a:schemeClr val="accent1"/>
                </a:solidFill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(const T&amp; a, const T&amp; b)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     </a:t>
            </a: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"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(T, T)  = "  ;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     return a &gt; b ? a : b;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}</a:t>
            </a:r>
          </a:p>
          <a:p>
            <a:pPr algn="ctr"/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31040-D923-C615-1F39-52FC025EBB31}"/>
              </a:ext>
            </a:extLst>
          </p:cNvPr>
          <p:cNvSpPr/>
          <p:nvPr/>
        </p:nvSpPr>
        <p:spPr>
          <a:xfrm>
            <a:off x="8273717" y="1126157"/>
            <a:ext cx="3718258" cy="1720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template &lt;</a:t>
            </a:r>
            <a:r>
              <a:rPr lang="en-US" sz="1400" dirty="0" err="1">
                <a:ea typeface="Verdana" panose="020B0604030504040204" pitchFamily="34" charset="0"/>
              </a:rPr>
              <a:t>typename</a:t>
            </a:r>
            <a:r>
              <a:rPr lang="en-US" sz="1400" dirty="0">
                <a:ea typeface="Verdana" panose="020B0604030504040204" pitchFamily="34" charset="0"/>
              </a:rPr>
              <a:t>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T const&amp; </a:t>
            </a:r>
            <a:r>
              <a:rPr lang="en-US" sz="1400" dirty="0" err="1">
                <a:solidFill>
                  <a:srgbClr val="00B050"/>
                </a:solidFill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(const T&amp; a, const T&amp; b, const T&amp; c)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     </a:t>
            </a: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&lt;&lt; "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(T, T, T)   =  " ;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     return 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</a:t>
            </a:r>
            <a:r>
              <a:rPr lang="en-US" sz="1400" dirty="0" err="1">
                <a:ea typeface="Verdana" panose="020B0604030504040204" pitchFamily="34" charset="0"/>
              </a:rPr>
              <a:t>PrintMax</a:t>
            </a:r>
            <a:r>
              <a:rPr lang="en-US" sz="1400" dirty="0">
                <a:ea typeface="Verdana" panose="020B0604030504040204" pitchFamily="34" charset="0"/>
              </a:rPr>
              <a:t>(</a:t>
            </a:r>
            <a:r>
              <a:rPr lang="en-US" sz="1400" dirty="0" err="1">
                <a:ea typeface="Verdana" panose="020B0604030504040204" pitchFamily="34" charset="0"/>
              </a:rPr>
              <a:t>a,b</a:t>
            </a:r>
            <a:r>
              <a:rPr lang="en-US" sz="1400" dirty="0">
                <a:ea typeface="Verdana" panose="020B0604030504040204" pitchFamily="34" charset="0"/>
              </a:rPr>
              <a:t>), c);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}</a:t>
            </a:r>
          </a:p>
          <a:p>
            <a:pPr algn="ctr"/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1E360-BEF1-9251-8F1E-EC78C258E1DF}"/>
              </a:ext>
            </a:extLst>
          </p:cNvPr>
          <p:cNvSpPr/>
          <p:nvPr/>
        </p:nvSpPr>
        <p:spPr>
          <a:xfrm>
            <a:off x="4639376" y="3429000"/>
            <a:ext cx="6025415" cy="21852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//Output :</a:t>
            </a:r>
            <a:br>
              <a:rPr lang="en-US" sz="1400" b="1" dirty="0"/>
            </a:br>
            <a:r>
              <a:rPr lang="fr-FR" sz="1400" dirty="0" err="1">
                <a:solidFill>
                  <a:schemeClr val="accent1"/>
                </a:solidFill>
              </a:rPr>
              <a:t>PrintMax</a:t>
            </a:r>
            <a:r>
              <a:rPr lang="fr-FR" sz="1400" dirty="0">
                <a:solidFill>
                  <a:schemeClr val="accent1"/>
                </a:solidFill>
              </a:rPr>
              <a:t>(T, T)  </a:t>
            </a:r>
            <a:r>
              <a:rPr lang="fr-FR" sz="1400" dirty="0"/>
              <a:t>= 30</a:t>
            </a:r>
          </a:p>
          <a:p>
            <a:r>
              <a:rPr lang="fr-FR" sz="1400" dirty="0" err="1">
                <a:solidFill>
                  <a:schemeClr val="accent1"/>
                </a:solidFill>
              </a:rPr>
              <a:t>PrintMax</a:t>
            </a:r>
            <a:r>
              <a:rPr lang="fr-FR" sz="1400" dirty="0">
                <a:solidFill>
                  <a:schemeClr val="accent1"/>
                </a:solidFill>
              </a:rPr>
              <a:t>(T, T)  </a:t>
            </a:r>
            <a:r>
              <a:rPr lang="fr-FR" sz="1400" dirty="0"/>
              <a:t>= x</a:t>
            </a:r>
          </a:p>
          <a:p>
            <a:r>
              <a:rPr lang="fr-FR" sz="1400" dirty="0" err="1">
                <a:solidFill>
                  <a:schemeClr val="accent2"/>
                </a:solidFill>
              </a:rPr>
              <a:t>PrintMax</a:t>
            </a:r>
            <a:r>
              <a:rPr lang="fr-FR" sz="1400" dirty="0">
                <a:solidFill>
                  <a:schemeClr val="accent2"/>
                </a:solidFill>
              </a:rPr>
              <a:t>(</a:t>
            </a:r>
            <a:r>
              <a:rPr lang="fr-FR" sz="1400" dirty="0" err="1">
                <a:solidFill>
                  <a:schemeClr val="accent2"/>
                </a:solidFill>
              </a:rPr>
              <a:t>int</a:t>
            </a:r>
            <a:r>
              <a:rPr lang="fr-FR" sz="1400" dirty="0">
                <a:solidFill>
                  <a:schemeClr val="accent2"/>
                </a:solidFill>
              </a:rPr>
              <a:t>, </a:t>
            </a:r>
            <a:r>
              <a:rPr lang="fr-FR" sz="1400" dirty="0" err="1">
                <a:solidFill>
                  <a:schemeClr val="accent2"/>
                </a:solidFill>
              </a:rPr>
              <a:t>int</a:t>
            </a:r>
            <a:r>
              <a:rPr lang="fr-FR" sz="1400" dirty="0"/>
              <a:t>)  =  30</a:t>
            </a:r>
          </a:p>
          <a:p>
            <a:r>
              <a:rPr lang="fr-FR" sz="1400" dirty="0" err="1">
                <a:solidFill>
                  <a:schemeClr val="accent1"/>
                </a:solidFill>
              </a:rPr>
              <a:t>PrintMax</a:t>
            </a:r>
            <a:r>
              <a:rPr lang="fr-FR" sz="1400" dirty="0">
                <a:solidFill>
                  <a:schemeClr val="accent1"/>
                </a:solidFill>
              </a:rPr>
              <a:t>(T, T)  </a:t>
            </a:r>
            <a:r>
              <a:rPr lang="fr-FR" sz="1400" dirty="0"/>
              <a:t>= 30</a:t>
            </a:r>
          </a:p>
          <a:p>
            <a:r>
              <a:rPr lang="fr-FR" sz="1400" dirty="0" err="1">
                <a:solidFill>
                  <a:schemeClr val="accent1"/>
                </a:solidFill>
              </a:rPr>
              <a:t>PrintMax</a:t>
            </a:r>
            <a:r>
              <a:rPr lang="fr-FR" sz="1400" dirty="0">
                <a:solidFill>
                  <a:schemeClr val="accent1"/>
                </a:solidFill>
              </a:rPr>
              <a:t>(T, T)  </a:t>
            </a:r>
            <a:r>
              <a:rPr lang="fr-FR" sz="1400" dirty="0"/>
              <a:t>= 30</a:t>
            </a:r>
          </a:p>
          <a:p>
            <a:r>
              <a:rPr lang="fr-FR" sz="1400" dirty="0" err="1">
                <a:solidFill>
                  <a:srgbClr val="00B050"/>
                </a:solidFill>
              </a:rPr>
              <a:t>PrintMax</a:t>
            </a:r>
            <a:r>
              <a:rPr lang="fr-FR" sz="1400" dirty="0">
                <a:solidFill>
                  <a:srgbClr val="00B050"/>
                </a:solidFill>
              </a:rPr>
              <a:t>(T, T, T) </a:t>
            </a:r>
            <a:r>
              <a:rPr lang="fr-FR" sz="1400" dirty="0"/>
              <a:t>  =  </a:t>
            </a:r>
            <a:r>
              <a:rPr lang="fr-FR" sz="1400" dirty="0" err="1">
                <a:solidFill>
                  <a:schemeClr val="accent2"/>
                </a:solidFill>
              </a:rPr>
              <a:t>PrintMax</a:t>
            </a:r>
            <a:r>
              <a:rPr lang="fr-FR" sz="1400" dirty="0">
                <a:solidFill>
                  <a:schemeClr val="accent2"/>
                </a:solidFill>
              </a:rPr>
              <a:t>(</a:t>
            </a:r>
            <a:r>
              <a:rPr lang="fr-FR" sz="1400" dirty="0" err="1">
                <a:solidFill>
                  <a:schemeClr val="accent2"/>
                </a:solidFill>
              </a:rPr>
              <a:t>int</a:t>
            </a:r>
            <a:r>
              <a:rPr lang="fr-FR" sz="1400" dirty="0">
                <a:solidFill>
                  <a:schemeClr val="accent2"/>
                </a:solidFill>
              </a:rPr>
              <a:t>, </a:t>
            </a:r>
            <a:r>
              <a:rPr lang="fr-FR" sz="1400" dirty="0" err="1">
                <a:solidFill>
                  <a:schemeClr val="accent2"/>
                </a:solidFill>
              </a:rPr>
              <a:t>int</a:t>
            </a:r>
            <a:r>
              <a:rPr lang="fr-FR" sz="1400" dirty="0">
                <a:solidFill>
                  <a:schemeClr val="accent2"/>
                </a:solidFill>
              </a:rPr>
              <a:t>)  </a:t>
            </a:r>
            <a:r>
              <a:rPr lang="fr-FR" sz="1400" dirty="0"/>
              <a:t>=  </a:t>
            </a:r>
            <a:r>
              <a:rPr lang="fr-FR" sz="1400" dirty="0" err="1">
                <a:solidFill>
                  <a:schemeClr val="accent2"/>
                </a:solidFill>
              </a:rPr>
              <a:t>PrintMax</a:t>
            </a:r>
            <a:r>
              <a:rPr lang="fr-FR" sz="1400" dirty="0">
                <a:solidFill>
                  <a:schemeClr val="accent2"/>
                </a:solidFill>
              </a:rPr>
              <a:t>(</a:t>
            </a:r>
            <a:r>
              <a:rPr lang="fr-FR" sz="1400" dirty="0" err="1">
                <a:solidFill>
                  <a:schemeClr val="accent2"/>
                </a:solidFill>
              </a:rPr>
              <a:t>int</a:t>
            </a:r>
            <a:r>
              <a:rPr lang="fr-FR" sz="1400" dirty="0">
                <a:solidFill>
                  <a:schemeClr val="accent2"/>
                </a:solidFill>
              </a:rPr>
              <a:t>, </a:t>
            </a:r>
            <a:r>
              <a:rPr lang="fr-FR" sz="1400" dirty="0" err="1">
                <a:solidFill>
                  <a:schemeClr val="accent2"/>
                </a:solidFill>
              </a:rPr>
              <a:t>int</a:t>
            </a:r>
            <a:r>
              <a:rPr lang="fr-FR" sz="1400" dirty="0"/>
              <a:t>)  =  30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737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 Template in C++14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200150"/>
            <a:ext cx="11010899" cy="545782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ea typeface="Verdana" panose="020B0604030504040204" pitchFamily="34" charset="0"/>
              </a:rPr>
              <a:t>Before </a:t>
            </a:r>
            <a:r>
              <a:rPr lang="en-US" sz="2300" dirty="0" err="1">
                <a:ea typeface="Verdana" panose="020B0604030504040204" pitchFamily="34" charset="0"/>
              </a:rPr>
              <a:t>c++</a:t>
            </a:r>
            <a:r>
              <a:rPr lang="en-US" sz="2300" dirty="0">
                <a:ea typeface="Verdana" panose="020B0604030504040204" pitchFamily="34" charset="0"/>
              </a:rPr>
              <a:t>14 we have function template and class template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ea typeface="Verdana" panose="020B0604030504040204" pitchFamily="34" charset="0"/>
              </a:rPr>
              <a:t>Now in </a:t>
            </a:r>
            <a:r>
              <a:rPr lang="en-US" sz="2300" dirty="0" err="1">
                <a:ea typeface="Verdana" panose="020B0604030504040204" pitchFamily="34" charset="0"/>
              </a:rPr>
              <a:t>c++</a:t>
            </a:r>
            <a:r>
              <a:rPr lang="en-US" sz="2300" dirty="0">
                <a:ea typeface="Verdana" panose="020B0604030504040204" pitchFamily="34" charset="0"/>
              </a:rPr>
              <a:t>14 we have variable template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300" b="1" dirty="0">
                <a:ea typeface="Verdana" panose="020B0604030504040204" pitchFamily="34" charset="0"/>
              </a:rPr>
              <a:t>Example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#include &lt;iostream&gt;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#include &lt;complex&gt;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#include &lt;limits&gt;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using namespace std;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Verdana" panose="020B0604030504040204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typedef std::</a:t>
            </a:r>
            <a:r>
              <a:rPr lang="en-US" dirty="0" err="1">
                <a:ea typeface="Verdana" panose="020B0604030504040204" pitchFamily="34" charset="0"/>
              </a:rPr>
              <a:t>numeric_limits</a:t>
            </a:r>
            <a:r>
              <a:rPr lang="en-US" dirty="0">
                <a:ea typeface="Verdana" panose="020B0604030504040204" pitchFamily="34" charset="0"/>
              </a:rPr>
              <a:t>&lt; long double &gt; </a:t>
            </a:r>
            <a:r>
              <a:rPr lang="en-US" dirty="0" err="1">
                <a:ea typeface="Verdana" panose="020B0604030504040204" pitchFamily="34" charset="0"/>
              </a:rPr>
              <a:t>dbl</a:t>
            </a:r>
            <a:r>
              <a:rPr lang="en-US" dirty="0">
                <a:ea typeface="Verdana" panose="020B0604030504040204" pitchFamily="34" charset="0"/>
              </a:rPr>
              <a:t>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Verdana" panose="020B0604030504040204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template &lt;</a:t>
            </a:r>
            <a:r>
              <a:rPr lang="en-US" dirty="0" err="1">
                <a:ea typeface="Verdana" panose="020B0604030504040204" pitchFamily="34" charset="0"/>
              </a:rPr>
              <a:t>typename</a:t>
            </a:r>
            <a:r>
              <a:rPr lang="en-US" dirty="0">
                <a:ea typeface="Verdana" panose="020B0604030504040204" pitchFamily="34" charset="0"/>
              </a:rPr>
              <a:t> T&gt;T pi = T(3.1415926535897932384626433L);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endParaRPr lang="en-US" dirty="0">
              <a:ea typeface="Verdana" panose="020B0604030504040204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int main()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{    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cout.precision</a:t>
            </a:r>
            <a:r>
              <a:rPr lang="en-US" dirty="0"/>
              <a:t>(</a:t>
            </a:r>
            <a:r>
              <a:rPr lang="en-US" dirty="0" err="1"/>
              <a:t>dbl</a:t>
            </a:r>
            <a:r>
              <a:rPr lang="en-US" dirty="0"/>
              <a:t>::max_digits10);   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"int = " &lt;&lt; pi&lt;int&gt; &lt;&lt; 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&lt;&lt; "float = " &lt;&lt; pi&lt;float&gt; &lt;&lt; </a:t>
            </a:r>
            <a:r>
              <a:rPr lang="en-US" dirty="0" err="1"/>
              <a:t>endl</a:t>
            </a:r>
            <a:r>
              <a:rPr lang="en-US" dirty="0"/>
              <a:t>;    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cout</a:t>
            </a:r>
            <a:r>
              <a:rPr lang="en-US" dirty="0"/>
              <a:t> &lt;&lt; "double = " &lt;&lt; pi&lt;double&gt; &lt;&lt; </a:t>
            </a:r>
            <a:r>
              <a:rPr lang="en-US" dirty="0" err="1"/>
              <a:t>endl</a:t>
            </a:r>
            <a:r>
              <a:rPr lang="en-US" dirty="0"/>
              <a:t>;    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cout</a:t>
            </a:r>
            <a:r>
              <a:rPr lang="en-US" dirty="0"/>
              <a:t> &lt;&lt; "long double = " &lt;&lt; pi&lt;long double&gt; &lt;&lt; </a:t>
            </a:r>
            <a:r>
              <a:rPr lang="en-US" dirty="0" err="1"/>
              <a:t>endl</a:t>
            </a:r>
            <a:r>
              <a:rPr lang="en-US" dirty="0"/>
              <a:t>;   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fr-FR" dirty="0"/>
              <a:t> pi&lt;char&gt; = 'a';    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fr-FR" dirty="0"/>
              <a:t>cout &lt;&lt; "char =  "  &lt;&lt; pi&lt;char&gt; &lt;&lt;</a:t>
            </a:r>
            <a:r>
              <a:rPr lang="fr-FR" dirty="0" err="1"/>
              <a:t>endl</a:t>
            </a:r>
            <a:r>
              <a:rPr lang="fr-FR" dirty="0"/>
              <a:t>;</a:t>
            </a:r>
            <a:r>
              <a:rPr lang="en-US" dirty="0"/>
              <a:t> return 0;</a:t>
            </a:r>
            <a:endParaRPr lang="en-US" dirty="0">
              <a:ea typeface="Verdana" panose="020B0604030504040204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350838"/>
            <a:ext cx="10525125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350" y="1362075"/>
            <a:ext cx="11029949" cy="47243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40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4000" b="1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75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661823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Why template?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103585"/>
            <a:ext cx="11010899" cy="565456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#include &lt;iostream&gt;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int </a:t>
            </a:r>
            <a:r>
              <a:rPr lang="en-US" sz="1800" dirty="0" err="1">
                <a:ea typeface="Verdana" panose="020B0604030504040204" pitchFamily="34" charset="0"/>
              </a:rPr>
              <a:t>getMaxInt</a:t>
            </a:r>
            <a:r>
              <a:rPr lang="en-US" sz="1800" dirty="0">
                <a:ea typeface="Verdana" panose="020B0604030504040204" pitchFamily="34" charset="0"/>
              </a:rPr>
              <a:t>(int x, int y)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{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  	return x &gt; y ? x: y;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char </a:t>
            </a:r>
            <a:r>
              <a:rPr lang="en-US" sz="1800" dirty="0" err="1">
                <a:ea typeface="Verdana" panose="020B0604030504040204" pitchFamily="34" charset="0"/>
              </a:rPr>
              <a:t>getMaxChar</a:t>
            </a:r>
            <a:r>
              <a:rPr lang="en-US" sz="1800" dirty="0">
                <a:ea typeface="Verdana" panose="020B0604030504040204" pitchFamily="34" charset="0"/>
              </a:rPr>
              <a:t>(char x, char y)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	return x &gt; y ? x: y;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8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int main()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{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int x = 20, y = 10;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std::</a:t>
            </a:r>
            <a:r>
              <a:rPr lang="en-US" sz="1800" dirty="0" err="1">
                <a:ea typeface="Verdana" panose="020B0604030504040204" pitchFamily="34" charset="0"/>
              </a:rPr>
              <a:t>cout</a:t>
            </a:r>
            <a:r>
              <a:rPr lang="en-US" sz="1800" dirty="0">
                <a:ea typeface="Verdana" panose="020B0604030504040204" pitchFamily="34" charset="0"/>
              </a:rPr>
              <a:t> &lt;&lt; </a:t>
            </a:r>
            <a:r>
              <a:rPr lang="en-US" sz="1800" dirty="0" err="1">
                <a:ea typeface="Verdana" panose="020B0604030504040204" pitchFamily="34" charset="0"/>
              </a:rPr>
              <a:t>getMaxInt</a:t>
            </a:r>
            <a:r>
              <a:rPr lang="en-US" sz="1800" dirty="0">
                <a:ea typeface="Verdana" panose="020B0604030504040204" pitchFamily="34" charset="0"/>
              </a:rPr>
              <a:t>(x, y) &lt;&lt; std::</a:t>
            </a:r>
            <a:r>
              <a:rPr lang="en-US" sz="1800" dirty="0" err="1">
                <a:ea typeface="Verdana" panose="020B0604030504040204" pitchFamily="34" charset="0"/>
              </a:rPr>
              <a:t>endl</a:t>
            </a:r>
            <a:r>
              <a:rPr lang="en-US" sz="1800" dirty="0">
                <a:ea typeface="Verdana" panose="020B0604030504040204" pitchFamily="34" charset="0"/>
              </a:rPr>
              <a:t>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char a = 'a', b = 'x';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std::</a:t>
            </a:r>
            <a:r>
              <a:rPr lang="en-US" sz="1800" dirty="0" err="1">
                <a:ea typeface="Verdana" panose="020B0604030504040204" pitchFamily="34" charset="0"/>
              </a:rPr>
              <a:t>cout</a:t>
            </a:r>
            <a:r>
              <a:rPr lang="en-US" sz="1800" dirty="0">
                <a:ea typeface="Verdana" panose="020B0604030504040204" pitchFamily="34" charset="0"/>
              </a:rPr>
              <a:t> &lt;&lt; </a:t>
            </a:r>
            <a:r>
              <a:rPr lang="en-US" sz="1800" dirty="0" err="1">
                <a:ea typeface="Verdana" panose="020B0604030504040204" pitchFamily="34" charset="0"/>
              </a:rPr>
              <a:t>getMaxChar</a:t>
            </a:r>
            <a:r>
              <a:rPr lang="en-US" sz="1800" dirty="0">
                <a:ea typeface="Verdana" panose="020B0604030504040204" pitchFamily="34" charset="0"/>
              </a:rPr>
              <a:t>(a, b) &lt;&lt; std::</a:t>
            </a:r>
            <a:r>
              <a:rPr lang="en-US" sz="1800" dirty="0" err="1">
                <a:ea typeface="Verdana" panose="020B0604030504040204" pitchFamily="34" charset="0"/>
              </a:rPr>
              <a:t>endl</a:t>
            </a:r>
            <a:r>
              <a:rPr lang="en-US" sz="1800" dirty="0">
                <a:ea typeface="Verdana" panose="020B0604030504040204" pitchFamily="34" charset="0"/>
              </a:rPr>
              <a:t>;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57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 Example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114426"/>
            <a:ext cx="11010899" cy="519112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#include &lt;iostream&gt;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a typeface="Verdana" panose="020B0604030504040204" pitchFamily="34" charset="0"/>
              </a:rPr>
              <a:t>template&lt;</a:t>
            </a:r>
            <a:r>
              <a:rPr lang="en-US" sz="2000" b="1" dirty="0" err="1">
                <a:ea typeface="Verdana" panose="020B0604030504040204" pitchFamily="34" charset="0"/>
              </a:rPr>
              <a:t>typename</a:t>
            </a:r>
            <a:r>
              <a:rPr lang="en-US" sz="2000" b="1" dirty="0">
                <a:ea typeface="Verdana" panose="020B0604030504040204" pitchFamily="34" charset="0"/>
              </a:rPr>
              <a:t>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T </a:t>
            </a:r>
            <a:r>
              <a:rPr lang="en-US" sz="2000" dirty="0" err="1">
                <a:ea typeface="Verdana" panose="020B0604030504040204" pitchFamily="34" charset="0"/>
              </a:rPr>
              <a:t>getMax</a:t>
            </a:r>
            <a:r>
              <a:rPr lang="en-US" sz="2000" dirty="0">
                <a:ea typeface="Verdana" panose="020B0604030504040204" pitchFamily="34" charset="0"/>
              </a:rPr>
              <a:t>(T x, T y)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return x &gt; y ? x: y;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int main()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{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int x = 20, y = 10;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std::</a:t>
            </a:r>
            <a:r>
              <a:rPr lang="en-US" dirty="0" err="1">
                <a:ea typeface="Verdana" panose="020B0604030504040204" pitchFamily="34" charset="0"/>
              </a:rPr>
              <a:t>cout</a:t>
            </a:r>
            <a:r>
              <a:rPr lang="en-US" dirty="0">
                <a:ea typeface="Verdana" panose="020B0604030504040204" pitchFamily="34" charset="0"/>
              </a:rPr>
              <a:t> &lt;&lt; </a:t>
            </a:r>
            <a:r>
              <a:rPr lang="en-US" dirty="0" err="1">
                <a:ea typeface="Verdana" panose="020B0604030504040204" pitchFamily="34" charset="0"/>
              </a:rPr>
              <a:t>getMax</a:t>
            </a:r>
            <a:r>
              <a:rPr lang="en-US" dirty="0">
                <a:ea typeface="Verdana" panose="020B0604030504040204" pitchFamily="34" charset="0"/>
              </a:rPr>
              <a:t>&lt;int&gt;(x, y) &lt;&lt; std::</a:t>
            </a:r>
            <a:r>
              <a:rPr lang="en-US" dirty="0" err="1">
                <a:ea typeface="Verdana" panose="020B0604030504040204" pitchFamily="34" charset="0"/>
              </a:rPr>
              <a:t>endl</a:t>
            </a:r>
            <a:r>
              <a:rPr lang="en-US" dirty="0">
                <a:ea typeface="Verdana" panose="020B0604030504040204" pitchFamily="34" charset="0"/>
              </a:rPr>
              <a:t>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char a = 'a', b = 'x';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std::</a:t>
            </a:r>
            <a:r>
              <a:rPr lang="en-US" dirty="0" err="1">
                <a:ea typeface="Verdana" panose="020B0604030504040204" pitchFamily="34" charset="0"/>
              </a:rPr>
              <a:t>cout</a:t>
            </a:r>
            <a:r>
              <a:rPr lang="en-US" dirty="0">
                <a:ea typeface="Verdana" panose="020B0604030504040204" pitchFamily="34" charset="0"/>
              </a:rPr>
              <a:t> &lt;&lt; </a:t>
            </a:r>
            <a:r>
              <a:rPr lang="en-US" dirty="0" err="1">
                <a:ea typeface="Verdana" panose="020B0604030504040204" pitchFamily="34" charset="0"/>
              </a:rPr>
              <a:t>static_cast</a:t>
            </a:r>
            <a:r>
              <a:rPr lang="en-US" dirty="0">
                <a:ea typeface="Verdana" panose="020B0604030504040204" pitchFamily="34" charset="0"/>
              </a:rPr>
              <a:t>&lt;char&gt;(</a:t>
            </a:r>
            <a:r>
              <a:rPr lang="en-US" dirty="0" err="1">
                <a:ea typeface="Verdana" panose="020B0604030504040204" pitchFamily="34" charset="0"/>
              </a:rPr>
              <a:t>getMax</a:t>
            </a:r>
            <a:r>
              <a:rPr lang="en-US" dirty="0">
                <a:ea typeface="Verdana" panose="020B0604030504040204" pitchFamily="34" charset="0"/>
              </a:rPr>
              <a:t>(a, b)) &lt;&lt; std::</a:t>
            </a:r>
            <a:r>
              <a:rPr lang="en-US" dirty="0" err="1">
                <a:ea typeface="Verdana" panose="020B0604030504040204" pitchFamily="34" charset="0"/>
              </a:rPr>
              <a:t>endl</a:t>
            </a:r>
            <a:r>
              <a:rPr lang="en-US" dirty="0">
                <a:ea typeface="Verdana" panose="020B0604030504040204" pitchFamily="34" charset="0"/>
              </a:rPr>
              <a:t>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Verdana" panose="020B0604030504040204" pitchFamily="34" charset="0"/>
              </a:rPr>
              <a:t>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26CF7B-925D-1D0F-2147-8A0DB314E95B}"/>
                  </a:ext>
                </a:extLst>
              </p14:cNvPr>
              <p14:cNvContentPartPr/>
              <p14:nvPr/>
            </p14:nvContentPartPr>
            <p14:xfrm>
              <a:off x="2009235" y="305710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26CF7B-925D-1D0F-2147-8A0DB314E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15" y="305278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AC7E29-CDA3-1194-50A6-03C1B891B01F}"/>
                  </a:ext>
                </a:extLst>
              </p14:cNvPr>
              <p14:cNvContentPartPr/>
              <p14:nvPr/>
            </p14:nvContentPartPr>
            <p14:xfrm>
              <a:off x="3943155" y="221902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AC7E29-CDA3-1194-50A6-03C1B891B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835" y="221470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73327B-2E58-3038-60F5-54CC0BA0961B}"/>
                  </a:ext>
                </a:extLst>
              </p14:cNvPr>
              <p14:cNvContentPartPr/>
              <p14:nvPr/>
            </p14:nvContentPartPr>
            <p14:xfrm>
              <a:off x="1199955" y="900705"/>
              <a:ext cx="36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73327B-2E58-3038-60F5-54CC0BA096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5635" y="89638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C41938D-D8DD-012E-CF0B-E258DF09E09C}"/>
                  </a:ext>
                </a:extLst>
              </p14:cNvPr>
              <p14:cNvContentPartPr/>
              <p14:nvPr/>
            </p14:nvContentPartPr>
            <p14:xfrm>
              <a:off x="2371755" y="244762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C41938D-D8DD-012E-CF0B-E258DF09E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435" y="24429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286654-334F-3EED-1301-DBD091CD4F9E}"/>
                  </a:ext>
                </a:extLst>
              </p14:cNvPr>
              <p14:cNvContentPartPr/>
              <p14:nvPr/>
            </p14:nvContentPartPr>
            <p14:xfrm>
              <a:off x="2304795" y="224746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286654-334F-3EED-1301-DBD091CD4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75" y="22431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C73776-42C4-9629-9672-EC28771F4B7E}"/>
                  </a:ext>
                </a:extLst>
              </p14:cNvPr>
              <p14:cNvContentPartPr/>
              <p14:nvPr/>
            </p14:nvContentPartPr>
            <p14:xfrm>
              <a:off x="2085555" y="299986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C73776-42C4-9629-9672-EC28771F4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235" y="299554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D894FEB4-0388-43B6-3F86-4A4EB654A433}"/>
              </a:ext>
            </a:extLst>
          </p:cNvPr>
          <p:cNvSpPr/>
          <p:nvPr/>
        </p:nvSpPr>
        <p:spPr>
          <a:xfrm>
            <a:off x="5438970" y="1386586"/>
            <a:ext cx="4886745" cy="1727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ea typeface="Verdana" panose="020B0604030504040204" pitchFamily="34" charset="0"/>
              </a:rPr>
              <a:t>//compiler creates 2 functions</a:t>
            </a:r>
          </a:p>
          <a:p>
            <a:endParaRPr lang="en-US" sz="2000" dirty="0"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Verdana" panose="020B0604030504040204" pitchFamily="34" charset="0"/>
              </a:rPr>
              <a:t>int </a:t>
            </a:r>
            <a:r>
              <a:rPr lang="en-US" sz="2000" dirty="0" err="1">
                <a:ea typeface="Verdana" panose="020B0604030504040204" pitchFamily="34" charset="0"/>
              </a:rPr>
              <a:t>getMaxInt</a:t>
            </a:r>
            <a:r>
              <a:rPr lang="en-US" sz="2000" dirty="0">
                <a:ea typeface="Verdana" panose="020B0604030504040204" pitchFamily="34" charset="0"/>
              </a:rPr>
              <a:t>(int x, int 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Verdana" panose="020B0604030504040204" pitchFamily="34" charset="0"/>
              </a:rPr>
              <a:t>char </a:t>
            </a:r>
            <a:r>
              <a:rPr lang="en-US" sz="2000" dirty="0" err="1">
                <a:ea typeface="Verdana" panose="020B0604030504040204" pitchFamily="34" charset="0"/>
              </a:rPr>
              <a:t>getMaxChar</a:t>
            </a:r>
            <a:r>
              <a:rPr lang="en-US" sz="2000" dirty="0">
                <a:ea typeface="Verdana" panose="020B0604030504040204" pitchFamily="34" charset="0"/>
              </a:rPr>
              <a:t>(char x, char y)</a:t>
            </a:r>
          </a:p>
          <a:p>
            <a:endParaRPr lang="en-US" sz="20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3A91AB-DA39-86EC-1F9B-1D612788764E}"/>
              </a:ext>
            </a:extLst>
          </p:cNvPr>
          <p:cNvCxnSpPr/>
          <p:nvPr/>
        </p:nvCxnSpPr>
        <p:spPr>
          <a:xfrm flipV="1">
            <a:off x="3038475" y="1762125"/>
            <a:ext cx="2400495" cy="4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E88392-0491-B5B4-7222-584C9AE51F24}"/>
              </a:ext>
            </a:extLst>
          </p:cNvPr>
          <p:cNvSpPr/>
          <p:nvPr/>
        </p:nvSpPr>
        <p:spPr>
          <a:xfrm>
            <a:off x="8355723" y="4007797"/>
            <a:ext cx="2596055" cy="14039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ea typeface="Verdana" panose="020B0604030504040204" pitchFamily="34" charset="0"/>
              </a:rPr>
              <a:t>//If not used &lt;int&gt; then also work correctly.</a:t>
            </a:r>
            <a:br>
              <a:rPr lang="en-US" dirty="0">
                <a:ea typeface="Verdana" panose="020B0604030504040204" pitchFamily="34" charset="0"/>
              </a:rPr>
            </a:br>
            <a:r>
              <a:rPr lang="en-US" dirty="0" err="1">
                <a:ea typeface="Verdana" panose="020B0604030504040204" pitchFamily="34" charset="0"/>
              </a:rPr>
              <a:t>getMax</a:t>
            </a:r>
            <a:r>
              <a:rPr lang="en-US" dirty="0">
                <a:ea typeface="Verdana" panose="020B0604030504040204" pitchFamily="34" charset="0"/>
              </a:rPr>
              <a:t> (x, y)</a:t>
            </a:r>
            <a:br>
              <a:rPr lang="en-US" dirty="0">
                <a:ea typeface="Verdana" panose="020B0604030504040204" pitchFamily="34" charset="0"/>
              </a:rPr>
            </a:br>
            <a:r>
              <a:rPr lang="en-US" dirty="0" err="1">
                <a:ea typeface="Verdana" panose="020B0604030504040204" pitchFamily="34" charset="0"/>
              </a:rPr>
              <a:t>getMax</a:t>
            </a:r>
            <a:r>
              <a:rPr lang="en-US" dirty="0">
                <a:ea typeface="Verdana" panose="020B0604030504040204" pitchFamily="34" charset="0"/>
              </a:rPr>
              <a:t>(a,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7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Return Type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114426"/>
            <a:ext cx="11010899" cy="519112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#include &lt;iostream&gt;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a typeface="Verdana" panose="020B0604030504040204" pitchFamily="34" charset="0"/>
              </a:rPr>
              <a:t>template&lt; </a:t>
            </a:r>
            <a:r>
              <a:rPr lang="en-US" sz="2000" b="1" dirty="0" err="1">
                <a:solidFill>
                  <a:schemeClr val="accent1"/>
                </a:solidFill>
                <a:ea typeface="Verdana" panose="020B0604030504040204" pitchFamily="34" charset="0"/>
              </a:rPr>
              <a:t>typename</a:t>
            </a:r>
            <a:r>
              <a:rPr lang="en-US" sz="2000" b="1" dirty="0">
                <a:solidFill>
                  <a:schemeClr val="accent1"/>
                </a:solidFill>
                <a:ea typeface="Verdana" panose="020B0604030504040204" pitchFamily="34" charset="0"/>
              </a:rPr>
              <a:t> RT</a:t>
            </a:r>
            <a:r>
              <a:rPr lang="en-US" sz="2000" b="1" dirty="0">
                <a:ea typeface="Verdana" panose="020B0604030504040204" pitchFamily="34" charset="0"/>
              </a:rPr>
              <a:t>, </a:t>
            </a:r>
            <a:r>
              <a:rPr lang="en-US" sz="2000" b="1" dirty="0" err="1">
                <a:ea typeface="Verdana" panose="020B0604030504040204" pitchFamily="34" charset="0"/>
              </a:rPr>
              <a:t>typename</a:t>
            </a:r>
            <a:r>
              <a:rPr lang="en-US" sz="2000" b="1" dirty="0">
                <a:ea typeface="Verdana" panose="020B0604030504040204" pitchFamily="34" charset="0"/>
              </a:rPr>
              <a:t> T1, </a:t>
            </a:r>
            <a:r>
              <a:rPr lang="en-US" sz="2000" b="1" dirty="0" err="1">
                <a:ea typeface="Verdana" panose="020B0604030504040204" pitchFamily="34" charset="0"/>
              </a:rPr>
              <a:t>typename</a:t>
            </a:r>
            <a:r>
              <a:rPr lang="en-US" sz="2000" b="1" dirty="0">
                <a:ea typeface="Verdana" panose="020B0604030504040204" pitchFamily="34" charset="0"/>
              </a:rPr>
              <a:t> T2 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RT </a:t>
            </a:r>
            <a:r>
              <a:rPr lang="en-US" sz="2000" dirty="0" err="1">
                <a:ea typeface="Verdana" panose="020B0604030504040204" pitchFamily="34" charset="0"/>
              </a:rPr>
              <a:t>getMax</a:t>
            </a:r>
            <a:r>
              <a:rPr lang="en-US" sz="2000" dirty="0">
                <a:ea typeface="Verdana" panose="020B0604030504040204" pitchFamily="34" charset="0"/>
              </a:rPr>
              <a:t>(T1 x, T2 y)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return x &gt; y ? x : y;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int main()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std::</a:t>
            </a:r>
            <a:r>
              <a:rPr lang="en-US" sz="2000" dirty="0" err="1">
                <a:ea typeface="Verdana" panose="020B0604030504040204" pitchFamily="34" charset="0"/>
              </a:rPr>
              <a:t>cout</a:t>
            </a:r>
            <a:r>
              <a:rPr lang="en-US" sz="2000" dirty="0">
                <a:ea typeface="Verdana" panose="020B0604030504040204" pitchFamily="34" charset="0"/>
              </a:rPr>
              <a:t> &lt;&lt; </a:t>
            </a:r>
            <a:r>
              <a:rPr lang="en-US" sz="2000" dirty="0" err="1">
                <a:ea typeface="Verdana" panose="020B0604030504040204" pitchFamily="34" charset="0"/>
              </a:rPr>
              <a:t>getMax</a:t>
            </a:r>
            <a:r>
              <a:rPr lang="en-US" sz="2000" dirty="0">
                <a:ea typeface="Verdana" panose="020B0604030504040204" pitchFamily="34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ea typeface="Verdana" panose="020B0604030504040204" pitchFamily="34" charset="0"/>
              </a:rPr>
              <a:t>double</a:t>
            </a:r>
            <a:r>
              <a:rPr lang="en-US" sz="2000" dirty="0">
                <a:ea typeface="Verdana" panose="020B0604030504040204" pitchFamily="34" charset="0"/>
              </a:rPr>
              <a:t>, int, double&gt;(20, 30.5) &lt;&lt; std::</a:t>
            </a:r>
            <a:r>
              <a:rPr lang="en-US" sz="2000" dirty="0" err="1">
                <a:ea typeface="Verdana" panose="020B0604030504040204" pitchFamily="34" charset="0"/>
              </a:rPr>
              <a:t>endl</a:t>
            </a:r>
            <a:r>
              <a:rPr lang="en-US" sz="2000" dirty="0">
                <a:ea typeface="Verdana" panose="020B0604030504040204" pitchFamily="34" charset="0"/>
              </a:rPr>
              <a:t>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std::</a:t>
            </a:r>
            <a:r>
              <a:rPr lang="en-US" sz="2000" dirty="0" err="1">
                <a:ea typeface="Verdana" panose="020B0604030504040204" pitchFamily="34" charset="0"/>
              </a:rPr>
              <a:t>cout</a:t>
            </a:r>
            <a:r>
              <a:rPr lang="en-US" sz="2000" dirty="0">
                <a:ea typeface="Verdana" panose="020B0604030504040204" pitchFamily="34" charset="0"/>
              </a:rPr>
              <a:t> &lt;&lt; </a:t>
            </a:r>
            <a:r>
              <a:rPr lang="en-US" sz="2000" dirty="0" err="1">
                <a:ea typeface="Verdana" panose="020B0604030504040204" pitchFamily="34" charset="0"/>
              </a:rPr>
              <a:t>getMax</a:t>
            </a:r>
            <a:r>
              <a:rPr lang="en-US" sz="2000" dirty="0">
                <a:ea typeface="Verdana" panose="020B0604030504040204" pitchFamily="34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ea typeface="Verdana" panose="020B0604030504040204" pitchFamily="34" charset="0"/>
              </a:rPr>
              <a:t>double</a:t>
            </a:r>
            <a:r>
              <a:rPr lang="en-US" sz="2000" dirty="0">
                <a:ea typeface="Verdana" panose="020B0604030504040204" pitchFamily="34" charset="0"/>
              </a:rPr>
              <a:t>&gt;(30.5, 20) &lt;&lt; std::</a:t>
            </a:r>
            <a:r>
              <a:rPr lang="en-US" sz="2000" dirty="0" err="1">
                <a:ea typeface="Verdana" panose="020B0604030504040204" pitchFamily="34" charset="0"/>
              </a:rPr>
              <a:t>endl</a:t>
            </a:r>
            <a:r>
              <a:rPr lang="en-US" sz="2000" dirty="0">
                <a:ea typeface="Verdana" panose="020B0604030504040204" pitchFamily="34" charset="0"/>
              </a:rPr>
              <a:t>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26CF7B-925D-1D0F-2147-8A0DB314E95B}"/>
                  </a:ext>
                </a:extLst>
              </p14:cNvPr>
              <p14:cNvContentPartPr/>
              <p14:nvPr/>
            </p14:nvContentPartPr>
            <p14:xfrm>
              <a:off x="2009235" y="305710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26CF7B-925D-1D0F-2147-8A0DB314E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15" y="305278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AC7E29-CDA3-1194-50A6-03C1B891B01F}"/>
                  </a:ext>
                </a:extLst>
              </p14:cNvPr>
              <p14:cNvContentPartPr/>
              <p14:nvPr/>
            </p14:nvContentPartPr>
            <p14:xfrm>
              <a:off x="3943155" y="221902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AC7E29-CDA3-1194-50A6-03C1B891B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835" y="221470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73327B-2E58-3038-60F5-54CC0BA0961B}"/>
                  </a:ext>
                </a:extLst>
              </p14:cNvPr>
              <p14:cNvContentPartPr/>
              <p14:nvPr/>
            </p14:nvContentPartPr>
            <p14:xfrm>
              <a:off x="1199955" y="900705"/>
              <a:ext cx="36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73327B-2E58-3038-60F5-54CC0BA096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5635" y="89638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C41938D-D8DD-012E-CF0B-E258DF09E09C}"/>
                  </a:ext>
                </a:extLst>
              </p14:cNvPr>
              <p14:cNvContentPartPr/>
              <p14:nvPr/>
            </p14:nvContentPartPr>
            <p14:xfrm>
              <a:off x="2371755" y="244762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C41938D-D8DD-012E-CF0B-E258DF09E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435" y="24429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286654-334F-3EED-1301-DBD091CD4F9E}"/>
                  </a:ext>
                </a:extLst>
              </p14:cNvPr>
              <p14:cNvContentPartPr/>
              <p14:nvPr/>
            </p14:nvContentPartPr>
            <p14:xfrm>
              <a:off x="2304795" y="224746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286654-334F-3EED-1301-DBD091CD4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75" y="22431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C73776-42C4-9629-9672-EC28771F4B7E}"/>
                  </a:ext>
                </a:extLst>
              </p14:cNvPr>
              <p14:cNvContentPartPr/>
              <p14:nvPr/>
            </p14:nvContentPartPr>
            <p14:xfrm>
              <a:off x="2085555" y="299986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C73776-42C4-9629-9672-EC28771F4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235" y="299554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26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Alternate option for Return Type in </a:t>
            </a:r>
            <a:r>
              <a:rPr lang="en-US" sz="2800" b="1" kern="0" dirty="0" err="1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c++</a:t>
            </a:r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11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114426"/>
            <a:ext cx="11010899" cy="519112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#include &lt;iostream&gt;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ea typeface="Verdana" panose="020B0604030504040204" pitchFamily="34" charset="0"/>
              </a:rPr>
              <a:t>template&lt;</a:t>
            </a:r>
            <a:r>
              <a:rPr lang="en-US" sz="2000" b="1" dirty="0" err="1">
                <a:ea typeface="Verdana" panose="020B0604030504040204" pitchFamily="34" charset="0"/>
              </a:rPr>
              <a:t>typename</a:t>
            </a:r>
            <a:r>
              <a:rPr lang="en-US" sz="2000" b="1" dirty="0">
                <a:ea typeface="Verdana" panose="020B0604030504040204" pitchFamily="34" charset="0"/>
              </a:rPr>
              <a:t> T1, </a:t>
            </a:r>
            <a:r>
              <a:rPr lang="en-US" sz="2000" b="1" dirty="0" err="1">
                <a:ea typeface="Verdana" panose="020B0604030504040204" pitchFamily="34" charset="0"/>
              </a:rPr>
              <a:t>typename</a:t>
            </a:r>
            <a:r>
              <a:rPr lang="en-US" sz="2000" b="1" dirty="0">
                <a:ea typeface="Verdana" panose="020B0604030504040204" pitchFamily="34" charset="0"/>
              </a:rPr>
              <a:t> T2&gt;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/>
                </a:solidFill>
                <a:ea typeface="Verdana" panose="020B0604030504040204" pitchFamily="34" charset="0"/>
              </a:rPr>
              <a:t>auto</a:t>
            </a:r>
            <a:r>
              <a:rPr lang="en-US" sz="2000" dirty="0">
                <a:ea typeface="Verdana" panose="020B0604030504040204" pitchFamily="34" charset="0"/>
              </a:rPr>
              <a:t> </a:t>
            </a:r>
            <a:r>
              <a:rPr lang="en-US" sz="2000" dirty="0" err="1">
                <a:ea typeface="Verdana" panose="020B0604030504040204" pitchFamily="34" charset="0"/>
              </a:rPr>
              <a:t>getMax</a:t>
            </a:r>
            <a:r>
              <a:rPr lang="en-US" sz="2000" dirty="0">
                <a:ea typeface="Verdana" panose="020B0604030504040204" pitchFamily="34" charset="0"/>
              </a:rPr>
              <a:t>(T1 x, T2 y</a:t>
            </a:r>
            <a:r>
              <a:rPr lang="en-US" sz="2000" b="1" dirty="0">
                <a:ea typeface="Verdana" panose="020B0604030504040204" pitchFamily="34" charset="0"/>
              </a:rPr>
              <a:t>)-&gt;</a:t>
            </a:r>
            <a:r>
              <a:rPr lang="en-US" sz="2000" b="1" dirty="0" err="1">
                <a:solidFill>
                  <a:schemeClr val="accent1"/>
                </a:solidFill>
                <a:ea typeface="Verdana" panose="020B0604030504040204" pitchFamily="34" charset="0"/>
              </a:rPr>
              <a:t>decltype</a:t>
            </a:r>
            <a:r>
              <a:rPr lang="en-US" sz="2000" b="1" dirty="0">
                <a:solidFill>
                  <a:schemeClr val="accent1"/>
                </a:solidFill>
                <a:ea typeface="Verdana" panose="020B0604030504040204" pitchFamily="34" charset="0"/>
              </a:rPr>
              <a:t>( x &gt; y ? x: y)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{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return x &gt; y ? x: y;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int main()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std::</a:t>
            </a:r>
            <a:r>
              <a:rPr lang="en-US" sz="2000" dirty="0" err="1">
                <a:ea typeface="Verdana" panose="020B0604030504040204" pitchFamily="34" charset="0"/>
              </a:rPr>
              <a:t>cout</a:t>
            </a:r>
            <a:r>
              <a:rPr lang="en-US" sz="2000" dirty="0">
                <a:ea typeface="Verdana" panose="020B0604030504040204" pitchFamily="34" charset="0"/>
              </a:rPr>
              <a:t> &lt;&lt; </a:t>
            </a:r>
            <a:r>
              <a:rPr lang="en-US" sz="2000" dirty="0" err="1">
                <a:ea typeface="Verdana" panose="020B0604030504040204" pitchFamily="34" charset="0"/>
              </a:rPr>
              <a:t>getMax</a:t>
            </a:r>
            <a:r>
              <a:rPr lang="en-US" sz="2000" dirty="0">
                <a:ea typeface="Verdana" panose="020B0604030504040204" pitchFamily="34" charset="0"/>
              </a:rPr>
              <a:t>(20, 30.5) &lt;&lt; std::</a:t>
            </a:r>
            <a:r>
              <a:rPr lang="en-US" sz="2000" dirty="0" err="1">
                <a:ea typeface="Verdana" panose="020B0604030504040204" pitchFamily="34" charset="0"/>
              </a:rPr>
              <a:t>endl</a:t>
            </a:r>
            <a:r>
              <a:rPr lang="en-US" sz="2000" dirty="0">
                <a:ea typeface="Verdana" panose="020B0604030504040204" pitchFamily="34" charset="0"/>
              </a:rPr>
              <a:t>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std::</a:t>
            </a:r>
            <a:r>
              <a:rPr lang="en-US" sz="2000" dirty="0" err="1">
                <a:ea typeface="Verdana" panose="020B0604030504040204" pitchFamily="34" charset="0"/>
              </a:rPr>
              <a:t>cout</a:t>
            </a:r>
            <a:r>
              <a:rPr lang="en-US" sz="2000" dirty="0">
                <a:ea typeface="Verdana" panose="020B0604030504040204" pitchFamily="34" charset="0"/>
              </a:rPr>
              <a:t> &lt;&lt; </a:t>
            </a:r>
            <a:r>
              <a:rPr lang="en-US" sz="2000" dirty="0" err="1">
                <a:ea typeface="Verdana" panose="020B0604030504040204" pitchFamily="34" charset="0"/>
              </a:rPr>
              <a:t>getMax</a:t>
            </a:r>
            <a:r>
              <a:rPr lang="en-US" sz="2000" dirty="0">
                <a:ea typeface="Verdana" panose="020B0604030504040204" pitchFamily="34" charset="0"/>
              </a:rPr>
              <a:t>(40, 30.5) &lt;&lt; std::</a:t>
            </a:r>
            <a:r>
              <a:rPr lang="en-US" sz="2000" dirty="0" err="1">
                <a:ea typeface="Verdana" panose="020B0604030504040204" pitchFamily="34" charset="0"/>
              </a:rPr>
              <a:t>endl</a:t>
            </a:r>
            <a:r>
              <a:rPr lang="en-US" sz="2000" dirty="0">
                <a:ea typeface="Verdana" panose="020B0604030504040204" pitchFamily="34" charset="0"/>
              </a:rPr>
              <a:t>;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	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226CF7B-925D-1D0F-2147-8A0DB314E95B}"/>
                  </a:ext>
                </a:extLst>
              </p14:cNvPr>
              <p14:cNvContentPartPr/>
              <p14:nvPr/>
            </p14:nvContentPartPr>
            <p14:xfrm>
              <a:off x="2009235" y="305710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226CF7B-925D-1D0F-2147-8A0DB314E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915" y="305278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AC7E29-CDA3-1194-50A6-03C1B891B01F}"/>
                  </a:ext>
                </a:extLst>
              </p14:cNvPr>
              <p14:cNvContentPartPr/>
              <p14:nvPr/>
            </p14:nvContentPartPr>
            <p14:xfrm>
              <a:off x="3943155" y="2219025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AC7E29-CDA3-1194-50A6-03C1B891B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835" y="221470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473327B-2E58-3038-60F5-54CC0BA0961B}"/>
                  </a:ext>
                </a:extLst>
              </p14:cNvPr>
              <p14:cNvContentPartPr/>
              <p14:nvPr/>
            </p14:nvContentPartPr>
            <p14:xfrm>
              <a:off x="1199955" y="900705"/>
              <a:ext cx="360" cy="4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473327B-2E58-3038-60F5-54CC0BA096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5635" y="896385"/>
                <a:ext cx="90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C41938D-D8DD-012E-CF0B-E258DF09E09C}"/>
                  </a:ext>
                </a:extLst>
              </p14:cNvPr>
              <p14:cNvContentPartPr/>
              <p14:nvPr/>
            </p14:nvContentPartPr>
            <p14:xfrm>
              <a:off x="2371755" y="2447625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C41938D-D8DD-012E-CF0B-E258DF09E0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7435" y="24429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F286654-334F-3EED-1301-DBD091CD4F9E}"/>
                  </a:ext>
                </a:extLst>
              </p14:cNvPr>
              <p14:cNvContentPartPr/>
              <p14:nvPr/>
            </p14:nvContentPartPr>
            <p14:xfrm>
              <a:off x="2304795" y="224746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F286654-334F-3EED-1301-DBD091CD4F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75" y="224314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C73776-42C4-9629-9672-EC28771F4B7E}"/>
                  </a:ext>
                </a:extLst>
              </p14:cNvPr>
              <p14:cNvContentPartPr/>
              <p14:nvPr/>
            </p14:nvContentPartPr>
            <p14:xfrm>
              <a:off x="2085555" y="299986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C73776-42C4-9629-9672-EC28771F4B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1235" y="299554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4274FCA-43F0-1D0B-7B3F-8F7A598EADBB}"/>
              </a:ext>
            </a:extLst>
          </p:cNvPr>
          <p:cNvSpPr/>
          <p:nvPr/>
        </p:nvSpPr>
        <p:spPr>
          <a:xfrm>
            <a:off x="7641021" y="1923392"/>
            <a:ext cx="2564164" cy="945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 C++14 can directly use auto instead of </a:t>
            </a:r>
            <a:r>
              <a:rPr lang="en-US" dirty="0" err="1"/>
              <a:t>decltype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5408C8-4F29-266C-41B3-3CF2CBF2E2A3}"/>
              </a:ext>
            </a:extLst>
          </p:cNvPr>
          <p:cNvCxnSpPr/>
          <p:nvPr/>
        </p:nvCxnSpPr>
        <p:spPr>
          <a:xfrm>
            <a:off x="5885793" y="2219025"/>
            <a:ext cx="1755588" cy="2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0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Templates specialization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114426"/>
            <a:ext cx="11010899" cy="5191124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Sometimes we have to specialize template for a particular data type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We can specialize both ‘function’ and ‘class’ template 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ea typeface="Verdana" panose="020B0604030504040204" pitchFamily="34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Syntax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ea typeface="Verdana" panose="020B0604030504040204" pitchFamily="34" charset="0"/>
              </a:rPr>
              <a:t>	template&lt;&gt;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ea typeface="Verdana" panose="020B0604030504040204" pitchFamily="34" charset="0"/>
              </a:rPr>
              <a:t>	string fun(string </a:t>
            </a:r>
            <a:r>
              <a:rPr lang="en-US" dirty="0" err="1">
                <a:ea typeface="Verdana" panose="020B0604030504040204" pitchFamily="34" charset="0"/>
              </a:rPr>
              <a:t>val</a:t>
            </a:r>
            <a:r>
              <a:rPr lang="en-US" dirty="0">
                <a:ea typeface="Verdana" panose="020B0604030504040204" pitchFamily="34" charset="0"/>
              </a:rPr>
              <a:t>){}</a:t>
            </a:r>
          </a:p>
          <a:p>
            <a:pPr algn="l">
              <a:lnSpc>
                <a:spcPct val="100000"/>
              </a:lnSpc>
            </a:pPr>
            <a:endParaRPr lang="en-US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2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6"/>
            <a:ext cx="10648950" cy="567230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Templates specialization Example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114425"/>
            <a:ext cx="11010899" cy="590549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#include &lt;iostream&gt;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#include &lt;vector&gt;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#include &lt;</a:t>
            </a:r>
            <a:r>
              <a:rPr lang="en-US" sz="1200" dirty="0" err="1">
                <a:ea typeface="Verdana" panose="020B0604030504040204" pitchFamily="34" charset="0"/>
              </a:rPr>
              <a:t>sstream</a:t>
            </a:r>
            <a:r>
              <a:rPr lang="en-US" sz="1200" dirty="0">
                <a:ea typeface="Verdana" panose="020B0604030504040204" pitchFamily="34" charset="0"/>
              </a:rPr>
              <a:t>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using namespace std;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{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vector&lt;int&gt; </a:t>
            </a:r>
            <a:r>
              <a:rPr lang="en-US" sz="1200" dirty="0" err="1">
                <a:ea typeface="Verdana" panose="020B0604030504040204" pitchFamily="34" charset="0"/>
              </a:rPr>
              <a:t>vecInt</a:t>
            </a:r>
            <a:r>
              <a:rPr lang="en-US" sz="1200" dirty="0">
                <a:ea typeface="Verdana" panose="020B0604030504040204" pitchFamily="34" charset="0"/>
              </a:rPr>
              <a:t> = {4,5,6,7,2,1};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vector&lt;double&gt; </a:t>
            </a:r>
            <a:r>
              <a:rPr lang="en-US" sz="1200" dirty="0" err="1">
                <a:ea typeface="Verdana" panose="020B0604030504040204" pitchFamily="34" charset="0"/>
              </a:rPr>
              <a:t>vecDouble</a:t>
            </a:r>
            <a:r>
              <a:rPr lang="en-US" sz="1200" dirty="0">
                <a:ea typeface="Verdana" panose="020B0604030504040204" pitchFamily="34" charset="0"/>
              </a:rPr>
              <a:t> = {4.1, 5.0, 6.0, 7.0, 2.0, 1.0};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vector&lt;string&gt; </a:t>
            </a:r>
            <a:r>
              <a:rPr lang="en-US" sz="1200" dirty="0" err="1">
                <a:ea typeface="Verdana" panose="020B0604030504040204" pitchFamily="34" charset="0"/>
              </a:rPr>
              <a:t>vecString</a:t>
            </a:r>
            <a:r>
              <a:rPr lang="en-US" sz="1200" dirty="0">
                <a:ea typeface="Verdana" panose="020B0604030504040204" pitchFamily="34" charset="0"/>
              </a:rPr>
              <a:t> = {"ab", "cd"};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>
                <a:ea typeface="Verdana" panose="020B0604030504040204" pitchFamily="34" charset="0"/>
              </a:rPr>
              <a:t>cout</a:t>
            </a:r>
            <a:r>
              <a:rPr lang="en-US" sz="1200" dirty="0">
                <a:ea typeface="Verdana" panose="020B0604030504040204" pitchFamily="34" charset="0"/>
              </a:rPr>
              <a:t> &lt;&lt; "Int Addition = "&lt;&lt; </a:t>
            </a:r>
            <a:r>
              <a:rPr lang="en-US" sz="1200" dirty="0" err="1">
                <a:ea typeface="Verdana" panose="020B0604030504040204" pitchFamily="34" charset="0"/>
              </a:rPr>
              <a:t>addAll</a:t>
            </a:r>
            <a:r>
              <a:rPr lang="en-US" sz="1200" dirty="0">
                <a:ea typeface="Verdana" panose="020B0604030504040204" pitchFamily="34" charset="0"/>
              </a:rPr>
              <a:t>&lt;int&gt;(</a:t>
            </a:r>
            <a:r>
              <a:rPr lang="en-US" sz="1200" dirty="0" err="1">
                <a:ea typeface="Verdana" panose="020B0604030504040204" pitchFamily="34" charset="0"/>
              </a:rPr>
              <a:t>vecInt</a:t>
            </a:r>
            <a:r>
              <a:rPr lang="en-US" sz="1200" dirty="0">
                <a:ea typeface="Verdana" panose="020B0604030504040204" pitchFamily="34" charset="0"/>
              </a:rPr>
              <a:t>)&lt;&lt; </a:t>
            </a:r>
            <a:r>
              <a:rPr lang="en-US" sz="1200" dirty="0" err="1">
                <a:ea typeface="Verdana" panose="020B0604030504040204" pitchFamily="34" charset="0"/>
              </a:rPr>
              <a:t>endl</a:t>
            </a:r>
            <a:r>
              <a:rPr lang="en-US" sz="1200" dirty="0">
                <a:ea typeface="Verdana" panose="020B0604030504040204" pitchFamily="34" charset="0"/>
              </a:rPr>
              <a:t>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>
                <a:ea typeface="Verdana" panose="020B0604030504040204" pitchFamily="34" charset="0"/>
              </a:rPr>
              <a:t>cout</a:t>
            </a:r>
            <a:r>
              <a:rPr lang="en-US" sz="1200" dirty="0">
                <a:ea typeface="Verdana" panose="020B0604030504040204" pitchFamily="34" charset="0"/>
              </a:rPr>
              <a:t> &lt;&lt; "Double Addition = "&lt;&lt; </a:t>
            </a:r>
            <a:r>
              <a:rPr lang="en-US" sz="1200" dirty="0" err="1">
                <a:ea typeface="Verdana" panose="020B0604030504040204" pitchFamily="34" charset="0"/>
              </a:rPr>
              <a:t>addAll</a:t>
            </a:r>
            <a:r>
              <a:rPr lang="en-US" sz="1200" dirty="0">
                <a:ea typeface="Verdana" panose="020B0604030504040204" pitchFamily="34" charset="0"/>
              </a:rPr>
              <a:t>&lt;double&gt;(</a:t>
            </a:r>
            <a:r>
              <a:rPr lang="en-US" sz="1200" dirty="0" err="1">
                <a:ea typeface="Verdana" panose="020B0604030504040204" pitchFamily="34" charset="0"/>
              </a:rPr>
              <a:t>vecDouble</a:t>
            </a:r>
            <a:r>
              <a:rPr lang="en-US" sz="1200" dirty="0">
                <a:ea typeface="Verdana" panose="020B0604030504040204" pitchFamily="34" charset="0"/>
              </a:rPr>
              <a:t>)&lt;&lt; </a:t>
            </a:r>
            <a:r>
              <a:rPr lang="en-US" sz="1200" dirty="0" err="1">
                <a:ea typeface="Verdana" panose="020B0604030504040204" pitchFamily="34" charset="0"/>
              </a:rPr>
              <a:t>endl</a:t>
            </a:r>
            <a:r>
              <a:rPr lang="en-US" sz="1200" dirty="0">
                <a:ea typeface="Verdana" panose="020B0604030504040204" pitchFamily="34" charset="0"/>
              </a:rPr>
              <a:t>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 err="1">
                <a:ea typeface="Verdana" panose="020B0604030504040204" pitchFamily="34" charset="0"/>
              </a:rPr>
              <a:t>cout</a:t>
            </a:r>
            <a:r>
              <a:rPr lang="en-US" sz="1200" dirty="0">
                <a:ea typeface="Verdana" panose="020B0604030504040204" pitchFamily="34" charset="0"/>
              </a:rPr>
              <a:t> &lt;&lt; "String Addition = "&lt;&lt; </a:t>
            </a:r>
            <a:r>
              <a:rPr lang="en-US" sz="1200" dirty="0" err="1">
                <a:ea typeface="Verdana" panose="020B0604030504040204" pitchFamily="34" charset="0"/>
              </a:rPr>
              <a:t>addAll</a:t>
            </a:r>
            <a:r>
              <a:rPr lang="en-US" sz="1200" dirty="0">
                <a:ea typeface="Verdana" panose="020B0604030504040204" pitchFamily="34" charset="0"/>
              </a:rPr>
              <a:t>&lt;string&gt;(</a:t>
            </a:r>
            <a:r>
              <a:rPr lang="en-US" sz="1200" dirty="0" err="1">
                <a:ea typeface="Verdana" panose="020B0604030504040204" pitchFamily="34" charset="0"/>
              </a:rPr>
              <a:t>vecString</a:t>
            </a:r>
            <a:r>
              <a:rPr lang="en-US" sz="1200" dirty="0">
                <a:ea typeface="Verdana" panose="020B0604030504040204" pitchFamily="34" charset="0"/>
              </a:rPr>
              <a:t>)&lt;&lt; </a:t>
            </a:r>
            <a:r>
              <a:rPr lang="en-US" sz="1200" dirty="0" err="1">
                <a:ea typeface="Verdana" panose="020B0604030504040204" pitchFamily="34" charset="0"/>
              </a:rPr>
              <a:t>endl</a:t>
            </a:r>
            <a:r>
              <a:rPr lang="en-US" sz="1200" dirty="0">
                <a:ea typeface="Verdana" panose="020B0604030504040204" pitchFamily="34" charset="0"/>
              </a:rPr>
              <a:t>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99902-B03E-7830-DE9A-170B70864559}"/>
              </a:ext>
            </a:extLst>
          </p:cNvPr>
          <p:cNvSpPr/>
          <p:nvPr/>
        </p:nvSpPr>
        <p:spPr>
          <a:xfrm>
            <a:off x="5722883" y="1358462"/>
            <a:ext cx="4772025" cy="32289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ea typeface="Verdana" panose="020B0604030504040204" pitchFamily="34" charset="0"/>
              </a:rPr>
              <a:t>//Template specialization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1"/>
                </a:solidFill>
                <a:ea typeface="Verdana" panose="020B0604030504040204" pitchFamily="34" charset="0"/>
              </a:rPr>
              <a:t>template&lt;&gt;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string </a:t>
            </a:r>
            <a:r>
              <a:rPr lang="en-US" sz="1200" dirty="0" err="1">
                <a:ea typeface="Verdana" panose="020B0604030504040204" pitchFamily="34" charset="0"/>
              </a:rPr>
              <a:t>addAll</a:t>
            </a:r>
            <a:r>
              <a:rPr lang="en-US" sz="1200" dirty="0">
                <a:ea typeface="Verdana" panose="020B0604030504040204" pitchFamily="34" charset="0"/>
              </a:rPr>
              <a:t>(vector&lt;string&gt; </a:t>
            </a:r>
            <a:r>
              <a:rPr lang="en-US" sz="1200" dirty="0" err="1">
                <a:ea typeface="Verdana" panose="020B0604030504040204" pitchFamily="34" charset="0"/>
              </a:rPr>
              <a:t>vec</a:t>
            </a:r>
            <a:r>
              <a:rPr lang="en-US" sz="1200" dirty="0">
                <a:ea typeface="Verdana" panose="020B0604030504040204" pitchFamily="34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{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 int count = 0;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 for(const string&amp; </a:t>
            </a:r>
            <a:r>
              <a:rPr lang="en-US" sz="1200" dirty="0" err="1">
                <a:ea typeface="Verdana" panose="020B0604030504040204" pitchFamily="34" charset="0"/>
              </a:rPr>
              <a:t>elem</a:t>
            </a:r>
            <a:r>
              <a:rPr lang="en-US" sz="1200" dirty="0">
                <a:ea typeface="Verdana" panose="020B0604030504040204" pitchFamily="34" charset="0"/>
              </a:rPr>
              <a:t>: </a:t>
            </a:r>
            <a:r>
              <a:rPr lang="en-US" sz="1200" dirty="0" err="1">
                <a:ea typeface="Verdana" panose="020B0604030504040204" pitchFamily="34" charset="0"/>
              </a:rPr>
              <a:t>vec</a:t>
            </a:r>
            <a:r>
              <a:rPr lang="en-US" sz="1200" dirty="0">
                <a:ea typeface="Verdana" panose="020B0604030504040204" pitchFamily="34" charset="0"/>
              </a:rPr>
              <a:t>)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 {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       for(const char&amp; </a:t>
            </a:r>
            <a:r>
              <a:rPr lang="en-US" sz="1200" dirty="0" err="1">
                <a:ea typeface="Verdana" panose="020B0604030504040204" pitchFamily="34" charset="0"/>
              </a:rPr>
              <a:t>ch</a:t>
            </a:r>
            <a:r>
              <a:rPr lang="en-US" sz="1200" dirty="0">
                <a:ea typeface="Verdana" panose="020B0604030504040204" pitchFamily="34" charset="0"/>
              </a:rPr>
              <a:t>: </a:t>
            </a:r>
            <a:r>
              <a:rPr lang="en-US" sz="1200" dirty="0" err="1">
                <a:ea typeface="Verdana" panose="020B0604030504040204" pitchFamily="34" charset="0"/>
              </a:rPr>
              <a:t>elem</a:t>
            </a:r>
            <a:r>
              <a:rPr lang="en-US" sz="1200" dirty="0">
                <a:ea typeface="Verdana" panose="020B0604030504040204" pitchFamily="34" charset="0"/>
              </a:rPr>
              <a:t>)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       count += </a:t>
            </a:r>
            <a:r>
              <a:rPr lang="en-US" sz="1200" dirty="0" err="1">
                <a:ea typeface="Verdana" panose="020B0604030504040204" pitchFamily="34" charset="0"/>
              </a:rPr>
              <a:t>ch</a:t>
            </a:r>
            <a:r>
              <a:rPr lang="en-US" sz="1200" dirty="0">
                <a:ea typeface="Verdana" panose="020B0604030504040204" pitchFamily="34" charset="0"/>
              </a:rPr>
              <a:t>;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  }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</a:t>
            </a:r>
            <a:r>
              <a:rPr lang="en-US" sz="1200" dirty="0" err="1">
                <a:ea typeface="Verdana" panose="020B0604030504040204" pitchFamily="34" charset="0"/>
              </a:rPr>
              <a:t>ostringstream</a:t>
            </a:r>
            <a:r>
              <a:rPr lang="en-US" sz="1200" dirty="0">
                <a:ea typeface="Verdana" panose="020B0604030504040204" pitchFamily="34" charset="0"/>
              </a:rPr>
              <a:t> </a:t>
            </a:r>
            <a:r>
              <a:rPr lang="en-US" sz="1200" dirty="0" err="1">
                <a:ea typeface="Verdana" panose="020B0604030504040204" pitchFamily="34" charset="0"/>
              </a:rPr>
              <a:t>ostr</a:t>
            </a:r>
            <a:r>
              <a:rPr lang="en-US" sz="1200" dirty="0">
                <a:ea typeface="Verdana" panose="020B0604030504040204" pitchFamily="34" charset="0"/>
              </a:rPr>
              <a:t>;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</a:t>
            </a:r>
            <a:r>
              <a:rPr lang="en-US" sz="1200" dirty="0" err="1">
                <a:ea typeface="Verdana" panose="020B0604030504040204" pitchFamily="34" charset="0"/>
              </a:rPr>
              <a:t>ostr</a:t>
            </a:r>
            <a:r>
              <a:rPr lang="en-US" sz="1200" dirty="0">
                <a:ea typeface="Verdana" panose="020B0604030504040204" pitchFamily="34" charset="0"/>
              </a:rPr>
              <a:t> &lt;&lt; count;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string </a:t>
            </a:r>
            <a:r>
              <a:rPr lang="en-US" sz="1200" dirty="0" err="1">
                <a:ea typeface="Verdana" panose="020B0604030504040204" pitchFamily="34" charset="0"/>
              </a:rPr>
              <a:t>strCount</a:t>
            </a:r>
            <a:r>
              <a:rPr lang="en-US" sz="1200" dirty="0">
                <a:ea typeface="Verdana" panose="020B0604030504040204" pitchFamily="34" charset="0"/>
              </a:rPr>
              <a:t> = </a:t>
            </a:r>
            <a:r>
              <a:rPr lang="en-US" sz="1200" dirty="0" err="1">
                <a:ea typeface="Verdana" panose="020B0604030504040204" pitchFamily="34" charset="0"/>
              </a:rPr>
              <a:t>ostr.str</a:t>
            </a:r>
            <a:r>
              <a:rPr lang="en-US" sz="1200" dirty="0">
                <a:ea typeface="Verdana" panose="020B0604030504040204" pitchFamily="34" charset="0"/>
              </a:rPr>
              <a:t>();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        return </a:t>
            </a:r>
            <a:r>
              <a:rPr lang="en-US" sz="1200" dirty="0" err="1">
                <a:ea typeface="Verdana" panose="020B0604030504040204" pitchFamily="34" charset="0"/>
              </a:rPr>
              <a:t>strCount</a:t>
            </a:r>
            <a:r>
              <a:rPr lang="en-US" sz="1200" dirty="0">
                <a:ea typeface="Verdana" panose="020B0604030504040204" pitchFamily="34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dirty="0">
              <a:ea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76F26A-DA26-7DBF-2878-A77A885B3D1F}"/>
              </a:ext>
            </a:extLst>
          </p:cNvPr>
          <p:cNvSpPr/>
          <p:nvPr/>
        </p:nvSpPr>
        <p:spPr>
          <a:xfrm>
            <a:off x="1200150" y="2049518"/>
            <a:ext cx="3453962" cy="2537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ea typeface="Verdana" panose="020B0604030504040204" pitchFamily="34" charset="0"/>
              </a:rPr>
              <a:t>//Generic Template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200" b="1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1"/>
                </a:solidFill>
                <a:ea typeface="Verdana" panose="020B0604030504040204" pitchFamily="34" charset="0"/>
              </a:rPr>
              <a:t>template&lt;</a:t>
            </a:r>
            <a:r>
              <a:rPr lang="en-US" sz="1200" b="1" dirty="0" err="1">
                <a:solidFill>
                  <a:schemeClr val="accent1"/>
                </a:solidFill>
                <a:ea typeface="Verdana" panose="020B0604030504040204" pitchFamily="34" charset="0"/>
              </a:rPr>
              <a:t>typename</a:t>
            </a:r>
            <a:r>
              <a:rPr lang="en-US" sz="1200" b="1" dirty="0">
                <a:solidFill>
                  <a:schemeClr val="accent1"/>
                </a:solidFill>
                <a:ea typeface="Verdana" panose="020B0604030504040204" pitchFamily="34" charset="0"/>
              </a:rPr>
              <a:t>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T </a:t>
            </a:r>
            <a:r>
              <a:rPr lang="en-US" sz="1200" dirty="0" err="1">
                <a:ea typeface="Verdana" panose="020B0604030504040204" pitchFamily="34" charset="0"/>
              </a:rPr>
              <a:t>addAll</a:t>
            </a:r>
            <a:r>
              <a:rPr lang="en-US" sz="1200" dirty="0">
                <a:ea typeface="Verdana" panose="020B0604030504040204" pitchFamily="34" charset="0"/>
              </a:rPr>
              <a:t>(vector&lt;T&gt; </a:t>
            </a:r>
            <a:r>
              <a:rPr lang="en-US" sz="1200" dirty="0" err="1">
                <a:ea typeface="Verdana" panose="020B0604030504040204" pitchFamily="34" charset="0"/>
              </a:rPr>
              <a:t>vec</a:t>
            </a:r>
            <a:r>
              <a:rPr lang="en-US" sz="1200" dirty="0">
                <a:ea typeface="Verdana" panose="020B0604030504040204" pitchFamily="34" charset="0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{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T count = 0;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for(auto&amp; </a:t>
            </a:r>
            <a:r>
              <a:rPr lang="en-US" sz="1200" dirty="0" err="1">
                <a:ea typeface="Verdana" panose="020B0604030504040204" pitchFamily="34" charset="0"/>
              </a:rPr>
              <a:t>elem</a:t>
            </a:r>
            <a:r>
              <a:rPr lang="en-US" sz="1200" dirty="0">
                <a:ea typeface="Verdana" panose="020B0604030504040204" pitchFamily="34" charset="0"/>
              </a:rPr>
              <a:t>: </a:t>
            </a:r>
            <a:r>
              <a:rPr lang="en-US" sz="1200" dirty="0" err="1">
                <a:ea typeface="Verdana" panose="020B0604030504040204" pitchFamily="34" charset="0"/>
              </a:rPr>
              <a:t>vec</a:t>
            </a:r>
            <a:r>
              <a:rPr lang="en-US" sz="1200" dirty="0">
                <a:ea typeface="Verdana" panose="020B0604030504040204" pitchFamily="34" charset="0"/>
              </a:rPr>
              <a:t>)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{    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	count += </a:t>
            </a:r>
            <a:r>
              <a:rPr lang="en-US" sz="1200" dirty="0" err="1">
                <a:ea typeface="Verdana" panose="020B0604030504040204" pitchFamily="34" charset="0"/>
              </a:rPr>
              <a:t>elem</a:t>
            </a:r>
            <a:r>
              <a:rPr lang="en-US" sz="1200" dirty="0">
                <a:ea typeface="Verdana" panose="020B0604030504040204" pitchFamily="34" charset="0"/>
              </a:rPr>
              <a:t>;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 }    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return count;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Verdana" panose="020B0604030504040204" pitchFamily="34" charset="0"/>
              </a:rPr>
              <a:t>}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1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790575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static variable behaves in Function template 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177158"/>
            <a:ext cx="11010899" cy="5128391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Verdana" panose="020B0604030504040204" pitchFamily="34" charset="0"/>
              </a:rPr>
              <a:t>Static will be different for all data type.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#include &lt;iostream&gt;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using namespace std;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b="1" dirty="0">
                <a:ea typeface="Verdana" panose="020B0604030504040204" pitchFamily="34" charset="0"/>
              </a:rPr>
              <a:t>template &lt;</a:t>
            </a:r>
            <a:r>
              <a:rPr lang="en-US" sz="2200" b="1" dirty="0" err="1">
                <a:ea typeface="Verdana" panose="020B0604030504040204" pitchFamily="34" charset="0"/>
              </a:rPr>
              <a:t>typename</a:t>
            </a:r>
            <a:r>
              <a:rPr lang="en-US" sz="2200" b="1" dirty="0">
                <a:ea typeface="Verdana" panose="020B0604030504040204" pitchFamily="34" charset="0"/>
              </a:rPr>
              <a:t>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void Print(const T x)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	static int </a:t>
            </a:r>
            <a:r>
              <a:rPr lang="en-US" sz="2200" dirty="0" err="1">
                <a:ea typeface="Verdana" panose="020B0604030504040204" pitchFamily="34" charset="0"/>
              </a:rPr>
              <a:t>val</a:t>
            </a:r>
            <a:r>
              <a:rPr lang="en-US" sz="2200" dirty="0">
                <a:ea typeface="Verdana" panose="020B0604030504040204" pitchFamily="34" charset="0"/>
              </a:rPr>
              <a:t> = 10;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	 </a:t>
            </a:r>
            <a:r>
              <a:rPr lang="en-US" sz="2200" dirty="0" err="1">
                <a:ea typeface="Verdana" panose="020B0604030504040204" pitchFamily="34" charset="0"/>
              </a:rPr>
              <a:t>cout</a:t>
            </a:r>
            <a:r>
              <a:rPr lang="en-US" sz="2200" dirty="0">
                <a:ea typeface="Verdana" panose="020B0604030504040204" pitchFamily="34" charset="0"/>
              </a:rPr>
              <a:t> &lt;&lt; ++</a:t>
            </a:r>
            <a:r>
              <a:rPr lang="en-US" sz="2200" dirty="0" err="1">
                <a:ea typeface="Verdana" panose="020B0604030504040204" pitchFamily="34" charset="0"/>
              </a:rPr>
              <a:t>val</a:t>
            </a:r>
            <a:r>
              <a:rPr lang="en-US" sz="2200" dirty="0">
                <a:ea typeface="Verdana" panose="020B0604030504040204" pitchFamily="34" charset="0"/>
              </a:rPr>
              <a:t> &lt;&lt; </a:t>
            </a:r>
            <a:r>
              <a:rPr lang="en-US" sz="2200" dirty="0" err="1">
                <a:ea typeface="Verdana" panose="020B0604030504040204" pitchFamily="34" charset="0"/>
              </a:rPr>
              <a:t>endl</a:t>
            </a:r>
            <a:r>
              <a:rPr lang="en-US" sz="2200" dirty="0">
                <a:ea typeface="Verdana" panose="020B0604030504040204" pitchFamily="34" charset="0"/>
              </a:rPr>
              <a:t>;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2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int main()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{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Print(1);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Print(1);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Print('x');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Print(10.2);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ea typeface="Verdana" panose="020B0604030504040204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67B4E-BF81-6320-AB14-2D954C05C4B8}"/>
              </a:ext>
            </a:extLst>
          </p:cNvPr>
          <p:cNvSpPr/>
          <p:nvPr/>
        </p:nvSpPr>
        <p:spPr>
          <a:xfrm>
            <a:off x="5302469" y="4109545"/>
            <a:ext cx="1587062" cy="17545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Output: </a:t>
            </a:r>
            <a:br>
              <a:rPr lang="en-US" b="1" dirty="0"/>
            </a:br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113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F12-873D-4924-18E5-0935DB5E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5" y="200025"/>
            <a:ext cx="10648950" cy="472637"/>
          </a:xfrm>
        </p:spPr>
        <p:txBody>
          <a:bodyPr>
            <a:noAutofit/>
          </a:bodyPr>
          <a:lstStyle/>
          <a:p>
            <a:pPr algn="l"/>
            <a:r>
              <a:rPr lang="en-US" sz="2800" b="1" kern="0" dirty="0">
                <a:solidFill>
                  <a:srgbClr val="41763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How static variable behaves in class template </a:t>
            </a:r>
            <a:endParaRPr lang="en-US" sz="2800" b="1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A7EB3-7D83-FC74-1BD5-3ACBFA212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672662"/>
            <a:ext cx="11010899" cy="607497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#include &lt;iostream&gt;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using namespace std;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ea typeface="Verdana" panose="020B0604030504040204" pitchFamily="34" charset="0"/>
              </a:rPr>
              <a:t>template &lt;</a:t>
            </a:r>
            <a:r>
              <a:rPr lang="en-US" sz="1400" b="1" dirty="0" err="1">
                <a:ea typeface="Verdana" panose="020B0604030504040204" pitchFamily="34" charset="0"/>
              </a:rPr>
              <a:t>typename</a:t>
            </a:r>
            <a:r>
              <a:rPr lang="en-US" sz="1400" b="1" dirty="0">
                <a:ea typeface="Verdana" panose="020B0604030504040204" pitchFamily="34" charset="0"/>
              </a:rPr>
              <a:t>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class Print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{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	private:    int X;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	public:    static T Var;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	void </a:t>
            </a:r>
            <a:r>
              <a:rPr lang="en-US" sz="1400" dirty="0" err="1">
                <a:ea typeface="Verdana" panose="020B0604030504040204" pitchFamily="34" charset="0"/>
              </a:rPr>
              <a:t>PrintVal</a:t>
            </a:r>
            <a:r>
              <a:rPr lang="en-US" sz="1400" dirty="0">
                <a:ea typeface="Verdana" panose="020B0604030504040204" pitchFamily="34" charset="0"/>
              </a:rPr>
              <a:t>()    {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	      </a:t>
            </a:r>
            <a:r>
              <a:rPr lang="en-US" sz="1400" dirty="0" err="1">
                <a:ea typeface="Verdana" panose="020B0604030504040204" pitchFamily="34" charset="0"/>
              </a:rPr>
              <a:t>cout</a:t>
            </a:r>
            <a:r>
              <a:rPr lang="en-US" sz="1400" dirty="0">
                <a:ea typeface="Verdana" panose="020B0604030504040204" pitchFamily="34" charset="0"/>
              </a:rPr>
              <a:t> &lt;&lt; ++Var &lt;&lt; </a:t>
            </a:r>
            <a:r>
              <a:rPr lang="en-US" sz="1400" dirty="0" err="1">
                <a:ea typeface="Verdana" panose="020B0604030504040204" pitchFamily="34" charset="0"/>
              </a:rPr>
              <a:t>endl</a:t>
            </a:r>
            <a:r>
              <a:rPr lang="en-US" sz="1400" dirty="0">
                <a:ea typeface="Verdana" panose="020B0604030504040204" pitchFamily="34" charset="0"/>
              </a:rPr>
              <a:t>;    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};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ea typeface="Verdana" panose="020B0604030504040204" pitchFamily="34" charset="0"/>
              </a:rPr>
              <a:t>template&lt;class T&gt;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T Print&lt;T&gt;::Var = 10;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1400" dirty="0">
              <a:ea typeface="Verdana" panose="020B060403050404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int main()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{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Print&lt;int&gt; </a:t>
            </a:r>
            <a:r>
              <a:rPr lang="en-US" sz="1400" dirty="0" err="1">
                <a:ea typeface="Verdana" panose="020B0604030504040204" pitchFamily="34" charset="0"/>
              </a:rPr>
              <a:t>pInt</a:t>
            </a:r>
            <a:r>
              <a:rPr lang="en-US" sz="1400" dirty="0">
                <a:ea typeface="Verdana" panose="020B0604030504040204" pitchFamily="34" charset="0"/>
              </a:rPr>
              <a:t>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ea typeface="Verdana" panose="020B0604030504040204" pitchFamily="34" charset="0"/>
              </a:rPr>
              <a:t>pInt.PrintVal</a:t>
            </a:r>
            <a:r>
              <a:rPr lang="en-US" sz="1400" dirty="0">
                <a:ea typeface="Verdana" panose="020B0604030504040204" pitchFamily="34" charset="0"/>
              </a:rPr>
              <a:t>();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Print&lt;int&gt; pInt1;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pInt1.PrintVal(); 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Print&lt;double&gt; </a:t>
            </a:r>
            <a:r>
              <a:rPr lang="en-US" sz="1400" dirty="0" err="1">
                <a:ea typeface="Verdana" panose="020B0604030504040204" pitchFamily="34" charset="0"/>
              </a:rPr>
              <a:t>pDouble</a:t>
            </a:r>
            <a:r>
              <a:rPr lang="en-US" sz="1400" dirty="0">
                <a:ea typeface="Verdana" panose="020B0604030504040204" pitchFamily="34" charset="0"/>
              </a:rPr>
              <a:t>;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>
                <a:ea typeface="Verdana" panose="020B0604030504040204" pitchFamily="34" charset="0"/>
              </a:rPr>
              <a:t>pDouble.PrintVal</a:t>
            </a:r>
            <a:r>
              <a:rPr lang="en-US" sz="1400" dirty="0">
                <a:ea typeface="Verdana" panose="020B0604030504040204" pitchFamily="34" charset="0"/>
              </a:rPr>
              <a:t>();        </a:t>
            </a:r>
          </a:p>
          <a:p>
            <a:pPr lvl="1"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return 0;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Verdana" panose="020B0604030504040204" pitchFamily="34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E1ABC-FF85-E6EF-B3E1-6B74123168AA}"/>
              </a:ext>
            </a:extLst>
          </p:cNvPr>
          <p:cNvSpPr/>
          <p:nvPr/>
        </p:nvSpPr>
        <p:spPr>
          <a:xfrm>
            <a:off x="5109998" y="4635062"/>
            <a:ext cx="1271751" cy="1776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Output</a:t>
            </a:r>
            <a:r>
              <a:rPr lang="en-US" dirty="0"/>
              <a:t> :</a:t>
            </a:r>
          </a:p>
          <a:p>
            <a:r>
              <a:rPr lang="en-US" dirty="0"/>
              <a:t>11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8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1423</Words>
  <Application>Microsoft Office PowerPoint</Application>
  <PresentationFormat>Widescreen</PresentationFormat>
  <Paragraphs>281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Office Theme</vt:lpstr>
      <vt:lpstr>Templates in C++</vt:lpstr>
      <vt:lpstr>Why template?</vt:lpstr>
      <vt:lpstr>Template Example</vt:lpstr>
      <vt:lpstr>Return Type</vt:lpstr>
      <vt:lpstr>Alternate option for Return Type in c++11</vt:lpstr>
      <vt:lpstr>Templates specialization</vt:lpstr>
      <vt:lpstr>Templates specialization Example</vt:lpstr>
      <vt:lpstr>How static variable behaves in Function template </vt:lpstr>
      <vt:lpstr>How static variable behaves in class template </vt:lpstr>
      <vt:lpstr>Overloading function in template</vt:lpstr>
      <vt:lpstr>Variable Template in C++14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constexpr</dc:title>
  <dc:creator>Rohini Dhawale</dc:creator>
  <cp:lastModifiedBy>Rohini Dhawale</cp:lastModifiedBy>
  <cp:revision>243</cp:revision>
  <dcterms:created xsi:type="dcterms:W3CDTF">2022-08-19T09:02:57Z</dcterms:created>
  <dcterms:modified xsi:type="dcterms:W3CDTF">2022-09-15T03:36:46Z</dcterms:modified>
</cp:coreProperties>
</file>