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076138452" r:id="rId2"/>
    <p:sldId id="2076138453" r:id="rId3"/>
    <p:sldId id="2076138483" r:id="rId4"/>
    <p:sldId id="2076138482" r:id="rId5"/>
    <p:sldId id="20761384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7F4E21-6F89-05DD-E81E-8ECC08B8A183}" name="Jacob Marquez" initials="JM" userId="S::jacoma@microsoft.com::bf8ed7ad-9490-451c-96cb-7814e3bd8b5c" providerId="AD"/>
  <p188:author id="{9BF3C933-65C3-A3FF-F1FB-5EFFC7C1DA31}" name="Scott McBride (AZURE)" initials="S(" userId="S::scmcbrid@microsoft.com::cb57913d-31d8-429b-84c8-880fc863f989" providerId="AD"/>
  <p188:author id="{AF80F8E6-954B-E576-2403-79B8E12A7AA7}" name="Yasaswi Akkaraju (Tata Consultancy Services)" initials="YS" userId="S::v-yaakka@microsoft.com::7d4f1343-2e3c-4962-9301-b655949408c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940" autoAdjust="0"/>
  </p:normalViewPr>
  <p:slideViewPr>
    <p:cSldViewPr snapToGrid="0">
      <p:cViewPr varScale="1">
        <p:scale>
          <a:sx n="96" d="100"/>
          <a:sy n="96" d="100"/>
        </p:scale>
        <p:origin x="4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1F034-3949-49E1-B0E6-78FC668ABF42}"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6529C-7229-4941-BAC1-BB1B12D82EC0}" type="slidenum">
              <a:rPr lang="en-US" smtClean="0"/>
              <a:t>‹#›</a:t>
            </a:fld>
            <a:endParaRPr lang="en-US"/>
          </a:p>
        </p:txBody>
      </p:sp>
    </p:spTree>
    <p:extLst>
      <p:ext uri="{BB962C8B-B14F-4D97-AF65-F5344CB8AC3E}">
        <p14:creationId xmlns:p14="http://schemas.microsoft.com/office/powerpoint/2010/main" val="1267921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 </a:t>
            </a:r>
          </a:p>
        </p:txBody>
      </p:sp>
      <p:sp>
        <p:nvSpPr>
          <p:cNvPr id="4" name="Slide Number Placeholder 3"/>
          <p:cNvSpPr>
            <a:spLocks noGrp="1"/>
          </p:cNvSpPr>
          <p:nvPr>
            <p:ph type="sldNum" sz="quarter" idx="5"/>
          </p:nvPr>
        </p:nvSpPr>
        <p:spPr/>
        <p:txBody>
          <a:bodyPr/>
          <a:lstStyle/>
          <a:p>
            <a:fld id="{2C76529C-7229-4941-BAC1-BB1B12D82EC0}" type="slidenum">
              <a:rPr lang="en-US" smtClean="0"/>
              <a:t>2</a:t>
            </a:fld>
            <a:endParaRPr lang="en-US"/>
          </a:p>
        </p:txBody>
      </p:sp>
    </p:spTree>
    <p:extLst>
      <p:ext uri="{BB962C8B-B14F-4D97-AF65-F5344CB8AC3E}">
        <p14:creationId xmlns:p14="http://schemas.microsoft.com/office/powerpoint/2010/main" val="296180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6529C-7229-4941-BAC1-BB1B12D82EC0}" type="slidenum">
              <a:rPr lang="en-US" smtClean="0"/>
              <a:t>3</a:t>
            </a:fld>
            <a:endParaRPr lang="en-US"/>
          </a:p>
        </p:txBody>
      </p:sp>
    </p:spTree>
    <p:extLst>
      <p:ext uri="{BB962C8B-B14F-4D97-AF65-F5344CB8AC3E}">
        <p14:creationId xmlns:p14="http://schemas.microsoft.com/office/powerpoint/2010/main" val="296180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6529C-7229-4941-BAC1-BB1B12D82EC0}" type="slidenum">
              <a:rPr lang="en-US" smtClean="0"/>
              <a:t>4</a:t>
            </a:fld>
            <a:endParaRPr lang="en-US"/>
          </a:p>
        </p:txBody>
      </p:sp>
    </p:spTree>
    <p:extLst>
      <p:ext uri="{BB962C8B-B14F-4D97-AF65-F5344CB8AC3E}">
        <p14:creationId xmlns:p14="http://schemas.microsoft.com/office/powerpoint/2010/main" val="296180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6529C-7229-4941-BAC1-BB1B12D82EC0}" type="slidenum">
              <a:rPr lang="en-US" smtClean="0"/>
              <a:t>5</a:t>
            </a:fld>
            <a:endParaRPr lang="en-US"/>
          </a:p>
        </p:txBody>
      </p:sp>
    </p:spTree>
    <p:extLst>
      <p:ext uri="{BB962C8B-B14F-4D97-AF65-F5344CB8AC3E}">
        <p14:creationId xmlns:p14="http://schemas.microsoft.com/office/powerpoint/2010/main" val="2961801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44620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24373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84528592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542105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9747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523165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7401582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071515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689352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110340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518166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8879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7515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5711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12439745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03897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620964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0A799-D567-4F99-9DF4-C584CE86053A}" type="datetimeFigureOut">
              <a:rPr lang="en-US" smtClean="0"/>
              <a:t>8/11/2021</a:t>
            </a:fld>
            <a:endParaRPr lang="en-US"/>
          </a:p>
        </p:txBody>
      </p:sp>
      <p:sp>
        <p:nvSpPr>
          <p:cNvPr id="4" name="Slide Number Placeholder 3"/>
          <p:cNvSpPr>
            <a:spLocks noGrp="1"/>
          </p:cNvSpPr>
          <p:nvPr>
            <p:ph type="sldNum" sz="quarter" idx="12"/>
          </p:nvPr>
        </p:nvSpPr>
        <p:spPr/>
        <p:txBody>
          <a:bodyPr/>
          <a:lstStyle/>
          <a:p>
            <a:fld id="{279589DA-7F55-4EFE-B190-74851F065504}" type="slidenum">
              <a:rPr lang="en-US" smtClean="0"/>
              <a:t>‹#›</a:t>
            </a:fld>
            <a:endParaRPr lang="en-US"/>
          </a:p>
        </p:txBody>
      </p:sp>
    </p:spTree>
    <p:extLst>
      <p:ext uri="{BB962C8B-B14F-4D97-AF65-F5344CB8AC3E}">
        <p14:creationId xmlns:p14="http://schemas.microsoft.com/office/powerpoint/2010/main" val="347514628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BB20-B6E1-4833-A447-3FFA4C0BD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B735F-FB6A-4EBB-B55B-38311EE2F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7884A-E362-4C97-BEB8-3DC4251637EC}"/>
              </a:ext>
            </a:extLst>
          </p:cNvPr>
          <p:cNvSpPr>
            <a:spLocks noGrp="1"/>
          </p:cNvSpPr>
          <p:nvPr>
            <p:ph type="dt" sz="half" idx="10"/>
          </p:nvPr>
        </p:nvSpPr>
        <p:spPr/>
        <p:txBody>
          <a:bodyPr/>
          <a:lstStyle/>
          <a:p>
            <a:fld id="{D79D1C2A-F200-4274-99B9-A06AB88AD3FC}" type="datetimeFigureOut">
              <a:rPr lang="en-US" smtClean="0"/>
              <a:t>8/11/2021</a:t>
            </a:fld>
            <a:endParaRPr lang="en-US"/>
          </a:p>
        </p:txBody>
      </p:sp>
      <p:sp>
        <p:nvSpPr>
          <p:cNvPr id="5" name="Footer Placeholder 4">
            <a:extLst>
              <a:ext uri="{FF2B5EF4-FFF2-40B4-BE49-F238E27FC236}">
                <a16:creationId xmlns:a16="http://schemas.microsoft.com/office/drawing/2014/main" id="{84881BA2-FC27-4494-B977-A655B5BBC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3490E-E77F-4860-BCC4-9DF19C58B61C}"/>
              </a:ext>
            </a:extLst>
          </p:cNvPr>
          <p:cNvSpPr>
            <a:spLocks noGrp="1"/>
          </p:cNvSpPr>
          <p:nvPr>
            <p:ph type="sldNum" sz="quarter" idx="12"/>
          </p:nvPr>
        </p:nvSpPr>
        <p:spPr/>
        <p:txBody>
          <a:bodyPr/>
          <a:lstStyle/>
          <a:p>
            <a:fld id="{B0DE6D38-CB46-490C-BE5F-BCBD878279A4}" type="slidenum">
              <a:rPr lang="en-US" smtClean="0"/>
              <a:t>‹#›</a:t>
            </a:fld>
            <a:endParaRPr lang="en-US"/>
          </a:p>
        </p:txBody>
      </p:sp>
    </p:spTree>
    <p:extLst>
      <p:ext uri="{BB962C8B-B14F-4D97-AF65-F5344CB8AC3E}">
        <p14:creationId xmlns:p14="http://schemas.microsoft.com/office/powerpoint/2010/main" val="3953132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60900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8808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1275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4735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1172246"/>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62935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02121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94436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268745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878653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2055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1831651"/>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34779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77900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07831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655757"/>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690847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194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5600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179861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24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596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697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2928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73627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38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70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406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4090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386673432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7412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360912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1683317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1718905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5119415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431735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51628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4226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724452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835931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866818"/>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59992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2788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420936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55513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74283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6714375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588001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348211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0916242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8315064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8248337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362952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611139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088823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477679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73123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722972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17296606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227236904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7375648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3263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99767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187882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97835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790222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8431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791587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884352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4484949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17006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024177391"/>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57609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4136738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1049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507661408"/>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48425695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058775993"/>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376497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127835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180951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95307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87517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358026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143200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5560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6785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685048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568845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927392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39506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132825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0852897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606914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8253027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463477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766262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3F0742-8F1A-4937-8365-B32E6CCAB29E}"/>
              </a:ext>
            </a:extLst>
          </p:cNvPr>
          <p:cNvSpPr>
            <a:spLocks noGrp="1"/>
          </p:cNvSpPr>
          <p:nvPr>
            <p:ph type="title"/>
          </p:nvPr>
        </p:nvSpPr>
        <p:spPr>
          <a:xfrm>
            <a:off x="584200" y="2548891"/>
            <a:ext cx="9144000" cy="984885"/>
          </a:xfrm>
        </p:spPr>
        <p:txBody>
          <a:bodyPr/>
          <a:lstStyle/>
          <a:p>
            <a:r>
              <a:rPr lang="en-US" dirty="0">
                <a:latin typeface="Grandview" panose="020B0502040204020203" pitchFamily="34" charset="0"/>
              </a:rPr>
              <a:t>Community Support </a:t>
            </a:r>
            <a:br>
              <a:rPr lang="en-US" dirty="0">
                <a:latin typeface="Grandview" panose="020B0502040204020203" pitchFamily="34" charset="0"/>
              </a:rPr>
            </a:br>
            <a:r>
              <a:rPr lang="en-US" sz="2800" i="1" dirty="0">
                <a:latin typeface="Grandview" panose="020B0502040204020203" pitchFamily="34" charset="0"/>
              </a:rPr>
              <a:t>for French Speaking Customers</a:t>
            </a:r>
            <a:endParaRPr lang="en-US" i="1" dirty="0">
              <a:latin typeface="Grandview" panose="020B0502040204020203" pitchFamily="34" charset="0"/>
            </a:endParaRPr>
          </a:p>
        </p:txBody>
      </p:sp>
      <p:sp>
        <p:nvSpPr>
          <p:cNvPr id="4" name="Text Placeholder 3">
            <a:extLst>
              <a:ext uri="{FF2B5EF4-FFF2-40B4-BE49-F238E27FC236}">
                <a16:creationId xmlns:a16="http://schemas.microsoft.com/office/drawing/2014/main" id="{324C3577-81B4-45F4-86E0-CB5353DCCF84}"/>
              </a:ext>
            </a:extLst>
          </p:cNvPr>
          <p:cNvSpPr>
            <a:spLocks noGrp="1"/>
          </p:cNvSpPr>
          <p:nvPr>
            <p:ph type="body" sz="quarter" idx="12"/>
          </p:nvPr>
        </p:nvSpPr>
        <p:spPr/>
        <p:txBody>
          <a:bodyPr/>
          <a:lstStyle/>
          <a:p>
            <a:r>
              <a:rPr lang="en-US" dirty="0"/>
              <a:t>Jacob H. Marquez</a:t>
            </a:r>
          </a:p>
        </p:txBody>
      </p:sp>
    </p:spTree>
    <p:extLst>
      <p:ext uri="{BB962C8B-B14F-4D97-AF65-F5344CB8AC3E}">
        <p14:creationId xmlns:p14="http://schemas.microsoft.com/office/powerpoint/2010/main" val="15337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C2F24-05E7-4AB5-A1AA-F6F09EF9A24C}"/>
              </a:ext>
            </a:extLst>
          </p:cNvPr>
          <p:cNvSpPr>
            <a:spLocks noGrp="1"/>
          </p:cNvSpPr>
          <p:nvPr>
            <p:ph type="title"/>
          </p:nvPr>
        </p:nvSpPr>
        <p:spPr/>
        <p:txBody>
          <a:bodyPr/>
          <a:lstStyle/>
          <a:p>
            <a:r>
              <a:rPr lang="en-US" dirty="0">
                <a:solidFill>
                  <a:schemeClr val="bg1"/>
                </a:solidFill>
                <a:latin typeface="Grandview" panose="020B0502040204020203" pitchFamily="34" charset="0"/>
              </a:rPr>
              <a:t>Recommendation</a:t>
            </a:r>
          </a:p>
        </p:txBody>
      </p:sp>
      <p:pic>
        <p:nvPicPr>
          <p:cNvPr id="6" name="Graphic 5" descr="Group outline">
            <a:extLst>
              <a:ext uri="{FF2B5EF4-FFF2-40B4-BE49-F238E27FC236}">
                <a16:creationId xmlns:a16="http://schemas.microsoft.com/office/drawing/2014/main" id="{A462731A-560C-460C-8A0B-C947B7769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982" y="2047568"/>
            <a:ext cx="914400" cy="914400"/>
          </a:xfrm>
          <a:prstGeom prst="rect">
            <a:avLst/>
          </a:prstGeom>
        </p:spPr>
      </p:pic>
      <p:pic>
        <p:nvPicPr>
          <p:cNvPr id="8" name="Graphic 7" descr="Group outline">
            <a:extLst>
              <a:ext uri="{FF2B5EF4-FFF2-40B4-BE49-F238E27FC236}">
                <a16:creationId xmlns:a16="http://schemas.microsoft.com/office/drawing/2014/main" id="{FE8ABE17-1A7A-4BB7-997D-FFD97BC150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3382" y="2047568"/>
            <a:ext cx="914400" cy="914400"/>
          </a:xfrm>
          <a:prstGeom prst="rect">
            <a:avLst/>
          </a:prstGeom>
        </p:spPr>
      </p:pic>
      <p:grpSp>
        <p:nvGrpSpPr>
          <p:cNvPr id="28" name="Graphic 9" descr="Group outline">
            <a:extLst>
              <a:ext uri="{FF2B5EF4-FFF2-40B4-BE49-F238E27FC236}">
                <a16:creationId xmlns:a16="http://schemas.microsoft.com/office/drawing/2014/main" id="{965A2CC3-FC2B-46AF-89E8-31A0EC71B49C}"/>
              </a:ext>
            </a:extLst>
          </p:cNvPr>
          <p:cNvGrpSpPr/>
          <p:nvPr/>
        </p:nvGrpSpPr>
        <p:grpSpPr>
          <a:xfrm>
            <a:off x="2800242" y="2238706"/>
            <a:ext cx="849472" cy="533599"/>
            <a:chOff x="2800242" y="2238706"/>
            <a:chExt cx="849472" cy="533599"/>
          </a:xfrm>
          <a:solidFill>
            <a:srgbClr val="FFC000"/>
          </a:solidFill>
        </p:grpSpPr>
        <p:sp>
          <p:nvSpPr>
            <p:cNvPr id="29" name="Freeform: Shape 28">
              <a:extLst>
                <a:ext uri="{FF2B5EF4-FFF2-40B4-BE49-F238E27FC236}">
                  <a16:creationId xmlns:a16="http://schemas.microsoft.com/office/drawing/2014/main" id="{D6A2F7BC-259C-41C0-9120-34C1D62E4D57}"/>
                </a:ext>
              </a:extLst>
            </p:cNvPr>
            <p:cNvSpPr/>
            <p:nvPr/>
          </p:nvSpPr>
          <p:spPr>
            <a:xfrm>
              <a:off x="2826694" y="2419671"/>
              <a:ext cx="167935" cy="352586"/>
            </a:xfrm>
            <a:custGeom>
              <a:avLst/>
              <a:gdLst>
                <a:gd name="connsiteX0" fmla="*/ 131588 w 167935"/>
                <a:gd name="connsiteY0" fmla="*/ 9525 h 352586"/>
                <a:gd name="connsiteX1" fmla="*/ 122063 w 167935"/>
                <a:gd name="connsiteY1" fmla="*/ 0 h 352586"/>
                <a:gd name="connsiteX2" fmla="*/ 122063 w 167935"/>
                <a:gd name="connsiteY2" fmla="*/ 0 h 352586"/>
                <a:gd name="connsiteX3" fmla="*/ 112538 w 167935"/>
                <a:gd name="connsiteY3" fmla="*/ 9525 h 352586"/>
                <a:gd name="connsiteX4" fmla="*/ 112538 w 167935"/>
                <a:gd name="connsiteY4" fmla="*/ 80134 h 352586"/>
                <a:gd name="connsiteX5" fmla="*/ 142875 w 167935"/>
                <a:gd name="connsiteY5" fmla="*/ 190624 h 352586"/>
                <a:gd name="connsiteX6" fmla="*/ 25060 w 167935"/>
                <a:gd name="connsiteY6" fmla="*/ 190624 h 352586"/>
                <a:gd name="connsiteX7" fmla="*/ 55388 w 167935"/>
                <a:gd name="connsiteY7" fmla="*/ 81439 h 352586"/>
                <a:gd name="connsiteX8" fmla="*/ 55388 w 167935"/>
                <a:gd name="connsiteY8" fmla="*/ 9525 h 352586"/>
                <a:gd name="connsiteX9" fmla="*/ 45863 w 167935"/>
                <a:gd name="connsiteY9" fmla="*/ 0 h 352586"/>
                <a:gd name="connsiteX10" fmla="*/ 45863 w 167935"/>
                <a:gd name="connsiteY10" fmla="*/ 0 h 352586"/>
                <a:gd name="connsiteX11" fmla="*/ 36338 w 167935"/>
                <a:gd name="connsiteY11" fmla="*/ 9525 h 352586"/>
                <a:gd name="connsiteX12" fmla="*/ 36338 w 167935"/>
                <a:gd name="connsiteY12" fmla="*/ 78829 h 352586"/>
                <a:gd name="connsiteX13" fmla="*/ 0 w 167935"/>
                <a:gd name="connsiteY13" fmla="*/ 209712 h 352586"/>
                <a:gd name="connsiteX14" fmla="*/ 36338 w 167935"/>
                <a:gd name="connsiteY14" fmla="*/ 209712 h 352586"/>
                <a:gd name="connsiteX15" fmla="*/ 36338 w 167935"/>
                <a:gd name="connsiteY15" fmla="*/ 352587 h 352586"/>
                <a:gd name="connsiteX16" fmla="*/ 131588 w 167935"/>
                <a:gd name="connsiteY16" fmla="*/ 352587 h 352586"/>
                <a:gd name="connsiteX17" fmla="*/ 131588 w 167935"/>
                <a:gd name="connsiteY17" fmla="*/ 209712 h 352586"/>
                <a:gd name="connsiteX18" fmla="*/ 167935 w 167935"/>
                <a:gd name="connsiteY18" fmla="*/ 209712 h 352586"/>
                <a:gd name="connsiteX19" fmla="*/ 131588 w 167935"/>
                <a:gd name="connsiteY19" fmla="*/ 78838 h 352586"/>
                <a:gd name="connsiteX20" fmla="*/ 55388 w 167935"/>
                <a:gd name="connsiteY20" fmla="*/ 209712 h 352586"/>
                <a:gd name="connsiteX21" fmla="*/ 74438 w 167935"/>
                <a:gd name="connsiteY21" fmla="*/ 209712 h 352586"/>
                <a:gd name="connsiteX22" fmla="*/ 74438 w 167935"/>
                <a:gd name="connsiteY22" fmla="*/ 333537 h 352586"/>
                <a:gd name="connsiteX23" fmla="*/ 55388 w 167935"/>
                <a:gd name="connsiteY23" fmla="*/ 333537 h 352586"/>
                <a:gd name="connsiteX24" fmla="*/ 112538 w 167935"/>
                <a:gd name="connsiteY24" fmla="*/ 333537 h 352586"/>
                <a:gd name="connsiteX25" fmla="*/ 93488 w 167935"/>
                <a:gd name="connsiteY25" fmla="*/ 333537 h 352586"/>
                <a:gd name="connsiteX26" fmla="*/ 93488 w 167935"/>
                <a:gd name="connsiteY26" fmla="*/ 209712 h 352586"/>
                <a:gd name="connsiteX27" fmla="*/ 112538 w 167935"/>
                <a:gd name="connsiteY27" fmla="*/ 209712 h 35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7935" h="352586">
                  <a:moveTo>
                    <a:pt x="131588" y="9525"/>
                  </a:moveTo>
                  <a:cubicBezTo>
                    <a:pt x="131588" y="4264"/>
                    <a:pt x="127324" y="0"/>
                    <a:pt x="122063" y="0"/>
                  </a:cubicBezTo>
                  <a:lnTo>
                    <a:pt x="122063" y="0"/>
                  </a:lnTo>
                  <a:cubicBezTo>
                    <a:pt x="116802" y="0"/>
                    <a:pt x="112538" y="4264"/>
                    <a:pt x="112538" y="9525"/>
                  </a:cubicBezTo>
                  <a:lnTo>
                    <a:pt x="112538" y="80134"/>
                  </a:lnTo>
                  <a:lnTo>
                    <a:pt x="142875" y="190624"/>
                  </a:lnTo>
                  <a:lnTo>
                    <a:pt x="25060" y="190624"/>
                  </a:lnTo>
                  <a:lnTo>
                    <a:pt x="55388" y="81439"/>
                  </a:lnTo>
                  <a:lnTo>
                    <a:pt x="55388" y="9525"/>
                  </a:lnTo>
                  <a:cubicBezTo>
                    <a:pt x="55388" y="4264"/>
                    <a:pt x="51124" y="0"/>
                    <a:pt x="45863" y="0"/>
                  </a:cubicBezTo>
                  <a:lnTo>
                    <a:pt x="45863" y="0"/>
                  </a:lnTo>
                  <a:cubicBezTo>
                    <a:pt x="40602" y="0"/>
                    <a:pt x="36338" y="4264"/>
                    <a:pt x="36338" y="9525"/>
                  </a:cubicBezTo>
                  <a:lnTo>
                    <a:pt x="36338" y="78829"/>
                  </a:lnTo>
                  <a:lnTo>
                    <a:pt x="0" y="209712"/>
                  </a:lnTo>
                  <a:lnTo>
                    <a:pt x="36338" y="209712"/>
                  </a:lnTo>
                  <a:lnTo>
                    <a:pt x="36338" y="352587"/>
                  </a:lnTo>
                  <a:lnTo>
                    <a:pt x="131588" y="352587"/>
                  </a:lnTo>
                  <a:lnTo>
                    <a:pt x="131588" y="209712"/>
                  </a:lnTo>
                  <a:lnTo>
                    <a:pt x="167935" y="209712"/>
                  </a:lnTo>
                  <a:lnTo>
                    <a:pt x="131588" y="78838"/>
                  </a:lnTo>
                  <a:close/>
                  <a:moveTo>
                    <a:pt x="55388" y="209712"/>
                  </a:moveTo>
                  <a:lnTo>
                    <a:pt x="74438" y="209712"/>
                  </a:lnTo>
                  <a:lnTo>
                    <a:pt x="74438" y="333537"/>
                  </a:lnTo>
                  <a:lnTo>
                    <a:pt x="55388" y="333537"/>
                  </a:lnTo>
                  <a:close/>
                  <a:moveTo>
                    <a:pt x="112538" y="333537"/>
                  </a:moveTo>
                  <a:lnTo>
                    <a:pt x="93488" y="333537"/>
                  </a:lnTo>
                  <a:lnTo>
                    <a:pt x="93488" y="209712"/>
                  </a:lnTo>
                  <a:lnTo>
                    <a:pt x="112538" y="209712"/>
                  </a:lnTo>
                  <a:close/>
                </a:path>
              </a:pathLst>
            </a:custGeom>
            <a:solidFill>
              <a:srgbClr val="FFC00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F229944-425F-430F-A93C-13C74D323130}"/>
                </a:ext>
              </a:extLst>
            </p:cNvPr>
            <p:cNvSpPr/>
            <p:nvPr/>
          </p:nvSpPr>
          <p:spPr>
            <a:xfrm>
              <a:off x="3072582" y="2419681"/>
              <a:ext cx="95250" cy="352624"/>
            </a:xfrm>
            <a:custGeom>
              <a:avLst/>
              <a:gdLst>
                <a:gd name="connsiteX0" fmla="*/ 85725 w 95250"/>
                <a:gd name="connsiteY0" fmla="*/ 0 h 352624"/>
                <a:gd name="connsiteX1" fmla="*/ 76200 w 95250"/>
                <a:gd name="connsiteY1" fmla="*/ 9525 h 352624"/>
                <a:gd name="connsiteX2" fmla="*/ 76200 w 95250"/>
                <a:gd name="connsiteY2" fmla="*/ 333575 h 352624"/>
                <a:gd name="connsiteX3" fmla="*/ 57150 w 95250"/>
                <a:gd name="connsiteY3" fmla="*/ 333575 h 352624"/>
                <a:gd name="connsiteX4" fmla="*/ 57150 w 95250"/>
                <a:gd name="connsiteY4" fmla="*/ 142875 h 352624"/>
                <a:gd name="connsiteX5" fmla="*/ 38100 w 95250"/>
                <a:gd name="connsiteY5" fmla="*/ 142875 h 352624"/>
                <a:gd name="connsiteX6" fmla="*/ 38100 w 95250"/>
                <a:gd name="connsiteY6" fmla="*/ 333575 h 352624"/>
                <a:gd name="connsiteX7" fmla="*/ 19050 w 95250"/>
                <a:gd name="connsiteY7" fmla="*/ 333575 h 352624"/>
                <a:gd name="connsiteX8" fmla="*/ 19050 w 95250"/>
                <a:gd name="connsiteY8" fmla="*/ 9525 h 352624"/>
                <a:gd name="connsiteX9" fmla="*/ 9525 w 95250"/>
                <a:gd name="connsiteY9" fmla="*/ 0 h 352624"/>
                <a:gd name="connsiteX10" fmla="*/ 0 w 95250"/>
                <a:gd name="connsiteY10" fmla="*/ 9525 h 352624"/>
                <a:gd name="connsiteX11" fmla="*/ 0 w 95250"/>
                <a:gd name="connsiteY11" fmla="*/ 352625 h 352624"/>
                <a:gd name="connsiteX12" fmla="*/ 95250 w 95250"/>
                <a:gd name="connsiteY12" fmla="*/ 352625 h 352624"/>
                <a:gd name="connsiteX13" fmla="*/ 95250 w 95250"/>
                <a:gd name="connsiteY13" fmla="*/ 9525 h 352624"/>
                <a:gd name="connsiteX14" fmla="*/ 85725 w 95250"/>
                <a:gd name="connsiteY14" fmla="*/ 0 h 352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352624">
                  <a:moveTo>
                    <a:pt x="85725" y="0"/>
                  </a:moveTo>
                  <a:cubicBezTo>
                    <a:pt x="80464" y="0"/>
                    <a:pt x="76200" y="4264"/>
                    <a:pt x="76200" y="9525"/>
                  </a:cubicBezTo>
                  <a:lnTo>
                    <a:pt x="76200" y="333575"/>
                  </a:lnTo>
                  <a:lnTo>
                    <a:pt x="57150" y="333575"/>
                  </a:lnTo>
                  <a:lnTo>
                    <a:pt x="57150" y="142875"/>
                  </a:lnTo>
                  <a:lnTo>
                    <a:pt x="38100" y="142875"/>
                  </a:lnTo>
                  <a:lnTo>
                    <a:pt x="38100" y="333575"/>
                  </a:lnTo>
                  <a:lnTo>
                    <a:pt x="19050" y="333575"/>
                  </a:lnTo>
                  <a:lnTo>
                    <a:pt x="19050" y="9525"/>
                  </a:lnTo>
                  <a:cubicBezTo>
                    <a:pt x="19050" y="4264"/>
                    <a:pt x="14786" y="0"/>
                    <a:pt x="9525" y="0"/>
                  </a:cubicBezTo>
                  <a:cubicBezTo>
                    <a:pt x="4264" y="0"/>
                    <a:pt x="0" y="4264"/>
                    <a:pt x="0" y="9525"/>
                  </a:cubicBezTo>
                  <a:lnTo>
                    <a:pt x="0" y="352625"/>
                  </a:lnTo>
                  <a:lnTo>
                    <a:pt x="95250" y="352625"/>
                  </a:lnTo>
                  <a:lnTo>
                    <a:pt x="95250" y="9525"/>
                  </a:lnTo>
                  <a:cubicBezTo>
                    <a:pt x="95250" y="4264"/>
                    <a:pt x="90986" y="0"/>
                    <a:pt x="85725" y="0"/>
                  </a:cubicBezTo>
                  <a:close/>
                </a:path>
              </a:pathLst>
            </a:custGeom>
            <a:solidFill>
              <a:srgbClr val="FFC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6DB35E5-02CD-4D86-AB50-6D6B5BD6AC41}"/>
                </a:ext>
              </a:extLst>
            </p:cNvPr>
            <p:cNvSpPr/>
            <p:nvPr/>
          </p:nvSpPr>
          <p:spPr>
            <a:xfrm>
              <a:off x="3072582" y="2238706"/>
              <a:ext cx="95250" cy="95250"/>
            </a:xfrm>
            <a:custGeom>
              <a:avLst/>
              <a:gdLst>
                <a:gd name="connsiteX0" fmla="*/ 47625 w 95250"/>
                <a:gd name="connsiteY0" fmla="*/ 95250 h 95250"/>
                <a:gd name="connsiteX1" fmla="*/ 95250 w 95250"/>
                <a:gd name="connsiteY1" fmla="*/ 47625 h 95250"/>
                <a:gd name="connsiteX2" fmla="*/ 47625 w 95250"/>
                <a:gd name="connsiteY2" fmla="*/ 0 h 95250"/>
                <a:gd name="connsiteX3" fmla="*/ 0 w 95250"/>
                <a:gd name="connsiteY3" fmla="*/ 47625 h 95250"/>
                <a:gd name="connsiteX4" fmla="*/ 47625 w 95250"/>
                <a:gd name="connsiteY4" fmla="*/ 95250 h 95250"/>
                <a:gd name="connsiteX5" fmla="*/ 47625 w 95250"/>
                <a:gd name="connsiteY5" fmla="*/ 19050 h 95250"/>
                <a:gd name="connsiteX6" fmla="*/ 76200 w 95250"/>
                <a:gd name="connsiteY6" fmla="*/ 47625 h 95250"/>
                <a:gd name="connsiteX7" fmla="*/ 47625 w 95250"/>
                <a:gd name="connsiteY7" fmla="*/ 76200 h 95250"/>
                <a:gd name="connsiteX8" fmla="*/ 19050 w 95250"/>
                <a:gd name="connsiteY8" fmla="*/ 47625 h 95250"/>
                <a:gd name="connsiteX9" fmla="*/ 47625 w 95250"/>
                <a:gd name="connsiteY9" fmla="*/ 190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95250"/>
                  </a:moveTo>
                  <a:cubicBezTo>
                    <a:pt x="73927" y="95250"/>
                    <a:pt x="95250" y="73927"/>
                    <a:pt x="95250" y="47625"/>
                  </a:cubicBezTo>
                  <a:cubicBezTo>
                    <a:pt x="95250" y="21323"/>
                    <a:pt x="73927" y="0"/>
                    <a:pt x="47625" y="0"/>
                  </a:cubicBezTo>
                  <a:cubicBezTo>
                    <a:pt x="21323" y="0"/>
                    <a:pt x="0" y="21323"/>
                    <a:pt x="0" y="47625"/>
                  </a:cubicBezTo>
                  <a:cubicBezTo>
                    <a:pt x="31" y="73915"/>
                    <a:pt x="21335" y="95219"/>
                    <a:pt x="47625" y="95250"/>
                  </a:cubicBezTo>
                  <a:close/>
                  <a:moveTo>
                    <a:pt x="47625" y="19050"/>
                  </a:moveTo>
                  <a:cubicBezTo>
                    <a:pt x="63407" y="19050"/>
                    <a:pt x="76200" y="31843"/>
                    <a:pt x="76200" y="47625"/>
                  </a:cubicBezTo>
                  <a:cubicBezTo>
                    <a:pt x="76200" y="63407"/>
                    <a:pt x="63407" y="76200"/>
                    <a:pt x="47625" y="76200"/>
                  </a:cubicBezTo>
                  <a:cubicBezTo>
                    <a:pt x="31843" y="76200"/>
                    <a:pt x="19050" y="63407"/>
                    <a:pt x="19050" y="47625"/>
                  </a:cubicBezTo>
                  <a:cubicBezTo>
                    <a:pt x="19050" y="31843"/>
                    <a:pt x="31843" y="19050"/>
                    <a:pt x="47625" y="19050"/>
                  </a:cubicBezTo>
                  <a:close/>
                </a:path>
              </a:pathLst>
            </a:custGeom>
            <a:solidFill>
              <a:srgbClr val="FFC00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856210-7B74-4491-82AC-8A154A84CCDC}"/>
                </a:ext>
              </a:extLst>
            </p:cNvPr>
            <p:cNvSpPr/>
            <p:nvPr/>
          </p:nvSpPr>
          <p:spPr>
            <a:xfrm>
              <a:off x="2863032" y="2238706"/>
              <a:ext cx="95250" cy="95250"/>
            </a:xfrm>
            <a:custGeom>
              <a:avLst/>
              <a:gdLst>
                <a:gd name="connsiteX0" fmla="*/ 47625 w 95250"/>
                <a:gd name="connsiteY0" fmla="*/ 95250 h 95250"/>
                <a:gd name="connsiteX1" fmla="*/ 95250 w 95250"/>
                <a:gd name="connsiteY1" fmla="*/ 47625 h 95250"/>
                <a:gd name="connsiteX2" fmla="*/ 47625 w 95250"/>
                <a:gd name="connsiteY2" fmla="*/ 0 h 95250"/>
                <a:gd name="connsiteX3" fmla="*/ 0 w 95250"/>
                <a:gd name="connsiteY3" fmla="*/ 47625 h 95250"/>
                <a:gd name="connsiteX4" fmla="*/ 47625 w 95250"/>
                <a:gd name="connsiteY4" fmla="*/ 95250 h 95250"/>
                <a:gd name="connsiteX5" fmla="*/ 47625 w 95250"/>
                <a:gd name="connsiteY5" fmla="*/ 19050 h 95250"/>
                <a:gd name="connsiteX6" fmla="*/ 76200 w 95250"/>
                <a:gd name="connsiteY6" fmla="*/ 47625 h 95250"/>
                <a:gd name="connsiteX7" fmla="*/ 47625 w 95250"/>
                <a:gd name="connsiteY7" fmla="*/ 76200 h 95250"/>
                <a:gd name="connsiteX8" fmla="*/ 19050 w 95250"/>
                <a:gd name="connsiteY8" fmla="*/ 47625 h 95250"/>
                <a:gd name="connsiteX9" fmla="*/ 47625 w 95250"/>
                <a:gd name="connsiteY9" fmla="*/ 190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95250"/>
                  </a:moveTo>
                  <a:cubicBezTo>
                    <a:pt x="73927" y="95250"/>
                    <a:pt x="95250" y="73927"/>
                    <a:pt x="95250" y="47625"/>
                  </a:cubicBezTo>
                  <a:cubicBezTo>
                    <a:pt x="95250" y="21323"/>
                    <a:pt x="73927" y="0"/>
                    <a:pt x="47625" y="0"/>
                  </a:cubicBezTo>
                  <a:cubicBezTo>
                    <a:pt x="21323" y="0"/>
                    <a:pt x="0" y="21323"/>
                    <a:pt x="0" y="47625"/>
                  </a:cubicBezTo>
                  <a:cubicBezTo>
                    <a:pt x="31" y="73915"/>
                    <a:pt x="21335" y="95219"/>
                    <a:pt x="47625" y="95250"/>
                  </a:cubicBezTo>
                  <a:close/>
                  <a:moveTo>
                    <a:pt x="47625" y="19050"/>
                  </a:moveTo>
                  <a:cubicBezTo>
                    <a:pt x="63407" y="19050"/>
                    <a:pt x="76200" y="31843"/>
                    <a:pt x="76200" y="47625"/>
                  </a:cubicBezTo>
                  <a:cubicBezTo>
                    <a:pt x="76200" y="63407"/>
                    <a:pt x="63407" y="76200"/>
                    <a:pt x="47625" y="76200"/>
                  </a:cubicBezTo>
                  <a:cubicBezTo>
                    <a:pt x="31843" y="76200"/>
                    <a:pt x="19050" y="63407"/>
                    <a:pt x="19050" y="47625"/>
                  </a:cubicBezTo>
                  <a:cubicBezTo>
                    <a:pt x="19050" y="31843"/>
                    <a:pt x="31843" y="19050"/>
                    <a:pt x="47625" y="19050"/>
                  </a:cubicBezTo>
                  <a:close/>
                </a:path>
              </a:pathLst>
            </a:custGeom>
            <a:solidFill>
              <a:srgbClr val="FFC00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65F4454-86B8-4331-BEEB-2E8EE15556AD}"/>
                </a:ext>
              </a:extLst>
            </p:cNvPr>
            <p:cNvSpPr/>
            <p:nvPr/>
          </p:nvSpPr>
          <p:spPr>
            <a:xfrm>
              <a:off x="3245784" y="2419671"/>
              <a:ext cx="167944" cy="352577"/>
            </a:xfrm>
            <a:custGeom>
              <a:avLst/>
              <a:gdLst>
                <a:gd name="connsiteX0" fmla="*/ 131597 w 167944"/>
                <a:gd name="connsiteY0" fmla="*/ 9525 h 352577"/>
                <a:gd name="connsiteX1" fmla="*/ 122072 w 167944"/>
                <a:gd name="connsiteY1" fmla="*/ 0 h 352577"/>
                <a:gd name="connsiteX2" fmla="*/ 122072 w 167944"/>
                <a:gd name="connsiteY2" fmla="*/ 0 h 352577"/>
                <a:gd name="connsiteX3" fmla="*/ 112547 w 167944"/>
                <a:gd name="connsiteY3" fmla="*/ 9525 h 352577"/>
                <a:gd name="connsiteX4" fmla="*/ 112547 w 167944"/>
                <a:gd name="connsiteY4" fmla="*/ 80134 h 352577"/>
                <a:gd name="connsiteX5" fmla="*/ 142885 w 167944"/>
                <a:gd name="connsiteY5" fmla="*/ 190624 h 352577"/>
                <a:gd name="connsiteX6" fmla="*/ 25070 w 167944"/>
                <a:gd name="connsiteY6" fmla="*/ 190624 h 352577"/>
                <a:gd name="connsiteX7" fmla="*/ 55397 w 167944"/>
                <a:gd name="connsiteY7" fmla="*/ 81439 h 352577"/>
                <a:gd name="connsiteX8" fmla="*/ 55397 w 167944"/>
                <a:gd name="connsiteY8" fmla="*/ 9525 h 352577"/>
                <a:gd name="connsiteX9" fmla="*/ 45872 w 167944"/>
                <a:gd name="connsiteY9" fmla="*/ 0 h 352577"/>
                <a:gd name="connsiteX10" fmla="*/ 45872 w 167944"/>
                <a:gd name="connsiteY10" fmla="*/ 0 h 352577"/>
                <a:gd name="connsiteX11" fmla="*/ 36347 w 167944"/>
                <a:gd name="connsiteY11" fmla="*/ 9525 h 352577"/>
                <a:gd name="connsiteX12" fmla="*/ 36347 w 167944"/>
                <a:gd name="connsiteY12" fmla="*/ 78829 h 352577"/>
                <a:gd name="connsiteX13" fmla="*/ 0 w 167944"/>
                <a:gd name="connsiteY13" fmla="*/ 209702 h 352577"/>
                <a:gd name="connsiteX14" fmla="*/ 36347 w 167944"/>
                <a:gd name="connsiteY14" fmla="*/ 209702 h 352577"/>
                <a:gd name="connsiteX15" fmla="*/ 36347 w 167944"/>
                <a:gd name="connsiteY15" fmla="*/ 352577 h 352577"/>
                <a:gd name="connsiteX16" fmla="*/ 131597 w 167944"/>
                <a:gd name="connsiteY16" fmla="*/ 352577 h 352577"/>
                <a:gd name="connsiteX17" fmla="*/ 131597 w 167944"/>
                <a:gd name="connsiteY17" fmla="*/ 209702 h 352577"/>
                <a:gd name="connsiteX18" fmla="*/ 167945 w 167944"/>
                <a:gd name="connsiteY18" fmla="*/ 209702 h 352577"/>
                <a:gd name="connsiteX19" fmla="*/ 131597 w 167944"/>
                <a:gd name="connsiteY19" fmla="*/ 78838 h 352577"/>
                <a:gd name="connsiteX20" fmla="*/ 55397 w 167944"/>
                <a:gd name="connsiteY20" fmla="*/ 209712 h 352577"/>
                <a:gd name="connsiteX21" fmla="*/ 74447 w 167944"/>
                <a:gd name="connsiteY21" fmla="*/ 209712 h 352577"/>
                <a:gd name="connsiteX22" fmla="*/ 74447 w 167944"/>
                <a:gd name="connsiteY22" fmla="*/ 333537 h 352577"/>
                <a:gd name="connsiteX23" fmla="*/ 55397 w 167944"/>
                <a:gd name="connsiteY23" fmla="*/ 333537 h 352577"/>
                <a:gd name="connsiteX24" fmla="*/ 112547 w 167944"/>
                <a:gd name="connsiteY24" fmla="*/ 333537 h 352577"/>
                <a:gd name="connsiteX25" fmla="*/ 93497 w 167944"/>
                <a:gd name="connsiteY25" fmla="*/ 333537 h 352577"/>
                <a:gd name="connsiteX26" fmla="*/ 93497 w 167944"/>
                <a:gd name="connsiteY26" fmla="*/ 209712 h 352577"/>
                <a:gd name="connsiteX27" fmla="*/ 112547 w 167944"/>
                <a:gd name="connsiteY27" fmla="*/ 209712 h 35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7944" h="352577">
                  <a:moveTo>
                    <a:pt x="131597" y="9525"/>
                  </a:moveTo>
                  <a:cubicBezTo>
                    <a:pt x="131597" y="4264"/>
                    <a:pt x="127333" y="0"/>
                    <a:pt x="122072" y="0"/>
                  </a:cubicBezTo>
                  <a:lnTo>
                    <a:pt x="122072" y="0"/>
                  </a:lnTo>
                  <a:cubicBezTo>
                    <a:pt x="116812" y="0"/>
                    <a:pt x="112547" y="4264"/>
                    <a:pt x="112547" y="9525"/>
                  </a:cubicBezTo>
                  <a:lnTo>
                    <a:pt x="112547" y="80134"/>
                  </a:lnTo>
                  <a:lnTo>
                    <a:pt x="142885" y="190624"/>
                  </a:lnTo>
                  <a:lnTo>
                    <a:pt x="25070" y="190624"/>
                  </a:lnTo>
                  <a:lnTo>
                    <a:pt x="55397" y="81439"/>
                  </a:lnTo>
                  <a:lnTo>
                    <a:pt x="55397" y="9525"/>
                  </a:lnTo>
                  <a:cubicBezTo>
                    <a:pt x="55397" y="4264"/>
                    <a:pt x="51133" y="0"/>
                    <a:pt x="45872" y="0"/>
                  </a:cubicBezTo>
                  <a:lnTo>
                    <a:pt x="45872" y="0"/>
                  </a:lnTo>
                  <a:cubicBezTo>
                    <a:pt x="40612" y="0"/>
                    <a:pt x="36347" y="4264"/>
                    <a:pt x="36347" y="9525"/>
                  </a:cubicBezTo>
                  <a:lnTo>
                    <a:pt x="36347" y="78829"/>
                  </a:lnTo>
                  <a:lnTo>
                    <a:pt x="0" y="209702"/>
                  </a:lnTo>
                  <a:lnTo>
                    <a:pt x="36347" y="209702"/>
                  </a:lnTo>
                  <a:lnTo>
                    <a:pt x="36347" y="352577"/>
                  </a:lnTo>
                  <a:lnTo>
                    <a:pt x="131597" y="352577"/>
                  </a:lnTo>
                  <a:lnTo>
                    <a:pt x="131597" y="209702"/>
                  </a:lnTo>
                  <a:lnTo>
                    <a:pt x="167945" y="209702"/>
                  </a:lnTo>
                  <a:lnTo>
                    <a:pt x="131597" y="78838"/>
                  </a:lnTo>
                  <a:close/>
                  <a:moveTo>
                    <a:pt x="55397" y="209712"/>
                  </a:moveTo>
                  <a:lnTo>
                    <a:pt x="74447" y="209712"/>
                  </a:lnTo>
                  <a:lnTo>
                    <a:pt x="74447" y="333537"/>
                  </a:lnTo>
                  <a:lnTo>
                    <a:pt x="55397" y="333537"/>
                  </a:lnTo>
                  <a:close/>
                  <a:moveTo>
                    <a:pt x="112547" y="333537"/>
                  </a:moveTo>
                  <a:lnTo>
                    <a:pt x="93497" y="333537"/>
                  </a:lnTo>
                  <a:lnTo>
                    <a:pt x="93497" y="209712"/>
                  </a:lnTo>
                  <a:lnTo>
                    <a:pt x="112547" y="209712"/>
                  </a:lnTo>
                  <a:close/>
                </a:path>
              </a:pathLst>
            </a:custGeom>
            <a:solidFill>
              <a:srgbClr val="FFC00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B6D654-5412-49B2-877A-9B29524A305B}"/>
                </a:ext>
              </a:extLst>
            </p:cNvPr>
            <p:cNvSpPr/>
            <p:nvPr/>
          </p:nvSpPr>
          <p:spPr>
            <a:xfrm>
              <a:off x="3282132" y="2238706"/>
              <a:ext cx="95250" cy="95250"/>
            </a:xfrm>
            <a:custGeom>
              <a:avLst/>
              <a:gdLst>
                <a:gd name="connsiteX0" fmla="*/ 47625 w 95250"/>
                <a:gd name="connsiteY0" fmla="*/ 95250 h 95250"/>
                <a:gd name="connsiteX1" fmla="*/ 95250 w 95250"/>
                <a:gd name="connsiteY1" fmla="*/ 47625 h 95250"/>
                <a:gd name="connsiteX2" fmla="*/ 47625 w 95250"/>
                <a:gd name="connsiteY2" fmla="*/ 0 h 95250"/>
                <a:gd name="connsiteX3" fmla="*/ 0 w 95250"/>
                <a:gd name="connsiteY3" fmla="*/ 47625 h 95250"/>
                <a:gd name="connsiteX4" fmla="*/ 47625 w 95250"/>
                <a:gd name="connsiteY4" fmla="*/ 95250 h 95250"/>
                <a:gd name="connsiteX5" fmla="*/ 47625 w 95250"/>
                <a:gd name="connsiteY5" fmla="*/ 19050 h 95250"/>
                <a:gd name="connsiteX6" fmla="*/ 76200 w 95250"/>
                <a:gd name="connsiteY6" fmla="*/ 47625 h 95250"/>
                <a:gd name="connsiteX7" fmla="*/ 47625 w 95250"/>
                <a:gd name="connsiteY7" fmla="*/ 76200 h 95250"/>
                <a:gd name="connsiteX8" fmla="*/ 19050 w 95250"/>
                <a:gd name="connsiteY8" fmla="*/ 47625 h 95250"/>
                <a:gd name="connsiteX9" fmla="*/ 47625 w 95250"/>
                <a:gd name="connsiteY9" fmla="*/ 190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95250"/>
                  </a:moveTo>
                  <a:cubicBezTo>
                    <a:pt x="73927" y="95250"/>
                    <a:pt x="95250" y="73927"/>
                    <a:pt x="95250" y="47625"/>
                  </a:cubicBezTo>
                  <a:cubicBezTo>
                    <a:pt x="95250" y="21323"/>
                    <a:pt x="73927" y="0"/>
                    <a:pt x="47625" y="0"/>
                  </a:cubicBezTo>
                  <a:cubicBezTo>
                    <a:pt x="21323" y="0"/>
                    <a:pt x="0" y="21323"/>
                    <a:pt x="0" y="47625"/>
                  </a:cubicBezTo>
                  <a:cubicBezTo>
                    <a:pt x="31" y="73915"/>
                    <a:pt x="21335" y="95219"/>
                    <a:pt x="47625" y="95250"/>
                  </a:cubicBezTo>
                  <a:close/>
                  <a:moveTo>
                    <a:pt x="47625" y="19050"/>
                  </a:moveTo>
                  <a:cubicBezTo>
                    <a:pt x="63407" y="19050"/>
                    <a:pt x="76200" y="31843"/>
                    <a:pt x="76200" y="47625"/>
                  </a:cubicBezTo>
                  <a:cubicBezTo>
                    <a:pt x="76200" y="63407"/>
                    <a:pt x="63407" y="76200"/>
                    <a:pt x="47625" y="76200"/>
                  </a:cubicBezTo>
                  <a:cubicBezTo>
                    <a:pt x="31843" y="76200"/>
                    <a:pt x="19050" y="63407"/>
                    <a:pt x="19050" y="47625"/>
                  </a:cubicBezTo>
                  <a:cubicBezTo>
                    <a:pt x="19050" y="31843"/>
                    <a:pt x="31843" y="19050"/>
                    <a:pt x="47625" y="19050"/>
                  </a:cubicBezTo>
                  <a:close/>
                </a:path>
              </a:pathLst>
            </a:custGeom>
            <a:solidFill>
              <a:srgbClr val="FFC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47AC591-921B-4229-999B-D8FD71731936}"/>
                </a:ext>
              </a:extLst>
            </p:cNvPr>
            <p:cNvSpPr/>
            <p:nvPr/>
          </p:nvSpPr>
          <p:spPr>
            <a:xfrm>
              <a:off x="2800242" y="2353006"/>
              <a:ext cx="849472" cy="220408"/>
            </a:xfrm>
            <a:custGeom>
              <a:avLst/>
              <a:gdLst>
                <a:gd name="connsiteX0" fmla="*/ 848935 w 849472"/>
                <a:gd name="connsiteY0" fmla="*/ 176860 h 220408"/>
                <a:gd name="connsiteX1" fmla="*/ 824790 w 849472"/>
                <a:gd name="connsiteY1" fmla="*/ 39891 h 220408"/>
                <a:gd name="connsiteX2" fmla="*/ 814912 w 849472"/>
                <a:gd name="connsiteY2" fmla="*/ 24594 h 220408"/>
                <a:gd name="connsiteX3" fmla="*/ 774307 w 849472"/>
                <a:gd name="connsiteY3" fmla="*/ 4820 h 220408"/>
                <a:gd name="connsiteX4" fmla="*/ 739322 w 849472"/>
                <a:gd name="connsiteY4" fmla="*/ 0 h 220408"/>
                <a:gd name="connsiteX5" fmla="*/ 705108 w 849472"/>
                <a:gd name="connsiteY5" fmla="*/ 4858 h 220408"/>
                <a:gd name="connsiteX6" fmla="*/ 664627 w 849472"/>
                <a:gd name="connsiteY6" fmla="*/ 24603 h 220408"/>
                <a:gd name="connsiteX7" fmla="*/ 654635 w 849472"/>
                <a:gd name="connsiteY7" fmla="*/ 40443 h 220408"/>
                <a:gd name="connsiteX8" fmla="*/ 634366 w 849472"/>
                <a:gd name="connsiteY8" fmla="*/ 147999 h 220408"/>
                <a:gd name="connsiteX9" fmla="*/ 634270 w 849472"/>
                <a:gd name="connsiteY9" fmla="*/ 148095 h 220408"/>
                <a:gd name="connsiteX10" fmla="*/ 634175 w 849472"/>
                <a:gd name="connsiteY10" fmla="*/ 147999 h 220408"/>
                <a:gd name="connsiteX11" fmla="*/ 613839 w 849472"/>
                <a:gd name="connsiteY11" fmla="*/ 39891 h 220408"/>
                <a:gd name="connsiteX12" fmla="*/ 603962 w 849472"/>
                <a:gd name="connsiteY12" fmla="*/ 24594 h 220408"/>
                <a:gd name="connsiteX13" fmla="*/ 563538 w 849472"/>
                <a:gd name="connsiteY13" fmla="*/ 4867 h 220408"/>
                <a:gd name="connsiteX14" fmla="*/ 529248 w 849472"/>
                <a:gd name="connsiteY14" fmla="*/ 0 h 220408"/>
                <a:gd name="connsiteX15" fmla="*/ 494120 w 849472"/>
                <a:gd name="connsiteY15" fmla="*/ 4858 h 220408"/>
                <a:gd name="connsiteX16" fmla="*/ 454115 w 849472"/>
                <a:gd name="connsiteY16" fmla="*/ 24289 h 220408"/>
                <a:gd name="connsiteX17" fmla="*/ 443637 w 849472"/>
                <a:gd name="connsiteY17" fmla="*/ 40576 h 220408"/>
                <a:gd name="connsiteX18" fmla="*/ 424244 w 849472"/>
                <a:gd name="connsiteY18" fmla="*/ 152810 h 220408"/>
                <a:gd name="connsiteX19" fmla="*/ 424149 w 849472"/>
                <a:gd name="connsiteY19" fmla="*/ 152905 h 220408"/>
                <a:gd name="connsiteX20" fmla="*/ 424054 w 849472"/>
                <a:gd name="connsiteY20" fmla="*/ 152810 h 220408"/>
                <a:gd name="connsiteX21" fmla="*/ 405690 w 849472"/>
                <a:gd name="connsiteY21" fmla="*/ 39891 h 220408"/>
                <a:gd name="connsiteX22" fmla="*/ 395812 w 849472"/>
                <a:gd name="connsiteY22" fmla="*/ 24594 h 220408"/>
                <a:gd name="connsiteX23" fmla="*/ 355207 w 849472"/>
                <a:gd name="connsiteY23" fmla="*/ 4820 h 220408"/>
                <a:gd name="connsiteX24" fmla="*/ 320222 w 849472"/>
                <a:gd name="connsiteY24" fmla="*/ 0 h 220408"/>
                <a:gd name="connsiteX25" fmla="*/ 286008 w 849472"/>
                <a:gd name="connsiteY25" fmla="*/ 4858 h 220408"/>
                <a:gd name="connsiteX26" fmla="*/ 245527 w 849472"/>
                <a:gd name="connsiteY26" fmla="*/ 24603 h 220408"/>
                <a:gd name="connsiteX27" fmla="*/ 235535 w 849472"/>
                <a:gd name="connsiteY27" fmla="*/ 40443 h 220408"/>
                <a:gd name="connsiteX28" fmla="*/ 215266 w 849472"/>
                <a:gd name="connsiteY28" fmla="*/ 147999 h 220408"/>
                <a:gd name="connsiteX29" fmla="*/ 215170 w 849472"/>
                <a:gd name="connsiteY29" fmla="*/ 148095 h 220408"/>
                <a:gd name="connsiteX30" fmla="*/ 215075 w 849472"/>
                <a:gd name="connsiteY30" fmla="*/ 147999 h 220408"/>
                <a:gd name="connsiteX31" fmla="*/ 194739 w 849472"/>
                <a:gd name="connsiteY31" fmla="*/ 39891 h 220408"/>
                <a:gd name="connsiteX32" fmla="*/ 184862 w 849472"/>
                <a:gd name="connsiteY32" fmla="*/ 24594 h 220408"/>
                <a:gd name="connsiteX33" fmla="*/ 144438 w 849472"/>
                <a:gd name="connsiteY33" fmla="*/ 4867 h 220408"/>
                <a:gd name="connsiteX34" fmla="*/ 110148 w 849472"/>
                <a:gd name="connsiteY34" fmla="*/ 0 h 220408"/>
                <a:gd name="connsiteX35" fmla="*/ 75020 w 849472"/>
                <a:gd name="connsiteY35" fmla="*/ 4858 h 220408"/>
                <a:gd name="connsiteX36" fmla="*/ 35015 w 849472"/>
                <a:gd name="connsiteY36" fmla="*/ 24289 h 220408"/>
                <a:gd name="connsiteX37" fmla="*/ 24537 w 849472"/>
                <a:gd name="connsiteY37" fmla="*/ 40548 h 220408"/>
                <a:gd name="connsiteX38" fmla="*/ 506 w 849472"/>
                <a:gd name="connsiteY38" fmla="*/ 176936 h 220408"/>
                <a:gd name="connsiteX39" fmla="*/ 17355 w 849472"/>
                <a:gd name="connsiteY39" fmla="*/ 211626 h 220408"/>
                <a:gd name="connsiteX40" fmla="*/ 30318 w 849472"/>
                <a:gd name="connsiteY40" fmla="*/ 207965 h 220408"/>
                <a:gd name="connsiteX41" fmla="*/ 26657 w 849472"/>
                <a:gd name="connsiteY41" fmla="*/ 195002 h 220408"/>
                <a:gd name="connsiteX42" fmla="*/ 25928 w 849472"/>
                <a:gd name="connsiteY42" fmla="*/ 194634 h 220408"/>
                <a:gd name="connsiteX43" fmla="*/ 19260 w 849472"/>
                <a:gd name="connsiteY43" fmla="*/ 180165 h 220408"/>
                <a:gd name="connsiteX44" fmla="*/ 43178 w 849472"/>
                <a:gd name="connsiteY44" fmla="*/ 44510 h 220408"/>
                <a:gd name="connsiteX45" fmla="*/ 46035 w 849472"/>
                <a:gd name="connsiteY45" fmla="*/ 39834 h 220408"/>
                <a:gd name="connsiteX46" fmla="*/ 79839 w 849472"/>
                <a:gd name="connsiteY46" fmla="*/ 23298 h 220408"/>
                <a:gd name="connsiteX47" fmla="*/ 110205 w 849472"/>
                <a:gd name="connsiteY47" fmla="*/ 19050 h 220408"/>
                <a:gd name="connsiteX48" fmla="*/ 139504 w 849472"/>
                <a:gd name="connsiteY48" fmla="*/ 23260 h 220408"/>
                <a:gd name="connsiteX49" fmla="*/ 173451 w 849472"/>
                <a:gd name="connsiteY49" fmla="*/ 39834 h 220408"/>
                <a:gd name="connsiteX50" fmla="*/ 176166 w 849472"/>
                <a:gd name="connsiteY50" fmla="*/ 43958 h 220408"/>
                <a:gd name="connsiteX51" fmla="*/ 205836 w 849472"/>
                <a:gd name="connsiteY51" fmla="*/ 201778 h 220408"/>
                <a:gd name="connsiteX52" fmla="*/ 216948 w 849472"/>
                <a:gd name="connsiteY52" fmla="*/ 209392 h 220408"/>
                <a:gd name="connsiteX53" fmla="*/ 224562 w 849472"/>
                <a:gd name="connsiteY53" fmla="*/ 201778 h 220408"/>
                <a:gd name="connsiteX54" fmla="*/ 254090 w 849472"/>
                <a:gd name="connsiteY54" fmla="*/ 44501 h 220408"/>
                <a:gd name="connsiteX55" fmla="*/ 256947 w 849472"/>
                <a:gd name="connsiteY55" fmla="*/ 39824 h 220408"/>
                <a:gd name="connsiteX56" fmla="*/ 290951 w 849472"/>
                <a:gd name="connsiteY56" fmla="*/ 23241 h 220408"/>
                <a:gd name="connsiteX57" fmla="*/ 320203 w 849472"/>
                <a:gd name="connsiteY57" fmla="*/ 19040 h 220408"/>
                <a:gd name="connsiteX58" fmla="*/ 350425 w 849472"/>
                <a:gd name="connsiteY58" fmla="*/ 23251 h 220408"/>
                <a:gd name="connsiteX59" fmla="*/ 384715 w 849472"/>
                <a:gd name="connsiteY59" fmla="*/ 40053 h 220408"/>
                <a:gd name="connsiteX60" fmla="*/ 387059 w 849472"/>
                <a:gd name="connsiteY60" fmla="*/ 43720 h 220408"/>
                <a:gd name="connsiteX61" fmla="*/ 414500 w 849472"/>
                <a:gd name="connsiteY61" fmla="*/ 212417 h 220408"/>
                <a:gd name="connsiteX62" fmla="*/ 423854 w 849472"/>
                <a:gd name="connsiteY62" fmla="*/ 220409 h 220408"/>
                <a:gd name="connsiteX63" fmla="*/ 423901 w 849472"/>
                <a:gd name="connsiteY63" fmla="*/ 220409 h 220408"/>
                <a:gd name="connsiteX64" fmla="*/ 433283 w 849472"/>
                <a:gd name="connsiteY64" fmla="*/ 212512 h 220408"/>
                <a:gd name="connsiteX65" fmla="*/ 462278 w 849472"/>
                <a:gd name="connsiteY65" fmla="*/ 44510 h 220408"/>
                <a:gd name="connsiteX66" fmla="*/ 465135 w 849472"/>
                <a:gd name="connsiteY66" fmla="*/ 39834 h 220408"/>
                <a:gd name="connsiteX67" fmla="*/ 498939 w 849472"/>
                <a:gd name="connsiteY67" fmla="*/ 23298 h 220408"/>
                <a:gd name="connsiteX68" fmla="*/ 529305 w 849472"/>
                <a:gd name="connsiteY68" fmla="*/ 19050 h 220408"/>
                <a:gd name="connsiteX69" fmla="*/ 558604 w 849472"/>
                <a:gd name="connsiteY69" fmla="*/ 23260 h 220408"/>
                <a:gd name="connsiteX70" fmla="*/ 592551 w 849472"/>
                <a:gd name="connsiteY70" fmla="*/ 39834 h 220408"/>
                <a:gd name="connsiteX71" fmla="*/ 595266 w 849472"/>
                <a:gd name="connsiteY71" fmla="*/ 43958 h 220408"/>
                <a:gd name="connsiteX72" fmla="*/ 624936 w 849472"/>
                <a:gd name="connsiteY72" fmla="*/ 201778 h 220408"/>
                <a:gd name="connsiteX73" fmla="*/ 636048 w 849472"/>
                <a:gd name="connsiteY73" fmla="*/ 209392 h 220408"/>
                <a:gd name="connsiteX74" fmla="*/ 643662 w 849472"/>
                <a:gd name="connsiteY74" fmla="*/ 201778 h 220408"/>
                <a:gd name="connsiteX75" fmla="*/ 673190 w 849472"/>
                <a:gd name="connsiteY75" fmla="*/ 44501 h 220408"/>
                <a:gd name="connsiteX76" fmla="*/ 676047 w 849472"/>
                <a:gd name="connsiteY76" fmla="*/ 39824 h 220408"/>
                <a:gd name="connsiteX77" fmla="*/ 710051 w 849472"/>
                <a:gd name="connsiteY77" fmla="*/ 23241 h 220408"/>
                <a:gd name="connsiteX78" fmla="*/ 739303 w 849472"/>
                <a:gd name="connsiteY78" fmla="*/ 19040 h 220408"/>
                <a:gd name="connsiteX79" fmla="*/ 769525 w 849472"/>
                <a:gd name="connsiteY79" fmla="*/ 23251 h 220408"/>
                <a:gd name="connsiteX80" fmla="*/ 803815 w 849472"/>
                <a:gd name="connsiteY80" fmla="*/ 40053 h 220408"/>
                <a:gd name="connsiteX81" fmla="*/ 806178 w 849472"/>
                <a:gd name="connsiteY81" fmla="*/ 43863 h 220408"/>
                <a:gd name="connsiteX82" fmla="*/ 830209 w 849472"/>
                <a:gd name="connsiteY82" fmla="*/ 180070 h 220408"/>
                <a:gd name="connsiteX83" fmla="*/ 821418 w 849472"/>
                <a:gd name="connsiteY83" fmla="*/ 195415 h 220408"/>
                <a:gd name="connsiteX84" fmla="*/ 815950 w 849472"/>
                <a:gd name="connsiteY84" fmla="*/ 195672 h 220408"/>
                <a:gd name="connsiteX85" fmla="*/ 804906 w 849472"/>
                <a:gd name="connsiteY85" fmla="*/ 203392 h 220408"/>
                <a:gd name="connsiteX86" fmla="*/ 812626 w 849472"/>
                <a:gd name="connsiteY86" fmla="*/ 214436 h 220408"/>
                <a:gd name="connsiteX87" fmla="*/ 826342 w 849472"/>
                <a:gd name="connsiteY87" fmla="*/ 213817 h 220408"/>
                <a:gd name="connsiteX88" fmla="*/ 848935 w 849472"/>
                <a:gd name="connsiteY88" fmla="*/ 176860 h 22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849472" h="220408">
                  <a:moveTo>
                    <a:pt x="848935" y="176860"/>
                  </a:moveTo>
                  <a:lnTo>
                    <a:pt x="824790" y="39891"/>
                  </a:lnTo>
                  <a:cubicBezTo>
                    <a:pt x="823272" y="33842"/>
                    <a:pt x="819800" y="28465"/>
                    <a:pt x="814912" y="24594"/>
                  </a:cubicBezTo>
                  <a:cubicBezTo>
                    <a:pt x="802757" y="15481"/>
                    <a:pt x="788976" y="8770"/>
                    <a:pt x="774307" y="4820"/>
                  </a:cubicBezTo>
                  <a:cubicBezTo>
                    <a:pt x="762887" y="1783"/>
                    <a:pt x="751137" y="165"/>
                    <a:pt x="739322" y="0"/>
                  </a:cubicBezTo>
                  <a:cubicBezTo>
                    <a:pt x="727753" y="97"/>
                    <a:pt x="716247" y="1731"/>
                    <a:pt x="705108" y="4858"/>
                  </a:cubicBezTo>
                  <a:cubicBezTo>
                    <a:pt x="690483" y="8810"/>
                    <a:pt x="676744" y="15510"/>
                    <a:pt x="664627" y="24603"/>
                  </a:cubicBezTo>
                  <a:cubicBezTo>
                    <a:pt x="659511" y="28521"/>
                    <a:pt x="655967" y="34139"/>
                    <a:pt x="654635" y="40443"/>
                  </a:cubicBezTo>
                  <a:lnTo>
                    <a:pt x="634366" y="147999"/>
                  </a:lnTo>
                  <a:cubicBezTo>
                    <a:pt x="634366" y="148052"/>
                    <a:pt x="634323" y="148095"/>
                    <a:pt x="634270" y="148095"/>
                  </a:cubicBezTo>
                  <a:cubicBezTo>
                    <a:pt x="634218" y="148095"/>
                    <a:pt x="634175" y="148052"/>
                    <a:pt x="634175" y="147999"/>
                  </a:cubicBezTo>
                  <a:lnTo>
                    <a:pt x="613839" y="39891"/>
                  </a:lnTo>
                  <a:cubicBezTo>
                    <a:pt x="612450" y="33788"/>
                    <a:pt x="608952" y="28371"/>
                    <a:pt x="603962" y="24594"/>
                  </a:cubicBezTo>
                  <a:cubicBezTo>
                    <a:pt x="591859" y="15515"/>
                    <a:pt x="578142" y="8821"/>
                    <a:pt x="563538" y="4867"/>
                  </a:cubicBezTo>
                  <a:cubicBezTo>
                    <a:pt x="552374" y="1734"/>
                    <a:pt x="540843" y="96"/>
                    <a:pt x="529248" y="0"/>
                  </a:cubicBezTo>
                  <a:cubicBezTo>
                    <a:pt x="517383" y="169"/>
                    <a:pt x="505585" y="1800"/>
                    <a:pt x="494120" y="4858"/>
                  </a:cubicBezTo>
                  <a:cubicBezTo>
                    <a:pt x="479677" y="8749"/>
                    <a:pt x="466102" y="15343"/>
                    <a:pt x="454115" y="24289"/>
                  </a:cubicBezTo>
                  <a:cubicBezTo>
                    <a:pt x="448848" y="28347"/>
                    <a:pt x="445147" y="34101"/>
                    <a:pt x="443637" y="40576"/>
                  </a:cubicBezTo>
                  <a:lnTo>
                    <a:pt x="424244" y="152810"/>
                  </a:lnTo>
                  <a:cubicBezTo>
                    <a:pt x="424244" y="152862"/>
                    <a:pt x="424201" y="152905"/>
                    <a:pt x="424149" y="152905"/>
                  </a:cubicBezTo>
                  <a:cubicBezTo>
                    <a:pt x="424097" y="152905"/>
                    <a:pt x="424054" y="152862"/>
                    <a:pt x="424054" y="152810"/>
                  </a:cubicBezTo>
                  <a:lnTo>
                    <a:pt x="405690" y="39891"/>
                  </a:lnTo>
                  <a:cubicBezTo>
                    <a:pt x="404172" y="33842"/>
                    <a:pt x="400700" y="28465"/>
                    <a:pt x="395812" y="24594"/>
                  </a:cubicBezTo>
                  <a:cubicBezTo>
                    <a:pt x="383657" y="15481"/>
                    <a:pt x="369876" y="8770"/>
                    <a:pt x="355207" y="4820"/>
                  </a:cubicBezTo>
                  <a:cubicBezTo>
                    <a:pt x="343787" y="1783"/>
                    <a:pt x="332037" y="165"/>
                    <a:pt x="320222" y="0"/>
                  </a:cubicBezTo>
                  <a:cubicBezTo>
                    <a:pt x="308653" y="97"/>
                    <a:pt x="297147" y="1731"/>
                    <a:pt x="286008" y="4858"/>
                  </a:cubicBezTo>
                  <a:cubicBezTo>
                    <a:pt x="271383" y="8810"/>
                    <a:pt x="257644" y="15510"/>
                    <a:pt x="245527" y="24603"/>
                  </a:cubicBezTo>
                  <a:cubicBezTo>
                    <a:pt x="240411" y="28521"/>
                    <a:pt x="236867" y="34139"/>
                    <a:pt x="235535" y="40443"/>
                  </a:cubicBezTo>
                  <a:lnTo>
                    <a:pt x="215266" y="147999"/>
                  </a:lnTo>
                  <a:cubicBezTo>
                    <a:pt x="215266" y="148052"/>
                    <a:pt x="215223" y="148095"/>
                    <a:pt x="215170" y="148095"/>
                  </a:cubicBezTo>
                  <a:cubicBezTo>
                    <a:pt x="215118" y="148095"/>
                    <a:pt x="215075" y="148052"/>
                    <a:pt x="215075" y="147999"/>
                  </a:cubicBezTo>
                  <a:lnTo>
                    <a:pt x="194739" y="39891"/>
                  </a:lnTo>
                  <a:cubicBezTo>
                    <a:pt x="193350" y="33788"/>
                    <a:pt x="189852" y="28371"/>
                    <a:pt x="184862" y="24594"/>
                  </a:cubicBezTo>
                  <a:cubicBezTo>
                    <a:pt x="172759" y="15515"/>
                    <a:pt x="159042" y="8821"/>
                    <a:pt x="144438" y="4867"/>
                  </a:cubicBezTo>
                  <a:cubicBezTo>
                    <a:pt x="133274" y="1734"/>
                    <a:pt x="121743" y="96"/>
                    <a:pt x="110148" y="0"/>
                  </a:cubicBezTo>
                  <a:cubicBezTo>
                    <a:pt x="98283" y="169"/>
                    <a:pt x="86485" y="1800"/>
                    <a:pt x="75020" y="4858"/>
                  </a:cubicBezTo>
                  <a:cubicBezTo>
                    <a:pt x="60577" y="8749"/>
                    <a:pt x="47002" y="15343"/>
                    <a:pt x="35015" y="24289"/>
                  </a:cubicBezTo>
                  <a:cubicBezTo>
                    <a:pt x="29755" y="28342"/>
                    <a:pt x="26055" y="34084"/>
                    <a:pt x="24537" y="40548"/>
                  </a:cubicBezTo>
                  <a:lnTo>
                    <a:pt x="506" y="176936"/>
                  </a:lnTo>
                  <a:cubicBezTo>
                    <a:pt x="-1973" y="190928"/>
                    <a:pt x="4826" y="204926"/>
                    <a:pt x="17355" y="211626"/>
                  </a:cubicBezTo>
                  <a:cubicBezTo>
                    <a:pt x="21946" y="214195"/>
                    <a:pt x="27750" y="212555"/>
                    <a:pt x="30318" y="207965"/>
                  </a:cubicBezTo>
                  <a:cubicBezTo>
                    <a:pt x="32887" y="203374"/>
                    <a:pt x="31247" y="197570"/>
                    <a:pt x="26657" y="195002"/>
                  </a:cubicBezTo>
                  <a:cubicBezTo>
                    <a:pt x="26419" y="194868"/>
                    <a:pt x="26176" y="194746"/>
                    <a:pt x="25928" y="194634"/>
                  </a:cubicBezTo>
                  <a:cubicBezTo>
                    <a:pt x="20865" y="191710"/>
                    <a:pt x="18194" y="185914"/>
                    <a:pt x="19260" y="180165"/>
                  </a:cubicBezTo>
                  <a:lnTo>
                    <a:pt x="43178" y="44510"/>
                  </a:lnTo>
                  <a:cubicBezTo>
                    <a:pt x="43698" y="42725"/>
                    <a:pt x="44684" y="41112"/>
                    <a:pt x="46035" y="39834"/>
                  </a:cubicBezTo>
                  <a:cubicBezTo>
                    <a:pt x="56158" y="32236"/>
                    <a:pt x="67628" y="26625"/>
                    <a:pt x="79839" y="23298"/>
                  </a:cubicBezTo>
                  <a:cubicBezTo>
                    <a:pt x="89750" y="20648"/>
                    <a:pt x="99947" y="19221"/>
                    <a:pt x="110205" y="19050"/>
                  </a:cubicBezTo>
                  <a:cubicBezTo>
                    <a:pt x="120115" y="19149"/>
                    <a:pt x="129967" y="20565"/>
                    <a:pt x="139504" y="23260"/>
                  </a:cubicBezTo>
                  <a:cubicBezTo>
                    <a:pt x="151768" y="26582"/>
                    <a:pt x="163289" y="32207"/>
                    <a:pt x="173451" y="39834"/>
                  </a:cubicBezTo>
                  <a:cubicBezTo>
                    <a:pt x="174806" y="40852"/>
                    <a:pt x="175766" y="42310"/>
                    <a:pt x="176166" y="43958"/>
                  </a:cubicBezTo>
                  <a:lnTo>
                    <a:pt x="205836" y="201778"/>
                  </a:lnTo>
                  <a:cubicBezTo>
                    <a:pt x="206802" y="206949"/>
                    <a:pt x="211777" y="210358"/>
                    <a:pt x="216948" y="209392"/>
                  </a:cubicBezTo>
                  <a:cubicBezTo>
                    <a:pt x="220815" y="208670"/>
                    <a:pt x="223840" y="205645"/>
                    <a:pt x="224562" y="201778"/>
                  </a:cubicBezTo>
                  <a:lnTo>
                    <a:pt x="254090" y="44501"/>
                  </a:lnTo>
                  <a:cubicBezTo>
                    <a:pt x="254442" y="42646"/>
                    <a:pt x="255457" y="40983"/>
                    <a:pt x="256947" y="39824"/>
                  </a:cubicBezTo>
                  <a:cubicBezTo>
                    <a:pt x="267127" y="32190"/>
                    <a:pt x="278667" y="26562"/>
                    <a:pt x="290951" y="23241"/>
                  </a:cubicBezTo>
                  <a:cubicBezTo>
                    <a:pt x="300473" y="20550"/>
                    <a:pt x="310309" y="19138"/>
                    <a:pt x="320203" y="19040"/>
                  </a:cubicBezTo>
                  <a:cubicBezTo>
                    <a:pt x="330411" y="19208"/>
                    <a:pt x="340560" y="20622"/>
                    <a:pt x="350425" y="23251"/>
                  </a:cubicBezTo>
                  <a:cubicBezTo>
                    <a:pt x="362818" y="26623"/>
                    <a:pt x="374456" y="32325"/>
                    <a:pt x="384715" y="40053"/>
                  </a:cubicBezTo>
                  <a:cubicBezTo>
                    <a:pt x="385716" y="41120"/>
                    <a:pt x="386510" y="42363"/>
                    <a:pt x="387059" y="43720"/>
                  </a:cubicBezTo>
                  <a:lnTo>
                    <a:pt x="414500" y="212417"/>
                  </a:lnTo>
                  <a:cubicBezTo>
                    <a:pt x="415249" y="217007"/>
                    <a:pt x="419203" y="220386"/>
                    <a:pt x="423854" y="220409"/>
                  </a:cubicBezTo>
                  <a:lnTo>
                    <a:pt x="423901" y="220409"/>
                  </a:lnTo>
                  <a:cubicBezTo>
                    <a:pt x="428532" y="220408"/>
                    <a:pt x="432492" y="217075"/>
                    <a:pt x="433283" y="212512"/>
                  </a:cubicBezTo>
                  <a:lnTo>
                    <a:pt x="462278" y="44510"/>
                  </a:lnTo>
                  <a:cubicBezTo>
                    <a:pt x="462799" y="42725"/>
                    <a:pt x="463784" y="41112"/>
                    <a:pt x="465135" y="39834"/>
                  </a:cubicBezTo>
                  <a:cubicBezTo>
                    <a:pt x="475257" y="32236"/>
                    <a:pt x="486728" y="26625"/>
                    <a:pt x="498939" y="23298"/>
                  </a:cubicBezTo>
                  <a:cubicBezTo>
                    <a:pt x="508850" y="20648"/>
                    <a:pt x="519047" y="19221"/>
                    <a:pt x="529305" y="19050"/>
                  </a:cubicBezTo>
                  <a:cubicBezTo>
                    <a:pt x="539215" y="19149"/>
                    <a:pt x="549067" y="20565"/>
                    <a:pt x="558604" y="23260"/>
                  </a:cubicBezTo>
                  <a:cubicBezTo>
                    <a:pt x="570868" y="26582"/>
                    <a:pt x="582389" y="32207"/>
                    <a:pt x="592551" y="39834"/>
                  </a:cubicBezTo>
                  <a:cubicBezTo>
                    <a:pt x="593906" y="40852"/>
                    <a:pt x="594866" y="42310"/>
                    <a:pt x="595266" y="43958"/>
                  </a:cubicBezTo>
                  <a:lnTo>
                    <a:pt x="624936" y="201778"/>
                  </a:lnTo>
                  <a:cubicBezTo>
                    <a:pt x="625902" y="206949"/>
                    <a:pt x="630877" y="210358"/>
                    <a:pt x="636048" y="209392"/>
                  </a:cubicBezTo>
                  <a:cubicBezTo>
                    <a:pt x="639915" y="208670"/>
                    <a:pt x="642940" y="205645"/>
                    <a:pt x="643662" y="201778"/>
                  </a:cubicBezTo>
                  <a:lnTo>
                    <a:pt x="673190" y="44501"/>
                  </a:lnTo>
                  <a:cubicBezTo>
                    <a:pt x="673542" y="42646"/>
                    <a:pt x="674557" y="40983"/>
                    <a:pt x="676047" y="39824"/>
                  </a:cubicBezTo>
                  <a:cubicBezTo>
                    <a:pt x="686227" y="32190"/>
                    <a:pt x="697768" y="26562"/>
                    <a:pt x="710051" y="23241"/>
                  </a:cubicBezTo>
                  <a:cubicBezTo>
                    <a:pt x="719573" y="20550"/>
                    <a:pt x="729409" y="19138"/>
                    <a:pt x="739303" y="19040"/>
                  </a:cubicBezTo>
                  <a:cubicBezTo>
                    <a:pt x="749511" y="19208"/>
                    <a:pt x="759660" y="20622"/>
                    <a:pt x="769525" y="23251"/>
                  </a:cubicBezTo>
                  <a:cubicBezTo>
                    <a:pt x="781918" y="26623"/>
                    <a:pt x="793556" y="32325"/>
                    <a:pt x="803815" y="40053"/>
                  </a:cubicBezTo>
                  <a:cubicBezTo>
                    <a:pt x="804847" y="41155"/>
                    <a:pt x="805649" y="42449"/>
                    <a:pt x="806178" y="43863"/>
                  </a:cubicBezTo>
                  <a:lnTo>
                    <a:pt x="830209" y="180070"/>
                  </a:lnTo>
                  <a:cubicBezTo>
                    <a:pt x="831518" y="186662"/>
                    <a:pt x="827766" y="193210"/>
                    <a:pt x="821418" y="195415"/>
                  </a:cubicBezTo>
                  <a:cubicBezTo>
                    <a:pt x="819636" y="195903"/>
                    <a:pt x="817770" y="195991"/>
                    <a:pt x="815950" y="195672"/>
                  </a:cubicBezTo>
                  <a:cubicBezTo>
                    <a:pt x="810769" y="194754"/>
                    <a:pt x="805824" y="198210"/>
                    <a:pt x="804906" y="203392"/>
                  </a:cubicBezTo>
                  <a:cubicBezTo>
                    <a:pt x="803988" y="208574"/>
                    <a:pt x="807445" y="213518"/>
                    <a:pt x="812626" y="214436"/>
                  </a:cubicBezTo>
                  <a:cubicBezTo>
                    <a:pt x="817189" y="215241"/>
                    <a:pt x="821871" y="215030"/>
                    <a:pt x="826342" y="213817"/>
                  </a:cubicBezTo>
                  <a:cubicBezTo>
                    <a:pt x="842191" y="209055"/>
                    <a:pt x="851922" y="193137"/>
                    <a:pt x="848935" y="176860"/>
                  </a:cubicBezTo>
                  <a:close/>
                </a:path>
              </a:pathLst>
            </a:custGeom>
            <a:solidFill>
              <a:srgbClr val="FFC000"/>
            </a:solidFill>
            <a:ln w="9525" cap="flat">
              <a:noFill/>
              <a:prstDash val="solid"/>
              <a:miter/>
            </a:ln>
          </p:spPr>
          <p:txBody>
            <a:bodyPr rtlCol="0" anchor="ctr"/>
            <a:lstStyle/>
            <a:p>
              <a:endParaRPr lang="en-US" dirty="0"/>
            </a:p>
          </p:txBody>
        </p:sp>
      </p:grpSp>
      <p:sp>
        <p:nvSpPr>
          <p:cNvPr id="11" name="TextBox 10">
            <a:extLst>
              <a:ext uri="{FF2B5EF4-FFF2-40B4-BE49-F238E27FC236}">
                <a16:creationId xmlns:a16="http://schemas.microsoft.com/office/drawing/2014/main" id="{B609B072-A87F-410C-81D7-038CF29E1BA0}"/>
              </a:ext>
            </a:extLst>
          </p:cNvPr>
          <p:cNvSpPr txBox="1"/>
          <p:nvPr/>
        </p:nvSpPr>
        <p:spPr>
          <a:xfrm>
            <a:off x="4286865" y="2196991"/>
            <a:ext cx="6705600" cy="615553"/>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We should </a:t>
            </a:r>
            <a:r>
              <a:rPr lang="en-US" sz="2000" dirty="0">
                <a:solidFill>
                  <a:srgbClr val="FFB900"/>
                </a:solidFill>
                <a:latin typeface="Grandview Display" panose="020B0502040204020203" pitchFamily="34" charset="0"/>
              </a:rPr>
              <a:t>hire 20 to 30 more support people </a:t>
            </a:r>
            <a:r>
              <a:rPr lang="en-US" sz="2000" dirty="0">
                <a:latin typeface="Grandview Display" panose="020B0502040204020203" pitchFamily="34" charset="0"/>
              </a:rPr>
              <a:t>to maintain the current average of 2-3 cases assigned per day per person.</a:t>
            </a:r>
          </a:p>
        </p:txBody>
      </p:sp>
      <p:sp>
        <p:nvSpPr>
          <p:cNvPr id="23" name="TextBox 22">
            <a:extLst>
              <a:ext uri="{FF2B5EF4-FFF2-40B4-BE49-F238E27FC236}">
                <a16:creationId xmlns:a16="http://schemas.microsoft.com/office/drawing/2014/main" id="{B58C229C-7C21-4F24-9B9C-B5EC11A23903}"/>
              </a:ext>
            </a:extLst>
          </p:cNvPr>
          <p:cNvSpPr txBox="1"/>
          <p:nvPr/>
        </p:nvSpPr>
        <p:spPr>
          <a:xfrm>
            <a:off x="4286865" y="4337031"/>
            <a:ext cx="6705600" cy="307777"/>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Continue to enhance automated support case resolution.</a:t>
            </a:r>
          </a:p>
        </p:txBody>
      </p:sp>
      <p:pic>
        <p:nvPicPr>
          <p:cNvPr id="27" name="Graphic 26" descr="Robot outline">
            <a:extLst>
              <a:ext uri="{FF2B5EF4-FFF2-40B4-BE49-F238E27FC236}">
                <a16:creationId xmlns:a16="http://schemas.microsoft.com/office/drawing/2014/main" id="{DF33D5BC-EB4E-4559-A798-87861A12DE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982" y="4187607"/>
            <a:ext cx="914400" cy="914400"/>
          </a:xfrm>
          <a:prstGeom prst="rect">
            <a:avLst/>
          </a:prstGeom>
        </p:spPr>
      </p:pic>
      <p:sp>
        <p:nvSpPr>
          <p:cNvPr id="40" name="Rectangle 39">
            <a:extLst>
              <a:ext uri="{FF2B5EF4-FFF2-40B4-BE49-F238E27FC236}">
                <a16:creationId xmlns:a16="http://schemas.microsoft.com/office/drawing/2014/main" id="{8F3EA116-1C7C-4DC8-95EE-A8B316135496}"/>
              </a:ext>
            </a:extLst>
          </p:cNvPr>
          <p:cNvSpPr/>
          <p:nvPr/>
        </p:nvSpPr>
        <p:spPr bwMode="auto">
          <a:xfrm>
            <a:off x="3413728" y="2196991"/>
            <a:ext cx="262438" cy="6155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42" name="Graphic 41" descr="Robot outline">
            <a:extLst>
              <a:ext uri="{FF2B5EF4-FFF2-40B4-BE49-F238E27FC236}">
                <a16:creationId xmlns:a16="http://schemas.microsoft.com/office/drawing/2014/main" id="{74BF7D15-98D2-4034-8401-E9ACD4FFF4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3382" y="4187607"/>
            <a:ext cx="914400" cy="914400"/>
          </a:xfrm>
          <a:prstGeom prst="rect">
            <a:avLst/>
          </a:prstGeom>
        </p:spPr>
      </p:pic>
      <p:pic>
        <p:nvPicPr>
          <p:cNvPr id="44" name="Graphic 43" descr="Robot outline">
            <a:extLst>
              <a:ext uri="{FF2B5EF4-FFF2-40B4-BE49-F238E27FC236}">
                <a16:creationId xmlns:a16="http://schemas.microsoft.com/office/drawing/2014/main" id="{471FFADE-DD79-4AD3-8063-40BCE27D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63007" y="4187607"/>
            <a:ext cx="914400" cy="914400"/>
          </a:xfrm>
          <a:prstGeom prst="rect">
            <a:avLst/>
          </a:prstGeom>
        </p:spPr>
      </p:pic>
    </p:spTree>
    <p:extLst>
      <p:ext uri="{BB962C8B-B14F-4D97-AF65-F5344CB8AC3E}">
        <p14:creationId xmlns:p14="http://schemas.microsoft.com/office/powerpoint/2010/main" val="19366875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C2F24-05E7-4AB5-A1AA-F6F09EF9A24C}"/>
              </a:ext>
            </a:extLst>
          </p:cNvPr>
          <p:cNvSpPr>
            <a:spLocks noGrp="1"/>
          </p:cNvSpPr>
          <p:nvPr>
            <p:ph type="title"/>
          </p:nvPr>
        </p:nvSpPr>
        <p:spPr/>
        <p:txBody>
          <a:bodyPr/>
          <a:lstStyle/>
          <a:p>
            <a:r>
              <a:rPr lang="en-US" dirty="0">
                <a:solidFill>
                  <a:schemeClr val="bg1"/>
                </a:solidFill>
                <a:latin typeface="Grandview" panose="020B0502040204020203" pitchFamily="34" charset="0"/>
              </a:rPr>
              <a:t>Why?</a:t>
            </a:r>
          </a:p>
        </p:txBody>
      </p:sp>
      <p:sp>
        <p:nvSpPr>
          <p:cNvPr id="11" name="TextBox 10">
            <a:extLst>
              <a:ext uri="{FF2B5EF4-FFF2-40B4-BE49-F238E27FC236}">
                <a16:creationId xmlns:a16="http://schemas.microsoft.com/office/drawing/2014/main" id="{6CB75E81-0E9D-4410-8B3A-AE57B0935727}"/>
              </a:ext>
            </a:extLst>
          </p:cNvPr>
          <p:cNvSpPr txBox="1"/>
          <p:nvPr/>
        </p:nvSpPr>
        <p:spPr>
          <a:xfrm>
            <a:off x="588262" y="1892934"/>
            <a:ext cx="5271417" cy="307777"/>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As bookings increase, so do support cases.</a:t>
            </a:r>
          </a:p>
        </p:txBody>
      </p:sp>
      <p:sp>
        <p:nvSpPr>
          <p:cNvPr id="12" name="TextBox 11">
            <a:extLst>
              <a:ext uri="{FF2B5EF4-FFF2-40B4-BE49-F238E27FC236}">
                <a16:creationId xmlns:a16="http://schemas.microsoft.com/office/drawing/2014/main" id="{08BB00DA-CED8-4A14-9548-8296771D32D5}"/>
              </a:ext>
            </a:extLst>
          </p:cNvPr>
          <p:cNvSpPr txBox="1"/>
          <p:nvPr/>
        </p:nvSpPr>
        <p:spPr>
          <a:xfrm>
            <a:off x="6698015" y="1892933"/>
            <a:ext cx="4986933" cy="615553"/>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…and more people are needed to support these customers.</a:t>
            </a:r>
          </a:p>
        </p:txBody>
      </p:sp>
      <p:pic>
        <p:nvPicPr>
          <p:cNvPr id="16" name="Picture 15" descr="Chart, scatter chart&#10;&#10;Description automatically generated">
            <a:extLst>
              <a:ext uri="{FF2B5EF4-FFF2-40B4-BE49-F238E27FC236}">
                <a16:creationId xmlns:a16="http://schemas.microsoft.com/office/drawing/2014/main" id="{E14B8BD0-21D6-441C-BD88-865888CA9F2B}"/>
              </a:ext>
            </a:extLst>
          </p:cNvPr>
          <p:cNvPicPr>
            <a:picLocks noChangeAspect="1"/>
          </p:cNvPicPr>
          <p:nvPr/>
        </p:nvPicPr>
        <p:blipFill>
          <a:blip r:embed="rId3"/>
          <a:stretch>
            <a:fillRect/>
          </a:stretch>
        </p:blipFill>
        <p:spPr>
          <a:xfrm>
            <a:off x="507052" y="2600159"/>
            <a:ext cx="5075541" cy="3339864"/>
          </a:xfrm>
          <a:prstGeom prst="rect">
            <a:avLst/>
          </a:prstGeom>
          <a:ln>
            <a:noFill/>
          </a:ln>
          <a:effectLst>
            <a:outerShdw blurRad="292100" dist="139700" dir="2700000" algn="tl" rotWithShape="0">
              <a:srgbClr val="333333">
                <a:alpha val="65000"/>
              </a:srgbClr>
            </a:outerShdw>
          </a:effectLst>
        </p:spPr>
      </p:pic>
      <p:pic>
        <p:nvPicPr>
          <p:cNvPr id="18" name="Picture 17" descr="Chart, scatter chart&#10;&#10;Description automatically generated">
            <a:extLst>
              <a:ext uri="{FF2B5EF4-FFF2-40B4-BE49-F238E27FC236}">
                <a16:creationId xmlns:a16="http://schemas.microsoft.com/office/drawing/2014/main" id="{689F06DB-C5D3-47A5-9CA5-5C8F42A74CFA}"/>
              </a:ext>
            </a:extLst>
          </p:cNvPr>
          <p:cNvPicPr>
            <a:picLocks noChangeAspect="1"/>
          </p:cNvPicPr>
          <p:nvPr/>
        </p:nvPicPr>
        <p:blipFill>
          <a:blip r:embed="rId4"/>
          <a:stretch>
            <a:fillRect/>
          </a:stretch>
        </p:blipFill>
        <p:spPr>
          <a:xfrm>
            <a:off x="6609409" y="2600159"/>
            <a:ext cx="4618847" cy="33561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1694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C2F24-05E7-4AB5-A1AA-F6F09EF9A24C}"/>
              </a:ext>
            </a:extLst>
          </p:cNvPr>
          <p:cNvSpPr>
            <a:spLocks noGrp="1"/>
          </p:cNvSpPr>
          <p:nvPr>
            <p:ph type="title"/>
          </p:nvPr>
        </p:nvSpPr>
        <p:spPr/>
        <p:txBody>
          <a:bodyPr/>
          <a:lstStyle/>
          <a:p>
            <a:r>
              <a:rPr lang="en-US" dirty="0">
                <a:solidFill>
                  <a:schemeClr val="bg1"/>
                </a:solidFill>
                <a:latin typeface="Grandview" panose="020B0502040204020203" pitchFamily="34" charset="0"/>
              </a:rPr>
              <a:t>Findings</a:t>
            </a:r>
          </a:p>
        </p:txBody>
      </p:sp>
      <p:sp>
        <p:nvSpPr>
          <p:cNvPr id="8" name="TextBox 7">
            <a:extLst>
              <a:ext uri="{FF2B5EF4-FFF2-40B4-BE49-F238E27FC236}">
                <a16:creationId xmlns:a16="http://schemas.microsoft.com/office/drawing/2014/main" id="{D7B9CBC5-A47D-48DE-B165-8D3E6151A34E}"/>
              </a:ext>
            </a:extLst>
          </p:cNvPr>
          <p:cNvSpPr txBox="1"/>
          <p:nvPr/>
        </p:nvSpPr>
        <p:spPr>
          <a:xfrm>
            <a:off x="588263" y="1833112"/>
            <a:ext cx="4986933" cy="615553"/>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We are doing well, i.e. manageable number of cases per person, with help from the AI.</a:t>
            </a:r>
          </a:p>
        </p:txBody>
      </p:sp>
      <p:pic>
        <p:nvPicPr>
          <p:cNvPr id="12" name="Picture 11" descr="Chart, scatter chart&#10;&#10;Description automatically generated">
            <a:extLst>
              <a:ext uri="{FF2B5EF4-FFF2-40B4-BE49-F238E27FC236}">
                <a16:creationId xmlns:a16="http://schemas.microsoft.com/office/drawing/2014/main" id="{217A6C8D-0E15-4AFA-AF36-64BF3A5E130C}"/>
              </a:ext>
            </a:extLst>
          </p:cNvPr>
          <p:cNvPicPr>
            <a:picLocks noChangeAspect="1"/>
          </p:cNvPicPr>
          <p:nvPr/>
        </p:nvPicPr>
        <p:blipFill>
          <a:blip r:embed="rId3"/>
          <a:stretch>
            <a:fillRect/>
          </a:stretch>
        </p:blipFill>
        <p:spPr>
          <a:xfrm>
            <a:off x="588263" y="2515053"/>
            <a:ext cx="5062725" cy="3667135"/>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B1427D82-75EF-4B92-8677-4C6BF855D495}"/>
              </a:ext>
            </a:extLst>
          </p:cNvPr>
          <p:cNvSpPr txBox="1"/>
          <p:nvPr/>
        </p:nvSpPr>
        <p:spPr>
          <a:xfrm>
            <a:off x="6616804" y="1828878"/>
            <a:ext cx="4986933" cy="615553"/>
          </a:xfrm>
          <a:prstGeom prst="rect">
            <a:avLst/>
          </a:prstGeom>
          <a:noFill/>
        </p:spPr>
        <p:txBody>
          <a:bodyPr wrap="square" lIns="0" tIns="0" rIns="0" bIns="0" rtlCol="0">
            <a:spAutoFit/>
          </a:bodyPr>
          <a:lstStyle/>
          <a:p>
            <a:pPr algn="l"/>
            <a:r>
              <a:rPr lang="en-US" sz="2000" dirty="0">
                <a:latin typeface="Grandview Display" panose="020B0502040204020203" pitchFamily="34" charset="0"/>
              </a:rPr>
              <a:t>But we will require more human power for to meet the forecasted need in 2020.</a:t>
            </a:r>
          </a:p>
        </p:txBody>
      </p:sp>
      <p:pic>
        <p:nvPicPr>
          <p:cNvPr id="15" name="Picture 14" descr="Chart, scatter chart&#10;&#10;Description automatically generated">
            <a:extLst>
              <a:ext uri="{FF2B5EF4-FFF2-40B4-BE49-F238E27FC236}">
                <a16:creationId xmlns:a16="http://schemas.microsoft.com/office/drawing/2014/main" id="{6AB05CC2-9B62-46FC-8C0F-E387762E4348}"/>
              </a:ext>
            </a:extLst>
          </p:cNvPr>
          <p:cNvPicPr>
            <a:picLocks noChangeAspect="1"/>
          </p:cNvPicPr>
          <p:nvPr/>
        </p:nvPicPr>
        <p:blipFill>
          <a:blip r:embed="rId4"/>
          <a:stretch>
            <a:fillRect/>
          </a:stretch>
        </p:blipFill>
        <p:spPr>
          <a:xfrm>
            <a:off x="6541014" y="2515053"/>
            <a:ext cx="5244002" cy="36671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33487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49811-87C3-4E6D-B4A3-D8CF158AF8E3}"/>
              </a:ext>
            </a:extLst>
          </p:cNvPr>
          <p:cNvSpPr>
            <a:spLocks noGrp="1"/>
          </p:cNvSpPr>
          <p:nvPr>
            <p:ph type="title"/>
          </p:nvPr>
        </p:nvSpPr>
        <p:spPr/>
        <p:txBody>
          <a:bodyPr/>
          <a:lstStyle/>
          <a:p>
            <a:r>
              <a:rPr lang="en-US" dirty="0">
                <a:solidFill>
                  <a:schemeClr val="bg1"/>
                </a:solidFill>
                <a:latin typeface="Grandview" panose="020B0502040204020203" pitchFamily="34" charset="0"/>
              </a:rPr>
              <a:t>Appendix</a:t>
            </a:r>
          </a:p>
        </p:txBody>
      </p:sp>
      <p:sp>
        <p:nvSpPr>
          <p:cNvPr id="5" name="Text Placeholder 4">
            <a:extLst>
              <a:ext uri="{FF2B5EF4-FFF2-40B4-BE49-F238E27FC236}">
                <a16:creationId xmlns:a16="http://schemas.microsoft.com/office/drawing/2014/main" id="{1E1AE1A0-F856-4F25-BD5D-F9086899C239}"/>
              </a:ext>
            </a:extLst>
          </p:cNvPr>
          <p:cNvSpPr>
            <a:spLocks noGrp="1"/>
          </p:cNvSpPr>
          <p:nvPr>
            <p:ph type="body" sz="quarter" idx="10"/>
          </p:nvPr>
        </p:nvSpPr>
        <p:spPr>
          <a:xfrm>
            <a:off x="584200" y="1853052"/>
            <a:ext cx="5212080" cy="4893647"/>
          </a:xfrm>
        </p:spPr>
        <p:txBody>
          <a:bodyPr/>
          <a:lstStyle/>
          <a:p>
            <a:r>
              <a:rPr lang="en-US" dirty="0"/>
              <a:t>Assumptions</a:t>
            </a:r>
          </a:p>
          <a:p>
            <a:r>
              <a:rPr lang="en-US" sz="1400" dirty="0"/>
              <a:t>Support cases with a “</a:t>
            </a:r>
            <a:r>
              <a:rPr lang="en-US" sz="1400" dirty="0" err="1"/>
              <a:t>solved_date</a:t>
            </a:r>
            <a:r>
              <a:rPr lang="en-US" sz="1400" dirty="0"/>
              <a:t>” not in 2019 or 2020 were “unsolved”</a:t>
            </a:r>
          </a:p>
          <a:p>
            <a:endParaRPr lang="en-US" sz="1400" dirty="0"/>
          </a:p>
          <a:p>
            <a:r>
              <a:rPr lang="en-US" sz="1400" dirty="0"/>
              <a:t>Support cases assigned to “</a:t>
            </a:r>
            <a:r>
              <a:rPr lang="en-US" sz="1400" dirty="0" err="1"/>
              <a:t>assignee_id</a:t>
            </a:r>
            <a:r>
              <a:rPr lang="en-US" sz="1400" dirty="0"/>
              <a:t>” 0 or 1 were “unassigned”.</a:t>
            </a:r>
          </a:p>
          <a:p>
            <a:endParaRPr lang="en-US" sz="1400" dirty="0"/>
          </a:p>
          <a:p>
            <a:r>
              <a:rPr lang="en-US" sz="1400" dirty="0"/>
              <a:t>Global bookings as an indicator for demand among French-speaking customers. Ideally, we would identify the relationship between bookings by French-speaking customers and support cases by this group.</a:t>
            </a:r>
          </a:p>
          <a:p>
            <a:endParaRPr lang="en-US" sz="1400" dirty="0"/>
          </a:p>
          <a:p>
            <a:r>
              <a:rPr lang="en-US" sz="1400" dirty="0"/>
              <a:t>There were special support people/bots which started handling an increasing number of cases in September 2019. I filtered these cases out of the linear regression model used to understand the rate of support people per booking.</a:t>
            </a:r>
          </a:p>
          <a:p>
            <a:r>
              <a:rPr lang="en-US" sz="1400" dirty="0"/>
              <a:t>New support cases will be simple enough for the bot to solve.</a:t>
            </a:r>
          </a:p>
        </p:txBody>
      </p:sp>
      <p:sp>
        <p:nvSpPr>
          <p:cNvPr id="7" name="Text Placeholder 6">
            <a:extLst>
              <a:ext uri="{FF2B5EF4-FFF2-40B4-BE49-F238E27FC236}">
                <a16:creationId xmlns:a16="http://schemas.microsoft.com/office/drawing/2014/main" id="{18AF4E03-192E-4F51-AD9C-5EC194BFE4AB}"/>
              </a:ext>
            </a:extLst>
          </p:cNvPr>
          <p:cNvSpPr>
            <a:spLocks noGrp="1"/>
          </p:cNvSpPr>
          <p:nvPr>
            <p:ph type="body" sz="quarter" idx="12"/>
          </p:nvPr>
        </p:nvSpPr>
        <p:spPr>
          <a:xfrm>
            <a:off x="8927689" y="1844675"/>
            <a:ext cx="2681561" cy="2739211"/>
          </a:xfrm>
        </p:spPr>
        <p:txBody>
          <a:bodyPr/>
          <a:lstStyle/>
          <a:p>
            <a:r>
              <a:rPr lang="en-US" dirty="0"/>
              <a:t>Tools Used</a:t>
            </a:r>
          </a:p>
          <a:p>
            <a:r>
              <a:rPr lang="en-US" sz="1600" dirty="0"/>
              <a:t>Excel</a:t>
            </a:r>
          </a:p>
          <a:p>
            <a:r>
              <a:rPr lang="en-US" sz="1600" dirty="0"/>
              <a:t>Python</a:t>
            </a:r>
          </a:p>
          <a:p>
            <a:pPr lvl="1"/>
            <a:r>
              <a:rPr lang="en-US" sz="1200" dirty="0"/>
              <a:t>pandas </a:t>
            </a:r>
          </a:p>
          <a:p>
            <a:pPr lvl="1"/>
            <a:r>
              <a:rPr lang="en-US" sz="1200" dirty="0" err="1"/>
              <a:t>numpy</a:t>
            </a:r>
            <a:endParaRPr lang="en-US" sz="1200" dirty="0"/>
          </a:p>
          <a:p>
            <a:pPr lvl="1"/>
            <a:r>
              <a:rPr lang="en-US" sz="1200"/>
              <a:t>statsmodels</a:t>
            </a:r>
            <a:endParaRPr lang="en-US" sz="1200" dirty="0"/>
          </a:p>
          <a:p>
            <a:pPr lvl="1"/>
            <a:r>
              <a:rPr lang="en-US" sz="1200" dirty="0" err="1"/>
              <a:t>sklearn</a:t>
            </a:r>
            <a:endParaRPr lang="en-US" sz="1200" dirty="0"/>
          </a:p>
          <a:p>
            <a:pPr lvl="1"/>
            <a:r>
              <a:rPr lang="en-US" sz="1200" dirty="0"/>
              <a:t>plot.ly</a:t>
            </a:r>
          </a:p>
          <a:p>
            <a:r>
              <a:rPr lang="en-US" sz="1600" dirty="0"/>
              <a:t>PowerPoint</a:t>
            </a:r>
          </a:p>
        </p:txBody>
      </p:sp>
    </p:spTree>
    <p:extLst>
      <p:ext uri="{BB962C8B-B14F-4D97-AF65-F5344CB8AC3E}">
        <p14:creationId xmlns:p14="http://schemas.microsoft.com/office/powerpoint/2010/main" val="1722656736"/>
      </p:ext>
    </p:extLst>
  </p:cSld>
  <p:clrMapOvr>
    <a:masterClrMapping/>
  </p:clrMapOvr>
  <p:transition>
    <p:fade/>
  </p:transition>
</p:sld>
</file>

<file path=ppt/theme/theme1.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1156</TotalTime>
  <Words>240</Words>
  <Application>Microsoft Office PowerPoint</Application>
  <PresentationFormat>Widescreen</PresentationFormat>
  <Paragraphs>35</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Grandview</vt:lpstr>
      <vt:lpstr>Grandview Display</vt:lpstr>
      <vt:lpstr>Segoe UI</vt:lpstr>
      <vt:lpstr>Segoe UI Semibold</vt:lpstr>
      <vt:lpstr>Wingdings</vt:lpstr>
      <vt:lpstr>1_White Template</vt:lpstr>
      <vt:lpstr>Community Support  for French Speaking Customers</vt:lpstr>
      <vt:lpstr>Recommendation</vt:lpstr>
      <vt:lpstr>Why?</vt:lpstr>
      <vt:lpstr>Findings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field tools with MCDS Insights</dc:title>
  <dc:creator>Jacob Marquez</dc:creator>
  <cp:lastModifiedBy>Jacob Marquez</cp:lastModifiedBy>
  <cp:revision>7</cp:revision>
  <dcterms:created xsi:type="dcterms:W3CDTF">2021-07-26T20:11:26Z</dcterms:created>
  <dcterms:modified xsi:type="dcterms:W3CDTF">2021-08-11T13:01:31Z</dcterms:modified>
</cp:coreProperties>
</file>