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865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9E6D-C8BA-75A3-F7C3-D45CB7D24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6E96F-5032-5204-EAC2-4730B4D9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70181-966E-8732-90D2-0B5415C0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A75D-A674-4340-952F-B22D386BA09E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1EA14-B2AD-E5B8-4B16-9E4BCCCB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5AB8-82B4-BBE5-9FBA-42DEA1B5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C124-0CCB-D444-AB9F-59F50AB6716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142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41C0-FBF3-8664-C98E-FC57A37C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504B9-9F7B-F584-13EC-89C3E2D4F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E7AF0-1561-27EE-9DA1-CB048A0D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A75D-A674-4340-952F-B22D386BA09E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BC54D-4E87-CEB2-95B3-CDA02521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77EBC-1305-E97D-A937-F883B673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C124-0CCB-D444-AB9F-59F50AB6716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19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55832-F27D-9608-1A64-BDF169E25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F17EA-E52B-C866-62A4-D2524E21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1FAE-A885-9083-D5E6-9AF97B64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A75D-A674-4340-952F-B22D386BA09E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BC50-8F15-F457-C9CE-13B5CF14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B8AF0-855A-964D-8706-FDE48B2F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C124-0CCB-D444-AB9F-59F50AB6716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36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22F6-41B7-98B8-864A-0FF5C992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4312-5618-1A59-EAD0-FDD5E35A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74F2-7D00-45BA-DBBF-80AE884D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A75D-A674-4340-952F-B22D386BA09E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8CB2-9E37-1624-B83D-94FB9F94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AF8D-6DE0-223D-2E8A-BA44504D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C124-0CCB-D444-AB9F-59F50AB6716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269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62CA-F2CB-EDAA-977E-3F20F3B9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8443F-0412-0072-CD92-70DA3FF3F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CF5C-C42D-F486-E0B3-0FB1ACBE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A75D-A674-4340-952F-B22D386BA09E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4C1C-9600-CCED-7A03-F64CAC2A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DB29-70B7-D530-FA91-B896270B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C124-0CCB-D444-AB9F-59F50AB6716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239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E8BE-1519-8DB7-3FD2-19C5A671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E8E3-3AA0-4BB6-1F78-78D6FBC33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2770C-7A60-8D44-D00F-296779FBF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F92C-55F8-43C8-A5B1-5A16FEED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A75D-A674-4340-952F-B22D386BA09E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C8331-7E08-5B8C-5E17-F1409A52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2C988-24D0-6BBE-E6D6-9AE1CBFC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C124-0CCB-D444-AB9F-59F50AB6716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02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D972-FE14-7A00-5F56-3234D3A7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086A0-3B9A-E67C-F7F7-537209104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2E8F0-C785-CEA5-0478-9DBC997EB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753ED-C0DC-F976-9BC7-9E56B4611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6F01E-BE4F-3742-AB6C-69900C1F0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6FEE2-FFD3-FD0C-B1BE-6D6FA384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A75D-A674-4340-952F-B22D386BA09E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A2804-8756-B713-5B0F-C34671AF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F8A6C-8C4A-0EDA-FBD3-71F899BD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C124-0CCB-D444-AB9F-59F50AB6716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381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17F7-DDC8-6EC8-5D36-1BF67CCD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B2E03-DE91-410E-3995-0E8C7A20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A75D-A674-4340-952F-B22D386BA09E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F8C85-536B-17D6-647E-9C1A2E9E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2BC9C-4395-5FCA-8574-6C05AF86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C124-0CCB-D444-AB9F-59F50AB6716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772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64556-0469-E097-0F7D-5381F7D0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A75D-A674-4340-952F-B22D386BA09E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40B59-5E4F-6A03-37EC-169AE94F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4A1C1-66FA-0C36-3AE1-9E063AE9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C124-0CCB-D444-AB9F-59F50AB6716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406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4A7F-FC26-33AF-CBBE-65C21AA0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6142-7913-6619-0E10-0660B859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7FC82-6D54-814E-FB5F-17EF31CD0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ABB7-764F-5AE0-BFA2-34B25C41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A75D-A674-4340-952F-B22D386BA09E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5C0D4-2689-C84F-00A2-DEFFA270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4D653-16A8-4F55-D95B-90766A38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C124-0CCB-D444-AB9F-59F50AB6716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216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4C28-E318-127B-2923-FCBB6417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B0FE1-E58C-29F2-166C-7CBF23B2E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68CC2-17C8-E681-1203-AFB0A69D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2A0F8-7D82-8FCA-4479-E0934F51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A75D-A674-4340-952F-B22D386BA09E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88E71-1B2F-175F-4853-5C2C32D0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6C26-2A9A-31F0-F3FF-D8FC69F1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C124-0CCB-D444-AB9F-59F50AB6716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429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6CA28-D489-6F7D-96A0-D31B0B95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A3F3F-4685-F5DD-F319-EEA6F339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BFEF3-A0A1-2677-B42B-368B9F4C6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A75D-A674-4340-952F-B22D386BA09E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AA0A-B44D-66AE-47FD-B189E5E45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07F2-C28A-AA23-776D-A343E1495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C124-0CCB-D444-AB9F-59F50AB6716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961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E88C2F-4FFE-827E-48CD-7B543391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119856"/>
            <a:ext cx="2447925" cy="2763145"/>
          </a:xfrm>
        </p:spPr>
        <p:txBody>
          <a:bodyPr/>
          <a:lstStyle/>
          <a:p>
            <a:r>
              <a:rPr lang="en-NL" dirty="0"/>
              <a:t>Blanchard et al. 2005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344486-6FD5-1B55-8E2D-47562A713DF0}"/>
              </a:ext>
            </a:extLst>
          </p:cNvPr>
          <p:cNvGrpSpPr/>
          <p:nvPr/>
        </p:nvGrpSpPr>
        <p:grpSpPr>
          <a:xfrm>
            <a:off x="3527699" y="3882925"/>
            <a:ext cx="6724103" cy="2763838"/>
            <a:chOff x="3714750" y="222250"/>
            <a:chExt cx="6724103" cy="2763838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DF11D4D-BB8E-EC2B-510E-51151021F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50" y="222250"/>
              <a:ext cx="6724103" cy="276383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8BB138-4170-95DA-F331-C4F0AF445C63}"/>
                </a:ext>
              </a:extLst>
            </p:cNvPr>
            <p:cNvSpPr/>
            <p:nvPr/>
          </p:nvSpPr>
          <p:spPr>
            <a:xfrm>
              <a:off x="3714750" y="2720340"/>
              <a:ext cx="3200400" cy="1626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A9203E-CFED-969F-9782-DEC69B8B6476}"/>
              </a:ext>
            </a:extLst>
          </p:cNvPr>
          <p:cNvGrpSpPr/>
          <p:nvPr/>
        </p:nvGrpSpPr>
        <p:grpSpPr>
          <a:xfrm>
            <a:off x="3206975" y="119856"/>
            <a:ext cx="7772400" cy="3729730"/>
            <a:chOff x="2209800" y="3128270"/>
            <a:chExt cx="7772400" cy="3729730"/>
          </a:xfrm>
        </p:grpSpPr>
        <p:pic>
          <p:nvPicPr>
            <p:cNvPr id="8" name="Picture 7" descr="A table of numbers and symbols&#10;&#10;Description automatically generated with medium confidence">
              <a:extLst>
                <a:ext uri="{FF2B5EF4-FFF2-40B4-BE49-F238E27FC236}">
                  <a16:creationId xmlns:a16="http://schemas.microsoft.com/office/drawing/2014/main" id="{54EF92F8-157E-8CCE-7C81-A8AFD4288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3128270"/>
              <a:ext cx="7772400" cy="372973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13418E-0672-F333-C12A-50E306F16073}"/>
                </a:ext>
              </a:extLst>
            </p:cNvPr>
            <p:cNvSpPr/>
            <p:nvPr/>
          </p:nvSpPr>
          <p:spPr>
            <a:xfrm>
              <a:off x="3398520" y="4207193"/>
              <a:ext cx="3013710" cy="1457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8" name="Curved Down Arrow 17">
            <a:extLst>
              <a:ext uri="{FF2B5EF4-FFF2-40B4-BE49-F238E27FC236}">
                <a16:creationId xmlns:a16="http://schemas.microsoft.com/office/drawing/2014/main" id="{E5F1598D-1D90-A30E-2B10-6E5B091B9850}"/>
              </a:ext>
            </a:extLst>
          </p:cNvPr>
          <p:cNvSpPr/>
          <p:nvPr/>
        </p:nvSpPr>
        <p:spPr>
          <a:xfrm rot="5847623" flipV="1">
            <a:off x="706896" y="3158027"/>
            <a:ext cx="4714803" cy="869259"/>
          </a:xfrm>
          <a:prstGeom prst="curvedDownArrow">
            <a:avLst>
              <a:gd name="adj1" fmla="val 5776"/>
              <a:gd name="adj2" fmla="val 19355"/>
              <a:gd name="adj3" fmla="val 246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49C06-C46C-8FED-456A-ECA780B81752}"/>
              </a:ext>
            </a:extLst>
          </p:cNvPr>
          <p:cNvSpPr txBox="1"/>
          <p:nvPr/>
        </p:nvSpPr>
        <p:spPr>
          <a:xfrm>
            <a:off x="1313952" y="2720340"/>
            <a:ext cx="179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Averaging?</a:t>
            </a:r>
          </a:p>
        </p:txBody>
      </p:sp>
    </p:spTree>
    <p:extLst>
      <p:ext uri="{BB962C8B-B14F-4D97-AF65-F5344CB8AC3E}">
        <p14:creationId xmlns:p14="http://schemas.microsoft.com/office/powerpoint/2010/main" val="397826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96AC-157D-C279-56B2-506EF09E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90675" cy="2735263"/>
          </a:xfrm>
        </p:spPr>
        <p:txBody>
          <a:bodyPr/>
          <a:lstStyle/>
          <a:p>
            <a:r>
              <a:rPr lang="en-NL" dirty="0"/>
              <a:t>Floby et al., 2009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03BA8AE-41FD-F42D-D812-26E79839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3" y="210582"/>
            <a:ext cx="8158042" cy="1932543"/>
          </a:xfrm>
          <a:prstGeom prst="rect">
            <a:avLst/>
          </a:prstGeom>
        </p:spPr>
      </p:pic>
      <p:pic>
        <p:nvPicPr>
          <p:cNvPr id="8" name="Picture 7" descr="A table with text and numbers&#10;&#10;Description automatically generated">
            <a:extLst>
              <a:ext uri="{FF2B5EF4-FFF2-40B4-BE49-F238E27FC236}">
                <a16:creationId xmlns:a16="http://schemas.microsoft.com/office/drawing/2014/main" id="{37147E30-0FB2-9053-F232-519D8FB4D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3" y="2243136"/>
            <a:ext cx="4762500" cy="4556713"/>
          </a:xfrm>
          <a:prstGeom prst="rect">
            <a:avLst/>
          </a:prstGeom>
        </p:spPr>
      </p:pic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7B31887C-1C4E-957E-4A60-77293F5B9B13}"/>
              </a:ext>
            </a:extLst>
          </p:cNvPr>
          <p:cNvSpPr/>
          <p:nvPr/>
        </p:nvSpPr>
        <p:spPr>
          <a:xfrm rot="5400000" flipV="1">
            <a:off x="698663" y="3557158"/>
            <a:ext cx="4255759" cy="795335"/>
          </a:xfrm>
          <a:prstGeom prst="curvedDownArrow">
            <a:avLst>
              <a:gd name="adj1" fmla="val 5776"/>
              <a:gd name="adj2" fmla="val 19355"/>
              <a:gd name="adj3" fmla="val 246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0E4688-998E-2ABB-77D9-327F859416E0}"/>
              </a:ext>
            </a:extLst>
          </p:cNvPr>
          <p:cNvSpPr/>
          <p:nvPr/>
        </p:nvSpPr>
        <p:spPr>
          <a:xfrm>
            <a:off x="3209925" y="1745614"/>
            <a:ext cx="8172330" cy="211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290FE-9B36-D118-FE1C-4C95ACE11775}"/>
              </a:ext>
            </a:extLst>
          </p:cNvPr>
          <p:cNvSpPr/>
          <p:nvPr/>
        </p:nvSpPr>
        <p:spPr>
          <a:xfrm>
            <a:off x="3224212" y="5792152"/>
            <a:ext cx="4762499" cy="211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94D69-8E4A-E679-E47D-38753E2DD8D6}"/>
              </a:ext>
            </a:extLst>
          </p:cNvPr>
          <p:cNvSpPr txBox="1"/>
          <p:nvPr/>
        </p:nvSpPr>
        <p:spPr>
          <a:xfrm>
            <a:off x="8081961" y="5713373"/>
            <a:ext cx="70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6.3?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80D72-ADE4-E306-357E-0F32E466BD75}"/>
              </a:ext>
            </a:extLst>
          </p:cNvPr>
          <p:cNvSpPr txBox="1"/>
          <p:nvPr/>
        </p:nvSpPr>
        <p:spPr>
          <a:xfrm>
            <a:off x="1035209" y="3572947"/>
            <a:ext cx="179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Averaging?</a:t>
            </a:r>
          </a:p>
        </p:txBody>
      </p:sp>
    </p:spTree>
    <p:extLst>
      <p:ext uri="{BB962C8B-B14F-4D97-AF65-F5344CB8AC3E}">
        <p14:creationId xmlns:p14="http://schemas.microsoft.com/office/powerpoint/2010/main" val="393590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986A-81EE-1004-51E4-756C8724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D08E-852B-DC84-6B2B-831069D5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Average C</a:t>
            </a:r>
            <a:r>
              <a:rPr lang="en-GB" dirty="0"/>
              <a:t>L</a:t>
            </a:r>
            <a:r>
              <a:rPr lang="en-NL" dirty="0"/>
              <a:t>int when multiple hepatocytes donors?</a:t>
            </a:r>
          </a:p>
          <a:p>
            <a:r>
              <a:rPr lang="en-NL" dirty="0"/>
              <a:t>Could you run multiple PBPK models (with variety of donor input parameters)? </a:t>
            </a:r>
            <a:r>
              <a:rPr lang="en-NL"/>
              <a:t>~bayesian approach</a:t>
            </a:r>
            <a:endParaRPr lang="en-NL" dirty="0"/>
          </a:p>
          <a:p>
            <a:r>
              <a:rPr lang="en-NL" dirty="0"/>
              <a:t>C</a:t>
            </a:r>
            <a:r>
              <a:rPr lang="en-GB" dirty="0"/>
              <a:t>L</a:t>
            </a:r>
            <a:r>
              <a:rPr lang="en-NL" dirty="0"/>
              <a:t>int only in vitro (here)</a:t>
            </a:r>
          </a:p>
          <a:p>
            <a:r>
              <a:rPr lang="en-NL" dirty="0"/>
              <a:t>Multiple tables/Figures with C</a:t>
            </a:r>
            <a:r>
              <a:rPr lang="en-GB" dirty="0"/>
              <a:t>L</a:t>
            </a:r>
            <a:r>
              <a:rPr lang="en-NL" dirty="0"/>
              <a:t>int values, need for careful matching of method / table caption and value</a:t>
            </a:r>
          </a:p>
          <a:p>
            <a:r>
              <a:rPr lang="en-NL" dirty="0"/>
              <a:t>In vivo is usable directly in PBPK modeling, invitro needs qIVIVE (so also extraction of experimental parameters to feed into qIVIVE)</a:t>
            </a:r>
          </a:p>
        </p:txBody>
      </p:sp>
    </p:spTree>
    <p:extLst>
      <p:ext uri="{BB962C8B-B14F-4D97-AF65-F5344CB8AC3E}">
        <p14:creationId xmlns:p14="http://schemas.microsoft.com/office/powerpoint/2010/main" val="403172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7372</TotalTime>
  <Words>98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Blanchard et al. 2005</vt:lpstr>
      <vt:lpstr>Floby et al., 2009</vt:lpstr>
      <vt:lpstr>In 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Corradi</dc:creator>
  <cp:lastModifiedBy>Marie Corradi</cp:lastModifiedBy>
  <cp:revision>13</cp:revision>
  <dcterms:created xsi:type="dcterms:W3CDTF">2024-03-14T09:38:40Z</dcterms:created>
  <dcterms:modified xsi:type="dcterms:W3CDTF">2024-03-19T14:22:50Z</dcterms:modified>
</cp:coreProperties>
</file>