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E62AAC-ECC2-5442-ACE4-74DFD1106BDE}">
          <p14:sldIdLst>
            <p14:sldId id="256"/>
            <p14:sldId id="260"/>
            <p14:sldId id="257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2"/>
    <p:restoredTop sz="94787"/>
  </p:normalViewPr>
  <p:slideViewPr>
    <p:cSldViewPr snapToGrid="0">
      <p:cViewPr varScale="1">
        <p:scale>
          <a:sx n="150" d="100"/>
          <a:sy n="150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B88D-68C4-3841-9690-665D5FA10574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51D47-B1B9-2F43-BAB8-9458B6EA01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969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Pending questions: what format when multiple level row/column name =&gt; {value, rowLevel1:rowLevel2, column}</a:t>
            </a:r>
          </a:p>
          <a:p>
            <a:r>
              <a:rPr lang="en-NL" dirty="0"/>
              <a:t>Different colors HF model = one table detection model, one table structure model.</a:t>
            </a:r>
          </a:p>
          <a:p>
            <a:r>
              <a:rPr lang="en-NL" dirty="0"/>
              <a:t>We’d need to start from 0 on the last step, so that we don’t get a model that has already seen some of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51D47-B1B9-2F43-BAB8-9458B6EA01D4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240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51D47-B1B9-2F43-BAB8-9458B6EA01D4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798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Pending questions: what format when multiple level row/column name =&gt; {value, rowLevel1:rowLevel2, column}</a:t>
            </a:r>
          </a:p>
          <a:p>
            <a:r>
              <a:rPr lang="en-NL" dirty="0"/>
              <a:t>Different colors HF model = one table detection model, one table structure model.</a:t>
            </a:r>
          </a:p>
          <a:p>
            <a:r>
              <a:rPr lang="en-NL" dirty="0"/>
              <a:t>We’d need to start from 0 on the last step, so that we don’t get a model that has already seen some of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51D47-B1B9-2F43-BAB8-9458B6EA01D4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674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51D47-B1B9-2F43-BAB8-9458B6EA01D4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7239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51D47-B1B9-2F43-BAB8-9458B6EA01D4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046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7B2D-2CC1-9F1D-C43C-B74DE305D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16FCF-EE72-4375-1C4B-B8AB37811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3ECA9-9420-5421-3537-07A71586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1D34-AAAF-704E-9DA9-D81DC0154222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92164-FCA5-A1AC-4C31-A3D6F236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B32A4-5BF3-0BA4-B36E-44411CB8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A3CD-ADFE-C048-B7C5-21AE9629273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187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E772-D8C9-856B-6A96-A301A5CF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F7F6A-7F4F-78BC-C181-3C820E7A7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E316E-5EDB-6BF7-DFB5-7D33A305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1D34-AAAF-704E-9DA9-D81DC0154222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4845-7054-E600-0A8C-336A390A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3D2A7-206F-8D35-7892-E431AED0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A3CD-ADFE-C048-B7C5-21AE9629273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62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4370E-BBFB-023B-74C7-E2E0043B0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BB563-B368-C548-D216-37D25E5E2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959E-5662-467D-A7F9-915BF36A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1D34-AAAF-704E-9DA9-D81DC0154222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AE0CF-6C44-88A9-9990-E2B6C557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DF95D-D052-43F0-2D83-4D2B3B2E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A3CD-ADFE-C048-B7C5-21AE9629273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15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E973-5DE5-D0CD-B439-E51016AC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2B54-2F30-D5FF-FCAD-FB4B5A4F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CE65-9EF0-0241-519A-F2D92FDA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1D34-AAAF-704E-9DA9-D81DC0154222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D840-C210-448E-5D5B-646A8ED4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E117-899B-1F71-CBAA-E69C8424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A3CD-ADFE-C048-B7C5-21AE9629273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95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BEB5-2C4C-3B5D-1E22-3F1DFD07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7A5E5-A859-B284-4A7D-2F1022109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9CC6F-5BAC-F6BD-FF71-29942C73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1D34-AAAF-704E-9DA9-D81DC0154222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8E5A5-71A0-491D-325F-2CBAF009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3CCD-62D2-B8CF-1F89-EDE484CD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A3CD-ADFE-C048-B7C5-21AE9629273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722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5BFB-AC69-C098-DA8B-BF54120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F8CB-F652-EEF0-8FCF-E393B0934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4E9EC-6E93-08B8-5F4E-ACB5C24CE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6940D-265E-1153-A22A-8597A4E0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1D34-AAAF-704E-9DA9-D81DC0154222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C33BB-BA46-B4D6-38F4-4856B75B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AF1E-290E-3E6C-5901-779E8AA3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A3CD-ADFE-C048-B7C5-21AE9629273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011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180F-A35D-468D-3965-7953CBC3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D6520-26A8-9F73-46B4-E8BED538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2744C-0EE7-8713-4D05-FE4DA4359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48C5D-5327-E39D-9673-7EE4D2192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AF125-3074-0CDB-CB80-5DF481D15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24C5D-AEE6-233D-2714-E42C7EC6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1D34-AAAF-704E-9DA9-D81DC0154222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96853-3193-9150-76A4-BAD727D0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A2A58-B727-A394-4ABF-55969056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A3CD-ADFE-C048-B7C5-21AE9629273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453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BC2C-6197-CC49-99E4-56B0AA2F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E11EE-9A2C-D548-7C36-5E1D62E3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1D34-AAAF-704E-9DA9-D81DC0154222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94084-E157-200D-F8C1-7B185022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AE35F-77D2-CDC9-90C1-A1CCEE65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A3CD-ADFE-C048-B7C5-21AE9629273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848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DE7FC-A57A-AAD6-29D9-AF49267A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1D34-AAAF-704E-9DA9-D81DC0154222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DA93C-FD63-FD83-0227-042D6329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FAA8-4DBC-447D-D431-8756DB84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A3CD-ADFE-C048-B7C5-21AE9629273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072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0839-894D-0EF3-BC0F-5279B845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696E-4B23-2987-72D8-96C5976E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794DC-B984-23DC-8EF8-C707BBEF8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61610-9C09-37DA-6D90-FACA6567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1D34-AAAF-704E-9DA9-D81DC0154222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68DD6-B55A-5A38-8003-E9C440E9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92021-DBC2-80F5-07AC-787969F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A3CD-ADFE-C048-B7C5-21AE9629273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34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8896-1780-D394-F971-DBCB9B6F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CBA8D-FEF5-AA3E-4AE1-756730B97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C99E8-B429-AC25-D7E6-5E32C8B03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03746-0373-2E69-C30F-E7004A85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1D34-AAAF-704E-9DA9-D81DC0154222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C872A-4C34-22EB-E9A9-50701CC4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E9692-5AD2-9641-86C8-96F8474F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A3CD-ADFE-C048-B7C5-21AE9629273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409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97CE-94AF-C45B-46BF-6D664288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17DBB-7F8D-49DA-B4CA-41C0B0300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A2838-8CD7-FF44-0BED-8B72F76A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1D34-AAAF-704E-9DA9-D81DC0154222}" type="datetimeFigureOut">
              <a:rPr lang="en-NL" smtClean="0"/>
              <a:t>19/03/2024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0B6A-876D-6149-DD86-072EEB33F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FC6AD-BC56-A6F7-3B55-2B4F780F0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6A3CD-ADFE-C048-B7C5-21AE9629273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73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12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DDFB8949-1CED-55D6-B68F-AD6E97217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368987"/>
            <a:ext cx="1828800" cy="673100"/>
          </a:xfrm>
          <a:prstGeom prst="rect">
            <a:avLst/>
          </a:prstGeom>
        </p:spPr>
      </p:pic>
      <p:pic>
        <p:nvPicPr>
          <p:cNvPr id="7" name="Picture 6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79C10E82-6A68-E833-DCCA-7B4D644D1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706" y="352515"/>
            <a:ext cx="1889293" cy="552793"/>
          </a:xfrm>
          <a:prstGeom prst="rect">
            <a:avLst/>
          </a:prstGeom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9F542D1B-724C-608B-948B-07C199163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8562" y="2799680"/>
            <a:ext cx="914400" cy="914400"/>
          </a:xfrm>
          <a:prstGeom prst="rect">
            <a:avLst/>
          </a:prstGeom>
        </p:spPr>
      </p:pic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EF295DFA-7A53-7A78-E5C0-E9D96FF95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362" y="2927537"/>
            <a:ext cx="914400" cy="914400"/>
          </a:xfrm>
          <a:prstGeom prst="rect">
            <a:avLst/>
          </a:prstGeom>
        </p:spPr>
      </p:pic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3B744263-76C9-3A92-9B96-82A343F04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519" y="2242596"/>
            <a:ext cx="914400" cy="914400"/>
          </a:xfrm>
          <a:prstGeom prst="rect">
            <a:avLst/>
          </a:prstGeom>
        </p:spPr>
      </p:pic>
      <p:pic>
        <p:nvPicPr>
          <p:cNvPr id="12" name="Graphic 11" descr="Document with solid fill">
            <a:extLst>
              <a:ext uri="{FF2B5EF4-FFF2-40B4-BE49-F238E27FC236}">
                <a16:creationId xmlns:a16="http://schemas.microsoft.com/office/drawing/2014/main" id="{14011891-509A-A71D-45D2-C15FBC924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319" y="2442364"/>
            <a:ext cx="914400" cy="914400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5EEA664A-5D24-F576-E70D-107022273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2191" y="2148621"/>
            <a:ext cx="2068995" cy="20689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E6B51C-274C-5E98-EA5C-EEA27BB73FCB}"/>
              </a:ext>
            </a:extLst>
          </p:cNvPr>
          <p:cNvSpPr txBox="1"/>
          <p:nvPr/>
        </p:nvSpPr>
        <p:spPr>
          <a:xfrm>
            <a:off x="377780" y="414158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Collect relevant literature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7330D57-C1B9-ABB4-ABA6-E6AF1A9C9AF9}"/>
              </a:ext>
            </a:extLst>
          </p:cNvPr>
          <p:cNvSpPr/>
          <p:nvPr/>
        </p:nvSpPr>
        <p:spPr>
          <a:xfrm>
            <a:off x="2038341" y="2957226"/>
            <a:ext cx="576649" cy="1997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FCAF3-2E7B-F897-24B3-77CB51D03440}"/>
              </a:ext>
            </a:extLst>
          </p:cNvPr>
          <p:cNvSpPr txBox="1"/>
          <p:nvPr/>
        </p:nvSpPr>
        <p:spPr>
          <a:xfrm>
            <a:off x="2678591" y="4250231"/>
            <a:ext cx="3144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- Segment by page</a:t>
            </a:r>
          </a:p>
          <a:p>
            <a:r>
              <a:rPr lang="en-NL" dirty="0"/>
              <a:t>- Extract tables (annotate bounding boxes)</a:t>
            </a:r>
          </a:p>
          <a:p>
            <a:r>
              <a:rPr lang="en-NL" dirty="0"/>
              <a:t>=&gt; </a:t>
            </a:r>
            <a:r>
              <a:rPr lang="en-NL" b="1" dirty="0"/>
              <a:t>Table detection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0CDC8EE-7806-4ACC-A5C0-532B002563BB}"/>
              </a:ext>
            </a:extLst>
          </p:cNvPr>
          <p:cNvSpPr/>
          <p:nvPr/>
        </p:nvSpPr>
        <p:spPr>
          <a:xfrm>
            <a:off x="4957754" y="2956198"/>
            <a:ext cx="576649" cy="1997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10C4C7-B284-F93C-A52A-D0E32C0DF543}"/>
              </a:ext>
            </a:extLst>
          </p:cNvPr>
          <p:cNvSpPr/>
          <p:nvPr/>
        </p:nvSpPr>
        <p:spPr>
          <a:xfrm>
            <a:off x="3594263" y="3483987"/>
            <a:ext cx="363088" cy="230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EEDEB-42F0-DBE1-4CB3-70E2D25F8E25}"/>
              </a:ext>
            </a:extLst>
          </p:cNvPr>
          <p:cNvSpPr/>
          <p:nvPr/>
        </p:nvSpPr>
        <p:spPr>
          <a:xfrm>
            <a:off x="3889289" y="2970669"/>
            <a:ext cx="363088" cy="230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Picture 19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3ED6915B-7D28-ED0D-A249-5428735FA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776" y="332277"/>
            <a:ext cx="1889293" cy="5527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3CC6BB-FFD8-E8EB-7B5E-1355AEABBEF6}"/>
              </a:ext>
            </a:extLst>
          </p:cNvPr>
          <p:cNvSpPr txBox="1"/>
          <p:nvPr/>
        </p:nvSpPr>
        <p:spPr>
          <a:xfrm>
            <a:off x="5558160" y="3772257"/>
            <a:ext cx="3292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Annotate tables, e.g.:</a:t>
            </a:r>
          </a:p>
          <a:p>
            <a:r>
              <a:rPr lang="en-NL" dirty="0"/>
              <a:t>- triplets: {parameter value(number), row name, column name}</a:t>
            </a:r>
          </a:p>
          <a:p>
            <a:r>
              <a:rPr lang="en-NL" dirty="0"/>
              <a:t>- metadata from table title</a:t>
            </a:r>
          </a:p>
          <a:p>
            <a:r>
              <a:rPr lang="en-NL" dirty="0"/>
              <a:t>=&gt; </a:t>
            </a:r>
            <a:r>
              <a:rPr lang="en-NL" b="1" dirty="0"/>
              <a:t>Table structure recognition</a:t>
            </a:r>
          </a:p>
          <a:p>
            <a:endParaRPr lang="en-NL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057DB38-48A7-20DB-B51F-036B32D33CA1}"/>
              </a:ext>
            </a:extLst>
          </p:cNvPr>
          <p:cNvSpPr/>
          <p:nvPr/>
        </p:nvSpPr>
        <p:spPr>
          <a:xfrm rot="19780250">
            <a:off x="8409409" y="2290805"/>
            <a:ext cx="784019" cy="2265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B3F6937-1AE3-30C9-C33B-2796E5FE562F}"/>
              </a:ext>
            </a:extLst>
          </p:cNvPr>
          <p:cNvSpPr/>
          <p:nvPr/>
        </p:nvSpPr>
        <p:spPr>
          <a:xfrm>
            <a:off x="8508019" y="2855765"/>
            <a:ext cx="784019" cy="2265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D277332-0595-1189-8BAE-3EAAC68522FC}"/>
              </a:ext>
            </a:extLst>
          </p:cNvPr>
          <p:cNvSpPr/>
          <p:nvPr/>
        </p:nvSpPr>
        <p:spPr>
          <a:xfrm rot="3282208">
            <a:off x="8064834" y="4137797"/>
            <a:ext cx="1857893" cy="2590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13D5A9-D18C-205A-A7C4-45B5610F41AD}"/>
              </a:ext>
            </a:extLst>
          </p:cNvPr>
          <p:cNvSpPr txBox="1"/>
          <p:nvPr/>
        </p:nvSpPr>
        <p:spPr>
          <a:xfrm>
            <a:off x="8351312" y="1733508"/>
            <a:ext cx="172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b="1" dirty="0"/>
              <a:t>Data split</a:t>
            </a:r>
          </a:p>
        </p:txBody>
      </p:sp>
      <p:pic>
        <p:nvPicPr>
          <p:cNvPr id="30" name="Graphic 29" descr="Artificial Intelligence with solid fill">
            <a:extLst>
              <a:ext uri="{FF2B5EF4-FFF2-40B4-BE49-F238E27FC236}">
                <a16:creationId xmlns:a16="http://schemas.microsoft.com/office/drawing/2014/main" id="{61C4C8FD-5A4D-7FA0-EDBB-8E79702D3F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0896" y="1894548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FD3724E-1A81-CC4E-63AE-FE35C79F4B76}"/>
              </a:ext>
            </a:extLst>
          </p:cNvPr>
          <p:cNvSpPr txBox="1"/>
          <p:nvPr/>
        </p:nvSpPr>
        <p:spPr>
          <a:xfrm>
            <a:off x="9478923" y="2899904"/>
            <a:ext cx="120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Fine tune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D08B0ABF-9026-66DE-E4BE-EFAF71ADCFFE}"/>
              </a:ext>
            </a:extLst>
          </p:cNvPr>
          <p:cNvSpPr/>
          <p:nvPr/>
        </p:nvSpPr>
        <p:spPr>
          <a:xfrm rot="5400000">
            <a:off x="9453832" y="3912288"/>
            <a:ext cx="1250807" cy="2584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3" name="Graphic 32" descr="Artificial Intelligence with solid fill">
            <a:extLst>
              <a:ext uri="{FF2B5EF4-FFF2-40B4-BE49-F238E27FC236}">
                <a16:creationId xmlns:a16="http://schemas.microsoft.com/office/drawing/2014/main" id="{B232CC14-A065-2FDD-E45A-29EA0BB550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2805" y="4831986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3192F55-9808-B3FA-29FD-05FF9DFAEC2E}"/>
              </a:ext>
            </a:extLst>
          </p:cNvPr>
          <p:cNvSpPr txBox="1"/>
          <p:nvPr/>
        </p:nvSpPr>
        <p:spPr>
          <a:xfrm>
            <a:off x="9478923" y="5834847"/>
            <a:ext cx="1200627" cy="37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Validate</a:t>
            </a:r>
          </a:p>
        </p:txBody>
      </p:sp>
      <p:pic>
        <p:nvPicPr>
          <p:cNvPr id="37" name="Picture 36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805DC508-36A7-1EF3-18B2-23C5B99818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9024" y="885070"/>
            <a:ext cx="923330" cy="923330"/>
          </a:xfrm>
          <a:prstGeom prst="rect">
            <a:avLst/>
          </a:prstGeom>
        </p:spPr>
      </p:pic>
      <p:pic>
        <p:nvPicPr>
          <p:cNvPr id="38" name="Picture 37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A8170131-FB85-7942-6C40-0F60C513A4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8757" y="885070"/>
            <a:ext cx="923330" cy="9233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43DE09-6836-B1AF-4810-6B0E2B05360E}"/>
              </a:ext>
            </a:extLst>
          </p:cNvPr>
          <p:cNvSpPr txBox="1"/>
          <p:nvPr/>
        </p:nvSpPr>
        <p:spPr>
          <a:xfrm>
            <a:off x="3137607" y="5560386"/>
            <a:ext cx="1200627" cy="3722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j</a:t>
            </a:r>
            <a:r>
              <a:rPr lang="en-NL" i="1" dirty="0"/>
              <a:t>pg + json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1FFD93-08BE-264C-B7E0-0D51776F3024}"/>
              </a:ext>
            </a:extLst>
          </p:cNvPr>
          <p:cNvSpPr txBox="1"/>
          <p:nvPr/>
        </p:nvSpPr>
        <p:spPr>
          <a:xfrm>
            <a:off x="6110554" y="5560386"/>
            <a:ext cx="1200627" cy="3722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j</a:t>
            </a:r>
            <a:r>
              <a:rPr lang="en-NL" i="1" dirty="0"/>
              <a:t>pg + json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9ABF3E-3E05-1CD8-C862-F4E55BA3C3C9}"/>
              </a:ext>
            </a:extLst>
          </p:cNvPr>
          <p:cNvSpPr txBox="1"/>
          <p:nvPr/>
        </p:nvSpPr>
        <p:spPr>
          <a:xfrm>
            <a:off x="491264" y="5560386"/>
            <a:ext cx="1200627" cy="3722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pdf</a:t>
            </a:r>
            <a:endParaRPr lang="en-NL" i="1" dirty="0"/>
          </a:p>
        </p:txBody>
      </p:sp>
      <p:pic>
        <p:nvPicPr>
          <p:cNvPr id="6" name="Picture 5" descr="A table of numbers and a list of cells&#10;&#10;Description automatically generated with medium confidence">
            <a:extLst>
              <a:ext uri="{FF2B5EF4-FFF2-40B4-BE49-F238E27FC236}">
                <a16:creationId xmlns:a16="http://schemas.microsoft.com/office/drawing/2014/main" id="{1395D8B9-399E-12DF-4BBB-AB72019EC1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9802" y="2759957"/>
            <a:ext cx="2121243" cy="74243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U-turn Arrow 7">
            <a:extLst>
              <a:ext uri="{FF2B5EF4-FFF2-40B4-BE49-F238E27FC236}">
                <a16:creationId xmlns:a16="http://schemas.microsoft.com/office/drawing/2014/main" id="{831E4629-208D-4C25-5290-7C20DAAD35B5}"/>
              </a:ext>
            </a:extLst>
          </p:cNvPr>
          <p:cNvSpPr/>
          <p:nvPr/>
        </p:nvSpPr>
        <p:spPr>
          <a:xfrm>
            <a:off x="3455136" y="1841015"/>
            <a:ext cx="771106" cy="388348"/>
          </a:xfrm>
          <a:prstGeom prst="uturnArrow">
            <a:avLst>
              <a:gd name="adj1" fmla="val 22294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pic>
        <p:nvPicPr>
          <p:cNvPr id="21" name="Picture 20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31C1BC53-6B01-00BF-09D6-B96A4055BD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36249" y="850553"/>
            <a:ext cx="923330" cy="923330"/>
          </a:xfrm>
          <a:prstGeom prst="rect">
            <a:avLst/>
          </a:prstGeom>
        </p:spPr>
      </p:pic>
      <p:sp>
        <p:nvSpPr>
          <p:cNvPr id="22" name="U-turn Arrow 21">
            <a:extLst>
              <a:ext uri="{FF2B5EF4-FFF2-40B4-BE49-F238E27FC236}">
                <a16:creationId xmlns:a16="http://schemas.microsoft.com/office/drawing/2014/main" id="{63C4E82E-7A3D-C65D-CD5F-9CC94EBB38A7}"/>
              </a:ext>
            </a:extLst>
          </p:cNvPr>
          <p:cNvSpPr/>
          <p:nvPr/>
        </p:nvSpPr>
        <p:spPr>
          <a:xfrm>
            <a:off x="6384869" y="2167019"/>
            <a:ext cx="771106" cy="388348"/>
          </a:xfrm>
          <a:prstGeom prst="uturnArrow">
            <a:avLst>
              <a:gd name="adj1" fmla="val 22294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41FBD3-CA00-719E-38CF-D704DFE4C6EF}"/>
              </a:ext>
            </a:extLst>
          </p:cNvPr>
          <p:cNvSpPr txBox="1"/>
          <p:nvPr/>
        </p:nvSpPr>
        <p:spPr>
          <a:xfrm>
            <a:off x="3344955" y="1547602"/>
            <a:ext cx="125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  <a:r>
              <a:rPr lang="en-NL" sz="1400" dirty="0"/>
              <a:t>n the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52D804-EC3C-5EC3-7D10-B6F02F9D181D}"/>
              </a:ext>
            </a:extLst>
          </p:cNvPr>
          <p:cNvSpPr txBox="1"/>
          <p:nvPr/>
        </p:nvSpPr>
        <p:spPr>
          <a:xfrm>
            <a:off x="6285926" y="1583010"/>
            <a:ext cx="125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  <a:r>
              <a:rPr lang="en-NL" sz="1400" dirty="0"/>
              <a:t>n the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F9E3B-2F99-D2D1-6DC5-743E1DA7CEC9}"/>
              </a:ext>
            </a:extLst>
          </p:cNvPr>
          <p:cNvSpPr txBox="1"/>
          <p:nvPr/>
        </p:nvSpPr>
        <p:spPr>
          <a:xfrm>
            <a:off x="8028558" y="44898"/>
            <a:ext cx="41013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800" b="1" i="1" dirty="0"/>
              <a:t>Approach 1</a:t>
            </a:r>
          </a:p>
          <a:p>
            <a:pPr algn="ctr"/>
            <a:r>
              <a:rPr lang="en-NL" sz="2800" b="1" i="1" dirty="0"/>
              <a:t>(focus on table extraction)</a:t>
            </a:r>
          </a:p>
        </p:txBody>
      </p:sp>
    </p:spTree>
    <p:extLst>
      <p:ext uri="{BB962C8B-B14F-4D97-AF65-F5344CB8AC3E}">
        <p14:creationId xmlns:p14="http://schemas.microsoft.com/office/powerpoint/2010/main" val="56971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6538-6B1D-A267-D442-2699675C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 output 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DAF4-03C6-8FA4-E9D2-132A4CB7C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8171" y="1804110"/>
            <a:ext cx="3477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dirty="0"/>
              <a:t>{C</a:t>
            </a:r>
            <a:r>
              <a:rPr lang="en-GB" dirty="0"/>
              <a:t>L</a:t>
            </a:r>
            <a:r>
              <a:rPr lang="en-NL" dirty="0"/>
              <a:t>int: 4.6, </a:t>
            </a:r>
          </a:p>
          <a:p>
            <a:pPr marL="0" indent="0">
              <a:buNone/>
            </a:pPr>
            <a:r>
              <a:rPr lang="en-NL" dirty="0"/>
              <a:t>chemical: midazolam, </a:t>
            </a:r>
          </a:p>
          <a:p>
            <a:pPr marL="0" indent="0">
              <a:buNone/>
            </a:pPr>
            <a:r>
              <a:rPr lang="en-NL" dirty="0"/>
              <a:t>species: human,</a:t>
            </a:r>
          </a:p>
          <a:p>
            <a:pPr marL="0" indent="0">
              <a:buNone/>
            </a:pPr>
            <a:r>
              <a:rPr lang="en-GB" dirty="0"/>
              <a:t>d</a:t>
            </a:r>
            <a:r>
              <a:rPr lang="en-NL" dirty="0"/>
              <a:t>onor:1, </a:t>
            </a:r>
          </a:p>
          <a:p>
            <a:pPr marL="0" indent="0">
              <a:buNone/>
            </a:pPr>
            <a:r>
              <a:rPr lang="en-NL" dirty="0"/>
              <a:t>culture:CPC, 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NL" dirty="0"/>
              <a:t>erum_pct:0,</a:t>
            </a:r>
          </a:p>
          <a:p>
            <a:pPr marL="0" indent="0">
              <a:buNone/>
            </a:pPr>
            <a:r>
              <a:rPr lang="en-NL" dirty="0"/>
              <a:t>… }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6" name="Picture 5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F28E02EE-F951-B9BE-9C9E-B46194E69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22" y="2007040"/>
            <a:ext cx="7818965" cy="3752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F6A2DB-0191-E2ED-8BF8-1A9F1AA49517}"/>
              </a:ext>
            </a:extLst>
          </p:cNvPr>
          <p:cNvSpPr/>
          <p:nvPr/>
        </p:nvSpPr>
        <p:spPr>
          <a:xfrm>
            <a:off x="1572284" y="3091747"/>
            <a:ext cx="3013710" cy="145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387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DDFB8949-1CED-55D6-B68F-AD6E97217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1" y="705537"/>
            <a:ext cx="1828800" cy="673100"/>
          </a:xfrm>
          <a:prstGeom prst="rect">
            <a:avLst/>
          </a:prstGeom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9F542D1B-724C-608B-948B-07C199163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562" y="2799680"/>
            <a:ext cx="914400" cy="914400"/>
          </a:xfrm>
          <a:prstGeom prst="rect">
            <a:avLst/>
          </a:prstGeom>
        </p:spPr>
      </p:pic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EF295DFA-7A53-7A78-E5C0-E9D96FF95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362" y="2927537"/>
            <a:ext cx="914400" cy="914400"/>
          </a:xfrm>
          <a:prstGeom prst="rect">
            <a:avLst/>
          </a:prstGeom>
        </p:spPr>
      </p:pic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3B744263-76C9-3A92-9B96-82A343F04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519" y="2242596"/>
            <a:ext cx="914400" cy="914400"/>
          </a:xfrm>
          <a:prstGeom prst="rect">
            <a:avLst/>
          </a:prstGeom>
        </p:spPr>
      </p:pic>
      <p:pic>
        <p:nvPicPr>
          <p:cNvPr id="12" name="Graphic 11" descr="Document with solid fill">
            <a:extLst>
              <a:ext uri="{FF2B5EF4-FFF2-40B4-BE49-F238E27FC236}">
                <a16:creationId xmlns:a16="http://schemas.microsoft.com/office/drawing/2014/main" id="{14011891-509A-A71D-45D2-C15FBC924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319" y="2442364"/>
            <a:ext cx="914400" cy="914400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5EEA664A-5D24-F576-E70D-107022273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1910" y="2242596"/>
            <a:ext cx="1581144" cy="15811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E6B51C-274C-5E98-EA5C-EEA27BB73FCB}"/>
              </a:ext>
            </a:extLst>
          </p:cNvPr>
          <p:cNvSpPr txBox="1"/>
          <p:nvPr/>
        </p:nvSpPr>
        <p:spPr>
          <a:xfrm>
            <a:off x="380661" y="421505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Collect relevant literature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7330D57-C1B9-ABB4-ABA6-E6AF1A9C9AF9}"/>
              </a:ext>
            </a:extLst>
          </p:cNvPr>
          <p:cNvSpPr/>
          <p:nvPr/>
        </p:nvSpPr>
        <p:spPr>
          <a:xfrm>
            <a:off x="2038341" y="2957226"/>
            <a:ext cx="576649" cy="1997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3CC6BB-FFD8-E8EB-7B5E-1355AEABBEF6}"/>
              </a:ext>
            </a:extLst>
          </p:cNvPr>
          <p:cNvSpPr txBox="1"/>
          <p:nvPr/>
        </p:nvSpPr>
        <p:spPr>
          <a:xfrm>
            <a:off x="2861872" y="4187755"/>
            <a:ext cx="2306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Extract text, tables and figures in json format with LlamaParse</a:t>
            </a:r>
          </a:p>
        </p:txBody>
      </p:sp>
      <p:pic>
        <p:nvPicPr>
          <p:cNvPr id="37" name="Picture 36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805DC508-36A7-1EF3-18B2-23C5B9981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152" y="580422"/>
            <a:ext cx="923330" cy="9233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91FFD93-08BE-264C-B7E0-0D51776F3024}"/>
              </a:ext>
            </a:extLst>
          </p:cNvPr>
          <p:cNvSpPr txBox="1"/>
          <p:nvPr/>
        </p:nvSpPr>
        <p:spPr>
          <a:xfrm>
            <a:off x="3077605" y="5560281"/>
            <a:ext cx="1200627" cy="3722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pdf</a:t>
            </a:r>
            <a:r>
              <a:rPr lang="en-NL" i="1" dirty="0"/>
              <a:t>+ json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9ABF3E-3E05-1CD8-C862-F4E55BA3C3C9}"/>
              </a:ext>
            </a:extLst>
          </p:cNvPr>
          <p:cNvSpPr txBox="1"/>
          <p:nvPr/>
        </p:nvSpPr>
        <p:spPr>
          <a:xfrm>
            <a:off x="491264" y="5560386"/>
            <a:ext cx="1200627" cy="3722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nl-NL" i="1" dirty="0"/>
              <a:t>pdf</a:t>
            </a:r>
            <a:endParaRPr lang="en-NL" i="1" dirty="0"/>
          </a:p>
        </p:txBody>
      </p:sp>
      <p:pic>
        <p:nvPicPr>
          <p:cNvPr id="3" name="Picture 2" descr="A colorful llama silhouette&#10;&#10;Description automatically generated">
            <a:extLst>
              <a:ext uri="{FF2B5EF4-FFF2-40B4-BE49-F238E27FC236}">
                <a16:creationId xmlns:a16="http://schemas.microsoft.com/office/drawing/2014/main" id="{A3BC9ED8-C314-3BC5-56BA-42ECA66BF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2482" y="705537"/>
            <a:ext cx="857063" cy="857063"/>
          </a:xfrm>
          <a:prstGeom prst="rect">
            <a:avLst/>
          </a:prstGeom>
        </p:spPr>
      </p:pic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70624612-A937-0EBC-F95E-63F8CB56A0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783" t="34668" r="28365" b="19635"/>
          <a:stretch/>
        </p:blipFill>
        <p:spPr>
          <a:xfrm>
            <a:off x="6132753" y="1520067"/>
            <a:ext cx="709184" cy="722529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7FD46A0F-0F6D-AC7D-AA70-5D6BD1647BB6}"/>
              </a:ext>
            </a:extLst>
          </p:cNvPr>
          <p:cNvSpPr/>
          <p:nvPr/>
        </p:nvSpPr>
        <p:spPr>
          <a:xfrm rot="19419779">
            <a:off x="4877919" y="2021423"/>
            <a:ext cx="576649" cy="1997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B8FF94-F622-D371-BCD7-6FCC382337FE}"/>
              </a:ext>
            </a:extLst>
          </p:cNvPr>
          <p:cNvSpPr txBox="1"/>
          <p:nvPr/>
        </p:nvSpPr>
        <p:spPr>
          <a:xfrm>
            <a:off x="5446481" y="2299912"/>
            <a:ext cx="256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Extract relevant concepts from methods</a:t>
            </a:r>
          </a:p>
        </p:txBody>
      </p:sp>
      <p:pic>
        <p:nvPicPr>
          <p:cNvPr id="44" name="Picture 43" descr="A black and blue sign with black letters and a black border&#10;&#10;Description automatically generated">
            <a:extLst>
              <a:ext uri="{FF2B5EF4-FFF2-40B4-BE49-F238E27FC236}">
                <a16:creationId xmlns:a16="http://schemas.microsoft.com/office/drawing/2014/main" id="{792D1AA7-A3DD-AF24-11E7-20FB72EDF7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7442" y="252389"/>
            <a:ext cx="955510" cy="923330"/>
          </a:xfrm>
          <a:prstGeom prst="rect">
            <a:avLst/>
          </a:prstGeom>
        </p:spPr>
      </p:pic>
      <p:sp>
        <p:nvSpPr>
          <p:cNvPr id="45" name="Right Arrow 44">
            <a:extLst>
              <a:ext uri="{FF2B5EF4-FFF2-40B4-BE49-F238E27FC236}">
                <a16:creationId xmlns:a16="http://schemas.microsoft.com/office/drawing/2014/main" id="{9660C979-DFC0-3D00-BB4E-12845E9EEA6C}"/>
              </a:ext>
            </a:extLst>
          </p:cNvPr>
          <p:cNvSpPr/>
          <p:nvPr/>
        </p:nvSpPr>
        <p:spPr>
          <a:xfrm rot="2180221" flipV="1">
            <a:off x="4892277" y="3604336"/>
            <a:ext cx="576649" cy="1997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7" name="Graphic 46" descr="Table with solid fill">
            <a:extLst>
              <a:ext uri="{FF2B5EF4-FFF2-40B4-BE49-F238E27FC236}">
                <a16:creationId xmlns:a16="http://schemas.microsoft.com/office/drawing/2014/main" id="{4347CE04-7B45-7560-A7A3-E0ADE4C274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32753" y="3873519"/>
            <a:ext cx="914400" cy="914400"/>
          </a:xfrm>
          <a:prstGeom prst="rect">
            <a:avLst/>
          </a:prstGeom>
        </p:spPr>
      </p:pic>
      <p:sp>
        <p:nvSpPr>
          <p:cNvPr id="48" name="Right Arrow 47">
            <a:extLst>
              <a:ext uri="{FF2B5EF4-FFF2-40B4-BE49-F238E27FC236}">
                <a16:creationId xmlns:a16="http://schemas.microsoft.com/office/drawing/2014/main" id="{A2A74FA1-D81C-1339-0EDD-470E70681A41}"/>
              </a:ext>
            </a:extLst>
          </p:cNvPr>
          <p:cNvSpPr/>
          <p:nvPr/>
        </p:nvSpPr>
        <p:spPr>
          <a:xfrm rot="2180221" flipV="1">
            <a:off x="7809830" y="2021424"/>
            <a:ext cx="576649" cy="1997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C89D66B-73C7-ACDB-E059-AC7C80CFFB0D}"/>
              </a:ext>
            </a:extLst>
          </p:cNvPr>
          <p:cNvSpPr/>
          <p:nvPr/>
        </p:nvSpPr>
        <p:spPr>
          <a:xfrm rot="19419779">
            <a:off x="7824188" y="3604337"/>
            <a:ext cx="576649" cy="1997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1B62FF-67FB-E0B1-7472-0C9126C2D554}"/>
              </a:ext>
            </a:extLst>
          </p:cNvPr>
          <p:cNvSpPr txBox="1"/>
          <p:nvPr/>
        </p:nvSpPr>
        <p:spPr>
          <a:xfrm>
            <a:off x="8495917" y="2699796"/>
            <a:ext cx="103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Match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AABFC6-157C-75CA-131B-6365DAE46F19}"/>
              </a:ext>
            </a:extLst>
          </p:cNvPr>
          <p:cNvSpPr txBox="1"/>
          <p:nvPr/>
        </p:nvSpPr>
        <p:spPr>
          <a:xfrm>
            <a:off x="5527519" y="4694682"/>
            <a:ext cx="256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Extract relevant concepts from table captions</a:t>
            </a: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1007D9D7-BC68-664E-50BD-A2345C0A406C}"/>
              </a:ext>
            </a:extLst>
          </p:cNvPr>
          <p:cNvSpPr/>
          <p:nvPr/>
        </p:nvSpPr>
        <p:spPr>
          <a:xfrm>
            <a:off x="9608308" y="2784577"/>
            <a:ext cx="576649" cy="1997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01A2E2-2D81-3288-B782-327FB8839A43}"/>
              </a:ext>
            </a:extLst>
          </p:cNvPr>
          <p:cNvSpPr txBox="1"/>
          <p:nvPr/>
        </p:nvSpPr>
        <p:spPr>
          <a:xfrm>
            <a:off x="10327540" y="2422796"/>
            <a:ext cx="1675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Return parameters + metadata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D78786-CB92-6788-433B-213F70B4ACB6}"/>
              </a:ext>
            </a:extLst>
          </p:cNvPr>
          <p:cNvSpPr txBox="1"/>
          <p:nvPr/>
        </p:nvSpPr>
        <p:spPr>
          <a:xfrm>
            <a:off x="10482861" y="3471921"/>
            <a:ext cx="879178" cy="3722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NL" i="1" dirty="0"/>
              <a:t>json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998C78-503D-E18C-ADFC-64B44B903035}"/>
              </a:ext>
            </a:extLst>
          </p:cNvPr>
          <p:cNvSpPr txBox="1"/>
          <p:nvPr/>
        </p:nvSpPr>
        <p:spPr>
          <a:xfrm>
            <a:off x="8495917" y="3156995"/>
            <a:ext cx="879178" cy="3722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NL" i="1" dirty="0"/>
              <a:t>json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43D610-2B19-B46A-8CFA-DDAA5A91E6CB}"/>
              </a:ext>
            </a:extLst>
          </p:cNvPr>
          <p:cNvSpPr txBox="1"/>
          <p:nvPr/>
        </p:nvSpPr>
        <p:spPr>
          <a:xfrm>
            <a:off x="6096000" y="2970890"/>
            <a:ext cx="879178" cy="3722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NL" i="1" dirty="0"/>
              <a:t>text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253A27-8275-1381-FCD6-B5C0E01C5655}"/>
              </a:ext>
            </a:extLst>
          </p:cNvPr>
          <p:cNvSpPr txBox="1"/>
          <p:nvPr/>
        </p:nvSpPr>
        <p:spPr>
          <a:xfrm>
            <a:off x="6096000" y="5374176"/>
            <a:ext cx="879178" cy="3722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NL" i="1" dirty="0"/>
              <a:t>text</a:t>
            </a:r>
          </a:p>
        </p:txBody>
      </p:sp>
      <p:pic>
        <p:nvPicPr>
          <p:cNvPr id="58" name="Picture 57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ABAEADA5-D7B3-89F1-4E67-FD117AF6E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6082" y="1327119"/>
            <a:ext cx="923330" cy="92333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EDC6E8D-488E-B776-E2CD-FD2A3DF7B9FB}"/>
              </a:ext>
            </a:extLst>
          </p:cNvPr>
          <p:cNvSpPr txBox="1"/>
          <p:nvPr/>
        </p:nvSpPr>
        <p:spPr>
          <a:xfrm>
            <a:off x="8027894" y="162269"/>
            <a:ext cx="368367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800" b="1" i="1" dirty="0"/>
              <a:t>Approach 2 (focus on parameters metadata)</a:t>
            </a:r>
          </a:p>
        </p:txBody>
      </p:sp>
    </p:spTree>
    <p:extLst>
      <p:ext uri="{BB962C8B-B14F-4D97-AF65-F5344CB8AC3E}">
        <p14:creationId xmlns:p14="http://schemas.microsoft.com/office/powerpoint/2010/main" val="178255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B0EB-2E45-37FA-8FE1-7236B877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Example output 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A1F3-7725-180D-48AB-1B9463A70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480" y="1825625"/>
            <a:ext cx="53219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dirty="0"/>
              <a:t>{C</a:t>
            </a:r>
            <a:r>
              <a:rPr lang="en-GB" dirty="0"/>
              <a:t>L</a:t>
            </a:r>
            <a:r>
              <a:rPr lang="en-NL" dirty="0"/>
              <a:t>int: 18.9, </a:t>
            </a:r>
          </a:p>
          <a:p>
            <a:pPr marL="0" indent="0">
              <a:buNone/>
            </a:pPr>
            <a:r>
              <a:rPr lang="en-NL" dirty="0"/>
              <a:t>chemical: midazolam, </a:t>
            </a:r>
          </a:p>
          <a:p>
            <a:pPr marL="0" indent="0">
              <a:buNone/>
            </a:pPr>
            <a:r>
              <a:rPr lang="en-NL" dirty="0"/>
              <a:t>species: human, hepatocytes:primary, </a:t>
            </a:r>
          </a:p>
          <a:p>
            <a:pPr marL="0" indent="0">
              <a:buNone/>
            </a:pPr>
            <a:r>
              <a:rPr lang="en-NL" dirty="0"/>
              <a:t>culture condition:plated, </a:t>
            </a:r>
          </a:p>
          <a:p>
            <a:pPr marL="0" indent="0">
              <a:buNone/>
            </a:pPr>
            <a:r>
              <a:rPr lang="en-NL" dirty="0"/>
              <a:t>cell conc_million_mL: 0.1,</a:t>
            </a:r>
          </a:p>
          <a:p>
            <a:pPr marL="0" indent="0">
              <a:buNone/>
            </a:pPr>
            <a:r>
              <a:rPr lang="en-NL" dirty="0"/>
              <a:t>… }</a:t>
            </a:r>
          </a:p>
          <a:p>
            <a:endParaRPr lang="en-NL" dirty="0"/>
          </a:p>
        </p:txBody>
      </p:sp>
      <p:pic>
        <p:nvPicPr>
          <p:cNvPr id="6" name="Picture 5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ED1C229A-845E-1AD6-A2FE-F541B993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4" y="1825625"/>
            <a:ext cx="7662134" cy="36768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23FF3A-26B3-7B76-FA8D-23741EB992D4}"/>
              </a:ext>
            </a:extLst>
          </p:cNvPr>
          <p:cNvSpPr/>
          <p:nvPr/>
        </p:nvSpPr>
        <p:spPr>
          <a:xfrm>
            <a:off x="1764790" y="2899242"/>
            <a:ext cx="3013710" cy="145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479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1ED9-EF36-0EA7-C8BC-CF8D017A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is such an approach valuable?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D1C9-DA00-6237-BB64-578BDC47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L" dirty="0"/>
              <a:t>Parameters extraction relies on human intervention and parsing:</a:t>
            </a:r>
          </a:p>
          <a:p>
            <a:pPr lvl="1"/>
            <a:r>
              <a:rPr lang="en-NL" dirty="0"/>
              <a:t>Assumptions are not* made explicit (ex: calculating averages over donors)</a:t>
            </a:r>
          </a:p>
          <a:p>
            <a:pPr lvl="1"/>
            <a:r>
              <a:rPr lang="en-NL" dirty="0"/>
              <a:t>Eventual processing is not* made explicit</a:t>
            </a:r>
          </a:p>
          <a:p>
            <a:pPr lvl="1"/>
            <a:r>
              <a:rPr lang="en-NL" dirty="0"/>
              <a:t>Decisions to include/exclude are not* made explicit</a:t>
            </a:r>
          </a:p>
          <a:p>
            <a:pPr lvl="1"/>
            <a:r>
              <a:rPr lang="en-NL" dirty="0"/>
              <a:t>Prone to error</a:t>
            </a:r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marL="0" indent="0">
              <a:buNone/>
            </a:pPr>
            <a:r>
              <a:rPr lang="en-NL" sz="2400" dirty="0"/>
              <a:t>*always</a:t>
            </a:r>
          </a:p>
        </p:txBody>
      </p:sp>
    </p:spTree>
    <p:extLst>
      <p:ext uri="{BB962C8B-B14F-4D97-AF65-F5344CB8AC3E}">
        <p14:creationId xmlns:p14="http://schemas.microsoft.com/office/powerpoint/2010/main" val="191309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386</Words>
  <Application>Microsoft Macintosh PowerPoint</Application>
  <PresentationFormat>Widescreen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Example output approach 1</vt:lpstr>
      <vt:lpstr>PowerPoint Presentation</vt:lpstr>
      <vt:lpstr>Example output approach 2</vt:lpstr>
      <vt:lpstr>Why is such an approach valuable?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Corradi</dc:creator>
  <cp:lastModifiedBy>Marie Corradi</cp:lastModifiedBy>
  <cp:revision>21</cp:revision>
  <dcterms:created xsi:type="dcterms:W3CDTF">2024-02-08T08:32:09Z</dcterms:created>
  <dcterms:modified xsi:type="dcterms:W3CDTF">2024-03-19T14:23:00Z</dcterms:modified>
</cp:coreProperties>
</file>