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6" r:id="rId7"/>
    <p:sldId id="259" r:id="rId8"/>
    <p:sldId id="260" r:id="rId9"/>
    <p:sldId id="261" r:id="rId10"/>
    <p:sldId id="275" r:id="rId11"/>
    <p:sldId id="277" r:id="rId12"/>
    <p:sldId id="262" r:id="rId13"/>
    <p:sldId id="263" r:id="rId14"/>
    <p:sldId id="264" r:id="rId15"/>
    <p:sldId id="268"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solidFill>
                  <a:schemeClr val="tx1"/>
                </a:solidFill>
                <a:latin typeface="Cambria" panose="02040503050406030204" pitchFamily="18" charset="0"/>
                <a:ea typeface="Cambria" panose="02040503050406030204" pitchFamily="18" charset="0"/>
              </a:rPr>
              <a:t>Water And Electricity Tracking App</a:t>
            </a:r>
            <a:endParaRPr 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charset="0"/>
                          <a:cs typeface="Times New Roman" panose="02020603050405020304" charset="0"/>
                        </a:rPr>
                        <a:t>Roll Number</a:t>
                      </a:r>
                      <a:endParaRPr lang="en-GB" sz="1800" b="1" u="none" strike="noStrike" cap="none" dirty="0">
                        <a:solidFill>
                          <a:srgbClr val="17365D"/>
                        </a:solidFill>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Times New Roman" panose="02020603050405020304" charset="0"/>
                          <a:cs typeface="Times New Roman" panose="02020603050405020304" charset="0"/>
                        </a:rPr>
                        <a:t>Student Name</a:t>
                      </a:r>
                      <a:endParaRPr lang="en-GB" sz="1800" b="1" u="none" strike="noStrike" cap="none" dirty="0">
                        <a:solidFill>
                          <a:srgbClr val="17365D"/>
                        </a:solidFill>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u="none" strike="noStrike" cap="none" dirty="0">
                          <a:latin typeface="Times New Roman" panose="02020603050405020304" charset="0"/>
                          <a:cs typeface="Times New Roman" panose="02020603050405020304" charset="0"/>
                        </a:rPr>
                        <a:t>20211cdv0010              </a:t>
                      </a:r>
                      <a:endParaRPr lang="en-US" sz="1800" u="none" strike="noStrike" cap="none" dirty="0">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charset="0"/>
                          <a:cs typeface="Times New Roman" panose="02020603050405020304" charset="0"/>
                        </a:rPr>
                        <a:t>Deekshitha O</a:t>
                      </a:r>
                      <a:endParaRPr lang="en-US" sz="1800" u="none" strike="noStrike" cap="none" dirty="0">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u="none" strike="noStrike" cap="none" dirty="0">
                          <a:latin typeface="Times New Roman" panose="02020603050405020304" charset="0"/>
                          <a:cs typeface="Times New Roman" panose="02020603050405020304" charset="0"/>
                        </a:rPr>
                        <a:t>20211cdv0052</a:t>
                      </a:r>
                      <a:endParaRPr lang="en-US" sz="1800" u="none" strike="noStrike" cap="none" dirty="0">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Times New Roman" panose="02020603050405020304" charset="0"/>
                          <a:cs typeface="Times New Roman" panose="02020603050405020304" charset="0"/>
                        </a:rPr>
                        <a:t>Pavithra P S</a:t>
                      </a:r>
                      <a:endParaRPr lang="en-US" sz="1800" u="none" strike="noStrike" cap="none" dirty="0">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US" sz="1800" u="none" strike="noStrike" cap="none" dirty="0">
                          <a:latin typeface="Times New Roman" panose="02020603050405020304" charset="0"/>
                          <a:cs typeface="Times New Roman" panose="02020603050405020304" charset="0"/>
                        </a:rPr>
                        <a:t>20211cdv0063</a:t>
                      </a:r>
                      <a:endParaRPr lang="en-US" sz="1800" u="none" strike="noStrike" cap="none" dirty="0">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latin typeface="Times New Roman" panose="02020603050405020304" charset="0"/>
                          <a:cs typeface="Times New Roman" panose="02020603050405020304" charset="0"/>
                        </a:rPr>
                        <a:t>Bathini</a:t>
                      </a:r>
                      <a:r>
                        <a:rPr lang="en-US" sz="1800" u="none" strike="noStrike" cap="none" dirty="0">
                          <a:latin typeface="Times New Roman" panose="02020603050405020304" charset="0"/>
                          <a:cs typeface="Times New Roman" panose="02020603050405020304" charset="0"/>
                        </a:rPr>
                        <a:t> </a:t>
                      </a:r>
                      <a:r>
                        <a:rPr lang="en-US" sz="1800" u="none" strike="noStrike" cap="none" dirty="0" err="1">
                          <a:latin typeface="Times New Roman" panose="02020603050405020304" charset="0"/>
                          <a:cs typeface="Times New Roman" panose="02020603050405020304" charset="0"/>
                        </a:rPr>
                        <a:t>Vasanthe</a:t>
                      </a:r>
                      <a:endParaRPr sz="1800" u="none" strike="noStrike" cap="none" dirty="0" err="1">
                        <a:latin typeface="Times New Roman" panose="02020603050405020304" charset="0"/>
                        <a:cs typeface="Times New Roman" panose="0202060305040502030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5872500"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r>
              <a:rPr lang="en-IN"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Meena Kumari</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10"/>
              </a:spcBef>
              <a:spcAft>
                <a:spcPts val="0"/>
              </a:spcAft>
              <a:buClr>
                <a:srgbClr val="17365D"/>
              </a:buClr>
              <a:buSzPct val="100000"/>
              <a:buFont typeface="Arial" panose="020B0604020202020204"/>
              <a:buNone/>
            </a:pP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CSE(</a:t>
            </a:r>
            <a:r>
              <a:rPr lang="en-US" sz="2000" b="1" dirty="0" err="1">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devops</a:t>
            </a:r>
            <a:r>
              <a:rPr lang="en-US" sz="2000" b="1" dirty="0">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Dr. </a:t>
            </a:r>
            <a:r>
              <a:rPr lang="en-US" sz="2000" b="1" dirty="0" err="1">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Pravintha</a:t>
            </a:r>
            <a:r>
              <a:rPr lang="en-US" sz="2000" b="1" dirty="0">
                <a:solidFill>
                  <a:schemeClr val="tx1">
                    <a:lumMod val="95000"/>
                    <a:lumOff val="5000"/>
                  </a:schemeClr>
                </a:solidFill>
                <a:latin typeface="Cambria" panose="02040503050406030204"/>
                <a:ea typeface="Cambria" panose="02040503050406030204"/>
                <a:cs typeface="Verdana" panose="020B0604030504040204"/>
                <a:sym typeface="Verdana" panose="020B0604030504040204"/>
              </a:rPr>
              <a:t> Raja</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6" name="Content Placeholder 5"/>
          <p:cNvPicPr>
            <a:picLocks noChangeAspect="1"/>
          </p:cNvPicPr>
          <p:nvPr>
            <p:ph idx="1"/>
          </p:nvPr>
        </p:nvPicPr>
        <p:blipFill>
          <a:blip r:embed="rId1"/>
          <a:stretch>
            <a:fillRect/>
          </a:stretch>
        </p:blipFill>
        <p:spPr>
          <a:xfrm>
            <a:off x="526415" y="1911350"/>
            <a:ext cx="10954385" cy="3270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sz="3200">
                <a:latin typeface="Times New Roman" panose="02020603050405020304" charset="0"/>
                <a:cs typeface="Times New Roman" panose="02020603050405020304" charset="0"/>
              </a:rPr>
              <a:t>Real-Time Resource Monitoring</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Reduction in Wastage and Cost Savings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 Improved Sustainability and Conservation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Smart Notifications and Automation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Accurate Bill Predictions and Budgeting</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lnSpcReduction="20000"/>
          </a:bodyPr>
          <a:lstStyle/>
          <a:p>
            <a:pPr>
              <a:buFont typeface="Wingdings" panose="05000000000000000000" charset="0"/>
              <a:buChar char="Ø"/>
            </a:pPr>
            <a:r>
              <a:rPr lang="en-US" altLang="en-US">
                <a:latin typeface="Times New Roman" panose="02020603050405020304" charset="0"/>
                <a:cs typeface="Times New Roman" panose="02020603050405020304" charset="0"/>
              </a:rPr>
              <a:t>The Water and Electricity Tracking App is a smart solution designed to help users monitor, manage, and reduce their resource consumption. By using IoT sensors, AI analytics, and cloud storage, the app provides real-time data, helping users track their water and electricity usage more efficiently.</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With features like automated alerts, bill predictions, and smart home integration, the app helps prevent waste, lower costs, and promote sustainable living. Businesses and governments can also use the data for better planning and resource management.</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Overall, this app makes it easier for users to save money, conserve resources, and adopt eco-friendly habits. It is a simple, secure, and scalable tool for efficient energy and water management.</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US" dirty="0">
                <a:latin typeface="Cambria" panose="02040503050406030204" pitchFamily="18" charset="0"/>
                <a:ea typeface="Cambria" panose="02040503050406030204" pitchFamily="18" charset="0"/>
              </a:rPr>
              <a:t>https://github.com/ontri/Water-and-Electricity-Tracking-App.git</a:t>
            </a:r>
            <a:endParaRPr lang="en-US" alt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a:latin typeface="Times New Roman" panose="02020603050405020304" charset="0"/>
                <a:cs typeface="Times New Roman" panose="02020603050405020304" charset="0"/>
              </a:rPr>
              <a:t>[1] EnergyHub, "Smart Home Energy Management," EnergyHub Official Website, 2020. [Online]. Available: https://www.energyhub.com</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[2] WaterSmart Software, "Water Conservation and Customer Engagement Platform," WaterSmart Solutions, 2021. [Online]. Available: https://www.watersmart.com</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[3] Sense Labs, "Sense: Intelligent Energy Monitoring," Sense Energy Monitor, 2022. [Online]. Available: https://sense.com</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pic>
        <p:nvPicPr>
          <p:cNvPr id="8" name="Picture 7"/>
          <p:cNvPicPr>
            <a:picLocks noChangeAspect="1"/>
          </p:cNvPicPr>
          <p:nvPr/>
        </p:nvPicPr>
        <p:blipFill>
          <a:blip r:embed="rId1"/>
          <a:stretch>
            <a:fillRect/>
          </a:stretch>
        </p:blipFill>
        <p:spPr>
          <a:xfrm>
            <a:off x="3461969" y="999786"/>
            <a:ext cx="5877973" cy="54209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altLang="en-US">
                <a:latin typeface="Times New Roman" panose="02020603050405020304" charset="0"/>
                <a:cs typeface="Times New Roman" panose="02020603050405020304" charset="0"/>
              </a:rPr>
              <a:t>Managing water and electricity efficiently is important for saving money and protecting the environment. Many people struggle to track their daily usage, leading to high bills and unnecessary waste. The Water and Electricity Tracking App helps users monitor their consumption in real time, making it easier to control usage and reduce costs. With simple dashboards and alerts, users can see how much water and electricity they use and get notified about unusual spikes.</a:t>
            </a:r>
            <a:endParaRPr lang="en-US" altLang="en-US">
              <a:latin typeface="Times New Roman" panose="02020603050405020304" charset="0"/>
              <a:cs typeface="Times New Roman" panose="02020603050405020304" charset="0"/>
            </a:endParaRPr>
          </a:p>
          <a:p>
            <a:pPr>
              <a:buFont typeface="Wingdings" panose="05000000000000000000" charset="0"/>
              <a:buChar char="Ø"/>
            </a:pPr>
            <a:endParaRPr lang="en-US" altLang="en-US">
              <a:latin typeface="Times New Roman" panose="02020603050405020304" charset="0"/>
              <a:cs typeface="Times New Roman" panose="02020603050405020304" charset="0"/>
            </a:endParaRPr>
          </a:p>
          <a:p>
            <a:pPr>
              <a:buFont typeface="Wingdings" panose="05000000000000000000" charset="0"/>
              <a:buChar char="Ø"/>
            </a:pPr>
            <a:r>
              <a:rPr lang="en-US" altLang="en-US">
                <a:latin typeface="Times New Roman" panose="02020603050405020304" charset="0"/>
                <a:cs typeface="Times New Roman" panose="02020603050405020304" charset="0"/>
              </a:rPr>
              <a:t>The aim of this project is to create a user-friendly and practical tool that encourages people to use resources responsibly, save money on utility bills, and contribute to environmental sustainability. This report explains the need for such an app, the existing solutions, the proposed methodology, system design, implementation, and the expected outcomes of the project.</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4" name="Content Placeholder 3"/>
          <p:cNvGraphicFramePr/>
          <p:nvPr>
            <p:ph idx="1"/>
            <p:custDataLst>
              <p:tags r:id="rId1"/>
            </p:custDataLst>
          </p:nvPr>
        </p:nvGraphicFramePr>
        <p:xfrm>
          <a:off x="812800" y="1143000"/>
          <a:ext cx="10668000" cy="4785360"/>
        </p:xfrm>
        <a:graphic>
          <a:graphicData uri="http://schemas.openxmlformats.org/drawingml/2006/table">
            <a:tbl>
              <a:tblPr firstRow="1" bandRow="1">
                <a:tableStyleId>{5C22544A-7EE6-4342-B048-85BDC9FD1C3A}</a:tableStyleId>
              </a:tblPr>
              <a:tblGrid>
                <a:gridCol w="2667000"/>
                <a:gridCol w="2667000"/>
                <a:gridCol w="2667000"/>
                <a:gridCol w="2667000"/>
              </a:tblGrid>
              <a:tr h="1196340">
                <a:tc>
                  <a:txBody>
                    <a:bodyPr/>
                    <a:p>
                      <a:pPr>
                        <a:buNone/>
                      </a:pPr>
                      <a:r>
                        <a:rPr lang="en-US" sz="2400">
                          <a:latin typeface="Times New Roman" panose="02020603050405020304" charset="0"/>
                          <a:cs typeface="Times New Roman" panose="02020603050405020304" charset="0"/>
                        </a:rPr>
                        <a:t>Title</a:t>
                      </a:r>
                      <a:endParaRPr lang="en-US" sz="2400">
                        <a:latin typeface="Times New Roman" panose="02020603050405020304" charset="0"/>
                        <a:cs typeface="Times New Roman" panose="02020603050405020304" charset="0"/>
                      </a:endParaRPr>
                    </a:p>
                  </a:txBody>
                  <a:tcPr/>
                </a:tc>
                <a:tc>
                  <a:txBody>
                    <a:bodyPr/>
                    <a:p>
                      <a:pPr>
                        <a:buNone/>
                      </a:pPr>
                      <a:r>
                        <a:rPr lang="en-US" sz="2400">
                          <a:latin typeface="Times New Roman" panose="02020603050405020304" charset="0"/>
                          <a:cs typeface="Times New Roman" panose="02020603050405020304" charset="0"/>
                        </a:rPr>
                        <a:t>Year</a:t>
                      </a:r>
                      <a:endParaRPr lang="en-US" sz="2400">
                        <a:latin typeface="Times New Roman" panose="02020603050405020304" charset="0"/>
                        <a:cs typeface="Times New Roman" panose="02020603050405020304" charset="0"/>
                      </a:endParaRPr>
                    </a:p>
                  </a:txBody>
                  <a:tcPr/>
                </a:tc>
                <a:tc>
                  <a:txBody>
                    <a:bodyPr/>
                    <a:p>
                      <a:pPr>
                        <a:buNone/>
                      </a:pPr>
                      <a:r>
                        <a:rPr lang="en-US" sz="2400">
                          <a:latin typeface="Times New Roman" panose="02020603050405020304" charset="0"/>
                          <a:cs typeface="Times New Roman" panose="02020603050405020304" charset="0"/>
                        </a:rPr>
                        <a:t>Drawbacks</a:t>
                      </a:r>
                      <a:endParaRPr lang="en-US" sz="2400">
                        <a:latin typeface="Times New Roman" panose="02020603050405020304" charset="0"/>
                        <a:cs typeface="Times New Roman" panose="02020603050405020304" charset="0"/>
                      </a:endParaRPr>
                    </a:p>
                  </a:txBody>
                  <a:tcPr/>
                </a:tc>
                <a:tc>
                  <a:txBody>
                    <a:bodyPr/>
                    <a:p>
                      <a:pPr>
                        <a:buNone/>
                      </a:pPr>
                      <a:r>
                        <a:rPr lang="en-US" sz="2400">
                          <a:latin typeface="Times New Roman" panose="02020603050405020304" charset="0"/>
                          <a:cs typeface="Times New Roman" panose="02020603050405020304" charset="0"/>
                        </a:rPr>
                        <a:t>Methodology</a:t>
                      </a:r>
                      <a:endParaRPr lang="en-US" sz="2400">
                        <a:latin typeface="Times New Roman" panose="02020603050405020304" charset="0"/>
                        <a:cs typeface="Times New Roman" panose="02020603050405020304" charset="0"/>
                      </a:endParaRPr>
                    </a:p>
                  </a:txBody>
                  <a:tcPr/>
                </a:tc>
              </a:tr>
              <a:tr h="1196340">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EnergyHub: Smart Home Energy Management</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2020</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IoT-based smart home energy monitor with integration of mobile apps for real-time data tracking and alerts.</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High cost of installation for consumers. Accuracy of data can vary depending on device compatibility.</a:t>
                      </a:r>
                      <a:endParaRPr sz="1400" b="0">
                        <a:latin typeface="Times New Roman" panose="02020603050405020304"/>
                        <a:ea typeface="Times New Roman" panose="02020603050405020304"/>
                      </a:endParaRPr>
                    </a:p>
                  </a:txBody>
                  <a:tcPr marL="68580" marR="68580" marT="0" marB="0" anchor="t" anchorCtr="0"/>
                </a:tc>
              </a:tr>
              <a:tr h="1196340">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WaterSmart: Water Conservation through Real-Time Data</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2021</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Smart water meters and cloud integration to track real-time water usage, providing alerts and tips.</a:t>
                      </a:r>
                      <a:endParaRPr sz="1400" b="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b="0">
                          <a:latin typeface="Times New Roman" panose="02020603050405020304"/>
                          <a:ea typeface="Times New Roman" panose="02020603050405020304"/>
                        </a:rPr>
                        <a:t>Limited to users with compatible water meters; Privacy concerns about data storage and sharing</a:t>
                      </a:r>
                      <a:endParaRPr sz="1400" b="0">
                        <a:latin typeface="Times New Roman" panose="02020603050405020304"/>
                        <a:ea typeface="Times New Roman" panose="02020603050405020304"/>
                      </a:endParaRPr>
                    </a:p>
                  </a:txBody>
                  <a:tcPr marL="68580" marR="68580" marT="0" marB="0" anchor="t" anchorCtr="0"/>
                </a:tc>
              </a:tr>
              <a:tr h="1196340">
                <a:tc>
                  <a:txBody>
                    <a:bodyPr/>
                    <a:p>
                      <a:pPr marL="0" indent="0" algn="ctr">
                        <a:lnSpc>
                          <a:spcPct val="150000"/>
                        </a:lnSpc>
                        <a:spcBef>
                          <a:spcPct val="0"/>
                        </a:spcBef>
                        <a:spcAft>
                          <a:spcPct val="0"/>
                        </a:spcAft>
                      </a:pPr>
                      <a:r>
                        <a:rPr sz="1400">
                          <a:latin typeface="Times New Roman" panose="02020603050405020304"/>
                          <a:ea typeface="Times New Roman" panose="02020603050405020304"/>
                        </a:rPr>
                        <a:t>Sense: Real-Time Home Energy Monitoring</a:t>
                      </a:r>
                      <a:endParaRPr sz="140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a:latin typeface="Times New Roman" panose="02020603050405020304"/>
                          <a:ea typeface="Times New Roman" panose="02020603050405020304"/>
                        </a:rPr>
                        <a:t>2022</a:t>
                      </a:r>
                      <a:endParaRPr sz="140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a:latin typeface="Times New Roman" panose="02020603050405020304"/>
                          <a:ea typeface="Times New Roman" panose="02020603050405020304"/>
                        </a:rPr>
                        <a:t>Energy monitoring platform that uses machine learning algorithms to track energy consumption by appliance.</a:t>
                      </a:r>
                      <a:endParaRPr sz="1400">
                        <a:latin typeface="Times New Roman" panose="02020603050405020304"/>
                        <a:ea typeface="Times New Roman" panose="02020603050405020304"/>
                      </a:endParaRPr>
                    </a:p>
                  </a:txBody>
                  <a:tcPr marL="68580" marR="68580" marT="0" marB="0" anchor="t" anchorCtr="0"/>
                </a:tc>
                <a:tc>
                  <a:txBody>
                    <a:bodyPr/>
                    <a:p>
                      <a:pPr marL="0" indent="0" algn="ctr">
                        <a:lnSpc>
                          <a:spcPct val="150000"/>
                        </a:lnSpc>
                        <a:spcBef>
                          <a:spcPct val="0"/>
                        </a:spcBef>
                        <a:spcAft>
                          <a:spcPct val="0"/>
                        </a:spcAft>
                      </a:pPr>
                      <a:r>
                        <a:rPr sz="1400">
                          <a:latin typeface="Times New Roman" panose="02020603050405020304"/>
                          <a:ea typeface="Times New Roman" panose="02020603050405020304"/>
                        </a:rPr>
                        <a:t>Requires installation of dedicated hardware; limited to electricity consumption, no water tracking.</a:t>
                      </a:r>
                      <a:endParaRPr sz="1400">
                        <a:latin typeface="Times New Roman" panose="02020603050405020304"/>
                        <a:ea typeface="Times New Roman" panose="02020603050405020304"/>
                      </a:endParaRPr>
                    </a:p>
                  </a:txBody>
                  <a:tcPr marL="68580" marR="68580" marT="0" marB="0" anchor="t" anchorCtr="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sz="3200">
                <a:latin typeface="Times New Roman" panose="02020603050405020304" charset="0"/>
                <a:cs typeface="Times New Roman" panose="02020603050405020304" charset="0"/>
              </a:rPr>
              <a:t>Limited Real-Time Data Access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Manual Data Entry and Errors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Lack of Integration with Smart Technology</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High Implementation Costs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Dependence on Stable Internet Connectivity </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Limited Customization and Alerts</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sz="3200">
                <a:latin typeface="Times New Roman" panose="02020603050405020304" charset="0"/>
                <a:cs typeface="Times New Roman" panose="02020603050405020304" charset="0"/>
              </a:rPr>
              <a:t>Real-Time Monitoring with IoT Integration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Smart Notifications and Alerts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Bill Estimation and Budgeting Tools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Renewable Energy Integration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Cloud-Based Data Storage and Security</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Smart Home and IoT Device Compatibility</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a:t> </a:t>
            </a:r>
            <a:r>
              <a:rPr lang="en-US" altLang="en-US" sz="3200">
                <a:latin typeface="Times New Roman" panose="02020603050405020304" charset="0"/>
                <a:cs typeface="Times New Roman" panose="02020603050405020304" charset="0"/>
              </a:rPr>
              <a:t>Real-Time Monitoring of Water and Electricity Consumption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Reduce Wastage and Improve Efficiency</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 Enable Cost Savings Through Smart Insights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Enhance User Engagement and Awareness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Integrate with Smart Home and IoT Devices</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Support Households, Businesses, and Communities</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lstStyle/>
          <a:p>
            <a:pPr>
              <a:buFont typeface="Wingdings" panose="05000000000000000000" charset="0"/>
              <a:buChar char="Ø"/>
            </a:pPr>
            <a:r>
              <a:rPr lang="en-US" altLang="en-US" sz="3200">
                <a:latin typeface="Times New Roman" panose="02020603050405020304" charset="0"/>
                <a:cs typeface="Times New Roman" panose="02020603050405020304" charset="0"/>
              </a:rPr>
              <a:t>System Design and Architecture</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Cloud-Based Data Storage and Processing</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Smart Notifications and Automation Model</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User Feedback and Evaluation</a:t>
            </a:r>
            <a:endParaRPr lang="en-US" altLang="en-US" sz="3200">
              <a:latin typeface="Times New Roman" panose="02020603050405020304" charset="0"/>
              <a:cs typeface="Times New Roman" panose="02020603050405020304" charset="0"/>
            </a:endParaRPr>
          </a:p>
          <a:p>
            <a:pPr>
              <a:buFont typeface="Wingdings" panose="05000000000000000000" charset="0"/>
              <a:buChar char="Ø"/>
            </a:pPr>
            <a:r>
              <a:rPr lang="en-US" altLang="en-US" sz="3200">
                <a:latin typeface="Times New Roman" panose="02020603050405020304" charset="0"/>
                <a:cs typeface="Times New Roman" panose="02020603050405020304" charset="0"/>
              </a:rPr>
              <a:t>IoT-Based Real-Time Monitoring Model</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Content Placeholder 3"/>
          <p:cNvPicPr>
            <a:picLocks noChangeAspect="1"/>
          </p:cNvPicPr>
          <p:nvPr>
            <p:ph idx="1"/>
          </p:nvPr>
        </p:nvPicPr>
        <p:blipFill>
          <a:blip r:embed="rId1"/>
          <a:stretch>
            <a:fillRect/>
          </a:stretch>
        </p:blipFill>
        <p:spPr>
          <a:xfrm>
            <a:off x="1993900" y="1143000"/>
            <a:ext cx="8054340"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marL="0" indent="0">
              <a:buNone/>
            </a:pPr>
            <a:r>
              <a:rPr lang="en-IN" dirty="0">
                <a:latin typeface="Verdana" panose="020B0604030504040204"/>
                <a:ea typeface="Verdana" panose="020B0604030504040204"/>
                <a:sym typeface="+mn-ea"/>
              </a:rPr>
              <a:t>Software and Hardware Requirements:</a:t>
            </a:r>
            <a:endParaRPr lang="en-US" dirty="0">
              <a:latin typeface="Verdana" panose="020B0604030504040204"/>
              <a:ea typeface="Verdana" panose="020B0604030504040204"/>
            </a:endParaRPr>
          </a:p>
          <a:p>
            <a:pPr>
              <a:buFont typeface="Wingdings" panose="05000000000000000000" pitchFamily="2" charset="2"/>
              <a:buChar char="v"/>
            </a:pPr>
            <a:r>
              <a:rPr lang="en-IN" dirty="0">
                <a:latin typeface="Verdana" panose="020B0604030504040204"/>
                <a:ea typeface="Verdana" panose="020B0604030504040204"/>
                <a:sym typeface="+mn-ea"/>
              </a:rPr>
              <a:t> </a:t>
            </a:r>
            <a:r>
              <a:rPr lang="en-IN" b="1" dirty="0">
                <a:latin typeface="Verdana" panose="020B0604030504040204"/>
                <a:ea typeface="Verdana" panose="020B0604030504040204"/>
                <a:sym typeface="+mn-ea"/>
              </a:rPr>
              <a:t> Software:</a:t>
            </a:r>
            <a:r>
              <a:rPr lang="en-IN" dirty="0">
                <a:latin typeface="Verdana" panose="020B0604030504040204"/>
                <a:ea typeface="Verdana" panose="020B0604030504040204"/>
                <a:sym typeface="+mn-ea"/>
              </a:rPr>
              <a:t> </a:t>
            </a:r>
            <a:endParaRPr lang="en-US" dirty="0">
              <a:latin typeface="Verdana" panose="020B0604030504040204"/>
              <a:ea typeface="Verdana" panose="020B0604030504040204"/>
            </a:endParaRPr>
          </a:p>
          <a:p>
            <a:pPr>
              <a:buFont typeface="Wingdings" panose="05000000000000000000" pitchFamily="2" charset="2"/>
              <a:buChar char="Ø"/>
            </a:pPr>
            <a:r>
              <a:rPr lang="en-IN" dirty="0">
                <a:latin typeface="Verdana" panose="020B0604030504040204"/>
                <a:ea typeface="Verdana" panose="020B0604030504040204"/>
                <a:sym typeface="+mn-ea"/>
              </a:rPr>
              <a:t>Development: SQL (Backend) ,HTML,CSS,JAVASCRIPT(Frontend)</a:t>
            </a:r>
            <a:endParaRPr lang="en-US" dirty="0">
              <a:latin typeface="Verdana" panose="020B0604030504040204"/>
              <a:ea typeface="Verdana" panose="020B0604030504040204"/>
            </a:endParaRPr>
          </a:p>
          <a:p>
            <a:pPr>
              <a:buFont typeface="Wingdings" panose="05000000000000000000" pitchFamily="2" charset="2"/>
              <a:buChar char="Ø"/>
            </a:pPr>
            <a:r>
              <a:rPr lang="en-IN" dirty="0">
                <a:latin typeface="Verdana" panose="020B0604030504040204"/>
                <a:ea typeface="Verdana" panose="020B0604030504040204"/>
                <a:sym typeface="+mn-ea"/>
              </a:rPr>
              <a:t> Cloud: AWS / Google Cloud </a:t>
            </a:r>
            <a:endParaRPr lang="en-US" dirty="0">
              <a:latin typeface="Verdana" panose="020B0604030504040204"/>
              <a:ea typeface="Verdana" panose="020B0604030504040204"/>
            </a:endParaRPr>
          </a:p>
          <a:p>
            <a:pPr marL="0" indent="0">
              <a:buNone/>
            </a:pPr>
            <a:endParaRPr lang="en-IN" dirty="0">
              <a:latin typeface="Verdana" panose="020B0604030504040204"/>
              <a:ea typeface="Verdana" panose="020B0604030504040204"/>
            </a:endParaRPr>
          </a:p>
          <a:p>
            <a:pPr>
              <a:buFont typeface="Wingdings" panose="05000000000000000000" pitchFamily="2" charset="2"/>
              <a:buChar char="v"/>
            </a:pPr>
            <a:r>
              <a:rPr lang="en-IN" b="1" dirty="0">
                <a:latin typeface="Verdana" panose="020B0604030504040204"/>
                <a:ea typeface="Verdana" panose="020B0604030504040204"/>
                <a:sym typeface="+mn-ea"/>
              </a:rPr>
              <a:t> Hardware: </a:t>
            </a:r>
            <a:endParaRPr lang="en-US" b="1" dirty="0">
              <a:latin typeface="Verdana" panose="020B0604030504040204"/>
              <a:ea typeface="Verdana" panose="020B0604030504040204"/>
            </a:endParaRPr>
          </a:p>
          <a:p>
            <a:pPr>
              <a:buFont typeface="Wingdings" panose="05000000000000000000" pitchFamily="2" charset="2"/>
              <a:buChar char="q"/>
            </a:pPr>
            <a:r>
              <a:rPr lang="en-IN" dirty="0">
                <a:latin typeface="Verdana" panose="020B0604030504040204"/>
                <a:ea typeface="Verdana" panose="020B0604030504040204"/>
                <a:sym typeface="+mn-ea"/>
              </a:rPr>
              <a:t> </a:t>
            </a:r>
            <a:r>
              <a:rPr lang="en-IN" b="1" dirty="0">
                <a:latin typeface="Verdana" panose="020B0604030504040204"/>
                <a:ea typeface="Verdana" panose="020B0604030504040204"/>
                <a:sym typeface="+mn-ea"/>
              </a:rPr>
              <a:t>Development Workstations:</a:t>
            </a:r>
            <a:r>
              <a:rPr lang="en-IN" dirty="0">
                <a:latin typeface="Verdana" panose="020B0604030504040204"/>
                <a:ea typeface="Verdana" panose="020B0604030504040204"/>
                <a:sym typeface="+mn-ea"/>
              </a:rPr>
              <a:t> </a:t>
            </a:r>
            <a:endParaRPr lang="en-US" dirty="0">
              <a:latin typeface="Verdana" panose="020B0604030504040204"/>
              <a:ea typeface="Verdana" panose="020B0604030504040204"/>
            </a:endParaRPr>
          </a:p>
          <a:p>
            <a:pPr>
              <a:buFont typeface="Wingdings" panose="05000000000000000000" pitchFamily="2" charset="2"/>
              <a:buChar char="Ø"/>
            </a:pPr>
            <a:r>
              <a:rPr lang="en-IN" dirty="0">
                <a:latin typeface="Verdana" panose="020B0604030504040204"/>
                <a:ea typeface="Verdana" panose="020B0604030504040204"/>
                <a:sym typeface="+mn-ea"/>
              </a:rPr>
              <a:t> CPU: Multi-core (Intel i5/i7 or AMD </a:t>
            </a:r>
            <a:r>
              <a:rPr lang="en-IN" dirty="0" err="1">
                <a:latin typeface="Verdana" panose="020B0604030504040204"/>
                <a:ea typeface="Verdana" panose="020B0604030504040204"/>
                <a:sym typeface="+mn-ea"/>
              </a:rPr>
              <a:t>Ryzen</a:t>
            </a:r>
            <a:r>
              <a:rPr lang="en-IN" dirty="0">
                <a:latin typeface="Verdana" panose="020B0604030504040204"/>
                <a:ea typeface="Verdana" panose="020B0604030504040204"/>
                <a:sym typeface="+mn-ea"/>
              </a:rPr>
              <a:t>) </a:t>
            </a:r>
            <a:endParaRPr lang="en-US" dirty="0">
              <a:latin typeface="Verdana" panose="020B0604030504040204"/>
              <a:ea typeface="Verdana" panose="020B0604030504040204"/>
            </a:endParaRPr>
          </a:p>
          <a:p>
            <a:pPr>
              <a:buFont typeface="Wingdings" panose="05000000000000000000" pitchFamily="2" charset="2"/>
              <a:buChar char="Ø"/>
            </a:pPr>
            <a:r>
              <a:rPr lang="en-IN" dirty="0">
                <a:latin typeface="Verdana" panose="020B0604030504040204"/>
                <a:ea typeface="Verdana" panose="020B0604030504040204"/>
                <a:sym typeface="+mn-ea"/>
              </a:rPr>
              <a:t> RAM: 8GB (16GB recommended) </a:t>
            </a:r>
            <a:endParaRPr lang="en-US" dirty="0">
              <a:latin typeface="Verdana" panose="020B0604030504040204"/>
              <a:ea typeface="Verdana" panose="020B0604030504040204"/>
            </a:endParaRPr>
          </a:p>
          <a:p>
            <a:pPr>
              <a:buFont typeface="Wingdings" panose="05000000000000000000" pitchFamily="2" charset="2"/>
              <a:buChar char="Ø"/>
            </a:pPr>
            <a:r>
              <a:rPr lang="en-IN" dirty="0">
                <a:latin typeface="Verdana" panose="020B0604030504040204"/>
                <a:ea typeface="Verdana" panose="020B0604030504040204"/>
                <a:sym typeface="+mn-ea"/>
              </a:rPr>
              <a:t>Storage: SSD (256GB or more</a:t>
            </a:r>
            <a:endParaRPr lang="en-US" dirty="0">
              <a:latin typeface="Verdana" panose="020B0604030504040204"/>
              <a:ea typeface="Verdana" panose="020B0604030504040204"/>
            </a:endParaRPr>
          </a:p>
          <a:p>
            <a:endParaRPr lang="en-IN"/>
          </a:p>
        </p:txBody>
      </p:sp>
    </p:spTree>
  </p:cSld>
  <p:clrMapOvr>
    <a:masterClrMapping/>
  </p:clrMapOvr>
</p:sld>
</file>

<file path=ppt/tags/tag1.xml><?xml version="1.0" encoding="utf-8"?>
<p:tagLst xmlns:p="http://schemas.openxmlformats.org/presentationml/2006/main">
  <p:tag name="TABLE_ENDDRAG_ORIGIN_RECT" val="840*376"/>
  <p:tag name="TABLE_ENDDRAG_RECT" val="64*90*840*376"/>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4945</Words>
  <Application>WPS Presentation</Application>
  <PresentationFormat>Widescreen</PresentationFormat>
  <Paragraphs>179</Paragraphs>
  <Slides>16</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Verdana</vt:lpstr>
      <vt:lpstr>Verdana</vt:lpstr>
      <vt:lpstr>Cambria</vt:lpstr>
      <vt:lpstr>Times New Roman</vt:lpstr>
      <vt:lpstr>Arial</vt:lpstr>
      <vt:lpstr>Cambria</vt:lpstr>
      <vt:lpstr>Wingdings</vt:lpstr>
      <vt:lpstr>Times New Roman</vt:lpstr>
      <vt:lpstr>Bookman Old Style</vt:lpstr>
      <vt:lpstr>Segoe Print</vt:lpstr>
      <vt:lpstr>Microsoft YaHei</vt:lpstr>
      <vt:lpstr>Arial Unicode MS</vt:lpstr>
      <vt:lpstr>Calibri</vt:lpstr>
      <vt:lpstr>Bioinformatics</vt:lpstr>
      <vt:lpstr>Water And Electricity Tracking App</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WPS_1637762640</cp:lastModifiedBy>
  <cp:revision>41</cp:revision>
  <dcterms:created xsi:type="dcterms:W3CDTF">2023-03-16T03:26:00Z</dcterms:created>
  <dcterms:modified xsi:type="dcterms:W3CDTF">2025-05-21T09:04:42Z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69A82A04707C483585EB2416FBDD5C9D_13</vt:lpwstr>
  </property>
  <property fmtid="{D5CDD505-2E9C-101B-9397-08002B2CF9AE}" pid="3" name="KSOProductBuildVer">
    <vt:lpwstr>1033-12.2.0.21179</vt:lpwstr>
  </property>
</Properties>
</file>