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1"/>
  </p:sldMasterIdLst>
  <p:sldIdLst>
    <p:sldId id="256" r:id="rId2"/>
    <p:sldId id="257" r:id="rId3"/>
    <p:sldId id="259" r:id="rId4"/>
    <p:sldId id="258" r:id="rId5"/>
    <p:sldId id="278" r:id="rId6"/>
    <p:sldId id="260" r:id="rId7"/>
    <p:sldId id="267" r:id="rId8"/>
    <p:sldId id="279" r:id="rId9"/>
    <p:sldId id="262" r:id="rId10"/>
    <p:sldId id="271" r:id="rId11"/>
    <p:sldId id="263" r:id="rId12"/>
    <p:sldId id="261" r:id="rId13"/>
    <p:sldId id="272" r:id="rId14"/>
    <p:sldId id="273" r:id="rId15"/>
    <p:sldId id="274" r:id="rId16"/>
    <p:sldId id="275" r:id="rId17"/>
    <p:sldId id="277" r:id="rId18"/>
    <p:sldId id="26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8"/>
    <p:restoredTop sz="94860"/>
  </p:normalViewPr>
  <p:slideViewPr>
    <p:cSldViewPr snapToGrid="0" snapToObjects="1">
      <p:cViewPr varScale="1">
        <p:scale>
          <a:sx n="105" d="100"/>
          <a:sy n="105"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423301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234822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247762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373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325884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1097126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70581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4147494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296794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319837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19983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12333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356973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111202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28196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91770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D1BE0-9FD2-C544-9E4E-1FDC0091C072}" type="datetimeFigureOut">
              <a:rPr kumimoji="1" lang="ja-JP" altLang="en-US" smtClean="0"/>
              <a:t>2021/11/21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2037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BD1BE0-9FD2-C544-9E4E-1FDC0091C072}" type="datetimeFigureOut">
              <a:rPr kumimoji="1" lang="ja-JP" altLang="en-US" smtClean="0"/>
              <a:t>2021/11/21</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5E418D-C62E-C34E-B702-E84EC5C8B3E0}" type="slidenum">
              <a:rPr kumimoji="1" lang="ja-JP" altLang="en-US" smtClean="0"/>
              <a:t>‹#›</a:t>
            </a:fld>
            <a:endParaRPr kumimoji="1" lang="ja-JP" altLang="en-US"/>
          </a:p>
        </p:txBody>
      </p:sp>
    </p:spTree>
    <p:extLst>
      <p:ext uri="{BB962C8B-B14F-4D97-AF65-F5344CB8AC3E}">
        <p14:creationId xmlns:p14="http://schemas.microsoft.com/office/powerpoint/2010/main" val="3284279468"/>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A9C27-11CE-D140-9DF2-9FCFFEB881F9}"/>
              </a:ext>
            </a:extLst>
          </p:cNvPr>
          <p:cNvSpPr>
            <a:spLocks noGrp="1"/>
          </p:cNvSpPr>
          <p:nvPr>
            <p:ph type="ctrTitle"/>
          </p:nvPr>
        </p:nvSpPr>
        <p:spPr/>
        <p:txBody>
          <a:bodyPr/>
          <a:lstStyle/>
          <a:p>
            <a:r>
              <a:rPr kumimoji="1" lang="ja-JP" altLang="en-US"/>
              <a:t>中間発表</a:t>
            </a:r>
          </a:p>
        </p:txBody>
      </p:sp>
      <p:sp>
        <p:nvSpPr>
          <p:cNvPr id="3" name="字幕 2">
            <a:extLst>
              <a:ext uri="{FF2B5EF4-FFF2-40B4-BE49-F238E27FC236}">
                <a16:creationId xmlns:a16="http://schemas.microsoft.com/office/drawing/2014/main" id="{D7DDFA53-AE6E-C54C-9DA1-949CAC88E92A}"/>
              </a:ext>
            </a:extLst>
          </p:cNvPr>
          <p:cNvSpPr>
            <a:spLocks noGrp="1"/>
          </p:cNvSpPr>
          <p:nvPr>
            <p:ph type="subTitle" idx="1"/>
          </p:nvPr>
        </p:nvSpPr>
        <p:spPr/>
        <p:txBody>
          <a:bodyPr/>
          <a:lstStyle/>
          <a:p>
            <a:r>
              <a:rPr lang="en-US" altLang="ja-JP" dirty="0"/>
              <a:t>S1260027	</a:t>
            </a:r>
            <a:r>
              <a:rPr lang="ja-JP" altLang="en-US"/>
              <a:t>小貫　峻輔</a:t>
            </a:r>
            <a:endParaRPr kumimoji="1" lang="ja-JP" altLang="en-US"/>
          </a:p>
        </p:txBody>
      </p:sp>
    </p:spTree>
    <p:extLst>
      <p:ext uri="{BB962C8B-B14F-4D97-AF65-F5344CB8AC3E}">
        <p14:creationId xmlns:p14="http://schemas.microsoft.com/office/powerpoint/2010/main" val="3938385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2E344-F8D9-2C4D-8292-6A23AA0B9A04}"/>
              </a:ext>
            </a:extLst>
          </p:cNvPr>
          <p:cNvSpPr>
            <a:spLocks noGrp="1"/>
          </p:cNvSpPr>
          <p:nvPr>
            <p:ph type="title"/>
          </p:nvPr>
        </p:nvSpPr>
        <p:spPr>
          <a:xfrm>
            <a:off x="610945" y="1938077"/>
            <a:ext cx="9404723" cy="819034"/>
          </a:xfrm>
        </p:spPr>
        <p:txBody>
          <a:bodyPr/>
          <a:lstStyle/>
          <a:p>
            <a:r>
              <a:rPr kumimoji="1" lang="ja-JP" altLang="en-US"/>
              <a:t>屋内測位</a:t>
            </a:r>
          </a:p>
        </p:txBody>
      </p:sp>
      <p:sp>
        <p:nvSpPr>
          <p:cNvPr id="3" name="コンテンツ プレースホルダー 2">
            <a:extLst>
              <a:ext uri="{FF2B5EF4-FFF2-40B4-BE49-F238E27FC236}">
                <a16:creationId xmlns:a16="http://schemas.microsoft.com/office/drawing/2014/main" id="{2A77769F-8C37-E74B-9E00-EF3291B1D9FC}"/>
              </a:ext>
            </a:extLst>
          </p:cNvPr>
          <p:cNvSpPr>
            <a:spLocks noGrp="1"/>
          </p:cNvSpPr>
          <p:nvPr>
            <p:ph idx="1"/>
          </p:nvPr>
        </p:nvSpPr>
        <p:spPr>
          <a:xfrm>
            <a:off x="872085" y="2892819"/>
            <a:ext cx="8946541" cy="3317868"/>
          </a:xfrm>
        </p:spPr>
        <p:txBody>
          <a:bodyPr/>
          <a:lstStyle/>
          <a:p>
            <a:r>
              <a:rPr kumimoji="1" lang="en-US" altLang="ja-JP" dirty="0"/>
              <a:t>GPS</a:t>
            </a:r>
            <a:r>
              <a:rPr kumimoji="1" lang="ja-JP" altLang="en-US"/>
              <a:t>が使えない。</a:t>
            </a:r>
            <a:endParaRPr kumimoji="1" lang="en-US" altLang="ja-JP" dirty="0"/>
          </a:p>
          <a:p>
            <a:r>
              <a:rPr lang="ja-JP" altLang="en-US"/>
              <a:t>屋内での測位方法</a:t>
            </a:r>
            <a:endParaRPr lang="en-US" altLang="ja-JP" dirty="0"/>
          </a:p>
          <a:p>
            <a:pPr lvl="1"/>
            <a:r>
              <a:rPr lang="ja-JP" altLang="en-US"/>
              <a:t>自律航法技術</a:t>
            </a:r>
            <a:r>
              <a:rPr lang="en-US" altLang="ja-JP" dirty="0"/>
              <a:t> PDR(</a:t>
            </a:r>
            <a:r>
              <a:rPr lang="en" altLang="ja-JP" dirty="0"/>
              <a:t>Pedestrian Dead Reckoning</a:t>
            </a:r>
            <a:r>
              <a:rPr lang="en-US" altLang="ja-JP" dirty="0"/>
              <a:t>)</a:t>
            </a:r>
          </a:p>
          <a:p>
            <a:pPr lvl="2"/>
            <a:r>
              <a:rPr lang="ja-JP" altLang="en-US"/>
              <a:t>加速度センサ、ジャイロセンサ、方位センサ</a:t>
            </a:r>
            <a:endParaRPr lang="en-US" altLang="ja-JP" dirty="0"/>
          </a:p>
          <a:p>
            <a:pPr lvl="1"/>
            <a:r>
              <a:rPr lang="ja-JP" altLang="en-US" b="1"/>
              <a:t>気圧センサによる測位</a:t>
            </a:r>
          </a:p>
          <a:p>
            <a:pPr lvl="1"/>
            <a:r>
              <a:rPr lang="ja-JP" altLang="en-US" b="1"/>
              <a:t>可視光通信による測位</a:t>
            </a:r>
          </a:p>
          <a:p>
            <a:pPr lvl="1"/>
            <a:r>
              <a:rPr lang="en" altLang="ja-JP" b="1" dirty="0"/>
              <a:t>Wi-Fi</a:t>
            </a:r>
            <a:r>
              <a:rPr lang="ja-JP" altLang="en-US" b="1"/>
              <a:t>による測位</a:t>
            </a:r>
            <a:r>
              <a:rPr lang="en-US" altLang="ja-JP" b="1" dirty="0"/>
              <a:t> (RSSI)</a:t>
            </a:r>
            <a:endParaRPr lang="ja-JP" altLang="en-US" b="1"/>
          </a:p>
          <a:p>
            <a:pPr lvl="1"/>
            <a:r>
              <a:rPr lang="ja-JP" altLang="en-US" b="1"/>
              <a:t>ビーコンによる測位</a:t>
            </a:r>
            <a:r>
              <a:rPr lang="en-US" altLang="ja-JP" b="1" dirty="0"/>
              <a:t> (Bluetooth)</a:t>
            </a:r>
            <a:endParaRPr kumimoji="1" lang="en-US" altLang="ja-JP" dirty="0"/>
          </a:p>
          <a:p>
            <a:endParaRPr kumimoji="1" lang="ja-JP" altLang="en-US"/>
          </a:p>
        </p:txBody>
      </p:sp>
      <p:sp>
        <p:nvSpPr>
          <p:cNvPr id="4" name="タイトル 1">
            <a:extLst>
              <a:ext uri="{FF2B5EF4-FFF2-40B4-BE49-F238E27FC236}">
                <a16:creationId xmlns:a16="http://schemas.microsoft.com/office/drawing/2014/main" id="{B0BCFB86-850A-8643-9983-5D355850EF8F}"/>
              </a:ext>
            </a:extLst>
          </p:cNvPr>
          <p:cNvSpPr txBox="1">
            <a:spLocks/>
          </p:cNvSpPr>
          <p:nvPr/>
        </p:nvSpPr>
        <p:spPr>
          <a:xfrm>
            <a:off x="610945" y="445332"/>
            <a:ext cx="9931273" cy="742337"/>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t>Wi-Fi based Indoor Navigation System</a:t>
            </a:r>
            <a:endParaRPr lang="ja-JP" altLang="en-US"/>
          </a:p>
        </p:txBody>
      </p:sp>
    </p:spTree>
    <p:extLst>
      <p:ext uri="{BB962C8B-B14F-4D97-AF65-F5344CB8AC3E}">
        <p14:creationId xmlns:p14="http://schemas.microsoft.com/office/powerpoint/2010/main" val="39736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E21E3-8744-314E-85C5-A6EAA7B0AE8C}"/>
              </a:ext>
            </a:extLst>
          </p:cNvPr>
          <p:cNvSpPr>
            <a:spLocks noGrp="1"/>
          </p:cNvSpPr>
          <p:nvPr>
            <p:ph type="title"/>
          </p:nvPr>
        </p:nvSpPr>
        <p:spPr>
          <a:xfrm>
            <a:off x="646111" y="452718"/>
            <a:ext cx="9404723" cy="1005379"/>
          </a:xfrm>
        </p:spPr>
        <p:txBody>
          <a:bodyPr/>
          <a:lstStyle/>
          <a:p>
            <a:r>
              <a:rPr lang="ja-JP" altLang="en-US"/>
              <a:t>本研究の改良点</a:t>
            </a:r>
            <a:endParaRPr kumimoji="1" lang="ja-JP" altLang="en-US"/>
          </a:p>
        </p:txBody>
      </p:sp>
      <p:sp>
        <p:nvSpPr>
          <p:cNvPr id="3" name="コンテンツ プレースホルダー 2">
            <a:extLst>
              <a:ext uri="{FF2B5EF4-FFF2-40B4-BE49-F238E27FC236}">
                <a16:creationId xmlns:a16="http://schemas.microsoft.com/office/drawing/2014/main" id="{A0A7AEB0-AD56-684D-9B2F-17192F4DDE78}"/>
              </a:ext>
            </a:extLst>
          </p:cNvPr>
          <p:cNvSpPr>
            <a:spLocks noGrp="1"/>
          </p:cNvSpPr>
          <p:nvPr>
            <p:ph idx="1"/>
          </p:nvPr>
        </p:nvSpPr>
        <p:spPr>
          <a:xfrm>
            <a:off x="1103312" y="2052918"/>
            <a:ext cx="8947522" cy="2350915"/>
          </a:xfrm>
        </p:spPr>
        <p:txBody>
          <a:bodyPr>
            <a:normAutofit lnSpcReduction="10000"/>
          </a:bodyPr>
          <a:lstStyle/>
          <a:p>
            <a:r>
              <a:rPr lang="en-US" altLang="ja-JP" dirty="0" err="1"/>
              <a:t>WiFiBase</a:t>
            </a:r>
            <a:r>
              <a:rPr lang="en-US" altLang="ja-JP" dirty="0"/>
              <a:t> </a:t>
            </a:r>
            <a:r>
              <a:rPr lang="ja-JP" altLang="en-US"/>
              <a:t>の測位により、誤差を適時修正できる。</a:t>
            </a:r>
            <a:endParaRPr lang="en-US" altLang="ja-JP" dirty="0"/>
          </a:p>
          <a:p>
            <a:endParaRPr lang="en-US" altLang="ja-JP" dirty="0"/>
          </a:p>
          <a:p>
            <a:r>
              <a:rPr lang="en-US" altLang="ja-JP" dirty="0"/>
              <a:t>AR</a:t>
            </a:r>
            <a:r>
              <a:rPr lang="ja-JP" altLang="en-US"/>
              <a:t>で道に沿った矢印を表示することで、よりユーザにわかりやすくする。</a:t>
            </a:r>
            <a:endParaRPr lang="en-US" altLang="ja-JP" dirty="0"/>
          </a:p>
          <a:p>
            <a:endParaRPr lang="en-US" altLang="ja-JP" dirty="0"/>
          </a:p>
          <a:p>
            <a:r>
              <a:rPr kumimoji="1" lang="ja-JP" altLang="en-US"/>
              <a:t>経路探索アルゴリズムを幅優先探索からダイクストラ法に変更することで、処理を高速化する。</a:t>
            </a:r>
            <a:endParaRPr kumimoji="1" lang="en-US" altLang="ja-JP" dirty="0"/>
          </a:p>
        </p:txBody>
      </p:sp>
    </p:spTree>
    <p:extLst>
      <p:ext uri="{BB962C8B-B14F-4D97-AF65-F5344CB8AC3E}">
        <p14:creationId xmlns:p14="http://schemas.microsoft.com/office/powerpoint/2010/main" val="47034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0365C-289E-4548-9743-BB7C55624B6E}"/>
              </a:ext>
            </a:extLst>
          </p:cNvPr>
          <p:cNvSpPr>
            <a:spLocks noGrp="1"/>
          </p:cNvSpPr>
          <p:nvPr>
            <p:ph type="title"/>
          </p:nvPr>
        </p:nvSpPr>
        <p:spPr>
          <a:xfrm>
            <a:off x="610945" y="403291"/>
            <a:ext cx="9931273" cy="742337"/>
          </a:xfrm>
        </p:spPr>
        <p:txBody>
          <a:bodyPr/>
          <a:lstStyle/>
          <a:p>
            <a:r>
              <a:rPr kumimoji="1" lang="en-US" altLang="ja-JP" dirty="0"/>
              <a:t>Wi-Fi based Indoor Navigation System</a:t>
            </a:r>
            <a:endParaRPr kumimoji="1" lang="ja-JP" altLang="en-US"/>
          </a:p>
        </p:txBody>
      </p:sp>
      <p:sp>
        <p:nvSpPr>
          <p:cNvPr id="3" name="コンテンツ プレースホルダー 2">
            <a:extLst>
              <a:ext uri="{FF2B5EF4-FFF2-40B4-BE49-F238E27FC236}">
                <a16:creationId xmlns:a16="http://schemas.microsoft.com/office/drawing/2014/main" id="{F2661651-D734-EC41-A58C-86E637AB25A4}"/>
              </a:ext>
            </a:extLst>
          </p:cNvPr>
          <p:cNvSpPr>
            <a:spLocks noGrp="1"/>
          </p:cNvSpPr>
          <p:nvPr>
            <p:ph idx="1"/>
          </p:nvPr>
        </p:nvSpPr>
        <p:spPr>
          <a:xfrm>
            <a:off x="1103310" y="2441801"/>
            <a:ext cx="8946541" cy="4195481"/>
          </a:xfrm>
        </p:spPr>
        <p:txBody>
          <a:bodyPr/>
          <a:lstStyle/>
          <a:p>
            <a:r>
              <a:rPr lang="en" altLang="ja-JP" sz="2400" b="1" dirty="0"/>
              <a:t>Wi-Fi</a:t>
            </a:r>
            <a:r>
              <a:rPr lang="ja-JP" altLang="en-US" sz="2400" b="1"/>
              <a:t>による測位</a:t>
            </a:r>
            <a:r>
              <a:rPr lang="en-US" altLang="ja-JP" sz="2400" b="1" dirty="0"/>
              <a:t> </a:t>
            </a:r>
          </a:p>
          <a:p>
            <a:pPr lvl="1"/>
            <a:r>
              <a:rPr lang="ja-JP" altLang="en-US" sz="2000"/>
              <a:t>複数の</a:t>
            </a:r>
            <a:r>
              <a:rPr lang="en-US" altLang="ja-JP" sz="2000" dirty="0"/>
              <a:t>AP(</a:t>
            </a:r>
            <a:r>
              <a:rPr lang="ja-JP" altLang="en-US" sz="2000"/>
              <a:t>アクセスポイント</a:t>
            </a:r>
            <a:r>
              <a:rPr lang="en-US" altLang="ja-JP" sz="2000" dirty="0"/>
              <a:t>)</a:t>
            </a:r>
            <a:r>
              <a:rPr lang="ja-JP" altLang="en-US" sz="2000"/>
              <a:t>からの受信信号強度</a:t>
            </a:r>
            <a:r>
              <a:rPr lang="en-US" altLang="ja-JP" sz="2000" dirty="0"/>
              <a:t>(RSSI)</a:t>
            </a:r>
            <a:r>
              <a:rPr lang="ja-JP" altLang="en-US" sz="2000"/>
              <a:t>の違いから位置を算出する。</a:t>
            </a:r>
            <a:endParaRPr lang="en-US" altLang="ja-JP" sz="2000" b="1" dirty="0"/>
          </a:p>
          <a:p>
            <a:endParaRPr lang="en-US" altLang="ja-JP" sz="2400" b="1" dirty="0"/>
          </a:p>
          <a:p>
            <a:r>
              <a:rPr lang="ja-JP" altLang="en-US" sz="2400" b="1"/>
              <a:t>選定理由</a:t>
            </a:r>
            <a:endParaRPr lang="en-US" altLang="ja-JP" sz="2400" b="1" dirty="0"/>
          </a:p>
          <a:p>
            <a:pPr lvl="1"/>
            <a:r>
              <a:rPr lang="ja-JP" altLang="en-US" sz="2000" b="1"/>
              <a:t>スマホでも使える</a:t>
            </a:r>
            <a:endParaRPr lang="en-US" altLang="ja-JP" sz="2000" b="1" dirty="0"/>
          </a:p>
          <a:p>
            <a:pPr lvl="1"/>
            <a:r>
              <a:rPr lang="ja-JP" altLang="en-US" sz="2000" b="1"/>
              <a:t>アクセスポイント</a:t>
            </a:r>
            <a:r>
              <a:rPr lang="en-US" altLang="ja-JP" sz="2000" b="1" dirty="0"/>
              <a:t> (AP)</a:t>
            </a:r>
            <a:r>
              <a:rPr lang="ja-JP" altLang="en-US" sz="2000" b="1"/>
              <a:t>の設置コスト</a:t>
            </a:r>
            <a:endParaRPr lang="en-US" altLang="ja-JP" sz="2000" b="1" dirty="0"/>
          </a:p>
          <a:p>
            <a:pPr lvl="1"/>
            <a:r>
              <a:rPr lang="ja-JP" altLang="en-US" sz="2000" b="1"/>
              <a:t>先行研究が多い</a:t>
            </a:r>
          </a:p>
          <a:p>
            <a:pPr marL="457200" lvl="1" indent="0">
              <a:buNone/>
            </a:pPr>
            <a:endParaRPr lang="en-US" altLang="ja-JP" dirty="0"/>
          </a:p>
          <a:p>
            <a:endParaRPr lang="en-US" altLang="ja-JP" dirty="0"/>
          </a:p>
        </p:txBody>
      </p:sp>
      <p:sp>
        <p:nvSpPr>
          <p:cNvPr id="5" name="テキスト ボックス 4">
            <a:extLst>
              <a:ext uri="{FF2B5EF4-FFF2-40B4-BE49-F238E27FC236}">
                <a16:creationId xmlns:a16="http://schemas.microsoft.com/office/drawing/2014/main" id="{A4575302-6D08-524B-8000-1CCF746F5227}"/>
              </a:ext>
            </a:extLst>
          </p:cNvPr>
          <p:cNvSpPr txBox="1"/>
          <p:nvPr/>
        </p:nvSpPr>
        <p:spPr>
          <a:xfrm>
            <a:off x="716047" y="1755225"/>
            <a:ext cx="1911539" cy="523220"/>
          </a:xfrm>
          <a:prstGeom prst="rect">
            <a:avLst/>
          </a:prstGeom>
          <a:noFill/>
        </p:spPr>
        <p:txBody>
          <a:bodyPr wrap="square" rtlCol="0">
            <a:spAutoFit/>
          </a:bodyPr>
          <a:lstStyle/>
          <a:p>
            <a:r>
              <a:rPr kumimoji="1" lang="ja-JP" altLang="en-US" sz="2800"/>
              <a:t>測位方法</a:t>
            </a:r>
          </a:p>
        </p:txBody>
      </p:sp>
    </p:spTree>
    <p:extLst>
      <p:ext uri="{BB962C8B-B14F-4D97-AF65-F5344CB8AC3E}">
        <p14:creationId xmlns:p14="http://schemas.microsoft.com/office/powerpoint/2010/main" val="316459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0365C-289E-4548-9743-BB7C55624B6E}"/>
              </a:ext>
            </a:extLst>
          </p:cNvPr>
          <p:cNvSpPr>
            <a:spLocks noGrp="1"/>
          </p:cNvSpPr>
          <p:nvPr>
            <p:ph type="title"/>
          </p:nvPr>
        </p:nvSpPr>
        <p:spPr>
          <a:xfrm>
            <a:off x="610945" y="403291"/>
            <a:ext cx="9931273" cy="742337"/>
          </a:xfrm>
        </p:spPr>
        <p:txBody>
          <a:bodyPr/>
          <a:lstStyle/>
          <a:p>
            <a:r>
              <a:rPr kumimoji="1" lang="en-US" altLang="ja-JP" dirty="0"/>
              <a:t>Wi-Fi based Indoor Navigation System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2661651-D734-EC41-A58C-86E637AB25A4}"/>
                  </a:ext>
                </a:extLst>
              </p:cNvPr>
              <p:cNvSpPr>
                <a:spLocks noGrp="1"/>
              </p:cNvSpPr>
              <p:nvPr>
                <p:ph idx="1"/>
              </p:nvPr>
            </p:nvSpPr>
            <p:spPr>
              <a:xfrm>
                <a:off x="1103312" y="2052918"/>
                <a:ext cx="6359033" cy="4195481"/>
              </a:xfrm>
            </p:spPr>
            <p:txBody>
              <a:bodyPr/>
              <a:lstStyle/>
              <a:p>
                <a:r>
                  <a:rPr lang="ja-JP" altLang="en-US" sz="2400"/>
                  <a:t>三辺測量を用いた位置情報の測位</a:t>
                </a:r>
                <a:endParaRPr lang="en-US" altLang="ja-JP" sz="2400" dirty="0"/>
              </a:p>
              <a:p>
                <a:pPr lvl="1"/>
                <a:r>
                  <a:rPr lang="ja-JP" altLang="en-US" sz="2000"/>
                  <a:t>３つの</a:t>
                </a:r>
                <a:r>
                  <a:rPr lang="en-US" altLang="ja-JP" sz="2000" dirty="0"/>
                  <a:t>AP</a:t>
                </a:r>
                <a:r>
                  <a:rPr lang="ja-JP" altLang="en-US" sz="2000"/>
                  <a:t>から取得した</a:t>
                </a:r>
                <a:r>
                  <a:rPr lang="en-US" altLang="ja-JP" sz="2000" dirty="0"/>
                  <a:t>RSSI</a:t>
                </a:r>
                <a:r>
                  <a:rPr lang="ja-JP" altLang="en-US" sz="2000"/>
                  <a:t>の値から円の連立方程式をとく</a:t>
                </a:r>
                <a:endParaRPr lang="en-US" altLang="ja-JP" sz="2000" dirty="0"/>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d>
                      <m:dPr>
                        <m:begChr m:val="{"/>
                        <m:endChr m:val=""/>
                        <m:ctrlPr>
                          <a:rPr lang="en-US" altLang="ja-JP" sz="2800" i="1" smtClean="0">
                            <a:latin typeface="Cambria Math" panose="02040503050406030204" pitchFamily="18" charset="0"/>
                          </a:rPr>
                        </m:ctrlPr>
                      </m:dPr>
                      <m:e>
                        <m:eqArr>
                          <m:eqArrPr>
                            <m:ctrlPr>
                              <a:rPr lang="en-US" altLang="ja-JP" sz="280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1)</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r>
                                  <a:rPr lang="en-US" altLang="ja-JP" sz="2800" b="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r>
                                  <a:rPr lang="en-US" altLang="ja-JP" sz="2800" b="0" i="1" smtClean="0">
                                    <a:latin typeface="Cambria Math" panose="02040503050406030204" pitchFamily="18" charset="0"/>
                                  </a:rPr>
                                  <m:t>1)</m:t>
                                </m:r>
                              </m:e>
                              <m:sup>
                                <m:r>
                                  <a:rPr lang="en-US" altLang="ja-JP" sz="2800" i="1">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𝑑</m:t>
                                </m:r>
                                <m:r>
                                  <a:rPr lang="en-US" altLang="ja-JP" sz="2800" b="0" i="1" smtClean="0">
                                    <a:latin typeface="Cambria Math" panose="02040503050406030204" pitchFamily="18" charset="0"/>
                                  </a:rPr>
                                  <m:t>1</m:t>
                                </m:r>
                              </m:e>
                              <m:sup>
                                <m:r>
                                  <a:rPr lang="en-US" altLang="ja-JP" sz="2800" i="1">
                                    <a:latin typeface="Cambria Math" panose="02040503050406030204" pitchFamily="18" charset="0"/>
                                  </a:rPr>
                                  <m:t>2</m:t>
                                </m:r>
                              </m:sup>
                            </m:sSup>
                          </m:e>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m:t>
                                </m:r>
                                <m:r>
                                  <a:rPr lang="en-US" altLang="ja-JP" sz="2800" i="1">
                                    <a:latin typeface="Cambria Math" panose="02040503050406030204" pitchFamily="18" charset="0"/>
                                  </a:rPr>
                                  <m:t>𝑥</m:t>
                                </m:r>
                                <m:r>
                                  <a:rPr lang="en-US" altLang="ja-JP" sz="2800" b="0" i="1" smtClean="0">
                                    <a:latin typeface="Cambria Math" panose="02040503050406030204" pitchFamily="18" charset="0"/>
                                  </a:rPr>
                                  <m:t>2</m:t>
                                </m:r>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r>
                                  <a:rPr lang="en-US" altLang="ja-JP" sz="2800" i="1">
                                    <a:latin typeface="Cambria Math" panose="02040503050406030204" pitchFamily="18" charset="0"/>
                                  </a:rPr>
                                  <m:t>𝑦</m:t>
                                </m:r>
                                <m:r>
                                  <a:rPr lang="en-US" altLang="ja-JP" sz="2800" i="1">
                                    <a:latin typeface="Cambria Math" panose="02040503050406030204" pitchFamily="18" charset="0"/>
                                  </a:rPr>
                                  <m:t>−</m:t>
                                </m:r>
                                <m:r>
                                  <a:rPr lang="en-US" altLang="ja-JP" sz="2800" i="1">
                                    <a:latin typeface="Cambria Math" panose="02040503050406030204" pitchFamily="18" charset="0"/>
                                  </a:rPr>
                                  <m:t>𝑦</m:t>
                                </m:r>
                                <m:r>
                                  <a:rPr lang="en-US" altLang="ja-JP" sz="2800" b="0" i="1" smtClean="0">
                                    <a:latin typeface="Cambria Math" panose="02040503050406030204" pitchFamily="18" charset="0"/>
                                  </a:rPr>
                                  <m:t>2</m:t>
                                </m:r>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𝑑</m:t>
                                </m:r>
                                <m:r>
                                  <a:rPr lang="en-US" altLang="ja-JP" sz="2800" b="0" i="1" smtClean="0">
                                    <a:latin typeface="Cambria Math" panose="02040503050406030204" pitchFamily="18" charset="0"/>
                                  </a:rPr>
                                  <m:t>2</m:t>
                                </m:r>
                              </m:e>
                              <m:sup>
                                <m:r>
                                  <a:rPr lang="en-US" altLang="ja-JP" sz="2800" i="1">
                                    <a:latin typeface="Cambria Math" panose="02040503050406030204" pitchFamily="18" charset="0"/>
                                  </a:rPr>
                                  <m:t>2</m:t>
                                </m:r>
                              </m:sup>
                            </m:sSup>
                          </m:e>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m:t>
                                </m:r>
                                <m:r>
                                  <a:rPr lang="en-US" altLang="ja-JP" sz="2800" i="1">
                                    <a:latin typeface="Cambria Math" panose="02040503050406030204" pitchFamily="18" charset="0"/>
                                  </a:rPr>
                                  <m:t>𝑥</m:t>
                                </m:r>
                                <m:r>
                                  <a:rPr lang="en-US" altLang="ja-JP" sz="2800" b="0" i="1" smtClean="0">
                                    <a:latin typeface="Cambria Math" panose="02040503050406030204" pitchFamily="18" charset="0"/>
                                  </a:rPr>
                                  <m:t>3</m:t>
                                </m:r>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r>
                                  <a:rPr lang="en-US" altLang="ja-JP" sz="2800" i="1">
                                    <a:latin typeface="Cambria Math" panose="02040503050406030204" pitchFamily="18" charset="0"/>
                                  </a:rPr>
                                  <m:t>𝑦</m:t>
                                </m:r>
                                <m:r>
                                  <a:rPr lang="en-US" altLang="ja-JP" sz="2800" i="1">
                                    <a:latin typeface="Cambria Math" panose="02040503050406030204" pitchFamily="18" charset="0"/>
                                  </a:rPr>
                                  <m:t>−</m:t>
                                </m:r>
                                <m:r>
                                  <a:rPr lang="en-US" altLang="ja-JP" sz="2800" i="1">
                                    <a:latin typeface="Cambria Math" panose="02040503050406030204" pitchFamily="18" charset="0"/>
                                  </a:rPr>
                                  <m:t>𝑦</m:t>
                                </m:r>
                                <m:r>
                                  <a:rPr lang="en-US" altLang="ja-JP" sz="2800" b="0" i="1" smtClean="0">
                                    <a:latin typeface="Cambria Math" panose="02040503050406030204" pitchFamily="18" charset="0"/>
                                  </a:rPr>
                                  <m:t>3</m:t>
                                </m:r>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sSup>
                              <m:sSupPr>
                                <m:ctrlPr>
                                  <a:rPr lang="en-US" altLang="ja-JP" sz="2800" i="1" smtClean="0">
                                    <a:latin typeface="Cambria Math" panose="02040503050406030204" pitchFamily="18" charset="0"/>
                                  </a:rPr>
                                </m:ctrlPr>
                              </m:sSupPr>
                              <m:e>
                                <m:r>
                                  <a:rPr lang="en-US" altLang="ja-JP" sz="2800" i="1">
                                    <a:latin typeface="Cambria Math" panose="02040503050406030204" pitchFamily="18" charset="0"/>
                                  </a:rPr>
                                  <m:t>𝑑</m:t>
                                </m:r>
                                <m:r>
                                  <a:rPr lang="en-US" altLang="ja-JP" sz="2800" b="0" i="1" smtClean="0">
                                    <a:latin typeface="Cambria Math" panose="02040503050406030204" pitchFamily="18" charset="0"/>
                                  </a:rPr>
                                  <m:t>3</m:t>
                                </m:r>
                              </m:e>
                              <m:sup>
                                <m:r>
                                  <a:rPr lang="en-US" altLang="ja-JP" sz="2800" i="1">
                                    <a:latin typeface="Cambria Math" panose="02040503050406030204" pitchFamily="18" charset="0"/>
                                  </a:rPr>
                                  <m:t>2</m:t>
                                </m:r>
                              </m:sup>
                            </m:sSup>
                          </m:e>
                        </m:eqArr>
                      </m:e>
                    </m:d>
                  </m:oMath>
                </a14:m>
                <a:endParaRPr lang="en-US" altLang="ja-JP" dirty="0"/>
              </a:p>
            </p:txBody>
          </p:sp>
        </mc:Choice>
        <mc:Fallback xmlns="">
          <p:sp>
            <p:nvSpPr>
              <p:cNvPr id="3" name="コンテンツ プレースホルダー 2">
                <a:extLst>
                  <a:ext uri="{FF2B5EF4-FFF2-40B4-BE49-F238E27FC236}">
                    <a16:creationId xmlns:a16="http://schemas.microsoft.com/office/drawing/2014/main" id="{F2661651-D734-EC41-A58C-86E637AB25A4}"/>
                  </a:ext>
                </a:extLst>
              </p:cNvPr>
              <p:cNvSpPr>
                <a:spLocks noGrp="1" noRot="1" noChangeAspect="1" noMove="1" noResize="1" noEditPoints="1" noAdjustHandles="1" noChangeArrowheads="1" noChangeShapeType="1" noTextEdit="1"/>
              </p:cNvSpPr>
              <p:nvPr>
                <p:ph idx="1"/>
              </p:nvPr>
            </p:nvSpPr>
            <p:spPr>
              <a:xfrm>
                <a:off x="1103312" y="2052918"/>
                <a:ext cx="6359033" cy="4195481"/>
              </a:xfrm>
              <a:blipFill>
                <a:blip r:embed="rId2"/>
                <a:stretch>
                  <a:fillRect l="-34661" t="-40060" b="-113554"/>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4575302-6D08-524B-8000-1CCF746F5227}"/>
              </a:ext>
            </a:extLst>
          </p:cNvPr>
          <p:cNvSpPr txBox="1"/>
          <p:nvPr/>
        </p:nvSpPr>
        <p:spPr>
          <a:xfrm>
            <a:off x="610944" y="1460936"/>
            <a:ext cx="1911539" cy="461665"/>
          </a:xfrm>
          <a:prstGeom prst="rect">
            <a:avLst/>
          </a:prstGeom>
          <a:noFill/>
        </p:spPr>
        <p:txBody>
          <a:bodyPr wrap="square" rtlCol="0">
            <a:spAutoFit/>
          </a:bodyPr>
          <a:lstStyle/>
          <a:p>
            <a:r>
              <a:rPr kumimoji="1" lang="ja-JP" altLang="en-US" sz="2400"/>
              <a:t>測位方法</a:t>
            </a:r>
          </a:p>
        </p:txBody>
      </p:sp>
      <p:pic>
        <p:nvPicPr>
          <p:cNvPr id="4" name="図 3">
            <a:extLst>
              <a:ext uri="{FF2B5EF4-FFF2-40B4-BE49-F238E27FC236}">
                <a16:creationId xmlns:a16="http://schemas.microsoft.com/office/drawing/2014/main" id="{F396D147-A735-5E43-AE8F-7221A8F31E27}"/>
              </a:ext>
            </a:extLst>
          </p:cNvPr>
          <p:cNvPicPr>
            <a:picLocks noChangeAspect="1"/>
          </p:cNvPicPr>
          <p:nvPr/>
        </p:nvPicPr>
        <p:blipFill>
          <a:blip r:embed="rId3"/>
          <a:stretch>
            <a:fillRect/>
          </a:stretch>
        </p:blipFill>
        <p:spPr>
          <a:xfrm>
            <a:off x="7546429" y="1922600"/>
            <a:ext cx="4034628" cy="3805773"/>
          </a:xfrm>
          <a:prstGeom prst="rect">
            <a:avLst/>
          </a:prstGeom>
        </p:spPr>
      </p:pic>
    </p:spTree>
    <p:extLst>
      <p:ext uri="{BB962C8B-B14F-4D97-AF65-F5344CB8AC3E}">
        <p14:creationId xmlns:p14="http://schemas.microsoft.com/office/powerpoint/2010/main" val="64334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0365C-289E-4548-9743-BB7C55624B6E}"/>
              </a:ext>
            </a:extLst>
          </p:cNvPr>
          <p:cNvSpPr>
            <a:spLocks noGrp="1"/>
          </p:cNvSpPr>
          <p:nvPr>
            <p:ph type="title"/>
          </p:nvPr>
        </p:nvSpPr>
        <p:spPr>
          <a:xfrm>
            <a:off x="610945" y="403291"/>
            <a:ext cx="9931273" cy="742337"/>
          </a:xfrm>
        </p:spPr>
        <p:txBody>
          <a:bodyPr/>
          <a:lstStyle/>
          <a:p>
            <a:r>
              <a:rPr kumimoji="1" lang="en-US" altLang="ja-JP" dirty="0"/>
              <a:t>Wi-Fi based Indoor Navigation System</a:t>
            </a:r>
            <a:endParaRPr kumimoji="1" lang="ja-JP" altLang="en-US"/>
          </a:p>
        </p:txBody>
      </p:sp>
      <p:sp>
        <p:nvSpPr>
          <p:cNvPr id="3" name="コンテンツ プレースホルダー 2">
            <a:extLst>
              <a:ext uri="{FF2B5EF4-FFF2-40B4-BE49-F238E27FC236}">
                <a16:creationId xmlns:a16="http://schemas.microsoft.com/office/drawing/2014/main" id="{F2661651-D734-EC41-A58C-86E637AB25A4}"/>
              </a:ext>
            </a:extLst>
          </p:cNvPr>
          <p:cNvSpPr>
            <a:spLocks noGrp="1"/>
          </p:cNvSpPr>
          <p:nvPr>
            <p:ph idx="1"/>
          </p:nvPr>
        </p:nvSpPr>
        <p:spPr>
          <a:xfrm>
            <a:off x="701732" y="2498956"/>
            <a:ext cx="5882837" cy="4195481"/>
          </a:xfrm>
        </p:spPr>
        <p:txBody>
          <a:bodyPr/>
          <a:lstStyle/>
          <a:p>
            <a:r>
              <a:rPr lang="ja-JP" altLang="en-US" sz="2400"/>
              <a:t>三辺測量を用いた位置情報の測位</a:t>
            </a:r>
            <a:endParaRPr lang="en-US" altLang="ja-JP" sz="2400" dirty="0"/>
          </a:p>
          <a:p>
            <a:pPr lvl="1"/>
            <a:endParaRPr lang="en-US" altLang="ja-JP" sz="2000" i="1" dirty="0">
              <a:latin typeface="Cambria Math" panose="02040503050406030204" pitchFamily="18" charset="0"/>
            </a:endParaRPr>
          </a:p>
          <a:p>
            <a:pPr lvl="1"/>
            <a:r>
              <a:rPr lang="ja-JP" altLang="en-US" sz="2000" i="1">
                <a:latin typeface="Cambria Math" panose="02040503050406030204" pitchFamily="18" charset="0"/>
              </a:rPr>
              <a:t>実際は</a:t>
            </a:r>
            <a:r>
              <a:rPr lang="en-US" altLang="ja-JP" sz="2000" dirty="0">
                <a:latin typeface="Cambria Math" panose="02040503050406030204" pitchFamily="18" charset="0"/>
              </a:rPr>
              <a:t>RSSI</a:t>
            </a:r>
            <a:r>
              <a:rPr lang="ja-JP" altLang="en-US" sz="2000" i="1">
                <a:latin typeface="Cambria Math" panose="02040503050406030204" pitchFamily="18" charset="0"/>
              </a:rPr>
              <a:t>のの値の誤差により、右図のように計測される</a:t>
            </a:r>
            <a:endParaRPr lang="en-US" altLang="ja-JP" sz="2000"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dirty="0"/>
          </a:p>
        </p:txBody>
      </p:sp>
      <p:sp>
        <p:nvSpPr>
          <p:cNvPr id="5" name="テキスト ボックス 4">
            <a:extLst>
              <a:ext uri="{FF2B5EF4-FFF2-40B4-BE49-F238E27FC236}">
                <a16:creationId xmlns:a16="http://schemas.microsoft.com/office/drawing/2014/main" id="{A4575302-6D08-524B-8000-1CCF746F5227}"/>
              </a:ext>
            </a:extLst>
          </p:cNvPr>
          <p:cNvSpPr txBox="1"/>
          <p:nvPr/>
        </p:nvSpPr>
        <p:spPr>
          <a:xfrm>
            <a:off x="610944" y="1844675"/>
            <a:ext cx="1911539" cy="461665"/>
          </a:xfrm>
          <a:prstGeom prst="rect">
            <a:avLst/>
          </a:prstGeom>
          <a:noFill/>
        </p:spPr>
        <p:txBody>
          <a:bodyPr wrap="square" rtlCol="0">
            <a:spAutoFit/>
          </a:bodyPr>
          <a:lstStyle/>
          <a:p>
            <a:r>
              <a:rPr kumimoji="1" lang="ja-JP" altLang="en-US" sz="2400"/>
              <a:t>測位方法</a:t>
            </a:r>
          </a:p>
        </p:txBody>
      </p:sp>
      <p:pic>
        <p:nvPicPr>
          <p:cNvPr id="9" name="図 8" descr="ダイアグラム&#10;&#10;中程度の精度で自動的に生成された説明">
            <a:extLst>
              <a:ext uri="{FF2B5EF4-FFF2-40B4-BE49-F238E27FC236}">
                <a16:creationId xmlns:a16="http://schemas.microsoft.com/office/drawing/2014/main" id="{7CB1DC1B-1207-0C46-8D70-9ED1367C79B5}"/>
              </a:ext>
            </a:extLst>
          </p:cNvPr>
          <p:cNvPicPr>
            <a:picLocks noChangeAspect="1"/>
          </p:cNvPicPr>
          <p:nvPr/>
        </p:nvPicPr>
        <p:blipFill>
          <a:blip r:embed="rId2"/>
          <a:stretch>
            <a:fillRect/>
          </a:stretch>
        </p:blipFill>
        <p:spPr>
          <a:xfrm>
            <a:off x="6809359" y="1267287"/>
            <a:ext cx="4771697" cy="5427150"/>
          </a:xfrm>
          <a:prstGeom prst="rect">
            <a:avLst/>
          </a:prstGeom>
        </p:spPr>
      </p:pic>
      <p:sp>
        <p:nvSpPr>
          <p:cNvPr id="11" name="テキスト ボックス 10">
            <a:extLst>
              <a:ext uri="{FF2B5EF4-FFF2-40B4-BE49-F238E27FC236}">
                <a16:creationId xmlns:a16="http://schemas.microsoft.com/office/drawing/2014/main" id="{2C21BD71-D562-3742-B71E-06C821600EF9}"/>
              </a:ext>
            </a:extLst>
          </p:cNvPr>
          <p:cNvSpPr txBox="1"/>
          <p:nvPr/>
        </p:nvSpPr>
        <p:spPr>
          <a:xfrm>
            <a:off x="9976037" y="5129048"/>
            <a:ext cx="566181" cy="461665"/>
          </a:xfrm>
          <a:prstGeom prst="rect">
            <a:avLst/>
          </a:prstGeom>
          <a:noFill/>
        </p:spPr>
        <p:txBody>
          <a:bodyPr wrap="none" rtlCol="0">
            <a:spAutoFit/>
          </a:bodyPr>
          <a:lstStyle/>
          <a:p>
            <a:r>
              <a:rPr kumimoji="1" lang="en-US" altLang="ja-JP" sz="2400" dirty="0">
                <a:solidFill>
                  <a:schemeClr val="bg1"/>
                </a:solidFill>
              </a:rPr>
              <a:t>d3</a:t>
            </a:r>
            <a:endParaRPr kumimoji="1" lang="ja-JP" altLang="en-US" sz="2400">
              <a:solidFill>
                <a:schemeClr val="bg1"/>
              </a:solidFill>
            </a:endParaRPr>
          </a:p>
        </p:txBody>
      </p:sp>
      <p:sp>
        <p:nvSpPr>
          <p:cNvPr id="12" name="テキスト ボックス 11">
            <a:extLst>
              <a:ext uri="{FF2B5EF4-FFF2-40B4-BE49-F238E27FC236}">
                <a16:creationId xmlns:a16="http://schemas.microsoft.com/office/drawing/2014/main" id="{9FA91774-B0AA-F34B-98EE-AF2D2794511E}"/>
              </a:ext>
            </a:extLst>
          </p:cNvPr>
          <p:cNvSpPr txBox="1"/>
          <p:nvPr/>
        </p:nvSpPr>
        <p:spPr>
          <a:xfrm>
            <a:off x="10500519" y="1922601"/>
            <a:ext cx="566181" cy="461665"/>
          </a:xfrm>
          <a:prstGeom prst="rect">
            <a:avLst/>
          </a:prstGeom>
          <a:noFill/>
        </p:spPr>
        <p:txBody>
          <a:bodyPr wrap="none" rtlCol="0">
            <a:spAutoFit/>
          </a:bodyPr>
          <a:lstStyle/>
          <a:p>
            <a:r>
              <a:rPr kumimoji="1" lang="en-US" altLang="ja-JP" sz="2400" dirty="0">
                <a:solidFill>
                  <a:schemeClr val="bg1"/>
                </a:solidFill>
              </a:rPr>
              <a:t>d2</a:t>
            </a:r>
            <a:endParaRPr kumimoji="1" lang="ja-JP" altLang="en-US" sz="2400">
              <a:solidFill>
                <a:schemeClr val="bg1"/>
              </a:solidFill>
            </a:endParaRPr>
          </a:p>
        </p:txBody>
      </p:sp>
      <p:sp>
        <p:nvSpPr>
          <p:cNvPr id="13" name="テキスト ボックス 12">
            <a:extLst>
              <a:ext uri="{FF2B5EF4-FFF2-40B4-BE49-F238E27FC236}">
                <a16:creationId xmlns:a16="http://schemas.microsoft.com/office/drawing/2014/main" id="{C4178866-0ED6-B240-9575-C3E1EF44D1C9}"/>
              </a:ext>
            </a:extLst>
          </p:cNvPr>
          <p:cNvSpPr txBox="1"/>
          <p:nvPr/>
        </p:nvSpPr>
        <p:spPr>
          <a:xfrm>
            <a:off x="7155199" y="2675672"/>
            <a:ext cx="566181" cy="461665"/>
          </a:xfrm>
          <a:prstGeom prst="rect">
            <a:avLst/>
          </a:prstGeom>
          <a:noFill/>
        </p:spPr>
        <p:txBody>
          <a:bodyPr wrap="none" rtlCol="0">
            <a:spAutoFit/>
          </a:bodyPr>
          <a:lstStyle/>
          <a:p>
            <a:r>
              <a:rPr kumimoji="1" lang="en-US" altLang="ja-JP" sz="2400" dirty="0">
                <a:solidFill>
                  <a:schemeClr val="bg1"/>
                </a:solidFill>
              </a:rPr>
              <a:t>d1</a:t>
            </a:r>
            <a:endParaRPr kumimoji="1" lang="ja-JP" altLang="en-US" sz="2400">
              <a:solidFill>
                <a:schemeClr val="bg1"/>
              </a:solidFill>
            </a:endParaRPr>
          </a:p>
        </p:txBody>
      </p:sp>
      <p:sp>
        <p:nvSpPr>
          <p:cNvPr id="14" name="テキスト ボックス 13">
            <a:extLst>
              <a:ext uri="{FF2B5EF4-FFF2-40B4-BE49-F238E27FC236}">
                <a16:creationId xmlns:a16="http://schemas.microsoft.com/office/drawing/2014/main" id="{B8E6F9E2-8560-BC41-9401-514605C8D555}"/>
              </a:ext>
            </a:extLst>
          </p:cNvPr>
          <p:cNvSpPr txBox="1"/>
          <p:nvPr/>
        </p:nvSpPr>
        <p:spPr>
          <a:xfrm>
            <a:off x="8654108" y="4898215"/>
            <a:ext cx="1149674" cy="830997"/>
          </a:xfrm>
          <a:prstGeom prst="rect">
            <a:avLst/>
          </a:prstGeom>
          <a:noFill/>
        </p:spPr>
        <p:txBody>
          <a:bodyPr wrap="none" rtlCol="0">
            <a:spAutoFit/>
          </a:bodyPr>
          <a:lstStyle/>
          <a:p>
            <a:r>
              <a:rPr kumimoji="1" lang="en-US" altLang="ja-JP" sz="2400" dirty="0">
                <a:solidFill>
                  <a:schemeClr val="bg1"/>
                </a:solidFill>
              </a:rPr>
              <a:t>AP3</a:t>
            </a:r>
          </a:p>
          <a:p>
            <a:r>
              <a:rPr kumimoji="1" lang="en-US" altLang="ja-JP" sz="2400" dirty="0">
                <a:solidFill>
                  <a:schemeClr val="bg1"/>
                </a:solidFill>
              </a:rPr>
              <a:t>(x3,y3)</a:t>
            </a:r>
            <a:endParaRPr kumimoji="1" lang="ja-JP" altLang="en-US" sz="2400">
              <a:solidFill>
                <a:schemeClr val="bg1"/>
              </a:solidFill>
            </a:endParaRPr>
          </a:p>
        </p:txBody>
      </p:sp>
      <p:sp>
        <p:nvSpPr>
          <p:cNvPr id="15" name="テキスト ボックス 14">
            <a:extLst>
              <a:ext uri="{FF2B5EF4-FFF2-40B4-BE49-F238E27FC236}">
                <a16:creationId xmlns:a16="http://schemas.microsoft.com/office/drawing/2014/main" id="{7D8F5CE6-FB1B-1B45-A4F0-619A163F17BE}"/>
              </a:ext>
            </a:extLst>
          </p:cNvPr>
          <p:cNvSpPr txBox="1"/>
          <p:nvPr/>
        </p:nvSpPr>
        <p:spPr>
          <a:xfrm>
            <a:off x="9439860" y="1660010"/>
            <a:ext cx="1149674" cy="830997"/>
          </a:xfrm>
          <a:prstGeom prst="rect">
            <a:avLst/>
          </a:prstGeom>
          <a:noFill/>
        </p:spPr>
        <p:txBody>
          <a:bodyPr wrap="none" rtlCol="0">
            <a:spAutoFit/>
          </a:bodyPr>
          <a:lstStyle/>
          <a:p>
            <a:r>
              <a:rPr kumimoji="1" lang="en-US" altLang="ja-JP" sz="2400" dirty="0">
                <a:solidFill>
                  <a:schemeClr val="bg1"/>
                </a:solidFill>
              </a:rPr>
              <a:t>AP2</a:t>
            </a:r>
          </a:p>
          <a:p>
            <a:r>
              <a:rPr kumimoji="1" lang="en-US" altLang="ja-JP" sz="2400" dirty="0">
                <a:solidFill>
                  <a:schemeClr val="bg1"/>
                </a:solidFill>
              </a:rPr>
              <a:t>(x2,y2)</a:t>
            </a:r>
            <a:endParaRPr kumimoji="1" lang="ja-JP" altLang="en-US" sz="2400">
              <a:solidFill>
                <a:schemeClr val="bg1"/>
              </a:solidFill>
            </a:endParaRPr>
          </a:p>
        </p:txBody>
      </p:sp>
      <p:sp>
        <p:nvSpPr>
          <p:cNvPr id="16" name="テキスト ボックス 15">
            <a:extLst>
              <a:ext uri="{FF2B5EF4-FFF2-40B4-BE49-F238E27FC236}">
                <a16:creationId xmlns:a16="http://schemas.microsoft.com/office/drawing/2014/main" id="{9C2295B9-E94B-1A42-92F1-2026127109D2}"/>
              </a:ext>
            </a:extLst>
          </p:cNvPr>
          <p:cNvSpPr txBox="1"/>
          <p:nvPr/>
        </p:nvSpPr>
        <p:spPr>
          <a:xfrm>
            <a:off x="7438289" y="1691768"/>
            <a:ext cx="1149674" cy="830997"/>
          </a:xfrm>
          <a:prstGeom prst="rect">
            <a:avLst/>
          </a:prstGeom>
          <a:noFill/>
        </p:spPr>
        <p:txBody>
          <a:bodyPr wrap="none" rtlCol="0">
            <a:spAutoFit/>
          </a:bodyPr>
          <a:lstStyle/>
          <a:p>
            <a:r>
              <a:rPr kumimoji="1" lang="en-US" altLang="ja-JP" sz="2400" dirty="0">
                <a:solidFill>
                  <a:schemeClr val="bg1"/>
                </a:solidFill>
              </a:rPr>
              <a:t>AP1</a:t>
            </a:r>
          </a:p>
          <a:p>
            <a:r>
              <a:rPr kumimoji="1" lang="en-US" altLang="ja-JP" sz="2400" dirty="0">
                <a:solidFill>
                  <a:schemeClr val="bg1"/>
                </a:solidFill>
              </a:rPr>
              <a:t>(x1,y1)</a:t>
            </a:r>
            <a:endParaRPr kumimoji="1" lang="ja-JP" altLang="en-US" sz="2400">
              <a:solidFill>
                <a:schemeClr val="bg1"/>
              </a:solidFill>
            </a:endParaRPr>
          </a:p>
        </p:txBody>
      </p:sp>
      <p:sp>
        <p:nvSpPr>
          <p:cNvPr id="17" name="テキスト ボックス 16">
            <a:extLst>
              <a:ext uri="{FF2B5EF4-FFF2-40B4-BE49-F238E27FC236}">
                <a16:creationId xmlns:a16="http://schemas.microsoft.com/office/drawing/2014/main" id="{2AE43B6C-4AA5-D348-9F16-F26E866CB31E}"/>
              </a:ext>
            </a:extLst>
          </p:cNvPr>
          <p:cNvSpPr txBox="1"/>
          <p:nvPr/>
        </p:nvSpPr>
        <p:spPr>
          <a:xfrm>
            <a:off x="8290186" y="3394220"/>
            <a:ext cx="1149674" cy="830997"/>
          </a:xfrm>
          <a:prstGeom prst="rect">
            <a:avLst/>
          </a:prstGeom>
          <a:noFill/>
        </p:spPr>
        <p:txBody>
          <a:bodyPr wrap="square" rtlCol="0">
            <a:spAutoFit/>
          </a:bodyPr>
          <a:lstStyle/>
          <a:p>
            <a:r>
              <a:rPr kumimoji="1" lang="en-US" altLang="ja-JP" sz="2400" dirty="0">
                <a:solidFill>
                  <a:schemeClr val="bg1"/>
                </a:solidFill>
              </a:rPr>
              <a:t>USER</a:t>
            </a:r>
          </a:p>
          <a:p>
            <a:r>
              <a:rPr kumimoji="1" lang="en-US" altLang="ja-JP" sz="2400" dirty="0">
                <a:solidFill>
                  <a:schemeClr val="bg1"/>
                </a:solidFill>
              </a:rPr>
              <a:t>(</a:t>
            </a:r>
            <a:r>
              <a:rPr kumimoji="1" lang="en-US" altLang="ja-JP" sz="2400" dirty="0" err="1">
                <a:solidFill>
                  <a:schemeClr val="bg1"/>
                </a:solidFill>
              </a:rPr>
              <a:t>x,y</a:t>
            </a:r>
            <a:r>
              <a:rPr kumimoji="1" lang="en-US" altLang="ja-JP" sz="2400" dirty="0">
                <a:solidFill>
                  <a:schemeClr val="bg1"/>
                </a:solidFill>
              </a:rPr>
              <a:t>)</a:t>
            </a:r>
            <a:endParaRPr kumimoji="1" lang="ja-JP" altLang="en-US" sz="2400">
              <a:solidFill>
                <a:schemeClr val="bg1"/>
              </a:solidFill>
            </a:endParaRPr>
          </a:p>
        </p:txBody>
      </p:sp>
    </p:spTree>
    <p:extLst>
      <p:ext uri="{BB962C8B-B14F-4D97-AF65-F5344CB8AC3E}">
        <p14:creationId xmlns:p14="http://schemas.microsoft.com/office/powerpoint/2010/main" val="323246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レーダー チャート&#10;&#10;自動的に生成された説明">
            <a:extLst>
              <a:ext uri="{FF2B5EF4-FFF2-40B4-BE49-F238E27FC236}">
                <a16:creationId xmlns:a16="http://schemas.microsoft.com/office/drawing/2014/main" id="{1F91347C-E9B6-7642-8FE8-86740F583D0F}"/>
              </a:ext>
            </a:extLst>
          </p:cNvPr>
          <p:cNvPicPr>
            <a:picLocks noChangeAspect="1"/>
          </p:cNvPicPr>
          <p:nvPr/>
        </p:nvPicPr>
        <p:blipFill>
          <a:blip r:embed="rId2"/>
          <a:stretch>
            <a:fillRect/>
          </a:stretch>
        </p:blipFill>
        <p:spPr>
          <a:xfrm>
            <a:off x="6186793" y="1286893"/>
            <a:ext cx="5502280" cy="5466895"/>
          </a:xfrm>
          <a:prstGeom prst="rect">
            <a:avLst/>
          </a:prstGeom>
        </p:spPr>
      </p:pic>
      <p:sp>
        <p:nvSpPr>
          <p:cNvPr id="2" name="タイトル 1">
            <a:extLst>
              <a:ext uri="{FF2B5EF4-FFF2-40B4-BE49-F238E27FC236}">
                <a16:creationId xmlns:a16="http://schemas.microsoft.com/office/drawing/2014/main" id="{93A0365C-289E-4548-9743-BB7C55624B6E}"/>
              </a:ext>
            </a:extLst>
          </p:cNvPr>
          <p:cNvSpPr>
            <a:spLocks noGrp="1"/>
          </p:cNvSpPr>
          <p:nvPr>
            <p:ph type="title"/>
          </p:nvPr>
        </p:nvSpPr>
        <p:spPr>
          <a:xfrm>
            <a:off x="610945" y="403291"/>
            <a:ext cx="9931273" cy="742337"/>
          </a:xfrm>
        </p:spPr>
        <p:txBody>
          <a:bodyPr/>
          <a:lstStyle/>
          <a:p>
            <a:r>
              <a:rPr kumimoji="1" lang="en-US" altLang="ja-JP" dirty="0"/>
              <a:t>Wi-Fi based Indoor Navigation System</a:t>
            </a:r>
            <a:endParaRPr kumimoji="1" lang="ja-JP" altLang="en-US"/>
          </a:p>
        </p:txBody>
      </p:sp>
      <p:sp>
        <p:nvSpPr>
          <p:cNvPr id="3" name="コンテンツ プレースホルダー 2">
            <a:extLst>
              <a:ext uri="{FF2B5EF4-FFF2-40B4-BE49-F238E27FC236}">
                <a16:creationId xmlns:a16="http://schemas.microsoft.com/office/drawing/2014/main" id="{F2661651-D734-EC41-A58C-86E637AB25A4}"/>
              </a:ext>
            </a:extLst>
          </p:cNvPr>
          <p:cNvSpPr>
            <a:spLocks noGrp="1"/>
          </p:cNvSpPr>
          <p:nvPr>
            <p:ph idx="1"/>
          </p:nvPr>
        </p:nvSpPr>
        <p:spPr>
          <a:xfrm>
            <a:off x="703555" y="1922601"/>
            <a:ext cx="5392445" cy="4195481"/>
          </a:xfrm>
        </p:spPr>
        <p:txBody>
          <a:bodyPr/>
          <a:lstStyle/>
          <a:p>
            <a:r>
              <a:rPr lang="ja-JP" altLang="en-US"/>
              <a:t>三辺測量を用いた位置情報の測位</a:t>
            </a:r>
            <a:endParaRPr lang="en-US" altLang="ja-JP" dirty="0"/>
          </a:p>
          <a:p>
            <a:pPr lvl="1"/>
            <a:endParaRPr lang="en-US" altLang="ja-JP" i="1" dirty="0">
              <a:latin typeface="Cambria Math" panose="02040503050406030204" pitchFamily="18" charset="0"/>
            </a:endParaRPr>
          </a:p>
          <a:p>
            <a:pPr lvl="1"/>
            <a:r>
              <a:rPr lang="ja-JP" altLang="en-US" i="1">
                <a:latin typeface="Cambria Math" panose="02040503050406030204" pitchFamily="18" charset="0"/>
              </a:rPr>
              <a:t>複数の円の交点からなる多角形の重心を求めることでユーザーの位置情報を測位する</a:t>
            </a:r>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dirty="0"/>
          </a:p>
        </p:txBody>
      </p:sp>
      <p:sp>
        <p:nvSpPr>
          <p:cNvPr id="5" name="テキスト ボックス 4">
            <a:extLst>
              <a:ext uri="{FF2B5EF4-FFF2-40B4-BE49-F238E27FC236}">
                <a16:creationId xmlns:a16="http://schemas.microsoft.com/office/drawing/2014/main" id="{A4575302-6D08-524B-8000-1CCF746F5227}"/>
              </a:ext>
            </a:extLst>
          </p:cNvPr>
          <p:cNvSpPr txBox="1"/>
          <p:nvPr/>
        </p:nvSpPr>
        <p:spPr>
          <a:xfrm>
            <a:off x="610944" y="1460936"/>
            <a:ext cx="1911539" cy="461665"/>
          </a:xfrm>
          <a:prstGeom prst="rect">
            <a:avLst/>
          </a:prstGeom>
          <a:noFill/>
        </p:spPr>
        <p:txBody>
          <a:bodyPr wrap="square" rtlCol="0">
            <a:spAutoFit/>
          </a:bodyPr>
          <a:lstStyle/>
          <a:p>
            <a:r>
              <a:rPr kumimoji="1" lang="ja-JP" altLang="en-US" sz="2400"/>
              <a:t>測位方法</a:t>
            </a:r>
          </a:p>
        </p:txBody>
      </p:sp>
      <p:sp>
        <p:nvSpPr>
          <p:cNvPr id="17" name="テキスト ボックス 16">
            <a:extLst>
              <a:ext uri="{FF2B5EF4-FFF2-40B4-BE49-F238E27FC236}">
                <a16:creationId xmlns:a16="http://schemas.microsoft.com/office/drawing/2014/main" id="{2AE43B6C-4AA5-D348-9F16-F26E866CB31E}"/>
              </a:ext>
            </a:extLst>
          </p:cNvPr>
          <p:cNvSpPr txBox="1"/>
          <p:nvPr/>
        </p:nvSpPr>
        <p:spPr>
          <a:xfrm>
            <a:off x="9295285" y="3094166"/>
            <a:ext cx="1149674" cy="461665"/>
          </a:xfrm>
          <a:prstGeom prst="rect">
            <a:avLst/>
          </a:prstGeom>
          <a:noFill/>
        </p:spPr>
        <p:txBody>
          <a:bodyPr wrap="square" rtlCol="0">
            <a:spAutoFit/>
          </a:bodyPr>
          <a:lstStyle/>
          <a:p>
            <a:r>
              <a:rPr kumimoji="1" lang="en-US" altLang="ja-JP" sz="2400" dirty="0">
                <a:solidFill>
                  <a:schemeClr val="bg1"/>
                </a:solidFill>
              </a:rPr>
              <a:t>USER</a:t>
            </a:r>
          </a:p>
        </p:txBody>
      </p:sp>
      <p:sp>
        <p:nvSpPr>
          <p:cNvPr id="18" name="テキスト ボックス 17">
            <a:extLst>
              <a:ext uri="{FF2B5EF4-FFF2-40B4-BE49-F238E27FC236}">
                <a16:creationId xmlns:a16="http://schemas.microsoft.com/office/drawing/2014/main" id="{15BE60E7-8007-4746-8937-521EC894D7BC}"/>
              </a:ext>
            </a:extLst>
          </p:cNvPr>
          <p:cNvSpPr txBox="1"/>
          <p:nvPr/>
        </p:nvSpPr>
        <p:spPr>
          <a:xfrm>
            <a:off x="7968500" y="4020340"/>
            <a:ext cx="2016328" cy="523220"/>
          </a:xfrm>
          <a:prstGeom prst="rect">
            <a:avLst/>
          </a:prstGeom>
          <a:solidFill>
            <a:schemeClr val="tx1"/>
          </a:solidFill>
        </p:spPr>
        <p:txBody>
          <a:bodyPr wrap="square" rtlCol="0">
            <a:spAutoFit/>
          </a:bodyPr>
          <a:lstStyle/>
          <a:p>
            <a:r>
              <a:rPr kumimoji="1" lang="ja-JP" altLang="en-US" sz="2800" b="1">
                <a:solidFill>
                  <a:schemeClr val="bg1"/>
                </a:solidFill>
              </a:rPr>
              <a:t>推定の位置</a:t>
            </a:r>
            <a:endParaRPr kumimoji="1" lang="en-US" altLang="ja-JP" sz="2800" b="1" dirty="0">
              <a:solidFill>
                <a:schemeClr val="bg1"/>
              </a:solidFill>
            </a:endParaRPr>
          </a:p>
        </p:txBody>
      </p:sp>
    </p:spTree>
    <p:extLst>
      <p:ext uri="{BB962C8B-B14F-4D97-AF65-F5344CB8AC3E}">
        <p14:creationId xmlns:p14="http://schemas.microsoft.com/office/powerpoint/2010/main" val="395664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0365C-289E-4548-9743-BB7C55624B6E}"/>
              </a:ext>
            </a:extLst>
          </p:cNvPr>
          <p:cNvSpPr>
            <a:spLocks noGrp="1"/>
          </p:cNvSpPr>
          <p:nvPr>
            <p:ph type="title"/>
          </p:nvPr>
        </p:nvSpPr>
        <p:spPr>
          <a:xfrm>
            <a:off x="610945" y="403291"/>
            <a:ext cx="9931273" cy="742337"/>
          </a:xfrm>
        </p:spPr>
        <p:txBody>
          <a:bodyPr/>
          <a:lstStyle/>
          <a:p>
            <a:r>
              <a:rPr kumimoji="1" lang="en-US" altLang="ja-JP" dirty="0"/>
              <a:t>Wi-Fi based Indoor Navigation System</a:t>
            </a:r>
            <a:endParaRPr kumimoji="1" lang="ja-JP" altLang="en-US"/>
          </a:p>
        </p:txBody>
      </p:sp>
      <p:sp>
        <p:nvSpPr>
          <p:cNvPr id="3" name="コンテンツ プレースホルダー 2">
            <a:extLst>
              <a:ext uri="{FF2B5EF4-FFF2-40B4-BE49-F238E27FC236}">
                <a16:creationId xmlns:a16="http://schemas.microsoft.com/office/drawing/2014/main" id="{F2661651-D734-EC41-A58C-86E637AB25A4}"/>
              </a:ext>
            </a:extLst>
          </p:cNvPr>
          <p:cNvSpPr>
            <a:spLocks noGrp="1"/>
          </p:cNvSpPr>
          <p:nvPr>
            <p:ph idx="1"/>
          </p:nvPr>
        </p:nvSpPr>
        <p:spPr>
          <a:xfrm>
            <a:off x="610944" y="2837660"/>
            <a:ext cx="7566104" cy="1879689"/>
          </a:xfrm>
        </p:spPr>
        <p:txBody>
          <a:bodyPr>
            <a:normAutofit/>
          </a:bodyPr>
          <a:lstStyle/>
          <a:p>
            <a:r>
              <a:rPr lang="ja-JP" altLang="en-US" sz="2400" i="1">
                <a:latin typeface="Cambria Math" panose="02040503050406030204" pitchFamily="18" charset="0"/>
              </a:rPr>
              <a:t>ダイクストラ法</a:t>
            </a:r>
            <a:endParaRPr lang="en-US" altLang="ja-JP" sz="2400" i="1" dirty="0">
              <a:latin typeface="Cambria Math" panose="02040503050406030204" pitchFamily="18" charset="0"/>
            </a:endParaRPr>
          </a:p>
          <a:p>
            <a:pPr lvl="1"/>
            <a:r>
              <a:rPr lang="ja-JP" altLang="en-US" sz="2000" i="1">
                <a:latin typeface="Cambria Math" panose="02040503050406030204" pitchFamily="18" charset="0"/>
              </a:rPr>
              <a:t>グラフ上の２点間の最短経路を求めるアルゴリズム。</a:t>
            </a:r>
            <a:endParaRPr lang="en-US" altLang="ja-JP" sz="2000" i="1" dirty="0">
              <a:latin typeface="Cambria Math" panose="02040503050406030204" pitchFamily="18" charset="0"/>
            </a:endParaRPr>
          </a:p>
          <a:p>
            <a:pPr lvl="1"/>
            <a:r>
              <a:rPr lang="ja-JP" altLang="en-US" sz="2000" i="1">
                <a:latin typeface="Cambria Math" panose="02040503050406030204" pitchFamily="18" charset="0"/>
              </a:rPr>
              <a:t>カーナビの経路探索や鉄道の経路案内に利用されている。</a:t>
            </a:r>
            <a:endParaRPr lang="en-US" altLang="ja-JP" sz="2000" i="1" dirty="0">
              <a:latin typeface="Cambria Math" panose="02040503050406030204" pitchFamily="18" charset="0"/>
            </a:endParaRPr>
          </a:p>
          <a:p>
            <a:pPr lvl="1"/>
            <a:r>
              <a:rPr lang="ja-JP" altLang="en-US" sz="2000" i="1">
                <a:latin typeface="Cambria Math" panose="02040503050406030204" pitchFamily="18" charset="0"/>
              </a:rPr>
              <a:t>ノード間にそれぞれ異なる長さと設定できる。</a:t>
            </a:r>
            <a:endParaRPr lang="en-US" altLang="ja-JP" sz="2000" i="1" dirty="0">
              <a:latin typeface="Cambria Math" panose="02040503050406030204" pitchFamily="18" charset="0"/>
            </a:endParaRPr>
          </a:p>
          <a:p>
            <a:pPr lvl="1"/>
            <a:endParaRPr lang="en-US" altLang="ja-JP" sz="2000"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dirty="0"/>
          </a:p>
        </p:txBody>
      </p:sp>
      <p:sp>
        <p:nvSpPr>
          <p:cNvPr id="5" name="テキスト ボックス 4">
            <a:extLst>
              <a:ext uri="{FF2B5EF4-FFF2-40B4-BE49-F238E27FC236}">
                <a16:creationId xmlns:a16="http://schemas.microsoft.com/office/drawing/2014/main" id="{A4575302-6D08-524B-8000-1CCF746F5227}"/>
              </a:ext>
            </a:extLst>
          </p:cNvPr>
          <p:cNvSpPr txBox="1"/>
          <p:nvPr/>
        </p:nvSpPr>
        <p:spPr>
          <a:xfrm>
            <a:off x="610944" y="2112578"/>
            <a:ext cx="4213304" cy="523220"/>
          </a:xfrm>
          <a:prstGeom prst="rect">
            <a:avLst/>
          </a:prstGeom>
          <a:noFill/>
        </p:spPr>
        <p:txBody>
          <a:bodyPr wrap="square" rtlCol="0">
            <a:spAutoFit/>
          </a:bodyPr>
          <a:lstStyle/>
          <a:p>
            <a:r>
              <a:rPr kumimoji="1" lang="ja-JP" altLang="en-US" sz="2800"/>
              <a:t>経路検索アルゴリズム</a:t>
            </a:r>
          </a:p>
        </p:txBody>
      </p:sp>
      <p:graphicFrame>
        <p:nvGraphicFramePr>
          <p:cNvPr id="6" name="表 6">
            <a:extLst>
              <a:ext uri="{FF2B5EF4-FFF2-40B4-BE49-F238E27FC236}">
                <a16:creationId xmlns:a16="http://schemas.microsoft.com/office/drawing/2014/main" id="{168D2C1C-416A-EC4F-B3BF-4F206FA7061B}"/>
              </a:ext>
            </a:extLst>
          </p:cNvPr>
          <p:cNvGraphicFramePr>
            <a:graphicFrameLocks noGrp="1"/>
          </p:cNvGraphicFramePr>
          <p:nvPr>
            <p:extLst>
              <p:ext uri="{D42A27DB-BD31-4B8C-83A1-F6EECF244321}">
                <p14:modId xmlns:p14="http://schemas.microsoft.com/office/powerpoint/2010/main" val="2588713447"/>
              </p:ext>
            </p:extLst>
          </p:nvPr>
        </p:nvGraphicFramePr>
        <p:xfrm>
          <a:off x="1512581" y="4717349"/>
          <a:ext cx="8127999" cy="1737360"/>
        </p:xfrm>
        <a:graphic>
          <a:graphicData uri="http://schemas.openxmlformats.org/drawingml/2006/table">
            <a:tbl>
              <a:tblPr firstRow="1" bandRow="1">
                <a:tableStyleId>{C4B1156A-380E-4F78-BDF5-A606A8083BF9}</a:tableStyleId>
              </a:tblPr>
              <a:tblGrid>
                <a:gridCol w="2709333">
                  <a:extLst>
                    <a:ext uri="{9D8B030D-6E8A-4147-A177-3AD203B41FA5}">
                      <a16:colId xmlns:a16="http://schemas.microsoft.com/office/drawing/2014/main" val="544854429"/>
                    </a:ext>
                  </a:extLst>
                </a:gridCol>
                <a:gridCol w="2709333">
                  <a:extLst>
                    <a:ext uri="{9D8B030D-6E8A-4147-A177-3AD203B41FA5}">
                      <a16:colId xmlns:a16="http://schemas.microsoft.com/office/drawing/2014/main" val="3192509009"/>
                    </a:ext>
                  </a:extLst>
                </a:gridCol>
                <a:gridCol w="2709333">
                  <a:extLst>
                    <a:ext uri="{9D8B030D-6E8A-4147-A177-3AD203B41FA5}">
                      <a16:colId xmlns:a16="http://schemas.microsoft.com/office/drawing/2014/main" val="119016010"/>
                    </a:ext>
                  </a:extLst>
                </a:gridCol>
              </a:tblGrid>
              <a:tr h="0">
                <a:tc>
                  <a:txBody>
                    <a:bodyPr/>
                    <a:lstStyle/>
                    <a:p>
                      <a:endParaRPr kumimoji="1" lang="ja-JP" altLang="en-US" sz="2400"/>
                    </a:p>
                  </a:txBody>
                  <a:tcPr/>
                </a:tc>
                <a:tc>
                  <a:txBody>
                    <a:bodyPr/>
                    <a:lstStyle/>
                    <a:p>
                      <a:r>
                        <a:rPr kumimoji="1" lang="ja-JP" altLang="en-US" sz="2400"/>
                        <a:t>ノード間の長さ</a:t>
                      </a:r>
                      <a:r>
                        <a:rPr kumimoji="1" lang="en-US" altLang="ja-JP" sz="2400" dirty="0"/>
                        <a:t>(</a:t>
                      </a:r>
                      <a:r>
                        <a:rPr kumimoji="1" lang="ja-JP" altLang="en-US" sz="2400"/>
                        <a:t>同</a:t>
                      </a:r>
                      <a:r>
                        <a:rPr kumimoji="1" lang="en-US" altLang="ja-JP" sz="2400" dirty="0"/>
                        <a:t>)</a:t>
                      </a:r>
                      <a:endParaRPr kumimoji="1" lang="ja-JP" altLang="en-US" sz="24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a:t>ノード間の長さ</a:t>
                      </a:r>
                      <a:r>
                        <a:rPr kumimoji="1" lang="en-US" altLang="ja-JP" sz="2400" dirty="0"/>
                        <a:t>(</a:t>
                      </a:r>
                      <a:r>
                        <a:rPr kumimoji="1" lang="ja-JP" altLang="en-US" sz="2400"/>
                        <a:t>違</a:t>
                      </a:r>
                      <a:r>
                        <a:rPr kumimoji="1" lang="en-US" altLang="ja-JP" sz="2400" dirty="0"/>
                        <a:t>)</a:t>
                      </a:r>
                      <a:endParaRPr kumimoji="1" lang="ja-JP" altLang="en-US" sz="2400"/>
                    </a:p>
                  </a:txBody>
                  <a:tcPr/>
                </a:tc>
                <a:extLst>
                  <a:ext uri="{0D108BD9-81ED-4DB2-BD59-A6C34878D82A}">
                    <a16:rowId xmlns:a16="http://schemas.microsoft.com/office/drawing/2014/main" val="606127095"/>
                  </a:ext>
                </a:extLst>
              </a:tr>
              <a:tr h="370840">
                <a:tc>
                  <a:txBody>
                    <a:bodyPr/>
                    <a:lstStyle/>
                    <a:p>
                      <a:r>
                        <a:rPr kumimoji="1" lang="ja-JP" altLang="en-US" sz="2400"/>
                        <a:t>幅優先探索</a:t>
                      </a:r>
                    </a:p>
                  </a:txBody>
                  <a:tcPr/>
                </a:tc>
                <a:tc>
                  <a:txBody>
                    <a:bodyPr/>
                    <a:lstStyle/>
                    <a:p>
                      <a:pPr algn="ctr"/>
                      <a:r>
                        <a:rPr kumimoji="1" lang="ja-JP" altLang="en-US" sz="2400"/>
                        <a:t>○</a:t>
                      </a:r>
                    </a:p>
                  </a:txBody>
                  <a:tcPr/>
                </a:tc>
                <a:tc>
                  <a:txBody>
                    <a:bodyPr/>
                    <a:lstStyle/>
                    <a:p>
                      <a:pPr algn="ctr"/>
                      <a:r>
                        <a:rPr kumimoji="1" lang="ja-JP" altLang="en-US" sz="2400"/>
                        <a:t>✖️ </a:t>
                      </a:r>
                    </a:p>
                  </a:txBody>
                  <a:tcPr/>
                </a:tc>
                <a:extLst>
                  <a:ext uri="{0D108BD9-81ED-4DB2-BD59-A6C34878D82A}">
                    <a16:rowId xmlns:a16="http://schemas.microsoft.com/office/drawing/2014/main" val="2125194764"/>
                  </a:ext>
                </a:extLst>
              </a:tr>
              <a:tr h="370840">
                <a:tc>
                  <a:txBody>
                    <a:bodyPr/>
                    <a:lstStyle/>
                    <a:p>
                      <a:r>
                        <a:rPr kumimoji="1" lang="ja-JP" altLang="en-US" sz="2400"/>
                        <a:t>ダイクストラ法</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a:t>○</a:t>
                      </a:r>
                    </a:p>
                  </a:txBody>
                  <a:tcPr/>
                </a:tc>
                <a:extLst>
                  <a:ext uri="{0D108BD9-81ED-4DB2-BD59-A6C34878D82A}">
                    <a16:rowId xmlns:a16="http://schemas.microsoft.com/office/drawing/2014/main" val="4077128940"/>
                  </a:ext>
                </a:extLst>
              </a:tr>
            </a:tbl>
          </a:graphicData>
        </a:graphic>
      </p:graphicFrame>
    </p:spTree>
    <p:extLst>
      <p:ext uri="{BB962C8B-B14F-4D97-AF65-F5344CB8AC3E}">
        <p14:creationId xmlns:p14="http://schemas.microsoft.com/office/powerpoint/2010/main" val="427835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0427F-4D20-BF4E-9368-3451AB88F291}"/>
              </a:ext>
            </a:extLst>
          </p:cNvPr>
          <p:cNvSpPr>
            <a:spLocks noGrp="1"/>
          </p:cNvSpPr>
          <p:nvPr>
            <p:ph type="title"/>
          </p:nvPr>
        </p:nvSpPr>
        <p:spPr>
          <a:xfrm>
            <a:off x="645130" y="894153"/>
            <a:ext cx="9404723" cy="882096"/>
          </a:xfrm>
        </p:spPr>
        <p:txBody>
          <a:bodyPr/>
          <a:lstStyle/>
          <a:p>
            <a:r>
              <a:rPr kumimoji="1" lang="ja-JP" altLang="en-US"/>
              <a:t>経路投影　（</a:t>
            </a:r>
            <a:r>
              <a:rPr kumimoji="1" lang="en-US" altLang="ja-JP" dirty="0"/>
              <a:t>AR</a:t>
            </a:r>
            <a:r>
              <a:rPr kumimoji="1" lang="ja-JP" altLang="en-US"/>
              <a:t>）</a:t>
            </a:r>
          </a:p>
        </p:txBody>
      </p:sp>
      <p:sp>
        <p:nvSpPr>
          <p:cNvPr id="3" name="コンテンツ プレースホルダー 2">
            <a:extLst>
              <a:ext uri="{FF2B5EF4-FFF2-40B4-BE49-F238E27FC236}">
                <a16:creationId xmlns:a16="http://schemas.microsoft.com/office/drawing/2014/main" id="{77F2927D-DA10-9444-AB28-083BCAAE2CB1}"/>
              </a:ext>
            </a:extLst>
          </p:cNvPr>
          <p:cNvSpPr>
            <a:spLocks noGrp="1"/>
          </p:cNvSpPr>
          <p:nvPr>
            <p:ph idx="1"/>
          </p:nvPr>
        </p:nvSpPr>
        <p:spPr>
          <a:xfrm>
            <a:off x="645130" y="2206245"/>
            <a:ext cx="6149352" cy="2445509"/>
          </a:xfrm>
        </p:spPr>
        <p:txBody>
          <a:bodyPr/>
          <a:lstStyle/>
          <a:p>
            <a:r>
              <a:rPr kumimoji="1" lang="en-US" altLang="ja-JP" dirty="0" err="1"/>
              <a:t>ARcore</a:t>
            </a:r>
            <a:r>
              <a:rPr kumimoji="1" lang="ja-JP" altLang="en-US"/>
              <a:t>を利用し、目線の高さに目的地までの経路を投影することで、よりユーザーにわかりやすくする</a:t>
            </a:r>
          </a:p>
        </p:txBody>
      </p:sp>
      <p:pic>
        <p:nvPicPr>
          <p:cNvPr id="4" name="図 3" descr="壁に掛けられた看板&#10;&#10;自動的に生成された説明">
            <a:extLst>
              <a:ext uri="{FF2B5EF4-FFF2-40B4-BE49-F238E27FC236}">
                <a16:creationId xmlns:a16="http://schemas.microsoft.com/office/drawing/2014/main" id="{3362F35D-1853-E34E-9940-E59DB55982A3}"/>
              </a:ext>
            </a:extLst>
          </p:cNvPr>
          <p:cNvPicPr>
            <a:picLocks noChangeAspect="1"/>
          </p:cNvPicPr>
          <p:nvPr/>
        </p:nvPicPr>
        <p:blipFill rotWithShape="1">
          <a:blip r:embed="rId2">
            <a:extLst>
              <a:ext uri="{28A0092B-C50C-407E-A947-70E740481C1C}">
                <a14:useLocalDpi xmlns:a14="http://schemas.microsoft.com/office/drawing/2010/main" val="0"/>
              </a:ext>
            </a:extLst>
          </a:blip>
          <a:srcRect t="1685"/>
          <a:stretch/>
        </p:blipFill>
        <p:spPr>
          <a:xfrm>
            <a:off x="9038897" y="1910957"/>
            <a:ext cx="2701157" cy="4599214"/>
          </a:xfrm>
          <a:prstGeom prst="rect">
            <a:avLst/>
          </a:prstGeom>
        </p:spPr>
      </p:pic>
      <p:pic>
        <p:nvPicPr>
          <p:cNvPr id="5" name="図 4" descr="屋内, 建物, 部屋, 床 が含まれている画像&#10;&#10;自動的に生成された説明">
            <a:extLst>
              <a:ext uri="{FF2B5EF4-FFF2-40B4-BE49-F238E27FC236}">
                <a16:creationId xmlns:a16="http://schemas.microsoft.com/office/drawing/2014/main" id="{81EA6C1D-1840-8844-BA33-48C57035991A}"/>
              </a:ext>
            </a:extLst>
          </p:cNvPr>
          <p:cNvPicPr>
            <a:picLocks noChangeAspect="1"/>
          </p:cNvPicPr>
          <p:nvPr/>
        </p:nvPicPr>
        <p:blipFill>
          <a:blip r:embed="rId3"/>
          <a:stretch>
            <a:fillRect/>
          </a:stretch>
        </p:blipFill>
        <p:spPr>
          <a:xfrm>
            <a:off x="6096000" y="2898978"/>
            <a:ext cx="1846965" cy="3797459"/>
          </a:xfrm>
          <a:prstGeom prst="rect">
            <a:avLst/>
          </a:prstGeom>
        </p:spPr>
      </p:pic>
    </p:spTree>
    <p:extLst>
      <p:ext uri="{BB962C8B-B14F-4D97-AF65-F5344CB8AC3E}">
        <p14:creationId xmlns:p14="http://schemas.microsoft.com/office/powerpoint/2010/main" val="108018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038F0-9E91-7742-A252-68A4140E5F5A}"/>
              </a:ext>
            </a:extLst>
          </p:cNvPr>
          <p:cNvSpPr>
            <a:spLocks noGrp="1"/>
          </p:cNvSpPr>
          <p:nvPr>
            <p:ph type="title"/>
          </p:nvPr>
        </p:nvSpPr>
        <p:spPr/>
        <p:txBody>
          <a:bodyPr/>
          <a:lstStyle/>
          <a:p>
            <a:r>
              <a:rPr lang="ja-JP" altLang="en-US"/>
              <a:t>進行</a:t>
            </a:r>
            <a:r>
              <a:rPr kumimoji="1" lang="ja-JP" altLang="en-US"/>
              <a:t>状況</a:t>
            </a:r>
          </a:p>
        </p:txBody>
      </p:sp>
      <p:sp>
        <p:nvSpPr>
          <p:cNvPr id="3" name="コンテンツ プレースホルダー 2">
            <a:extLst>
              <a:ext uri="{FF2B5EF4-FFF2-40B4-BE49-F238E27FC236}">
                <a16:creationId xmlns:a16="http://schemas.microsoft.com/office/drawing/2014/main" id="{E1661D92-1BD8-8140-8D22-1AB9929C1340}"/>
              </a:ext>
            </a:extLst>
          </p:cNvPr>
          <p:cNvSpPr>
            <a:spLocks noGrp="1"/>
          </p:cNvSpPr>
          <p:nvPr>
            <p:ph idx="1"/>
          </p:nvPr>
        </p:nvSpPr>
        <p:spPr/>
        <p:txBody>
          <a:bodyPr/>
          <a:lstStyle/>
          <a:p>
            <a:r>
              <a:rPr lang="ja-JP" altLang="en-US"/>
              <a:t>現在、端末と</a:t>
            </a:r>
            <a:r>
              <a:rPr lang="en" altLang="ja-JP" dirty="0"/>
              <a:t>AP</a:t>
            </a:r>
            <a:r>
              <a:rPr lang="ja-JP" altLang="en-US"/>
              <a:t>間の距離から位置を求める方法と、リサーチ四角錐内の</a:t>
            </a:r>
            <a:r>
              <a:rPr lang="en" altLang="ja-JP" dirty="0"/>
              <a:t>AP</a:t>
            </a:r>
            <a:r>
              <a:rPr lang="ja-JP" altLang="en-US"/>
              <a:t>のノードデータを用いて最短経路を導き出すプログラムを開発中。将来的には、端末の位置を測定するプログラムを開発・評価し、最終的には</a:t>
            </a:r>
            <a:r>
              <a:rPr lang="en" altLang="ja-JP" dirty="0"/>
              <a:t>AR</a:t>
            </a:r>
            <a:r>
              <a:rPr lang="ja-JP" altLang="en-US"/>
              <a:t>を使って最短経路を画面に表示する。</a:t>
            </a:r>
            <a:endParaRPr kumimoji="1" lang="ja-JP" altLang="en-US"/>
          </a:p>
        </p:txBody>
      </p:sp>
      <p:graphicFrame>
        <p:nvGraphicFramePr>
          <p:cNvPr id="5" name="表 5">
            <a:extLst>
              <a:ext uri="{FF2B5EF4-FFF2-40B4-BE49-F238E27FC236}">
                <a16:creationId xmlns:a16="http://schemas.microsoft.com/office/drawing/2014/main" id="{A1DC6F50-5066-2440-AB7D-ED8054F80CC3}"/>
              </a:ext>
            </a:extLst>
          </p:cNvPr>
          <p:cNvGraphicFramePr>
            <a:graphicFrameLocks noGrp="1"/>
          </p:cNvGraphicFramePr>
          <p:nvPr>
            <p:extLst>
              <p:ext uri="{D42A27DB-BD31-4B8C-83A1-F6EECF244321}">
                <p14:modId xmlns:p14="http://schemas.microsoft.com/office/powerpoint/2010/main" val="3511751084"/>
              </p:ext>
            </p:extLst>
          </p:nvPr>
        </p:nvGraphicFramePr>
        <p:xfrm>
          <a:off x="1986845" y="3673072"/>
          <a:ext cx="7179474" cy="2286000"/>
        </p:xfrm>
        <a:graphic>
          <a:graphicData uri="http://schemas.openxmlformats.org/drawingml/2006/table">
            <a:tbl>
              <a:tblPr firstRow="1" bandRow="1">
                <a:tableStyleId>{C4B1156A-380E-4F78-BDF5-A606A8083BF9}</a:tableStyleId>
              </a:tblPr>
              <a:tblGrid>
                <a:gridCol w="5737305">
                  <a:extLst>
                    <a:ext uri="{9D8B030D-6E8A-4147-A177-3AD203B41FA5}">
                      <a16:colId xmlns:a16="http://schemas.microsoft.com/office/drawing/2014/main" val="3385264983"/>
                    </a:ext>
                  </a:extLst>
                </a:gridCol>
                <a:gridCol w="1442169">
                  <a:extLst>
                    <a:ext uri="{9D8B030D-6E8A-4147-A177-3AD203B41FA5}">
                      <a16:colId xmlns:a16="http://schemas.microsoft.com/office/drawing/2014/main" val="3724472195"/>
                    </a:ext>
                  </a:extLst>
                </a:gridCol>
              </a:tblGrid>
              <a:tr h="370840">
                <a:tc>
                  <a:txBody>
                    <a:bodyPr/>
                    <a:lstStyle/>
                    <a:p>
                      <a:r>
                        <a:rPr kumimoji="1" lang="ja-JP" altLang="en-US" sz="2400"/>
                        <a:t>測位</a:t>
                      </a:r>
                    </a:p>
                  </a:txBody>
                  <a:tcPr/>
                </a:tc>
                <a:tc>
                  <a:txBody>
                    <a:bodyPr/>
                    <a:lstStyle/>
                    <a:p>
                      <a:endParaRPr kumimoji="1" lang="ja-JP" altLang="en-US" sz="2400"/>
                    </a:p>
                  </a:txBody>
                  <a:tcPr/>
                </a:tc>
                <a:extLst>
                  <a:ext uri="{0D108BD9-81ED-4DB2-BD59-A6C34878D82A}">
                    <a16:rowId xmlns:a16="http://schemas.microsoft.com/office/drawing/2014/main" val="198878523"/>
                  </a:ext>
                </a:extLst>
              </a:tr>
              <a:tr h="370840">
                <a:tc>
                  <a:txBody>
                    <a:bodyPr/>
                    <a:lstStyle/>
                    <a:p>
                      <a:r>
                        <a:rPr kumimoji="1" lang="en-US" altLang="ja-JP" sz="2400" dirty="0"/>
                        <a:t>AP-USER</a:t>
                      </a:r>
                      <a:r>
                        <a:rPr kumimoji="1" lang="ja-JP" altLang="en-US" sz="2400"/>
                        <a:t>間の距離を取得する</a:t>
                      </a:r>
                    </a:p>
                  </a:txBody>
                  <a:tcPr/>
                </a:tc>
                <a:tc>
                  <a:txBody>
                    <a:bodyPr/>
                    <a:lstStyle/>
                    <a:p>
                      <a:r>
                        <a:rPr kumimoji="1" lang="ja-JP" altLang="en-US" sz="2400"/>
                        <a:t>進行中</a:t>
                      </a:r>
                    </a:p>
                  </a:txBody>
                  <a:tcPr/>
                </a:tc>
                <a:extLst>
                  <a:ext uri="{0D108BD9-81ED-4DB2-BD59-A6C34878D82A}">
                    <a16:rowId xmlns:a16="http://schemas.microsoft.com/office/drawing/2014/main" val="2741676330"/>
                  </a:ext>
                </a:extLst>
              </a:tr>
              <a:tr h="370840">
                <a:tc>
                  <a:txBody>
                    <a:bodyPr/>
                    <a:lstStyle/>
                    <a:p>
                      <a:r>
                        <a:rPr kumimoji="1" lang="en-US" altLang="ja-JP" sz="2400" dirty="0"/>
                        <a:t>3</a:t>
                      </a:r>
                      <a:r>
                        <a:rPr kumimoji="1" lang="ja-JP" altLang="en-US" sz="2400"/>
                        <a:t>辺測量</a:t>
                      </a:r>
                    </a:p>
                  </a:txBody>
                  <a:tcPr/>
                </a:tc>
                <a:tc>
                  <a:txBody>
                    <a:bodyPr/>
                    <a:lstStyle/>
                    <a:p>
                      <a:r>
                        <a:rPr kumimoji="1" lang="ja-JP" altLang="en-US" sz="2400"/>
                        <a:t>完了</a:t>
                      </a:r>
                    </a:p>
                  </a:txBody>
                  <a:tcPr/>
                </a:tc>
                <a:extLst>
                  <a:ext uri="{0D108BD9-81ED-4DB2-BD59-A6C34878D82A}">
                    <a16:rowId xmlns:a16="http://schemas.microsoft.com/office/drawing/2014/main" val="4124935874"/>
                  </a:ext>
                </a:extLst>
              </a:tr>
              <a:tr h="370840">
                <a:tc>
                  <a:txBody>
                    <a:bodyPr/>
                    <a:lstStyle/>
                    <a:p>
                      <a:r>
                        <a:rPr kumimoji="1" lang="ja-JP" altLang="en-US" sz="2400" b="1"/>
                        <a:t>経路探索</a:t>
                      </a:r>
                    </a:p>
                  </a:txBody>
                  <a:tcPr/>
                </a:tc>
                <a:tc>
                  <a:txBody>
                    <a:bodyPr/>
                    <a:lstStyle/>
                    <a:p>
                      <a:r>
                        <a:rPr kumimoji="1" lang="ja-JP" altLang="en-US" sz="2400"/>
                        <a:t>進行中</a:t>
                      </a:r>
                    </a:p>
                  </a:txBody>
                  <a:tcPr/>
                </a:tc>
                <a:extLst>
                  <a:ext uri="{0D108BD9-81ED-4DB2-BD59-A6C34878D82A}">
                    <a16:rowId xmlns:a16="http://schemas.microsoft.com/office/drawing/2014/main" val="2558446807"/>
                  </a:ext>
                </a:extLst>
              </a:tr>
              <a:tr h="370840">
                <a:tc>
                  <a:txBody>
                    <a:bodyPr/>
                    <a:lstStyle/>
                    <a:p>
                      <a:r>
                        <a:rPr kumimoji="1" lang="en-US" altLang="ja-JP" sz="2400" b="1" dirty="0"/>
                        <a:t>AR(</a:t>
                      </a:r>
                      <a:r>
                        <a:rPr kumimoji="1" lang="ja-JP" altLang="en-US" sz="2400" b="1"/>
                        <a:t>経路の描写</a:t>
                      </a:r>
                      <a:r>
                        <a:rPr kumimoji="1" lang="en-US" altLang="ja-JP" sz="2400" b="1" dirty="0"/>
                        <a:t>)</a:t>
                      </a:r>
                      <a:endParaRPr kumimoji="1" lang="ja-JP" altLang="en-US" sz="2400" b="1"/>
                    </a:p>
                  </a:txBody>
                  <a:tcPr/>
                </a:tc>
                <a:tc>
                  <a:txBody>
                    <a:bodyPr/>
                    <a:lstStyle/>
                    <a:p>
                      <a:r>
                        <a:rPr kumimoji="1" lang="ja-JP" altLang="en-US" sz="2400"/>
                        <a:t>これから</a:t>
                      </a:r>
                    </a:p>
                  </a:txBody>
                  <a:tcPr/>
                </a:tc>
                <a:extLst>
                  <a:ext uri="{0D108BD9-81ED-4DB2-BD59-A6C34878D82A}">
                    <a16:rowId xmlns:a16="http://schemas.microsoft.com/office/drawing/2014/main" val="3065022974"/>
                  </a:ext>
                </a:extLst>
              </a:tr>
            </a:tbl>
          </a:graphicData>
        </a:graphic>
      </p:graphicFrame>
    </p:spTree>
    <p:extLst>
      <p:ext uri="{BB962C8B-B14F-4D97-AF65-F5344CB8AC3E}">
        <p14:creationId xmlns:p14="http://schemas.microsoft.com/office/powerpoint/2010/main" val="365449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F4CD72-B549-564E-A758-4F8F9B1C69D5}"/>
              </a:ext>
            </a:extLst>
          </p:cNvPr>
          <p:cNvSpPr>
            <a:spLocks noGrp="1"/>
          </p:cNvSpPr>
          <p:nvPr>
            <p:ph type="title"/>
          </p:nvPr>
        </p:nvSpPr>
        <p:spPr>
          <a:xfrm>
            <a:off x="5733118" y="5329518"/>
            <a:ext cx="9404723" cy="1400530"/>
          </a:xfrm>
        </p:spPr>
        <p:txBody>
          <a:bodyPr/>
          <a:lstStyle/>
          <a:p>
            <a:r>
              <a:rPr kumimoji="1" lang="en-US" altLang="ja-JP" dirty="0"/>
              <a:t>Thank you for listening</a:t>
            </a:r>
            <a:endParaRPr kumimoji="1" lang="ja-JP" altLang="en-US"/>
          </a:p>
        </p:txBody>
      </p:sp>
    </p:spTree>
    <p:extLst>
      <p:ext uri="{BB962C8B-B14F-4D97-AF65-F5344CB8AC3E}">
        <p14:creationId xmlns:p14="http://schemas.microsoft.com/office/powerpoint/2010/main" val="321142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C7266-D714-884B-945E-2E6031F40D1B}"/>
              </a:ext>
            </a:extLst>
          </p:cNvPr>
          <p:cNvSpPr>
            <a:spLocks noGrp="1"/>
          </p:cNvSpPr>
          <p:nvPr>
            <p:ph type="title"/>
          </p:nvPr>
        </p:nvSpPr>
        <p:spPr>
          <a:xfrm>
            <a:off x="323055" y="2462084"/>
            <a:ext cx="11545889" cy="1933832"/>
          </a:xfrm>
        </p:spPr>
        <p:txBody>
          <a:bodyPr/>
          <a:lstStyle/>
          <a:p>
            <a:r>
              <a:rPr kumimoji="1" lang="en-US" altLang="ja-JP" sz="4800" dirty="0">
                <a:solidFill>
                  <a:schemeClr val="tx1"/>
                </a:solidFill>
              </a:rPr>
              <a:t>Aug</a:t>
            </a:r>
            <a:r>
              <a:rPr lang="en-US" altLang="ja-JP" sz="4800" dirty="0">
                <a:solidFill>
                  <a:schemeClr val="tx1"/>
                </a:solidFill>
              </a:rPr>
              <a:t>mented Reality approach to Wi-Fi based Indoor Navigation System</a:t>
            </a:r>
            <a:endParaRPr kumimoji="1" lang="ja-JP" altLang="en-US" sz="4800">
              <a:solidFill>
                <a:schemeClr val="tx1"/>
              </a:solidFill>
            </a:endParaRPr>
          </a:p>
        </p:txBody>
      </p:sp>
    </p:spTree>
    <p:extLst>
      <p:ext uri="{BB962C8B-B14F-4D97-AF65-F5344CB8AC3E}">
        <p14:creationId xmlns:p14="http://schemas.microsoft.com/office/powerpoint/2010/main" val="70569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9326-C1A4-C941-B17F-9C7DB275A484}"/>
              </a:ext>
            </a:extLst>
          </p:cNvPr>
          <p:cNvSpPr>
            <a:spLocks noGrp="1"/>
          </p:cNvSpPr>
          <p:nvPr>
            <p:ph type="title"/>
          </p:nvPr>
        </p:nvSpPr>
        <p:spPr>
          <a:xfrm>
            <a:off x="1103312" y="547312"/>
            <a:ext cx="9404723" cy="1400530"/>
          </a:xfrm>
        </p:spPr>
        <p:txBody>
          <a:bodyPr/>
          <a:lstStyle/>
          <a:p>
            <a:r>
              <a:rPr lang="ja-JP" altLang="en-US"/>
              <a:t>研究動機</a:t>
            </a:r>
            <a:endParaRPr kumimoji="1" lang="ja-JP" altLang="en-US"/>
          </a:p>
        </p:txBody>
      </p:sp>
      <p:sp>
        <p:nvSpPr>
          <p:cNvPr id="3" name="コンテンツ プレースホルダー 2">
            <a:extLst>
              <a:ext uri="{FF2B5EF4-FFF2-40B4-BE49-F238E27FC236}">
                <a16:creationId xmlns:a16="http://schemas.microsoft.com/office/drawing/2014/main" id="{4FA6F58A-4153-C045-A059-4DE71F757ACB}"/>
              </a:ext>
            </a:extLst>
          </p:cNvPr>
          <p:cNvSpPr>
            <a:spLocks noGrp="1"/>
          </p:cNvSpPr>
          <p:nvPr>
            <p:ph idx="1"/>
          </p:nvPr>
        </p:nvSpPr>
        <p:spPr>
          <a:xfrm>
            <a:off x="1103312" y="2052918"/>
            <a:ext cx="8946541" cy="2445510"/>
          </a:xfrm>
        </p:spPr>
        <p:txBody>
          <a:bodyPr/>
          <a:lstStyle/>
          <a:p>
            <a:r>
              <a:rPr kumimoji="1" lang="ja-JP" altLang="en-US"/>
              <a:t>大学生活を送る上で、色々な演習室や教室などの施設を利用する機会がたくさんある。そのため、行ったことのない部屋に行くこともある。部屋が多い上、建物が多い大学施設では自分が利用する全ての部屋を把握するのは困難である。そこで、施設内で利用できるナビゲーションシステムを作成したいと考え、この研究をすることを決めた。</a:t>
            </a:r>
          </a:p>
        </p:txBody>
      </p:sp>
    </p:spTree>
    <p:extLst>
      <p:ext uri="{BB962C8B-B14F-4D97-AF65-F5344CB8AC3E}">
        <p14:creationId xmlns:p14="http://schemas.microsoft.com/office/powerpoint/2010/main" val="67017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92D5F-A1AC-3542-AF1E-D091DBCAA78F}"/>
              </a:ext>
            </a:extLst>
          </p:cNvPr>
          <p:cNvSpPr>
            <a:spLocks noGrp="1"/>
          </p:cNvSpPr>
          <p:nvPr>
            <p:ph type="title"/>
          </p:nvPr>
        </p:nvSpPr>
        <p:spPr>
          <a:xfrm>
            <a:off x="646111" y="452718"/>
            <a:ext cx="9404723" cy="832385"/>
          </a:xfrm>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2DEA4A3E-C453-3041-92EE-6553CEADFE8F}"/>
              </a:ext>
            </a:extLst>
          </p:cNvPr>
          <p:cNvSpPr>
            <a:spLocks noGrp="1"/>
          </p:cNvSpPr>
          <p:nvPr>
            <p:ph idx="1"/>
          </p:nvPr>
        </p:nvSpPr>
        <p:spPr>
          <a:xfrm>
            <a:off x="639937" y="1584280"/>
            <a:ext cx="9864234" cy="4195481"/>
          </a:xfrm>
        </p:spPr>
        <p:txBody>
          <a:bodyPr/>
          <a:lstStyle/>
          <a:p>
            <a:r>
              <a:rPr lang="ja-JP" altLang="en-US">
                <a:latin typeface="Arial" panose="020B0604020202020204" pitchFamily="34" charset="0"/>
                <a:cs typeface="Arial" panose="020B0604020202020204" pitchFamily="34" charset="0"/>
              </a:rPr>
              <a:t>ナビゲーションシステムは、私たちの日常生活に欠かせないものとなっている。屋外でのローカリゼーションは何年も前から行われているが、屋内測位はまだ発展途上である。本研究では、既存の</a:t>
            </a:r>
            <a:r>
              <a:rPr lang="en-US" altLang="ja-JP" dirty="0">
                <a:latin typeface="Arial" panose="020B0604020202020204" pitchFamily="34" charset="0"/>
                <a:cs typeface="Arial" panose="020B0604020202020204" pitchFamily="34" charset="0"/>
              </a:rPr>
              <a:t>Wi-Fi</a:t>
            </a:r>
            <a:r>
              <a:rPr lang="ja-JP" altLang="en-US">
                <a:latin typeface="Arial" panose="020B0604020202020204" pitchFamily="34" charset="0"/>
                <a:cs typeface="Arial" panose="020B0604020202020204" pitchFamily="34" charset="0"/>
              </a:rPr>
              <a:t>アクセスポイントを利用した</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辺測量法を用いた屋内測位と拡張現実（</a:t>
            </a:r>
            <a:r>
              <a:rPr lang="en-US" altLang="ja-JP" dirty="0">
                <a:latin typeface="Arial" panose="020B0604020202020204" pitchFamily="34" charset="0"/>
                <a:cs typeface="Arial" panose="020B0604020202020204" pitchFamily="34" charset="0"/>
              </a:rPr>
              <a:t>AR</a:t>
            </a:r>
            <a:r>
              <a:rPr lang="ja-JP" altLang="en-US">
                <a:latin typeface="Arial" panose="020B0604020202020204" pitchFamily="34" charset="0"/>
                <a:cs typeface="Arial" panose="020B0604020202020204" pitchFamily="34" charset="0"/>
              </a:rPr>
              <a:t>）を利用したナビゲーションソリューションを提案する。</a:t>
            </a:r>
            <a:endParaRPr lang="en-US" altLang="ja-JP" dirty="0">
              <a:latin typeface="Arial" panose="020B0604020202020204" pitchFamily="34" charset="0"/>
              <a:cs typeface="Arial" panose="020B0604020202020204" pitchFamily="34" charset="0"/>
            </a:endParaRPr>
          </a:p>
          <a:p>
            <a:endParaRPr lang="en-US" altLang="ja-JP" dirty="0">
              <a:latin typeface="Arial" panose="020B0604020202020204" pitchFamily="34" charset="0"/>
              <a:cs typeface="Arial" panose="020B0604020202020204" pitchFamily="34" charset="0"/>
            </a:endParaRPr>
          </a:p>
          <a:p>
            <a:endParaRPr lang="ja-JP" altLang="en-US">
              <a:latin typeface="Arial" panose="020B0604020202020204" pitchFamily="34" charset="0"/>
              <a:cs typeface="Arial" panose="020B0604020202020204" pitchFamily="34" charset="0"/>
            </a:endParaRPr>
          </a:p>
          <a:p>
            <a:r>
              <a:rPr lang="ja-JP" altLang="en-US">
                <a:latin typeface="Arial" panose="020B0604020202020204" pitchFamily="34" charset="0"/>
                <a:cs typeface="Arial" panose="020B0604020202020204" pitchFamily="34" charset="0"/>
              </a:rPr>
              <a:t>この研究では、矢印に加え、目的地までのルートを表示する。</a:t>
            </a:r>
            <a:endParaRPr lang="en-US" altLang="ja-JP" dirty="0">
              <a:latin typeface="Arial" panose="020B0604020202020204" pitchFamily="34" charset="0"/>
              <a:cs typeface="Arial" panose="020B0604020202020204" pitchFamily="34" charset="0"/>
            </a:endParaRPr>
          </a:p>
        </p:txBody>
      </p:sp>
      <p:pic>
        <p:nvPicPr>
          <p:cNvPr id="5" name="図 4" descr="手に持った携帯電話&#10;&#10;自動的に生成された説明">
            <a:extLst>
              <a:ext uri="{FF2B5EF4-FFF2-40B4-BE49-F238E27FC236}">
                <a16:creationId xmlns:a16="http://schemas.microsoft.com/office/drawing/2014/main" id="{2241F2C6-02EF-AF46-921E-96C6C8458777}"/>
              </a:ext>
            </a:extLst>
          </p:cNvPr>
          <p:cNvPicPr>
            <a:picLocks noChangeAspect="1"/>
          </p:cNvPicPr>
          <p:nvPr/>
        </p:nvPicPr>
        <p:blipFill>
          <a:blip r:embed="rId2"/>
          <a:stretch>
            <a:fillRect/>
          </a:stretch>
        </p:blipFill>
        <p:spPr>
          <a:xfrm>
            <a:off x="8222034" y="3034257"/>
            <a:ext cx="3657600" cy="3371025"/>
          </a:xfrm>
          <a:prstGeom prst="rect">
            <a:avLst/>
          </a:prstGeom>
        </p:spPr>
      </p:pic>
      <p:sp>
        <p:nvSpPr>
          <p:cNvPr id="6" name="テキスト ボックス 5">
            <a:extLst>
              <a:ext uri="{FF2B5EF4-FFF2-40B4-BE49-F238E27FC236}">
                <a16:creationId xmlns:a16="http://schemas.microsoft.com/office/drawing/2014/main" id="{DE681B77-D570-884D-B37B-73FD8645EAA6}"/>
              </a:ext>
            </a:extLst>
          </p:cNvPr>
          <p:cNvSpPr txBox="1"/>
          <p:nvPr/>
        </p:nvSpPr>
        <p:spPr>
          <a:xfrm>
            <a:off x="8502869" y="6405282"/>
            <a:ext cx="3254417" cy="369332"/>
          </a:xfrm>
          <a:prstGeom prst="rect">
            <a:avLst/>
          </a:prstGeom>
          <a:noFill/>
        </p:spPr>
        <p:txBody>
          <a:bodyPr wrap="none" rtlCol="0">
            <a:spAutoFit/>
          </a:bodyPr>
          <a:lstStyle/>
          <a:p>
            <a:r>
              <a:rPr kumimoji="1" lang="en" altLang="ja-JP" dirty="0"/>
              <a:t>https://</a:t>
            </a:r>
            <a:r>
              <a:rPr kumimoji="1" lang="en" altLang="ja-JP" dirty="0" err="1"/>
              <a:t>jp.techcrunch.com</a:t>
            </a:r>
            <a:r>
              <a:rPr kumimoji="1" lang="en" altLang="ja-JP" dirty="0"/>
              <a:t>/</a:t>
            </a:r>
            <a:endParaRPr kumimoji="1" lang="ja-JP" altLang="en-US"/>
          </a:p>
        </p:txBody>
      </p:sp>
    </p:spTree>
    <p:extLst>
      <p:ext uri="{BB962C8B-B14F-4D97-AF65-F5344CB8AC3E}">
        <p14:creationId xmlns:p14="http://schemas.microsoft.com/office/powerpoint/2010/main" val="220094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F7F74-F140-F24C-B4C8-6D22D47D6539}"/>
              </a:ext>
            </a:extLst>
          </p:cNvPr>
          <p:cNvSpPr>
            <a:spLocks noGrp="1"/>
          </p:cNvSpPr>
          <p:nvPr>
            <p:ph type="title"/>
          </p:nvPr>
        </p:nvSpPr>
        <p:spPr>
          <a:xfrm>
            <a:off x="1393638" y="455489"/>
            <a:ext cx="9404723" cy="1400530"/>
          </a:xfrm>
        </p:spPr>
        <p:txBody>
          <a:bodyPr/>
          <a:lstStyle/>
          <a:p>
            <a:r>
              <a:rPr kumimoji="1" lang="ja-JP" altLang="en-US"/>
              <a:t>使用するもの</a:t>
            </a:r>
          </a:p>
        </p:txBody>
      </p:sp>
      <p:sp>
        <p:nvSpPr>
          <p:cNvPr id="3" name="コンテンツ プレースホルダー 2">
            <a:extLst>
              <a:ext uri="{FF2B5EF4-FFF2-40B4-BE49-F238E27FC236}">
                <a16:creationId xmlns:a16="http://schemas.microsoft.com/office/drawing/2014/main" id="{D302AAC8-8A8F-E949-A066-674D25DF26FD}"/>
              </a:ext>
            </a:extLst>
          </p:cNvPr>
          <p:cNvSpPr>
            <a:spLocks noGrp="1"/>
          </p:cNvSpPr>
          <p:nvPr>
            <p:ph idx="1"/>
          </p:nvPr>
        </p:nvSpPr>
        <p:spPr>
          <a:xfrm>
            <a:off x="2080775" y="2052918"/>
            <a:ext cx="8946541" cy="4195481"/>
          </a:xfrm>
        </p:spPr>
        <p:txBody>
          <a:bodyPr/>
          <a:lstStyle/>
          <a:p>
            <a:r>
              <a:rPr kumimoji="1" lang="ja-JP" altLang="en-US"/>
              <a:t>ハードウェア</a:t>
            </a:r>
            <a:endParaRPr lang="en-US" altLang="ja-JP" dirty="0"/>
          </a:p>
          <a:p>
            <a:pPr lvl="1"/>
            <a:r>
              <a:rPr lang="en-US" altLang="ja-JP" dirty="0"/>
              <a:t>Android</a:t>
            </a:r>
            <a:r>
              <a:rPr lang="ja-JP" altLang="en-US"/>
              <a:t>スマートフォン（実機）</a:t>
            </a:r>
            <a:endParaRPr lang="en-US" altLang="ja-JP" dirty="0"/>
          </a:p>
          <a:p>
            <a:pPr lvl="1"/>
            <a:r>
              <a:rPr kumimoji="1" lang="en-US" altLang="ja-JP" dirty="0"/>
              <a:t>P</a:t>
            </a:r>
            <a:r>
              <a:rPr lang="en-US" altLang="ja-JP" dirty="0"/>
              <a:t>C (</a:t>
            </a:r>
            <a:r>
              <a:rPr lang="ja-JP" altLang="en-US"/>
              <a:t>開発用</a:t>
            </a:r>
            <a:r>
              <a:rPr lang="en-US" altLang="ja-JP" dirty="0"/>
              <a:t>)</a:t>
            </a:r>
          </a:p>
          <a:p>
            <a:pPr lvl="1"/>
            <a:endParaRPr lang="en-US" altLang="ja-JP" dirty="0"/>
          </a:p>
          <a:p>
            <a:r>
              <a:rPr kumimoji="1" lang="ja-JP" altLang="en-US"/>
              <a:t>ソフトウェア</a:t>
            </a:r>
            <a:endParaRPr kumimoji="1" lang="en-US" altLang="ja-JP" dirty="0"/>
          </a:p>
          <a:p>
            <a:pPr lvl="1"/>
            <a:r>
              <a:rPr lang="en-US" altLang="ja-JP" dirty="0"/>
              <a:t>Unity (</a:t>
            </a:r>
            <a:r>
              <a:rPr lang="ja-JP" altLang="en-US"/>
              <a:t>開発プラットフォーム</a:t>
            </a:r>
            <a:r>
              <a:rPr lang="en-US" altLang="ja-JP" dirty="0"/>
              <a:t>)</a:t>
            </a:r>
          </a:p>
          <a:p>
            <a:pPr lvl="1"/>
            <a:r>
              <a:rPr kumimoji="1" lang="en-US" altLang="ja-JP" dirty="0" err="1"/>
              <a:t>ARcore</a:t>
            </a:r>
            <a:r>
              <a:rPr kumimoji="1" lang="en-US" altLang="ja-JP" dirty="0"/>
              <a:t> (AR</a:t>
            </a:r>
            <a:r>
              <a:rPr kumimoji="1" lang="ja-JP" altLang="en-US"/>
              <a:t>ライブラリ</a:t>
            </a:r>
            <a:r>
              <a:rPr kumimoji="1" lang="en-US" altLang="ja-JP" dirty="0"/>
              <a:t>)</a:t>
            </a:r>
          </a:p>
        </p:txBody>
      </p:sp>
    </p:spTree>
    <p:extLst>
      <p:ext uri="{BB962C8B-B14F-4D97-AF65-F5344CB8AC3E}">
        <p14:creationId xmlns:p14="http://schemas.microsoft.com/office/powerpoint/2010/main" val="239731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C4EEF-0A6F-6E42-97E0-37ADFDB4B01B}"/>
              </a:ext>
            </a:extLst>
          </p:cNvPr>
          <p:cNvSpPr>
            <a:spLocks noGrp="1"/>
          </p:cNvSpPr>
          <p:nvPr>
            <p:ph type="title"/>
          </p:nvPr>
        </p:nvSpPr>
        <p:spPr/>
        <p:txBody>
          <a:bodyPr/>
          <a:lstStyle/>
          <a:p>
            <a:r>
              <a:rPr kumimoji="1" lang="en-US" altLang="ja-JP" dirty="0"/>
              <a:t>Augmented Reality</a:t>
            </a:r>
            <a:endParaRPr kumimoji="1" lang="ja-JP" altLang="en-US"/>
          </a:p>
        </p:txBody>
      </p:sp>
      <p:sp>
        <p:nvSpPr>
          <p:cNvPr id="3" name="コンテンツ プレースホルダー 2">
            <a:extLst>
              <a:ext uri="{FF2B5EF4-FFF2-40B4-BE49-F238E27FC236}">
                <a16:creationId xmlns:a16="http://schemas.microsoft.com/office/drawing/2014/main" id="{96C773E1-B3C0-8F4C-915B-896A7B236C29}"/>
              </a:ext>
            </a:extLst>
          </p:cNvPr>
          <p:cNvSpPr>
            <a:spLocks noGrp="1"/>
          </p:cNvSpPr>
          <p:nvPr>
            <p:ph idx="1"/>
          </p:nvPr>
        </p:nvSpPr>
        <p:spPr>
          <a:xfrm>
            <a:off x="696846" y="1878469"/>
            <a:ext cx="9701322" cy="4474006"/>
          </a:xfrm>
        </p:spPr>
        <p:txBody>
          <a:bodyPr/>
          <a:lstStyle/>
          <a:p>
            <a:r>
              <a:rPr lang="en" altLang="ja-JP" sz="2400" dirty="0"/>
              <a:t> AR</a:t>
            </a:r>
            <a:r>
              <a:rPr lang="ja-JP" altLang="en" sz="2400"/>
              <a:t>（</a:t>
            </a:r>
            <a:r>
              <a:rPr lang="en" altLang="ja-JP" sz="2400" dirty="0"/>
              <a:t>Augmented Reality</a:t>
            </a:r>
            <a:r>
              <a:rPr lang="ja-JP" altLang="en" sz="2400"/>
              <a:t>：</a:t>
            </a:r>
            <a:r>
              <a:rPr lang="ja-JP" altLang="en-US" sz="2400"/>
              <a:t>拡張現実）とは、現実の風景に仮想の視覚情報を重ね合わせることで、現実世界を拡張すること。</a:t>
            </a:r>
            <a:endParaRPr lang="en-US" altLang="ja-JP" sz="2400" dirty="0"/>
          </a:p>
          <a:p>
            <a:r>
              <a:rPr lang="en-US" altLang="ja-JP" sz="2400" dirty="0"/>
              <a:t>AR</a:t>
            </a:r>
            <a:r>
              <a:rPr lang="ja-JP" altLang="en-US" sz="2400"/>
              <a:t>は様々な分野で活用されている</a:t>
            </a:r>
            <a:endParaRPr lang="en-US" altLang="ja-JP" sz="2400" dirty="0"/>
          </a:p>
          <a:p>
            <a:pPr marL="0" indent="0">
              <a:buNone/>
            </a:pPr>
            <a:endParaRPr kumimoji="1" lang="en-US" altLang="ja-JP" dirty="0"/>
          </a:p>
          <a:p>
            <a:pPr marL="0" indent="0">
              <a:buNone/>
            </a:pPr>
            <a:r>
              <a:rPr lang="en-US" altLang="ja-JP" dirty="0"/>
              <a:t>			</a:t>
            </a:r>
            <a:r>
              <a:rPr kumimoji="1" lang="ja-JP" altLang="en-US"/>
              <a:t>スマホゲーム</a:t>
            </a:r>
            <a:r>
              <a:rPr kumimoji="1" lang="en-US" altLang="ja-JP" dirty="0"/>
              <a:t>					</a:t>
            </a:r>
            <a:r>
              <a:rPr kumimoji="1" lang="ja-JP" altLang="en-US"/>
              <a:t>カメラアプリ</a:t>
            </a:r>
            <a:endParaRPr kumimoji="1" lang="en-US" altLang="ja-JP" dirty="0"/>
          </a:p>
        </p:txBody>
      </p:sp>
      <p:pic>
        <p:nvPicPr>
          <p:cNvPr id="5" name="図 4" descr="手に持った携帯電話&#10;&#10;自動的に生成された説明">
            <a:extLst>
              <a:ext uri="{FF2B5EF4-FFF2-40B4-BE49-F238E27FC236}">
                <a16:creationId xmlns:a16="http://schemas.microsoft.com/office/drawing/2014/main" id="{6F08F9AA-15B3-9146-9C1B-4CF051B1480B}"/>
              </a:ext>
            </a:extLst>
          </p:cNvPr>
          <p:cNvPicPr>
            <a:picLocks noChangeAspect="1"/>
          </p:cNvPicPr>
          <p:nvPr/>
        </p:nvPicPr>
        <p:blipFill>
          <a:blip r:embed="rId2"/>
          <a:stretch>
            <a:fillRect/>
          </a:stretch>
        </p:blipFill>
        <p:spPr>
          <a:xfrm>
            <a:off x="2440531" y="4282063"/>
            <a:ext cx="1605950" cy="2095634"/>
          </a:xfrm>
          <a:prstGeom prst="rect">
            <a:avLst/>
          </a:prstGeom>
        </p:spPr>
      </p:pic>
      <p:sp>
        <p:nvSpPr>
          <p:cNvPr id="6" name="テキスト ボックス 5">
            <a:extLst>
              <a:ext uri="{FF2B5EF4-FFF2-40B4-BE49-F238E27FC236}">
                <a16:creationId xmlns:a16="http://schemas.microsoft.com/office/drawing/2014/main" id="{06BF9130-6D26-9945-9292-5BAE322CF4DE}"/>
              </a:ext>
            </a:extLst>
          </p:cNvPr>
          <p:cNvSpPr txBox="1"/>
          <p:nvPr/>
        </p:nvSpPr>
        <p:spPr>
          <a:xfrm>
            <a:off x="1677363" y="6377697"/>
            <a:ext cx="3393878" cy="369332"/>
          </a:xfrm>
          <a:prstGeom prst="rect">
            <a:avLst/>
          </a:prstGeom>
          <a:noFill/>
        </p:spPr>
        <p:txBody>
          <a:bodyPr wrap="none" rtlCol="0">
            <a:spAutoFit/>
          </a:bodyPr>
          <a:lstStyle/>
          <a:p>
            <a:r>
              <a:rPr kumimoji="1" lang="en" altLang="ja-JP" dirty="0"/>
              <a:t>https://</a:t>
            </a:r>
            <a:r>
              <a:rPr kumimoji="1" lang="en" altLang="ja-JP" dirty="0" err="1"/>
              <a:t>www.pokemongo.jp</a:t>
            </a:r>
            <a:r>
              <a:rPr kumimoji="1" lang="en" altLang="ja-JP" dirty="0"/>
              <a:t>/</a:t>
            </a:r>
            <a:endParaRPr kumimoji="1" lang="ja-JP" altLang="en-US"/>
          </a:p>
        </p:txBody>
      </p:sp>
      <p:pic>
        <p:nvPicPr>
          <p:cNvPr id="8" name="図 7" descr="アイコン&#10;&#10;自動的に生成された説明">
            <a:extLst>
              <a:ext uri="{FF2B5EF4-FFF2-40B4-BE49-F238E27FC236}">
                <a16:creationId xmlns:a16="http://schemas.microsoft.com/office/drawing/2014/main" id="{4481B34D-3F63-C74C-8E34-460ECFE7814A}"/>
              </a:ext>
            </a:extLst>
          </p:cNvPr>
          <p:cNvPicPr>
            <a:picLocks noChangeAspect="1"/>
          </p:cNvPicPr>
          <p:nvPr/>
        </p:nvPicPr>
        <p:blipFill>
          <a:blip r:embed="rId3"/>
          <a:stretch>
            <a:fillRect/>
          </a:stretch>
        </p:blipFill>
        <p:spPr>
          <a:xfrm>
            <a:off x="6096000" y="4233062"/>
            <a:ext cx="1855531" cy="2011023"/>
          </a:xfrm>
          <a:prstGeom prst="rect">
            <a:avLst/>
          </a:prstGeom>
        </p:spPr>
      </p:pic>
      <p:sp>
        <p:nvSpPr>
          <p:cNvPr id="9" name="テキスト ボックス 8">
            <a:extLst>
              <a:ext uri="{FF2B5EF4-FFF2-40B4-BE49-F238E27FC236}">
                <a16:creationId xmlns:a16="http://schemas.microsoft.com/office/drawing/2014/main" id="{65DCD6E5-BBF5-054B-AEDB-1EAB8C02A6B8}"/>
              </a:ext>
            </a:extLst>
          </p:cNvPr>
          <p:cNvSpPr txBox="1"/>
          <p:nvPr/>
        </p:nvSpPr>
        <p:spPr>
          <a:xfrm>
            <a:off x="6644494" y="6212263"/>
            <a:ext cx="758541" cy="369332"/>
          </a:xfrm>
          <a:prstGeom prst="rect">
            <a:avLst/>
          </a:prstGeom>
          <a:noFill/>
        </p:spPr>
        <p:txBody>
          <a:bodyPr wrap="none" rtlCol="0">
            <a:spAutoFit/>
          </a:bodyPr>
          <a:lstStyle/>
          <a:p>
            <a:r>
              <a:rPr kumimoji="1" lang="en-US" altLang="ja-JP" dirty="0"/>
              <a:t>snow</a:t>
            </a:r>
            <a:endParaRPr kumimoji="1" lang="ja-JP" altLang="en-US"/>
          </a:p>
        </p:txBody>
      </p:sp>
    </p:spTree>
    <p:extLst>
      <p:ext uri="{BB962C8B-B14F-4D97-AF65-F5344CB8AC3E}">
        <p14:creationId xmlns:p14="http://schemas.microsoft.com/office/powerpoint/2010/main" val="367202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C4EEF-0A6F-6E42-97E0-37ADFDB4B01B}"/>
              </a:ext>
            </a:extLst>
          </p:cNvPr>
          <p:cNvSpPr>
            <a:spLocks noGrp="1"/>
          </p:cNvSpPr>
          <p:nvPr>
            <p:ph type="title"/>
          </p:nvPr>
        </p:nvSpPr>
        <p:spPr/>
        <p:txBody>
          <a:bodyPr/>
          <a:lstStyle/>
          <a:p>
            <a:r>
              <a:rPr kumimoji="1" lang="en-US" altLang="ja-JP" dirty="0"/>
              <a:t>Augmented Reality</a:t>
            </a:r>
            <a:endParaRPr kumimoji="1" lang="ja-JP" altLang="en-US"/>
          </a:p>
        </p:txBody>
      </p:sp>
      <p:pic>
        <p:nvPicPr>
          <p:cNvPr id="5" name="コンテンツ プレースホルダー 4" descr="建物, 座る, トラック, 立つ が含まれている画像&#10;&#10;自動的に生成された説明">
            <a:extLst>
              <a:ext uri="{FF2B5EF4-FFF2-40B4-BE49-F238E27FC236}">
                <a16:creationId xmlns:a16="http://schemas.microsoft.com/office/drawing/2014/main" id="{45DF5D99-0596-D446-B19D-085120C1D1B2}"/>
              </a:ext>
            </a:extLst>
          </p:cNvPr>
          <p:cNvPicPr>
            <a:picLocks noGrp="1" noChangeAspect="1"/>
          </p:cNvPicPr>
          <p:nvPr>
            <p:ph idx="1"/>
          </p:nvPr>
        </p:nvPicPr>
        <p:blipFill>
          <a:blip r:embed="rId2"/>
          <a:stretch>
            <a:fillRect/>
          </a:stretch>
        </p:blipFill>
        <p:spPr>
          <a:xfrm>
            <a:off x="1089159" y="2368558"/>
            <a:ext cx="3807763" cy="2829938"/>
          </a:xfrm>
        </p:spPr>
      </p:pic>
      <p:sp>
        <p:nvSpPr>
          <p:cNvPr id="6" name="テキスト ボックス 5">
            <a:extLst>
              <a:ext uri="{FF2B5EF4-FFF2-40B4-BE49-F238E27FC236}">
                <a16:creationId xmlns:a16="http://schemas.microsoft.com/office/drawing/2014/main" id="{3B935D9E-BA37-7A48-932E-E39FD9D7343B}"/>
              </a:ext>
            </a:extLst>
          </p:cNvPr>
          <p:cNvSpPr txBox="1"/>
          <p:nvPr/>
        </p:nvSpPr>
        <p:spPr>
          <a:xfrm>
            <a:off x="678143" y="5379037"/>
            <a:ext cx="4629794" cy="369332"/>
          </a:xfrm>
          <a:prstGeom prst="rect">
            <a:avLst/>
          </a:prstGeom>
          <a:noFill/>
        </p:spPr>
        <p:txBody>
          <a:bodyPr wrap="none" rtlCol="0">
            <a:spAutoFit/>
          </a:bodyPr>
          <a:lstStyle/>
          <a:p>
            <a:r>
              <a:rPr kumimoji="1" lang="en" altLang="ja-JP" dirty="0"/>
              <a:t>https://</a:t>
            </a:r>
            <a:r>
              <a:rPr kumimoji="1" lang="en" altLang="ja-JP" dirty="0" err="1"/>
              <a:t>douga-kanji.com</a:t>
            </a:r>
            <a:r>
              <a:rPr kumimoji="1" lang="en" altLang="ja-JP" dirty="0"/>
              <a:t>/posts/</a:t>
            </a:r>
            <a:r>
              <a:rPr kumimoji="1" lang="en" altLang="ja-JP" dirty="0" err="1"/>
              <a:t>ar</a:t>
            </a:r>
            <a:r>
              <a:rPr kumimoji="1" lang="en" altLang="ja-JP" dirty="0"/>
              <a:t>-cases</a:t>
            </a:r>
            <a:endParaRPr kumimoji="1" lang="ja-JP" altLang="en-US"/>
          </a:p>
        </p:txBody>
      </p:sp>
      <p:pic>
        <p:nvPicPr>
          <p:cNvPr id="8" name="図 7" descr="手に持った携帯電話&#10;&#10;自動的に生成された説明">
            <a:extLst>
              <a:ext uri="{FF2B5EF4-FFF2-40B4-BE49-F238E27FC236}">
                <a16:creationId xmlns:a16="http://schemas.microsoft.com/office/drawing/2014/main" id="{262DB1BD-B2EC-8D45-B5AE-A647485D163C}"/>
              </a:ext>
            </a:extLst>
          </p:cNvPr>
          <p:cNvPicPr>
            <a:picLocks noChangeAspect="1"/>
          </p:cNvPicPr>
          <p:nvPr/>
        </p:nvPicPr>
        <p:blipFill>
          <a:blip r:embed="rId3"/>
          <a:stretch>
            <a:fillRect/>
          </a:stretch>
        </p:blipFill>
        <p:spPr>
          <a:xfrm>
            <a:off x="6946593" y="2332275"/>
            <a:ext cx="3308978" cy="2930809"/>
          </a:xfrm>
          <a:prstGeom prst="rect">
            <a:avLst/>
          </a:prstGeom>
        </p:spPr>
      </p:pic>
      <p:sp>
        <p:nvSpPr>
          <p:cNvPr id="10" name="テキスト ボックス 9">
            <a:extLst>
              <a:ext uri="{FF2B5EF4-FFF2-40B4-BE49-F238E27FC236}">
                <a16:creationId xmlns:a16="http://schemas.microsoft.com/office/drawing/2014/main" id="{61BF7C6D-628C-BF40-83CB-A85AD3893EF5}"/>
              </a:ext>
            </a:extLst>
          </p:cNvPr>
          <p:cNvSpPr txBox="1"/>
          <p:nvPr/>
        </p:nvSpPr>
        <p:spPr>
          <a:xfrm>
            <a:off x="2439043" y="2003351"/>
            <a:ext cx="1107996" cy="369332"/>
          </a:xfrm>
          <a:prstGeom prst="rect">
            <a:avLst/>
          </a:prstGeom>
          <a:noFill/>
        </p:spPr>
        <p:txBody>
          <a:bodyPr wrap="none" rtlCol="0">
            <a:spAutoFit/>
          </a:bodyPr>
          <a:lstStyle/>
          <a:p>
            <a:r>
              <a:rPr kumimoji="1" lang="ja-JP" altLang="en-US"/>
              <a:t>建設現場</a:t>
            </a:r>
          </a:p>
        </p:txBody>
      </p:sp>
      <p:sp>
        <p:nvSpPr>
          <p:cNvPr id="11" name="テキスト ボックス 10">
            <a:extLst>
              <a:ext uri="{FF2B5EF4-FFF2-40B4-BE49-F238E27FC236}">
                <a16:creationId xmlns:a16="http://schemas.microsoft.com/office/drawing/2014/main" id="{6BC09BDB-5A76-5E4D-A17F-7F66AE896D3A}"/>
              </a:ext>
            </a:extLst>
          </p:cNvPr>
          <p:cNvSpPr txBox="1"/>
          <p:nvPr/>
        </p:nvSpPr>
        <p:spPr>
          <a:xfrm>
            <a:off x="7935311" y="1999226"/>
            <a:ext cx="1569660" cy="369332"/>
          </a:xfrm>
          <a:prstGeom prst="rect">
            <a:avLst/>
          </a:prstGeom>
          <a:noFill/>
        </p:spPr>
        <p:txBody>
          <a:bodyPr wrap="none" rtlCol="0">
            <a:spAutoFit/>
          </a:bodyPr>
          <a:lstStyle/>
          <a:p>
            <a:r>
              <a:rPr kumimoji="1" lang="ja-JP" altLang="en-US"/>
              <a:t>ショッピング</a:t>
            </a:r>
          </a:p>
        </p:txBody>
      </p:sp>
      <p:sp>
        <p:nvSpPr>
          <p:cNvPr id="12" name="テキスト ボックス 11">
            <a:extLst>
              <a:ext uri="{FF2B5EF4-FFF2-40B4-BE49-F238E27FC236}">
                <a16:creationId xmlns:a16="http://schemas.microsoft.com/office/drawing/2014/main" id="{F1627629-6161-524B-B8DA-B85D68103425}"/>
              </a:ext>
            </a:extLst>
          </p:cNvPr>
          <p:cNvSpPr txBox="1"/>
          <p:nvPr/>
        </p:nvSpPr>
        <p:spPr>
          <a:xfrm>
            <a:off x="8385754" y="5414031"/>
            <a:ext cx="668773" cy="369332"/>
          </a:xfrm>
          <a:prstGeom prst="rect">
            <a:avLst/>
          </a:prstGeom>
          <a:noFill/>
        </p:spPr>
        <p:txBody>
          <a:bodyPr wrap="none" rtlCol="0">
            <a:spAutoFit/>
          </a:bodyPr>
          <a:lstStyle/>
          <a:p>
            <a:r>
              <a:rPr kumimoji="1" lang="en-US" altLang="ja-JP" dirty="0"/>
              <a:t>IKEA</a:t>
            </a:r>
            <a:endParaRPr kumimoji="1" lang="ja-JP" altLang="en-US"/>
          </a:p>
        </p:txBody>
      </p:sp>
    </p:spTree>
    <p:extLst>
      <p:ext uri="{BB962C8B-B14F-4D97-AF65-F5344CB8AC3E}">
        <p14:creationId xmlns:p14="http://schemas.microsoft.com/office/powerpoint/2010/main" val="42309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C4EEF-0A6F-6E42-97E0-37ADFDB4B01B}"/>
              </a:ext>
            </a:extLst>
          </p:cNvPr>
          <p:cNvSpPr>
            <a:spLocks noGrp="1"/>
          </p:cNvSpPr>
          <p:nvPr>
            <p:ph type="title"/>
          </p:nvPr>
        </p:nvSpPr>
        <p:spPr>
          <a:xfrm>
            <a:off x="1156164" y="447068"/>
            <a:ext cx="9404723" cy="724441"/>
          </a:xfrm>
        </p:spPr>
        <p:txBody>
          <a:bodyPr/>
          <a:lstStyle/>
          <a:p>
            <a:r>
              <a:rPr kumimoji="1" lang="en-US" altLang="ja-JP" dirty="0"/>
              <a:t>Augmented Reality</a:t>
            </a:r>
            <a:br>
              <a:rPr kumimoji="1" lang="en-US" altLang="ja-JP" dirty="0"/>
            </a:br>
            <a:endParaRPr kumimoji="1" lang="ja-JP" altLang="en-US"/>
          </a:p>
        </p:txBody>
      </p:sp>
      <p:sp>
        <p:nvSpPr>
          <p:cNvPr id="4" name="コンテンツ プレースホルダー 3">
            <a:extLst>
              <a:ext uri="{FF2B5EF4-FFF2-40B4-BE49-F238E27FC236}">
                <a16:creationId xmlns:a16="http://schemas.microsoft.com/office/drawing/2014/main" id="{70A50E64-5684-9944-9200-0EFD24D2BF5C}"/>
              </a:ext>
            </a:extLst>
          </p:cNvPr>
          <p:cNvSpPr>
            <a:spLocks noGrp="1"/>
          </p:cNvSpPr>
          <p:nvPr>
            <p:ph idx="1"/>
          </p:nvPr>
        </p:nvSpPr>
        <p:spPr>
          <a:xfrm>
            <a:off x="2078939" y="2215451"/>
            <a:ext cx="8946541" cy="4195481"/>
          </a:xfrm>
        </p:spPr>
        <p:txBody>
          <a:bodyPr/>
          <a:lstStyle/>
          <a:p>
            <a:endParaRPr lang="en-US" altLang="ja-JP" dirty="0"/>
          </a:p>
          <a:p>
            <a:r>
              <a:rPr lang="en-US" altLang="ja-JP" dirty="0"/>
              <a:t>Android</a:t>
            </a:r>
            <a:r>
              <a:rPr lang="ja-JP" altLang="en-US"/>
              <a:t>で</a:t>
            </a:r>
            <a:r>
              <a:rPr lang="en-US" altLang="ja-JP" dirty="0"/>
              <a:t>AR</a:t>
            </a:r>
            <a:r>
              <a:rPr lang="ja-JP" altLang="en-US"/>
              <a:t>アプリを実現するための</a:t>
            </a:r>
            <a:r>
              <a:rPr lang="en-US" altLang="ja-JP" dirty="0"/>
              <a:t>Google</a:t>
            </a:r>
            <a:r>
              <a:rPr lang="ja-JP" altLang="en-US"/>
              <a:t>のライブラリ</a:t>
            </a:r>
            <a:endParaRPr lang="en-US" altLang="ja-JP" dirty="0"/>
          </a:p>
          <a:p>
            <a:r>
              <a:rPr lang="en-US" altLang="ja-JP" dirty="0" err="1"/>
              <a:t>Arcore</a:t>
            </a:r>
            <a:r>
              <a:rPr lang="ja-JP" altLang="en-US"/>
              <a:t>でできること</a:t>
            </a:r>
            <a:endParaRPr lang="en-US" altLang="ja-JP" dirty="0"/>
          </a:p>
          <a:p>
            <a:pPr lvl="1"/>
            <a:r>
              <a:rPr lang="ja-JP" altLang="en-US"/>
              <a:t>モーショントラッキング</a:t>
            </a:r>
            <a:endParaRPr lang="en-US" altLang="ja-JP" dirty="0"/>
          </a:p>
          <a:p>
            <a:pPr lvl="1"/>
            <a:r>
              <a:rPr lang="ja-JP" altLang="en-US"/>
              <a:t>環境認識（平面、壁）</a:t>
            </a:r>
            <a:endParaRPr lang="en-US" altLang="ja-JP" dirty="0"/>
          </a:p>
          <a:p>
            <a:pPr lvl="1"/>
            <a:r>
              <a:rPr lang="ja-JP" altLang="en-US"/>
              <a:t>光源推定</a:t>
            </a:r>
          </a:p>
        </p:txBody>
      </p:sp>
      <p:sp>
        <p:nvSpPr>
          <p:cNvPr id="9" name="テキスト ボックス 8">
            <a:extLst>
              <a:ext uri="{FF2B5EF4-FFF2-40B4-BE49-F238E27FC236}">
                <a16:creationId xmlns:a16="http://schemas.microsoft.com/office/drawing/2014/main" id="{E6F85EEB-6887-9A4D-9007-43830FE1AEFC}"/>
              </a:ext>
            </a:extLst>
          </p:cNvPr>
          <p:cNvSpPr txBox="1"/>
          <p:nvPr/>
        </p:nvSpPr>
        <p:spPr>
          <a:xfrm>
            <a:off x="1676125" y="1605520"/>
            <a:ext cx="1478290" cy="523220"/>
          </a:xfrm>
          <a:prstGeom prst="rect">
            <a:avLst/>
          </a:prstGeom>
          <a:noFill/>
        </p:spPr>
        <p:txBody>
          <a:bodyPr wrap="none" rtlCol="0">
            <a:spAutoFit/>
          </a:bodyPr>
          <a:lstStyle/>
          <a:p>
            <a:r>
              <a:rPr kumimoji="1" lang="en-US" altLang="ja-JP" sz="2800" dirty="0" err="1"/>
              <a:t>ARcore</a:t>
            </a:r>
            <a:endParaRPr kumimoji="1" lang="ja-JP" altLang="en-US" sz="2800"/>
          </a:p>
        </p:txBody>
      </p:sp>
    </p:spTree>
    <p:extLst>
      <p:ext uri="{BB962C8B-B14F-4D97-AF65-F5344CB8AC3E}">
        <p14:creationId xmlns:p14="http://schemas.microsoft.com/office/powerpoint/2010/main" val="398195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33133-C1A3-C648-B987-38CD6BEF1360}"/>
              </a:ext>
            </a:extLst>
          </p:cNvPr>
          <p:cNvSpPr>
            <a:spLocks noGrp="1"/>
          </p:cNvSpPr>
          <p:nvPr>
            <p:ph type="title"/>
          </p:nvPr>
        </p:nvSpPr>
        <p:spPr/>
        <p:txBody>
          <a:bodyPr/>
          <a:lstStyle/>
          <a:p>
            <a:r>
              <a:rPr lang="ja-JP" altLang="en-US"/>
              <a:t>先行研究</a:t>
            </a:r>
            <a:r>
              <a:rPr lang="en-US" altLang="ja-JP" dirty="0"/>
              <a:t>	</a:t>
            </a:r>
            <a:r>
              <a:rPr lang="ja-JP" altLang="en-US"/>
              <a:t>自律航法技術</a:t>
            </a:r>
            <a:br>
              <a:rPr lang="en-US" altLang="ja-JP" dirty="0"/>
            </a:br>
            <a:r>
              <a:rPr lang="en-US" altLang="ja-JP" dirty="0"/>
              <a:t>(pedometer based-location)</a:t>
            </a:r>
            <a:endParaRPr kumimoji="1" lang="ja-JP" altLang="en-US"/>
          </a:p>
        </p:txBody>
      </p:sp>
      <p:sp>
        <p:nvSpPr>
          <p:cNvPr id="3" name="コンテンツ プレースホルダー 2">
            <a:extLst>
              <a:ext uri="{FF2B5EF4-FFF2-40B4-BE49-F238E27FC236}">
                <a16:creationId xmlns:a16="http://schemas.microsoft.com/office/drawing/2014/main" id="{F53F5884-B204-0D49-886A-D0A097ECE8EE}"/>
              </a:ext>
            </a:extLst>
          </p:cNvPr>
          <p:cNvSpPr>
            <a:spLocks noGrp="1"/>
          </p:cNvSpPr>
          <p:nvPr>
            <p:ph idx="1"/>
          </p:nvPr>
        </p:nvSpPr>
        <p:spPr>
          <a:xfrm>
            <a:off x="875201" y="2136200"/>
            <a:ext cx="8946541" cy="2383248"/>
          </a:xfrm>
        </p:spPr>
        <p:txBody>
          <a:bodyPr/>
          <a:lstStyle/>
          <a:p>
            <a:r>
              <a:rPr kumimoji="1" lang="ja-JP" altLang="en-US" sz="2400"/>
              <a:t>測位方法</a:t>
            </a:r>
            <a:endParaRPr lang="en-US" altLang="ja-JP" sz="2400" dirty="0"/>
          </a:p>
          <a:p>
            <a:pPr lvl="1"/>
            <a:r>
              <a:rPr kumimoji="1" lang="ja-JP" altLang="en-US" sz="2000"/>
              <a:t>ジャイロセンサと方位センサからスマホの向きを決める</a:t>
            </a:r>
            <a:endParaRPr kumimoji="1" lang="en-US" altLang="ja-JP" sz="2000" dirty="0"/>
          </a:p>
          <a:p>
            <a:pPr lvl="1"/>
            <a:r>
              <a:rPr lang="ja-JP" altLang="en-US" sz="2000"/>
              <a:t>加速度センサの値から歩数を計算し進んだ距離</a:t>
            </a:r>
            <a:endParaRPr lang="en-US" altLang="ja-JP" sz="2000" dirty="0"/>
          </a:p>
          <a:p>
            <a:pPr lvl="1"/>
            <a:r>
              <a:rPr lang="ja-JP" altLang="en-US" sz="2000"/>
              <a:t>これらから、移動した場所を計算する</a:t>
            </a:r>
            <a:endParaRPr lang="en-US" altLang="ja-JP" sz="2000" dirty="0"/>
          </a:p>
          <a:p>
            <a:pPr lvl="1"/>
            <a:endParaRPr kumimoji="1" lang="en-US" altLang="ja-JP" dirty="0"/>
          </a:p>
        </p:txBody>
      </p:sp>
      <p:sp>
        <p:nvSpPr>
          <p:cNvPr id="4" name="テキスト ボックス 3">
            <a:extLst>
              <a:ext uri="{FF2B5EF4-FFF2-40B4-BE49-F238E27FC236}">
                <a16:creationId xmlns:a16="http://schemas.microsoft.com/office/drawing/2014/main" id="{6A302740-4C76-D740-8981-0487EE0F6625}"/>
              </a:ext>
            </a:extLst>
          </p:cNvPr>
          <p:cNvSpPr txBox="1"/>
          <p:nvPr/>
        </p:nvSpPr>
        <p:spPr>
          <a:xfrm>
            <a:off x="875201" y="4519448"/>
            <a:ext cx="7112661" cy="1323439"/>
          </a:xfrm>
          <a:prstGeom prst="rect">
            <a:avLst/>
          </a:prstGeom>
          <a:noFill/>
        </p:spPr>
        <p:txBody>
          <a:bodyPr wrap="square" rtlCol="0">
            <a:spAutoFit/>
          </a:bodyPr>
          <a:lstStyle/>
          <a:p>
            <a:r>
              <a:rPr kumimoji="1" lang="ja-JP" altLang="en-US" sz="2000"/>
              <a:t>問題点</a:t>
            </a:r>
            <a:endParaRPr kumimoji="1" lang="en-US" altLang="ja-JP" sz="2000" dirty="0"/>
          </a:p>
          <a:p>
            <a:endParaRPr kumimoji="1" lang="en-US" altLang="ja-JP" sz="2000" dirty="0"/>
          </a:p>
          <a:p>
            <a:r>
              <a:rPr kumimoji="1" lang="ja-JP" altLang="en-US" sz="2000"/>
              <a:t>・計算処理によって割り出された位置情報の信頼性が低い</a:t>
            </a:r>
            <a:endParaRPr kumimoji="1" lang="en-US" altLang="ja-JP" sz="2000" dirty="0"/>
          </a:p>
          <a:p>
            <a:r>
              <a:rPr lang="ja-JP" altLang="en-US" sz="2000"/>
              <a:t>・</a:t>
            </a:r>
            <a:r>
              <a:rPr lang="en-US" altLang="ja-JP" sz="2000" dirty="0"/>
              <a:t>AR</a:t>
            </a:r>
            <a:r>
              <a:rPr lang="ja-JP" altLang="en-US" sz="2000"/>
              <a:t>で表示された矢印が、いまいち分かりにくい</a:t>
            </a:r>
            <a:endParaRPr kumimoji="1" lang="ja-JP" altLang="en-US"/>
          </a:p>
        </p:txBody>
      </p:sp>
      <p:pic>
        <p:nvPicPr>
          <p:cNvPr id="6" name="図 5" descr="屋内, 建物, 部屋, 床 が含まれている画像&#10;&#10;自動的に生成された説明">
            <a:extLst>
              <a:ext uri="{FF2B5EF4-FFF2-40B4-BE49-F238E27FC236}">
                <a16:creationId xmlns:a16="http://schemas.microsoft.com/office/drawing/2014/main" id="{B2F7396F-EA53-1F47-84D7-B301274B0CFF}"/>
              </a:ext>
            </a:extLst>
          </p:cNvPr>
          <p:cNvPicPr>
            <a:picLocks noChangeAspect="1"/>
          </p:cNvPicPr>
          <p:nvPr/>
        </p:nvPicPr>
        <p:blipFill>
          <a:blip r:embed="rId2"/>
          <a:stretch>
            <a:fillRect/>
          </a:stretch>
        </p:blipFill>
        <p:spPr>
          <a:xfrm>
            <a:off x="8451835" y="1152983"/>
            <a:ext cx="2739814" cy="5633204"/>
          </a:xfrm>
          <a:prstGeom prst="rect">
            <a:avLst/>
          </a:prstGeom>
        </p:spPr>
      </p:pic>
    </p:spTree>
    <p:extLst>
      <p:ext uri="{BB962C8B-B14F-4D97-AF65-F5344CB8AC3E}">
        <p14:creationId xmlns:p14="http://schemas.microsoft.com/office/powerpoint/2010/main" val="2012770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{0673103D-54E1-6148-8FF1-D63D4BE93700}tf10001062</Template>
  <TotalTime>11265</TotalTime>
  <Words>866</Words>
  <Application>Microsoft Macintosh PowerPoint</Application>
  <PresentationFormat>ワイド画面</PresentationFormat>
  <Paragraphs>138</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Arial</vt:lpstr>
      <vt:lpstr>Cambria Math</vt:lpstr>
      <vt:lpstr>Century Gothic</vt:lpstr>
      <vt:lpstr>Wingdings 3</vt:lpstr>
      <vt:lpstr>イオン</vt:lpstr>
      <vt:lpstr>中間発表</vt:lpstr>
      <vt:lpstr>Augmented Reality approach to Wi-Fi based Indoor Navigation System</vt:lpstr>
      <vt:lpstr>研究動機</vt:lpstr>
      <vt:lpstr>概要</vt:lpstr>
      <vt:lpstr>使用するもの</vt:lpstr>
      <vt:lpstr>Augmented Reality</vt:lpstr>
      <vt:lpstr>Augmented Reality</vt:lpstr>
      <vt:lpstr>Augmented Reality </vt:lpstr>
      <vt:lpstr>先行研究 自律航法技術 (pedometer based-location)</vt:lpstr>
      <vt:lpstr>屋内測位</vt:lpstr>
      <vt:lpstr>本研究の改良点</vt:lpstr>
      <vt:lpstr>Wi-Fi based Indoor Navigation System</vt:lpstr>
      <vt:lpstr>Wi-Fi based Indoor Navigation System</vt:lpstr>
      <vt:lpstr>Wi-Fi based Indoor Navigation System</vt:lpstr>
      <vt:lpstr>Wi-Fi based Indoor Navigation System</vt:lpstr>
      <vt:lpstr>Wi-Fi based Indoor Navigation System</vt:lpstr>
      <vt:lpstr>経路投影　（AR）</vt:lpstr>
      <vt:lpstr>進行状況</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小貫峻輔</dc:creator>
  <cp:lastModifiedBy>小貫峻輔</cp:lastModifiedBy>
  <cp:revision>5</cp:revision>
  <dcterms:created xsi:type="dcterms:W3CDTF">2021-11-03T00:03:05Z</dcterms:created>
  <dcterms:modified xsi:type="dcterms:W3CDTF">2021-11-24T12:57:20Z</dcterms:modified>
</cp:coreProperties>
</file>