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9601200" cy="12801600" type="A3"/>
  <p:notesSz cx="6858000" cy="9144000"/>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p15:clr>
            <a:srgbClr val="A4A3A4"/>
          </p15:clr>
        </p15:guide>
        <p15:guide id="2" pos="30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455"/>
    <p:restoredTop sz="94646"/>
  </p:normalViewPr>
  <p:slideViewPr>
    <p:cSldViewPr showGuides="1">
      <p:cViewPr>
        <p:scale>
          <a:sx n="156" d="100"/>
          <a:sy n="156" d="100"/>
        </p:scale>
        <p:origin x="-4712" y="-40"/>
      </p:cViewPr>
      <p:guideLst>
        <p:guide orient="horz" pos="4032"/>
        <p:guide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20090" y="3976795"/>
            <a:ext cx="8161020" cy="2744047"/>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440180" y="7254240"/>
            <a:ext cx="6720840" cy="327152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2021/10/20</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2404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2021/10/20</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894721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746220" y="717127"/>
            <a:ext cx="3023711" cy="15293764"/>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71751" y="717127"/>
            <a:ext cx="8914448" cy="15293764"/>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2021/10/20</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738879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2021/10/20</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3178325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58429" y="8226215"/>
            <a:ext cx="8161020" cy="2542540"/>
          </a:xfrm>
        </p:spPr>
        <p:txBody>
          <a:bodyPr anchor="t"/>
          <a:lstStyle>
            <a:lvl1pPr algn="l">
              <a:defRPr sz="56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58429" y="5425866"/>
            <a:ext cx="8161020" cy="2800349"/>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2021/10/20</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3848137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71752" y="4181264"/>
            <a:ext cx="5969079" cy="11829627"/>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800850" y="4181264"/>
            <a:ext cx="5969080" cy="11829627"/>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41C63ABA-7AD4-414B-BAC9-9FD2A004AC76}" type="datetimeFigureOut">
              <a:rPr kumimoji="1" lang="ja-JP" altLang="en-US" smtClean="0"/>
              <a:t>2021/10/20</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735216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80060" y="512657"/>
            <a:ext cx="8641080" cy="2133600"/>
          </a:xfrm>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80061" y="2865545"/>
            <a:ext cx="4242197" cy="1194223"/>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80061" y="4059768"/>
            <a:ext cx="4242197" cy="7375737"/>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877277" y="2865545"/>
            <a:ext cx="4243864" cy="1194223"/>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877277" y="4059768"/>
            <a:ext cx="4243864" cy="7375737"/>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41C63ABA-7AD4-414B-BAC9-9FD2A004AC76}" type="datetimeFigureOut">
              <a:rPr kumimoji="1" lang="ja-JP" altLang="en-US" smtClean="0"/>
              <a:t>2021/10/20</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3748554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41C63ABA-7AD4-414B-BAC9-9FD2A004AC76}" type="datetimeFigureOut">
              <a:rPr kumimoji="1" lang="ja-JP" altLang="en-US" smtClean="0"/>
              <a:t>2021/10/20</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649558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1C63ABA-7AD4-414B-BAC9-9FD2A004AC76}" type="datetimeFigureOut">
              <a:rPr kumimoji="1" lang="ja-JP" altLang="en-US" smtClean="0"/>
              <a:t>2021/10/20</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3560844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80061" y="509693"/>
            <a:ext cx="3158729" cy="2169160"/>
          </a:xfrm>
        </p:spPr>
        <p:txBody>
          <a:bodyPr anchor="b"/>
          <a:lstStyle>
            <a:lvl1pPr algn="l">
              <a:defRPr sz="28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753802" y="509695"/>
            <a:ext cx="5367338" cy="10925811"/>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80061" y="2678855"/>
            <a:ext cx="3158729" cy="8756651"/>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41C63ABA-7AD4-414B-BAC9-9FD2A004AC76}" type="datetimeFigureOut">
              <a:rPr kumimoji="1" lang="ja-JP" altLang="en-US" smtClean="0"/>
              <a:t>2021/10/20</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986530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881902" y="8961121"/>
            <a:ext cx="5760720" cy="1057911"/>
          </a:xfrm>
        </p:spPr>
        <p:txBody>
          <a:bodyPr anchor="b"/>
          <a:lstStyle>
            <a:lvl1pPr algn="l">
              <a:defRPr sz="2800" b="1"/>
            </a:lvl1pPr>
          </a:lstStyle>
          <a:p>
            <a:r>
              <a:rPr kumimoji="1" lang="ja-JP" altLang="en-US"/>
              <a:t>マスター タイトルの書式設定</a:t>
            </a:r>
          </a:p>
        </p:txBody>
      </p:sp>
      <p:sp>
        <p:nvSpPr>
          <p:cNvPr id="3" name="図プレースホルダー 2"/>
          <p:cNvSpPr>
            <a:spLocks noGrp="1"/>
          </p:cNvSpPr>
          <p:nvPr>
            <p:ph type="pic" idx="1"/>
          </p:nvPr>
        </p:nvSpPr>
        <p:spPr>
          <a:xfrm>
            <a:off x="1881902" y="1143847"/>
            <a:ext cx="5760720" cy="768096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dirty="0"/>
          </a:p>
        </p:txBody>
      </p:sp>
      <p:sp>
        <p:nvSpPr>
          <p:cNvPr id="4" name="テキスト プレースホルダー 3"/>
          <p:cNvSpPr>
            <a:spLocks noGrp="1"/>
          </p:cNvSpPr>
          <p:nvPr>
            <p:ph type="body" sz="half" idx="2"/>
          </p:nvPr>
        </p:nvSpPr>
        <p:spPr>
          <a:xfrm>
            <a:off x="1881902" y="10019032"/>
            <a:ext cx="5760720" cy="1502409"/>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41C63ABA-7AD4-414B-BAC9-9FD2A004AC76}" type="datetimeFigureOut">
              <a:rPr kumimoji="1" lang="ja-JP" altLang="en-US" smtClean="0"/>
              <a:t>2021/10/20</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823623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80060" y="512657"/>
            <a:ext cx="8641080" cy="2133600"/>
          </a:xfrm>
          <a:prstGeom prst="rect">
            <a:avLst/>
          </a:prstGeom>
        </p:spPr>
        <p:txBody>
          <a:bodyPr vert="horz" lIns="128016" tIns="64008" rIns="128016" bIns="64008"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80060" y="2987041"/>
            <a:ext cx="8641080" cy="8448464"/>
          </a:xfrm>
          <a:prstGeom prst="rect">
            <a:avLst/>
          </a:prstGeom>
        </p:spPr>
        <p:txBody>
          <a:bodyPr vert="horz" lIns="128016" tIns="64008" rIns="128016" bIns="64008"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80060" y="11865189"/>
            <a:ext cx="2240280" cy="681567"/>
          </a:xfrm>
          <a:prstGeom prst="rect">
            <a:avLst/>
          </a:prstGeom>
        </p:spPr>
        <p:txBody>
          <a:bodyPr vert="horz" lIns="128016" tIns="64008" rIns="128016" bIns="64008" rtlCol="0" anchor="ctr"/>
          <a:lstStyle>
            <a:lvl1pPr algn="l">
              <a:defRPr sz="1700">
                <a:solidFill>
                  <a:schemeClr val="tx1">
                    <a:tint val="75000"/>
                  </a:schemeClr>
                </a:solidFill>
              </a:defRPr>
            </a:lvl1pPr>
          </a:lstStyle>
          <a:p>
            <a:fld id="{41C63ABA-7AD4-414B-BAC9-9FD2A004AC76}" type="datetimeFigureOut">
              <a:rPr kumimoji="1" lang="ja-JP" altLang="en-US" smtClean="0"/>
              <a:t>2021/10/20</a:t>
            </a:fld>
            <a:endParaRPr kumimoji="1" lang="ja-JP" altLang="en-US" dirty="0"/>
          </a:p>
        </p:txBody>
      </p:sp>
      <p:sp>
        <p:nvSpPr>
          <p:cNvPr id="5" name="フッター プレースホルダー 4"/>
          <p:cNvSpPr>
            <a:spLocks noGrp="1"/>
          </p:cNvSpPr>
          <p:nvPr>
            <p:ph type="ftr" sz="quarter" idx="3"/>
          </p:nvPr>
        </p:nvSpPr>
        <p:spPr>
          <a:xfrm>
            <a:off x="3280410" y="11865189"/>
            <a:ext cx="3040380" cy="681567"/>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6880860" y="11865189"/>
            <a:ext cx="2240280" cy="681567"/>
          </a:xfrm>
          <a:prstGeom prst="rect">
            <a:avLst/>
          </a:prstGeom>
        </p:spPr>
        <p:txBody>
          <a:bodyPr vert="horz" lIns="128016" tIns="64008" rIns="128016" bIns="64008" rtlCol="0" anchor="ctr"/>
          <a:lstStyle>
            <a:lvl1pPr algn="r">
              <a:defRPr sz="1700">
                <a:solidFill>
                  <a:schemeClr val="tx1">
                    <a:tint val="75000"/>
                  </a:schemeClr>
                </a:solidFill>
              </a:defRPr>
            </a:lvl1p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049898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80160" rtl="0" eaLnBrk="1" latinLnBrk="0" hangingPunct="1">
        <a:spcBef>
          <a:spcPct val="0"/>
        </a:spcBef>
        <a:buNone/>
        <a:defRPr kumimoji="1" sz="6200" kern="1200">
          <a:solidFill>
            <a:schemeClr val="tx1"/>
          </a:solidFill>
          <a:latin typeface="+mj-lt"/>
          <a:ea typeface="+mj-ea"/>
          <a:cs typeface="+mj-cs"/>
        </a:defRPr>
      </a:lvl1pPr>
    </p:titleStyle>
    <p:bodyStyle>
      <a:lvl1pPr marL="480060" indent="-480060" algn="l" defTabSz="1280160" rtl="0" eaLnBrk="1" latinLnBrk="0" hangingPunct="1">
        <a:spcBef>
          <a:spcPct val="20000"/>
        </a:spcBef>
        <a:buFont typeface="Arial" panose="020B0604020202020204"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anose="020B0604020202020204"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anose="020B0604020202020204"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グループ化 36">
            <a:extLst>
              <a:ext uri="{FF2B5EF4-FFF2-40B4-BE49-F238E27FC236}">
                <a16:creationId xmlns:a16="http://schemas.microsoft.com/office/drawing/2014/main" id="{D84FA6AA-D7CF-DD4A-8C8B-2C0082963EAF}"/>
              </a:ext>
            </a:extLst>
          </p:cNvPr>
          <p:cNvGrpSpPr/>
          <p:nvPr/>
        </p:nvGrpSpPr>
        <p:grpSpPr>
          <a:xfrm>
            <a:off x="171730" y="6216504"/>
            <a:ext cx="4597582" cy="2775621"/>
            <a:chOff x="171730" y="6273230"/>
            <a:chExt cx="4597582" cy="2775621"/>
          </a:xfrm>
        </p:grpSpPr>
        <p:grpSp>
          <p:nvGrpSpPr>
            <p:cNvPr id="27" name="グループ化 26">
              <a:extLst>
                <a:ext uri="{FF2B5EF4-FFF2-40B4-BE49-F238E27FC236}">
                  <a16:creationId xmlns:a16="http://schemas.microsoft.com/office/drawing/2014/main" id="{51BD2553-5925-B44A-AED2-8787746B2616}"/>
                </a:ext>
              </a:extLst>
            </p:cNvPr>
            <p:cNvGrpSpPr/>
            <p:nvPr/>
          </p:nvGrpSpPr>
          <p:grpSpPr>
            <a:xfrm>
              <a:off x="171730" y="6365806"/>
              <a:ext cx="4597582" cy="2503498"/>
              <a:chOff x="27597" y="6123592"/>
              <a:chExt cx="4787440" cy="2606881"/>
            </a:xfrm>
          </p:grpSpPr>
          <p:pic>
            <p:nvPicPr>
              <p:cNvPr id="16" name="図 15" descr="ダイアグラム&#10;&#10;自動的に生成された説明">
                <a:extLst>
                  <a:ext uri="{FF2B5EF4-FFF2-40B4-BE49-F238E27FC236}">
                    <a16:creationId xmlns:a16="http://schemas.microsoft.com/office/drawing/2014/main" id="{7E818F2C-8627-6D47-A60F-A06628A377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1607" y="6123592"/>
                <a:ext cx="2713430" cy="2606881"/>
              </a:xfrm>
              <a:prstGeom prst="rect">
                <a:avLst/>
              </a:prstGeom>
            </p:spPr>
          </p:pic>
          <p:grpSp>
            <p:nvGrpSpPr>
              <p:cNvPr id="26" name="グループ化 25">
                <a:extLst>
                  <a:ext uri="{FF2B5EF4-FFF2-40B4-BE49-F238E27FC236}">
                    <a16:creationId xmlns:a16="http://schemas.microsoft.com/office/drawing/2014/main" id="{83F9EAD7-E627-8E41-90EF-EC7C8A56A6D7}"/>
                  </a:ext>
                </a:extLst>
              </p:cNvPr>
              <p:cNvGrpSpPr/>
              <p:nvPr/>
            </p:nvGrpSpPr>
            <p:grpSpPr>
              <a:xfrm>
                <a:off x="27597" y="7276612"/>
                <a:ext cx="2754037" cy="1151347"/>
                <a:chOff x="27597" y="7276612"/>
                <a:chExt cx="2754037" cy="1151347"/>
              </a:xfrm>
            </p:grpSpPr>
            <p:sp>
              <p:nvSpPr>
                <p:cNvPr id="18" name="正方形/長方形 17">
                  <a:extLst>
                    <a:ext uri="{FF2B5EF4-FFF2-40B4-BE49-F238E27FC236}">
                      <a16:creationId xmlns:a16="http://schemas.microsoft.com/office/drawing/2014/main" id="{F6DDFDF0-69C9-EC4B-BF88-0772098D848E}"/>
                    </a:ext>
                  </a:extLst>
                </p:cNvPr>
                <p:cNvSpPr/>
                <p:nvPr/>
              </p:nvSpPr>
              <p:spPr>
                <a:xfrm>
                  <a:off x="2020160" y="7276612"/>
                  <a:ext cx="577222" cy="11513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C833BE03-921F-F742-913F-FE7D7B9D1592}"/>
                        </a:ext>
                      </a:extLst>
                    </p:cNvPr>
                    <p:cNvSpPr txBox="1"/>
                    <p:nvPr/>
                  </p:nvSpPr>
                  <p:spPr>
                    <a:xfrm>
                      <a:off x="27597" y="7384398"/>
                      <a:ext cx="2754037" cy="8900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latin typeface="Cambria Math" panose="02040503050406030204" pitchFamily="18" charset="0"/>
                                  </a:rPr>
                                </m:ctrlPr>
                              </m:dPr>
                              <m:e>
                                <m:eqArr>
                                  <m:eqArrPr>
                                    <m:ctrlPr>
                                      <a:rPr kumimoji="1" lang="en-US" altLang="ja-JP" sz="1400" i="1" smtClean="0">
                                        <a:latin typeface="Cambria Math" panose="02040503050406030204" pitchFamily="18" charset="0"/>
                                      </a:rPr>
                                    </m:ctrlPr>
                                  </m:eqArrPr>
                                  <m:e>
                                    <m:sSup>
                                      <m:sSupPr>
                                        <m:ctrlPr>
                                          <a:rPr kumimoji="1" lang="en-US" altLang="ja-JP" sz="1400" i="1" smtClean="0">
                                            <a:latin typeface="Cambria Math" panose="02040503050406030204" pitchFamily="18" charset="0"/>
                                          </a:rPr>
                                        </m:ctrlPr>
                                      </m:sSupPr>
                                      <m:e>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𝑥</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𝑥</m:t>
                                        </m:r>
                                        <m:r>
                                          <a:rPr kumimoji="1" lang="en-US" altLang="ja-JP" sz="1400" b="0" i="1" smtClean="0">
                                            <a:latin typeface="Cambria Math" panose="02040503050406030204" pitchFamily="18" charset="0"/>
                                          </a:rPr>
                                          <m:t>1)</m:t>
                                        </m:r>
                                      </m:e>
                                      <m:sup>
                                        <m:r>
                                          <a:rPr kumimoji="1" lang="en-US" altLang="ja-JP" sz="1400" i="1" smtClean="0">
                                            <a:latin typeface="Cambria Math" panose="02040503050406030204" pitchFamily="18" charset="0"/>
                                          </a:rPr>
                                          <m:t>2</m:t>
                                        </m:r>
                                      </m:sup>
                                    </m:sSup>
                                    <m:r>
                                      <a:rPr kumimoji="1" lang="en-US" altLang="ja-JP" sz="1400" b="0" i="1" smtClean="0">
                                        <a:latin typeface="Cambria Math" panose="02040503050406030204" pitchFamily="18" charset="0"/>
                                      </a:rPr>
                                      <m:t>+</m:t>
                                    </m:r>
                                    <m:sSup>
                                      <m:sSupPr>
                                        <m:ctrlPr>
                                          <a:rPr lang="en-US" altLang="ja-JP" sz="1400" i="1">
                                            <a:latin typeface="Cambria Math" panose="02040503050406030204" pitchFamily="18" charset="0"/>
                                          </a:rPr>
                                        </m:ctrlPr>
                                      </m:sSupPr>
                                      <m:e>
                                        <m:r>
                                          <a:rPr lang="en-US" altLang="ja-JP" sz="1400" i="1">
                                            <a:latin typeface="Cambria Math" panose="02040503050406030204" pitchFamily="18" charset="0"/>
                                          </a:rPr>
                                          <m:t>(</m:t>
                                        </m:r>
                                        <m:r>
                                          <a:rPr lang="en-US" altLang="ja-JP" sz="1400" b="0" i="1" smtClean="0">
                                            <a:latin typeface="Cambria Math" panose="02040503050406030204" pitchFamily="18" charset="0"/>
                                          </a:rPr>
                                          <m:t>𝑦</m:t>
                                        </m:r>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𝑦</m:t>
                                        </m:r>
                                        <m:r>
                                          <a:rPr lang="en-US" altLang="ja-JP" sz="1400" b="0" i="1" smtClean="0">
                                            <a:latin typeface="Cambria Math" panose="02040503050406030204" pitchFamily="18" charset="0"/>
                                          </a:rPr>
                                          <m:t>1)</m:t>
                                        </m:r>
                                      </m:e>
                                      <m:sup>
                                        <m:r>
                                          <a:rPr lang="en-US" altLang="ja-JP" sz="1400" i="1">
                                            <a:latin typeface="Cambria Math" panose="02040503050406030204" pitchFamily="18" charset="0"/>
                                          </a:rPr>
                                          <m:t>2</m:t>
                                        </m:r>
                                      </m:sup>
                                    </m:sSup>
                                    <m:r>
                                      <a:rPr lang="en-US" altLang="ja-JP" sz="1400" b="0" i="1" smtClean="0">
                                        <a:latin typeface="Cambria Math" panose="02040503050406030204" pitchFamily="18" charset="0"/>
                                      </a:rPr>
                                      <m:t>=</m:t>
                                    </m:r>
                                    <m:sSup>
                                      <m:sSupPr>
                                        <m:ctrlPr>
                                          <a:rPr lang="en-US" altLang="ja-JP" sz="1400" i="1">
                                            <a:latin typeface="Cambria Math" panose="02040503050406030204" pitchFamily="18" charset="0"/>
                                          </a:rPr>
                                        </m:ctrlPr>
                                      </m:sSupPr>
                                      <m:e>
                                        <m:r>
                                          <a:rPr lang="en-US" altLang="ja-JP" sz="1400" b="0" i="1" smtClean="0">
                                            <a:latin typeface="Cambria Math" panose="02040503050406030204" pitchFamily="18" charset="0"/>
                                          </a:rPr>
                                          <m:t>𝑑</m:t>
                                        </m:r>
                                        <m:r>
                                          <a:rPr lang="en-US" altLang="ja-JP" sz="1400" b="0" i="1" smtClean="0">
                                            <a:latin typeface="Cambria Math" panose="02040503050406030204" pitchFamily="18" charset="0"/>
                                          </a:rPr>
                                          <m:t>1</m:t>
                                        </m:r>
                                      </m:e>
                                      <m:sup>
                                        <m:r>
                                          <a:rPr lang="en-US" altLang="ja-JP" sz="1400" i="1">
                                            <a:latin typeface="Cambria Math" panose="02040503050406030204" pitchFamily="18" charset="0"/>
                                          </a:rPr>
                                          <m:t>2</m:t>
                                        </m:r>
                                      </m:sup>
                                    </m:sSup>
                                  </m:e>
                                  <m:e>
                                    <m:sSup>
                                      <m:sSupPr>
                                        <m:ctrlPr>
                                          <a:rPr lang="en-US" altLang="ja-JP" sz="1400" i="1">
                                            <a:latin typeface="Cambria Math" panose="02040503050406030204" pitchFamily="18" charset="0"/>
                                          </a:rPr>
                                        </m:ctrlPr>
                                      </m:sSupPr>
                                      <m:e>
                                        <m:r>
                                          <a:rPr lang="en-US" altLang="ja-JP" sz="1400" i="1">
                                            <a:latin typeface="Cambria Math" panose="02040503050406030204" pitchFamily="18" charset="0"/>
                                          </a:rPr>
                                          <m:t>(</m:t>
                                        </m:r>
                                        <m:r>
                                          <a:rPr lang="en-US" altLang="ja-JP" sz="1400" i="1">
                                            <a:latin typeface="Cambria Math" panose="02040503050406030204" pitchFamily="18" charset="0"/>
                                          </a:rPr>
                                          <m:t>𝑥</m:t>
                                        </m:r>
                                        <m:r>
                                          <a:rPr lang="en-US" altLang="ja-JP" sz="1400" i="1">
                                            <a:latin typeface="Cambria Math" panose="02040503050406030204" pitchFamily="18" charset="0"/>
                                          </a:rPr>
                                          <m:t>−</m:t>
                                        </m:r>
                                        <m:r>
                                          <a:rPr lang="en-US" altLang="ja-JP" sz="1400" i="1">
                                            <a:latin typeface="Cambria Math" panose="02040503050406030204" pitchFamily="18" charset="0"/>
                                          </a:rPr>
                                          <m:t>𝑥</m:t>
                                        </m:r>
                                        <m:r>
                                          <a:rPr lang="en-US" altLang="ja-JP" sz="1400" b="0" i="1" smtClean="0">
                                            <a:latin typeface="Cambria Math" panose="02040503050406030204" pitchFamily="18" charset="0"/>
                                          </a:rPr>
                                          <m:t>2</m:t>
                                        </m:r>
                                        <m:r>
                                          <a:rPr lang="en-US" altLang="ja-JP" sz="1400" i="1">
                                            <a:latin typeface="Cambria Math" panose="02040503050406030204" pitchFamily="18" charset="0"/>
                                          </a:rPr>
                                          <m:t>)</m:t>
                                        </m:r>
                                      </m:e>
                                      <m:sup>
                                        <m:r>
                                          <a:rPr lang="en-US" altLang="ja-JP" sz="1400" i="1">
                                            <a:latin typeface="Cambria Math" panose="02040503050406030204" pitchFamily="18" charset="0"/>
                                          </a:rPr>
                                          <m:t>2</m:t>
                                        </m:r>
                                      </m:sup>
                                    </m:sSup>
                                    <m:r>
                                      <a:rPr lang="en-US" altLang="ja-JP" sz="1400" i="1">
                                        <a:latin typeface="Cambria Math" panose="02040503050406030204" pitchFamily="18" charset="0"/>
                                      </a:rPr>
                                      <m:t>+</m:t>
                                    </m:r>
                                    <m:sSup>
                                      <m:sSupPr>
                                        <m:ctrlPr>
                                          <a:rPr lang="en-US" altLang="ja-JP" sz="1400" i="1">
                                            <a:latin typeface="Cambria Math" panose="02040503050406030204" pitchFamily="18" charset="0"/>
                                          </a:rPr>
                                        </m:ctrlPr>
                                      </m:sSupPr>
                                      <m:e>
                                        <m:r>
                                          <a:rPr lang="en-US" altLang="ja-JP" sz="1400" i="1">
                                            <a:latin typeface="Cambria Math" panose="02040503050406030204" pitchFamily="18" charset="0"/>
                                          </a:rPr>
                                          <m:t>(</m:t>
                                        </m:r>
                                        <m:r>
                                          <a:rPr lang="en-US" altLang="ja-JP" sz="1400" i="1">
                                            <a:latin typeface="Cambria Math" panose="02040503050406030204" pitchFamily="18" charset="0"/>
                                          </a:rPr>
                                          <m:t>𝑦</m:t>
                                        </m:r>
                                        <m:r>
                                          <a:rPr lang="en-US" altLang="ja-JP" sz="1400" i="1">
                                            <a:latin typeface="Cambria Math" panose="02040503050406030204" pitchFamily="18" charset="0"/>
                                          </a:rPr>
                                          <m:t>−</m:t>
                                        </m:r>
                                        <m:r>
                                          <a:rPr lang="en-US" altLang="ja-JP" sz="1400" i="1">
                                            <a:latin typeface="Cambria Math" panose="02040503050406030204" pitchFamily="18" charset="0"/>
                                          </a:rPr>
                                          <m:t>𝑦</m:t>
                                        </m:r>
                                        <m:r>
                                          <a:rPr lang="en-US" altLang="ja-JP" sz="1400" b="0" i="1" smtClean="0">
                                            <a:latin typeface="Cambria Math" panose="02040503050406030204" pitchFamily="18" charset="0"/>
                                          </a:rPr>
                                          <m:t>2</m:t>
                                        </m:r>
                                        <m:r>
                                          <a:rPr lang="en-US" altLang="ja-JP" sz="1400" i="1">
                                            <a:latin typeface="Cambria Math" panose="02040503050406030204" pitchFamily="18" charset="0"/>
                                          </a:rPr>
                                          <m:t>)</m:t>
                                        </m:r>
                                      </m:e>
                                      <m:sup>
                                        <m:r>
                                          <a:rPr lang="en-US" altLang="ja-JP" sz="1400" i="1">
                                            <a:latin typeface="Cambria Math" panose="02040503050406030204" pitchFamily="18" charset="0"/>
                                          </a:rPr>
                                          <m:t>2</m:t>
                                        </m:r>
                                      </m:sup>
                                    </m:sSup>
                                    <m:r>
                                      <a:rPr lang="en-US" altLang="ja-JP" sz="1400" i="1">
                                        <a:latin typeface="Cambria Math" panose="02040503050406030204" pitchFamily="18" charset="0"/>
                                      </a:rPr>
                                      <m:t>=</m:t>
                                    </m:r>
                                    <m:sSup>
                                      <m:sSupPr>
                                        <m:ctrlPr>
                                          <a:rPr lang="en-US" altLang="ja-JP" sz="1400" i="1">
                                            <a:latin typeface="Cambria Math" panose="02040503050406030204" pitchFamily="18" charset="0"/>
                                          </a:rPr>
                                        </m:ctrlPr>
                                      </m:sSupPr>
                                      <m:e>
                                        <m:r>
                                          <a:rPr lang="en-US" altLang="ja-JP" sz="1400" i="1">
                                            <a:latin typeface="Cambria Math" panose="02040503050406030204" pitchFamily="18" charset="0"/>
                                          </a:rPr>
                                          <m:t>𝑑</m:t>
                                        </m:r>
                                        <m:r>
                                          <a:rPr lang="en-US" altLang="ja-JP" sz="1400" b="0" i="1" smtClean="0">
                                            <a:latin typeface="Cambria Math" panose="02040503050406030204" pitchFamily="18" charset="0"/>
                                          </a:rPr>
                                          <m:t>2</m:t>
                                        </m:r>
                                      </m:e>
                                      <m:sup>
                                        <m:r>
                                          <a:rPr lang="en-US" altLang="ja-JP" sz="1400" i="1">
                                            <a:latin typeface="Cambria Math" panose="02040503050406030204" pitchFamily="18" charset="0"/>
                                          </a:rPr>
                                          <m:t>2</m:t>
                                        </m:r>
                                      </m:sup>
                                    </m:sSup>
                                  </m:e>
                                  <m:e>
                                    <m:sSup>
                                      <m:sSupPr>
                                        <m:ctrlPr>
                                          <a:rPr lang="en-US" altLang="ja-JP" sz="1400" i="1">
                                            <a:latin typeface="Cambria Math" panose="02040503050406030204" pitchFamily="18" charset="0"/>
                                          </a:rPr>
                                        </m:ctrlPr>
                                      </m:sSupPr>
                                      <m:e>
                                        <m:r>
                                          <a:rPr lang="en-US" altLang="ja-JP" sz="1400" i="1">
                                            <a:latin typeface="Cambria Math" panose="02040503050406030204" pitchFamily="18" charset="0"/>
                                          </a:rPr>
                                          <m:t>(</m:t>
                                        </m:r>
                                        <m:r>
                                          <a:rPr lang="en-US" altLang="ja-JP" sz="1400" i="1">
                                            <a:latin typeface="Cambria Math" panose="02040503050406030204" pitchFamily="18" charset="0"/>
                                          </a:rPr>
                                          <m:t>𝑥</m:t>
                                        </m:r>
                                        <m:r>
                                          <a:rPr lang="en-US" altLang="ja-JP" sz="1400" i="1">
                                            <a:latin typeface="Cambria Math" panose="02040503050406030204" pitchFamily="18" charset="0"/>
                                          </a:rPr>
                                          <m:t>−</m:t>
                                        </m:r>
                                        <m:r>
                                          <a:rPr lang="en-US" altLang="ja-JP" sz="1400" i="1">
                                            <a:latin typeface="Cambria Math" panose="02040503050406030204" pitchFamily="18" charset="0"/>
                                          </a:rPr>
                                          <m:t>𝑥</m:t>
                                        </m:r>
                                        <m:r>
                                          <a:rPr lang="en-US" altLang="ja-JP" sz="1400" b="0" i="1" smtClean="0">
                                            <a:latin typeface="Cambria Math" panose="02040503050406030204" pitchFamily="18" charset="0"/>
                                          </a:rPr>
                                          <m:t>3</m:t>
                                        </m:r>
                                        <m:r>
                                          <a:rPr lang="en-US" altLang="ja-JP" sz="1400" i="1">
                                            <a:latin typeface="Cambria Math" panose="02040503050406030204" pitchFamily="18" charset="0"/>
                                          </a:rPr>
                                          <m:t>)</m:t>
                                        </m:r>
                                      </m:e>
                                      <m:sup>
                                        <m:r>
                                          <a:rPr lang="en-US" altLang="ja-JP" sz="1400" i="1">
                                            <a:latin typeface="Cambria Math" panose="02040503050406030204" pitchFamily="18" charset="0"/>
                                          </a:rPr>
                                          <m:t>2</m:t>
                                        </m:r>
                                      </m:sup>
                                    </m:sSup>
                                    <m:r>
                                      <a:rPr lang="en-US" altLang="ja-JP" sz="1400" i="1">
                                        <a:latin typeface="Cambria Math" panose="02040503050406030204" pitchFamily="18" charset="0"/>
                                      </a:rPr>
                                      <m:t>+</m:t>
                                    </m:r>
                                    <m:sSup>
                                      <m:sSupPr>
                                        <m:ctrlPr>
                                          <a:rPr lang="en-US" altLang="ja-JP" sz="1400" i="1">
                                            <a:latin typeface="Cambria Math" panose="02040503050406030204" pitchFamily="18" charset="0"/>
                                          </a:rPr>
                                        </m:ctrlPr>
                                      </m:sSupPr>
                                      <m:e>
                                        <m:r>
                                          <a:rPr lang="en-US" altLang="ja-JP" sz="1400" i="1">
                                            <a:latin typeface="Cambria Math" panose="02040503050406030204" pitchFamily="18" charset="0"/>
                                          </a:rPr>
                                          <m:t>(</m:t>
                                        </m:r>
                                        <m:r>
                                          <a:rPr lang="en-US" altLang="ja-JP" sz="1400" i="1">
                                            <a:latin typeface="Cambria Math" panose="02040503050406030204" pitchFamily="18" charset="0"/>
                                          </a:rPr>
                                          <m:t>𝑦</m:t>
                                        </m:r>
                                        <m:r>
                                          <a:rPr lang="en-US" altLang="ja-JP" sz="1400" i="1">
                                            <a:latin typeface="Cambria Math" panose="02040503050406030204" pitchFamily="18" charset="0"/>
                                          </a:rPr>
                                          <m:t>−</m:t>
                                        </m:r>
                                        <m:r>
                                          <a:rPr lang="en-US" altLang="ja-JP" sz="1400" i="1">
                                            <a:latin typeface="Cambria Math" panose="02040503050406030204" pitchFamily="18" charset="0"/>
                                          </a:rPr>
                                          <m:t>𝑦</m:t>
                                        </m:r>
                                        <m:r>
                                          <a:rPr lang="en-US" altLang="ja-JP" sz="1400" b="0" i="1" smtClean="0">
                                            <a:latin typeface="Cambria Math" panose="02040503050406030204" pitchFamily="18" charset="0"/>
                                          </a:rPr>
                                          <m:t>3</m:t>
                                        </m:r>
                                        <m:r>
                                          <a:rPr lang="en-US" altLang="ja-JP" sz="1400" i="1">
                                            <a:latin typeface="Cambria Math" panose="02040503050406030204" pitchFamily="18" charset="0"/>
                                          </a:rPr>
                                          <m:t>)</m:t>
                                        </m:r>
                                      </m:e>
                                      <m:sup>
                                        <m:r>
                                          <a:rPr lang="en-US" altLang="ja-JP" sz="1400" i="1">
                                            <a:latin typeface="Cambria Math" panose="02040503050406030204" pitchFamily="18" charset="0"/>
                                          </a:rPr>
                                          <m:t>2</m:t>
                                        </m:r>
                                      </m:sup>
                                    </m:sSup>
                                    <m:r>
                                      <a:rPr lang="en-US" altLang="ja-JP" sz="1400" i="1">
                                        <a:latin typeface="Cambria Math" panose="02040503050406030204" pitchFamily="18" charset="0"/>
                                      </a:rPr>
                                      <m:t>=</m:t>
                                    </m:r>
                                    <m:sSup>
                                      <m:sSupPr>
                                        <m:ctrlPr>
                                          <a:rPr lang="en-US" altLang="ja-JP" sz="1400" i="1">
                                            <a:latin typeface="Cambria Math" panose="02040503050406030204" pitchFamily="18" charset="0"/>
                                          </a:rPr>
                                        </m:ctrlPr>
                                      </m:sSupPr>
                                      <m:e>
                                        <m:r>
                                          <a:rPr lang="en-US" altLang="ja-JP" sz="1400" i="1">
                                            <a:latin typeface="Cambria Math" panose="02040503050406030204" pitchFamily="18" charset="0"/>
                                          </a:rPr>
                                          <m:t>𝑑</m:t>
                                        </m:r>
                                        <m:r>
                                          <a:rPr lang="en-US" altLang="ja-JP" sz="1400" b="0" i="1" smtClean="0">
                                            <a:latin typeface="Cambria Math" panose="02040503050406030204" pitchFamily="18" charset="0"/>
                                          </a:rPr>
                                          <m:t>3</m:t>
                                        </m:r>
                                      </m:e>
                                      <m:sup>
                                        <m:r>
                                          <a:rPr lang="en-US" altLang="ja-JP" sz="1400" i="1">
                                            <a:latin typeface="Cambria Math" panose="02040503050406030204" pitchFamily="18" charset="0"/>
                                          </a:rPr>
                                          <m:t>2</m:t>
                                        </m:r>
                                      </m:sup>
                                    </m:sSup>
                                  </m:e>
                                </m:eqArr>
                              </m:e>
                            </m:d>
                          </m:oMath>
                        </m:oMathPara>
                      </a14:m>
                      <a:endParaRPr kumimoji="1" lang="en-US" altLang="ja-JP" sz="1600" dirty="0"/>
                    </a:p>
                  </p:txBody>
                </p:sp>
              </mc:Choice>
              <mc:Fallback xmlns="">
                <p:sp>
                  <p:nvSpPr>
                    <p:cNvPr id="33" name="テキスト ボックス 32">
                      <a:extLst>
                        <a:ext uri="{FF2B5EF4-FFF2-40B4-BE49-F238E27FC236}">
                          <a16:creationId xmlns:a16="http://schemas.microsoft.com/office/drawing/2014/main" id="{C833BE03-921F-F742-913F-FE7D7B9D1592}"/>
                        </a:ext>
                      </a:extLst>
                    </p:cNvPr>
                    <p:cNvSpPr txBox="1">
                      <a:spLocks noRot="1" noChangeAspect="1" noMove="1" noResize="1" noEditPoints="1" noAdjustHandles="1" noChangeArrowheads="1" noChangeShapeType="1" noTextEdit="1"/>
                    </p:cNvSpPr>
                    <p:nvPr/>
                  </p:nvSpPr>
                  <p:spPr>
                    <a:xfrm>
                      <a:off x="27597" y="7384398"/>
                      <a:ext cx="2754037" cy="890052"/>
                    </a:xfrm>
                    <a:prstGeom prst="rect">
                      <a:avLst/>
                    </a:prstGeom>
                    <a:blipFill>
                      <a:blip r:embed="rId3"/>
                      <a:stretch>
                        <a:fillRect l="-44954" t="-202817" b="-290141"/>
                      </a:stretch>
                    </a:blipFill>
                  </p:spPr>
                  <p:txBody>
                    <a:bodyPr/>
                    <a:lstStyle/>
                    <a:p>
                      <a:r>
                        <a:rPr lang="ja-JP" altLang="en-US">
                          <a:noFill/>
                        </a:rPr>
                        <a:t> </a:t>
                      </a:r>
                    </a:p>
                  </p:txBody>
                </p:sp>
              </mc:Fallback>
            </mc:AlternateContent>
          </p:grpSp>
        </p:grpSp>
        <p:sp>
          <p:nvSpPr>
            <p:cNvPr id="36" name="正方形/長方形 35">
              <a:extLst>
                <a:ext uri="{FF2B5EF4-FFF2-40B4-BE49-F238E27FC236}">
                  <a16:creationId xmlns:a16="http://schemas.microsoft.com/office/drawing/2014/main" id="{AC2A85C9-7476-494E-9E31-1BB4C426B8C8}"/>
                </a:ext>
              </a:extLst>
            </p:cNvPr>
            <p:cNvSpPr/>
            <p:nvPr/>
          </p:nvSpPr>
          <p:spPr>
            <a:xfrm>
              <a:off x="3432448" y="6273230"/>
              <a:ext cx="1257991" cy="261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CC13FE3F-7E0A-1240-BF4A-988BAD728A8C}"/>
                </a:ext>
              </a:extLst>
            </p:cNvPr>
            <p:cNvSpPr/>
            <p:nvPr/>
          </p:nvSpPr>
          <p:spPr>
            <a:xfrm>
              <a:off x="2143169" y="6534631"/>
              <a:ext cx="1257991" cy="261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CEA6C4D9-B044-3641-AE5D-547C5A679446}"/>
                </a:ext>
              </a:extLst>
            </p:cNvPr>
            <p:cNvSpPr/>
            <p:nvPr/>
          </p:nvSpPr>
          <p:spPr>
            <a:xfrm>
              <a:off x="3263222" y="8787450"/>
              <a:ext cx="1257991" cy="261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24" name="図 23" descr="壁に掛けられた看板&#10;&#10;自動的に生成された説明">
            <a:extLst>
              <a:ext uri="{FF2B5EF4-FFF2-40B4-BE49-F238E27FC236}">
                <a16:creationId xmlns:a16="http://schemas.microsoft.com/office/drawing/2014/main" id="{53A101A4-7E6C-2445-973F-292D5B87CCFD}"/>
              </a:ext>
            </a:extLst>
          </p:cNvPr>
          <p:cNvPicPr>
            <a:picLocks noChangeAspect="1"/>
          </p:cNvPicPr>
          <p:nvPr/>
        </p:nvPicPr>
        <p:blipFill rotWithShape="1">
          <a:blip r:embed="rId4">
            <a:extLst>
              <a:ext uri="{28A0092B-C50C-407E-A947-70E740481C1C}">
                <a14:useLocalDpi xmlns:a14="http://schemas.microsoft.com/office/drawing/2010/main" val="0"/>
              </a:ext>
            </a:extLst>
          </a:blip>
          <a:srcRect t="1685"/>
          <a:stretch/>
        </p:blipFill>
        <p:spPr>
          <a:xfrm>
            <a:off x="8050400" y="1782839"/>
            <a:ext cx="1254495" cy="2136007"/>
          </a:xfrm>
          <a:prstGeom prst="rect">
            <a:avLst/>
          </a:prstGeom>
        </p:spPr>
      </p:pic>
      <p:pic>
        <p:nvPicPr>
          <p:cNvPr id="23" name="図 22" descr="時計 が含まれている画像&#10;&#10;自動的に生成された説明">
            <a:extLst>
              <a:ext uri="{FF2B5EF4-FFF2-40B4-BE49-F238E27FC236}">
                <a16:creationId xmlns:a16="http://schemas.microsoft.com/office/drawing/2014/main" id="{60F8ED37-DF32-2E49-AE49-89BDB09EDC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767" y="10476951"/>
            <a:ext cx="3961776" cy="2110386"/>
          </a:xfrm>
          <a:prstGeom prst="rect">
            <a:avLst/>
          </a:prstGeom>
        </p:spPr>
      </p:pic>
      <p:sp>
        <p:nvSpPr>
          <p:cNvPr id="2" name="タイトル 1"/>
          <p:cNvSpPr>
            <a:spLocks noGrp="1"/>
          </p:cNvSpPr>
          <p:nvPr>
            <p:ph type="ctrTitle"/>
          </p:nvPr>
        </p:nvSpPr>
        <p:spPr>
          <a:xfrm>
            <a:off x="148465" y="188191"/>
            <a:ext cx="9350510" cy="1287165"/>
          </a:xfrm>
          <a:ln>
            <a:solidFill>
              <a:schemeClr val="tx1"/>
            </a:solidFill>
            <a:prstDash val="solid"/>
          </a:ln>
        </p:spPr>
        <p:txBody>
          <a:bodyPr>
            <a:normAutofit fontScale="90000"/>
          </a:bodyPr>
          <a:lstStyle/>
          <a:p>
            <a:r>
              <a:rPr lang="en-US" altLang="ja-JP" sz="3600" dirty="0">
                <a:latin typeface="Arial" panose="020B0604020202020204" pitchFamily="34" charset="0"/>
                <a:cs typeface="Arial" panose="020B0604020202020204" pitchFamily="34" charset="0"/>
              </a:rPr>
              <a:t>Augmented Reality Approach to Wi-Fi based Indoor Navigation Systems</a:t>
            </a:r>
            <a:br>
              <a:rPr kumimoji="1" lang="en-US" altLang="ja-JP" dirty="0">
                <a:latin typeface="Arial" panose="020B0604020202020204" pitchFamily="34" charset="0"/>
                <a:cs typeface="Arial" panose="020B0604020202020204" pitchFamily="34" charset="0"/>
              </a:rPr>
            </a:br>
            <a:r>
              <a:rPr kumimoji="1" lang="en-US" altLang="ja-JP" sz="2200" dirty="0">
                <a:latin typeface="Arial" panose="020B0604020202020204" pitchFamily="34" charset="0"/>
                <a:cs typeface="Arial" panose="020B0604020202020204" pitchFamily="34" charset="0"/>
              </a:rPr>
              <a:t>s1260027 </a:t>
            </a:r>
            <a:r>
              <a:rPr kumimoji="1" lang="en-US" altLang="ja-JP" sz="2200" dirty="0" err="1">
                <a:latin typeface="Arial" panose="020B0604020202020204" pitchFamily="34" charset="0"/>
                <a:cs typeface="Arial" panose="020B0604020202020204" pitchFamily="34" charset="0"/>
              </a:rPr>
              <a:t>Shunsuke</a:t>
            </a:r>
            <a:r>
              <a:rPr kumimoji="1" lang="en-US" altLang="ja-JP" sz="2200" dirty="0">
                <a:latin typeface="Arial" panose="020B0604020202020204" pitchFamily="34" charset="0"/>
                <a:cs typeface="Arial" panose="020B0604020202020204" pitchFamily="34" charset="0"/>
              </a:rPr>
              <a:t> </a:t>
            </a:r>
            <a:r>
              <a:rPr kumimoji="1" lang="en-US" altLang="ja-JP" sz="2200" dirty="0" err="1">
                <a:latin typeface="Arial" panose="020B0604020202020204" pitchFamily="34" charset="0"/>
                <a:cs typeface="Arial" panose="020B0604020202020204" pitchFamily="34" charset="0"/>
              </a:rPr>
              <a:t>Onuki</a:t>
            </a:r>
            <a:r>
              <a:rPr kumimoji="1" lang="en-US" altLang="ja-JP" sz="2200" dirty="0">
                <a:latin typeface="Arial" panose="020B0604020202020204" pitchFamily="34" charset="0"/>
                <a:cs typeface="Arial" panose="020B0604020202020204" pitchFamily="34" charset="0"/>
              </a:rPr>
              <a:t>, Supervisor: </a:t>
            </a:r>
            <a:r>
              <a:rPr lang="en-US" altLang="ja-JP" sz="2200" dirty="0">
                <a:latin typeface="Arial" panose="020B0604020202020204" pitchFamily="34" charset="0"/>
                <a:cs typeface="Arial" panose="020B0604020202020204" pitchFamily="34" charset="0"/>
              </a:rPr>
              <a:t>Kohei </a:t>
            </a:r>
            <a:r>
              <a:rPr lang="en-US" altLang="ja-JP" sz="2200" dirty="0" err="1">
                <a:latin typeface="Arial" panose="020B0604020202020204" pitchFamily="34" charset="0"/>
                <a:cs typeface="Arial" panose="020B0604020202020204" pitchFamily="34" charset="0"/>
              </a:rPr>
              <a:t>Otsuyama</a:t>
            </a:r>
            <a:endParaRPr kumimoji="1" lang="ja-JP" altLang="en-US" sz="2200" dirty="0">
              <a:latin typeface="Arial" panose="020B0604020202020204" pitchFamily="34" charset="0"/>
              <a:cs typeface="Arial" panose="020B0604020202020204" pitchFamily="34" charset="0"/>
            </a:endParaRPr>
          </a:p>
        </p:txBody>
      </p:sp>
      <p:sp>
        <p:nvSpPr>
          <p:cNvPr id="5" name="タイトル 1"/>
          <p:cNvSpPr txBox="1">
            <a:spLocks/>
          </p:cNvSpPr>
          <p:nvPr/>
        </p:nvSpPr>
        <p:spPr>
          <a:xfrm>
            <a:off x="114072" y="1361054"/>
            <a:ext cx="4446730" cy="809058"/>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000" dirty="0">
                <a:latin typeface="Arial" panose="020B0604020202020204" pitchFamily="34" charset="0"/>
                <a:cs typeface="Arial" panose="020B0604020202020204" pitchFamily="34" charset="0"/>
              </a:rPr>
              <a:t>1. Summary of the Research</a:t>
            </a:r>
          </a:p>
          <a:p>
            <a:pPr algn="l"/>
            <a:r>
              <a:rPr lang="en-US" altLang="ja-JP" sz="2000" dirty="0">
                <a:latin typeface="Arial" panose="020B0604020202020204" pitchFamily="34" charset="0"/>
                <a:cs typeface="Arial" panose="020B0604020202020204" pitchFamily="34" charset="0"/>
              </a:rPr>
              <a:t>  (Motivation/background and Goal)</a:t>
            </a:r>
            <a:endParaRPr lang="ja-JP" altLang="en-US" sz="2000" dirty="0">
              <a:latin typeface="Arial" panose="020B0604020202020204" pitchFamily="34" charset="0"/>
              <a:cs typeface="Arial" panose="020B0604020202020204" pitchFamily="34" charset="0"/>
            </a:endParaRPr>
          </a:p>
        </p:txBody>
      </p:sp>
      <p:sp>
        <p:nvSpPr>
          <p:cNvPr id="6" name="タイトル 1"/>
          <p:cNvSpPr txBox="1">
            <a:spLocks/>
          </p:cNvSpPr>
          <p:nvPr/>
        </p:nvSpPr>
        <p:spPr>
          <a:xfrm>
            <a:off x="146568" y="4611427"/>
            <a:ext cx="3519830" cy="440919"/>
          </a:xfrm>
          <a:prstGeom prst="rect">
            <a:avLst/>
          </a:prstGeom>
        </p:spPr>
        <p:txBody>
          <a:bodyPr vert="horz" lIns="128016" tIns="64008" rIns="128016" bIns="64008" rtlCol="0" anchor="ctr">
            <a:normAutofit fontScale="97500"/>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000" dirty="0">
                <a:latin typeface="Arial" panose="020B0604020202020204" pitchFamily="34" charset="0"/>
                <a:cs typeface="Arial" panose="020B0604020202020204" pitchFamily="34" charset="0"/>
              </a:rPr>
              <a:t>2.  Approach/Methodology</a:t>
            </a:r>
            <a:endParaRPr lang="ja-JP" altLang="en-US" sz="2000" dirty="0">
              <a:latin typeface="Arial" panose="020B0604020202020204" pitchFamily="34" charset="0"/>
              <a:cs typeface="Arial" panose="020B0604020202020204" pitchFamily="34" charset="0"/>
            </a:endParaRPr>
          </a:p>
        </p:txBody>
      </p:sp>
      <p:sp>
        <p:nvSpPr>
          <p:cNvPr id="7" name="タイトル 1"/>
          <p:cNvSpPr txBox="1">
            <a:spLocks/>
          </p:cNvSpPr>
          <p:nvPr/>
        </p:nvSpPr>
        <p:spPr>
          <a:xfrm>
            <a:off x="5022559" y="3978328"/>
            <a:ext cx="4523287" cy="716272"/>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000" dirty="0">
                <a:latin typeface="Arial" panose="020B0604020202020204" pitchFamily="34" charset="0"/>
                <a:cs typeface="Arial" panose="020B0604020202020204" pitchFamily="34" charset="0"/>
              </a:rPr>
              <a:t>3. Current Results and Status</a:t>
            </a:r>
            <a:endParaRPr lang="ja-JP" altLang="en-US" sz="2000" dirty="0">
              <a:latin typeface="Arial" panose="020B0604020202020204" pitchFamily="34" charset="0"/>
              <a:cs typeface="Arial" panose="020B0604020202020204" pitchFamily="34" charset="0"/>
            </a:endParaRPr>
          </a:p>
        </p:txBody>
      </p:sp>
      <p:sp>
        <p:nvSpPr>
          <p:cNvPr id="14" name="テキスト ボックス 13"/>
          <p:cNvSpPr txBox="1"/>
          <p:nvPr/>
        </p:nvSpPr>
        <p:spPr>
          <a:xfrm>
            <a:off x="291294" y="2008938"/>
            <a:ext cx="4446730" cy="1323439"/>
          </a:xfrm>
          <a:prstGeom prst="rect">
            <a:avLst/>
          </a:prstGeom>
          <a:noFill/>
        </p:spPr>
        <p:txBody>
          <a:bodyPr wrap="square" rtlCol="0">
            <a:spAutoFit/>
          </a:bodyPr>
          <a:lstStyle/>
          <a:p>
            <a:pPr algn="just">
              <a:spcAft>
                <a:spcPts val="600"/>
              </a:spcAft>
            </a:pPr>
            <a:r>
              <a:rPr lang="en-US" altLang="ja-JP" sz="1600" dirty="0">
                <a:latin typeface="Arial" panose="020B0604020202020204" pitchFamily="34" charset="0"/>
                <a:cs typeface="Arial" panose="020B0604020202020204" pitchFamily="34" charset="0"/>
              </a:rPr>
              <a:t>    Augmented Reality (AR) is the augmentation of the real world by superimposing virtual visual information on the real landscape. The system we took over had a problem with the nature of location information. </a:t>
            </a:r>
          </a:p>
        </p:txBody>
      </p:sp>
      <p:sp>
        <p:nvSpPr>
          <p:cNvPr id="13" name="タイトル 1"/>
          <p:cNvSpPr txBox="1">
            <a:spLocks/>
          </p:cNvSpPr>
          <p:nvPr/>
        </p:nvSpPr>
        <p:spPr>
          <a:xfrm>
            <a:off x="4957833" y="10281929"/>
            <a:ext cx="4415061" cy="512992"/>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000" dirty="0">
                <a:latin typeface="Arial" panose="020B0604020202020204" pitchFamily="34" charset="0"/>
                <a:cs typeface="Arial" panose="020B0604020202020204" pitchFamily="34" charset="0"/>
              </a:rPr>
              <a:t>References</a:t>
            </a:r>
            <a:endParaRPr lang="ja-JP" altLang="en-US" sz="2000" dirty="0">
              <a:latin typeface="Arial" panose="020B0604020202020204" pitchFamily="34" charset="0"/>
              <a:cs typeface="Arial" panose="020B0604020202020204" pitchFamily="34" charset="0"/>
            </a:endParaRPr>
          </a:p>
        </p:txBody>
      </p:sp>
      <p:sp>
        <p:nvSpPr>
          <p:cNvPr id="17" name="タイトル 1"/>
          <p:cNvSpPr txBox="1">
            <a:spLocks/>
          </p:cNvSpPr>
          <p:nvPr/>
        </p:nvSpPr>
        <p:spPr>
          <a:xfrm>
            <a:off x="5022559" y="7022902"/>
            <a:ext cx="4210754" cy="716272"/>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000" dirty="0">
                <a:latin typeface="Arial" panose="020B0604020202020204" pitchFamily="34" charset="0"/>
                <a:cs typeface="Arial" panose="020B0604020202020204" pitchFamily="34" charset="0"/>
              </a:rPr>
              <a:t>4. Remaining Tasks and Tentative Schedule</a:t>
            </a:r>
            <a:endParaRPr lang="ja-JP" altLang="en-US" sz="2000" dirty="0">
              <a:latin typeface="Arial" panose="020B0604020202020204" pitchFamily="34" charset="0"/>
              <a:cs typeface="Arial" panose="020B0604020202020204" pitchFamily="34" charset="0"/>
            </a:endParaRPr>
          </a:p>
        </p:txBody>
      </p:sp>
      <p:sp>
        <p:nvSpPr>
          <p:cNvPr id="19" name="正方形/長方形 18"/>
          <p:cNvSpPr/>
          <p:nvPr/>
        </p:nvSpPr>
        <p:spPr>
          <a:xfrm>
            <a:off x="5022559" y="10699394"/>
            <a:ext cx="4476416" cy="2062103"/>
          </a:xfrm>
          <a:prstGeom prst="rect">
            <a:avLst/>
          </a:prstGeom>
        </p:spPr>
        <p:txBody>
          <a:bodyPr wrap="square">
            <a:spAutoFit/>
          </a:bodyPr>
          <a:lstStyle/>
          <a:p>
            <a:r>
              <a:rPr lang="en-US" altLang="ja-JP" sz="1600" dirty="0">
                <a:latin typeface="Arial" panose="020B0604020202020204" pitchFamily="34" charset="0"/>
                <a:cs typeface="Arial" panose="020B0604020202020204" pitchFamily="34" charset="0"/>
              </a:rPr>
              <a:t>[1] Milad </a:t>
            </a:r>
            <a:r>
              <a:rPr lang="en-US" altLang="ja-JP" sz="1600" dirty="0" err="1">
                <a:latin typeface="Arial" panose="020B0604020202020204" pitchFamily="34" charset="0"/>
                <a:cs typeface="Arial" panose="020B0604020202020204" pitchFamily="34" charset="0"/>
              </a:rPr>
              <a:t>Ghantous,Houssam</a:t>
            </a:r>
            <a:r>
              <a:rPr lang="en-US" altLang="ja-JP" sz="1600" dirty="0">
                <a:latin typeface="Arial" panose="020B0604020202020204" pitchFamily="34" charset="0"/>
                <a:cs typeface="Arial" panose="020B0604020202020204" pitchFamily="34" charset="0"/>
              </a:rPr>
              <a:t> </a:t>
            </a:r>
            <a:r>
              <a:rPr lang="en-US" altLang="ja-JP" sz="1600" dirty="0" err="1">
                <a:latin typeface="Arial" panose="020B0604020202020204" pitchFamily="34" charset="0"/>
                <a:cs typeface="Arial" panose="020B0604020202020204" pitchFamily="34" charset="0"/>
              </a:rPr>
              <a:t>Shami</a:t>
            </a:r>
            <a:r>
              <a:rPr lang="en-US" altLang="ja-JP" sz="1600" dirty="0">
                <a:latin typeface="Arial" panose="020B0604020202020204" pitchFamily="34" charset="0"/>
                <a:cs typeface="Arial" panose="020B0604020202020204" pitchFamily="34" charset="0"/>
              </a:rPr>
              <a:t> and Rana Taha, “Augmented Reality Indoor Navigation Based on Wi-Fi </a:t>
            </a:r>
            <a:r>
              <a:rPr lang="en-US" altLang="ja-JP" sz="1600" dirty="0" err="1">
                <a:latin typeface="Arial" panose="020B0604020202020204" pitchFamily="34" charset="0"/>
                <a:cs typeface="Arial" panose="020B0604020202020204" pitchFamily="34" charset="0"/>
              </a:rPr>
              <a:t>Trilateretion</a:t>
            </a:r>
            <a:r>
              <a:rPr lang="en-US" altLang="ja-JP" sz="1600" dirty="0">
                <a:latin typeface="Arial" panose="020B0604020202020204" pitchFamily="34" charset="0"/>
                <a:cs typeface="Arial" panose="020B0604020202020204" pitchFamily="34" charset="0"/>
              </a:rPr>
              <a:t>”.</a:t>
            </a:r>
            <a:r>
              <a:rPr lang="ja-JP" altLang="en-US" sz="1600">
                <a:latin typeface="Arial" panose="020B0604020202020204" pitchFamily="34" charset="0"/>
                <a:cs typeface="Arial" panose="020B0604020202020204" pitchFamily="34" charset="0"/>
              </a:rPr>
              <a:t> </a:t>
            </a:r>
            <a:r>
              <a:rPr lang="en-US" altLang="ja-JP" sz="1600" dirty="0">
                <a:latin typeface="Arial" panose="020B0604020202020204" pitchFamily="34" charset="0"/>
                <a:cs typeface="Arial" panose="020B0604020202020204" pitchFamily="34" charset="0"/>
              </a:rPr>
              <a:t>In IEEE. July 2018. </a:t>
            </a:r>
          </a:p>
          <a:p>
            <a:r>
              <a:rPr lang="en-US" altLang="ja-JP" sz="1600" dirty="0">
                <a:latin typeface="Arial" panose="020B0604020202020204" pitchFamily="34" charset="0"/>
                <a:cs typeface="Arial" panose="020B0604020202020204" pitchFamily="34" charset="0"/>
              </a:rPr>
              <a:t>[2]</a:t>
            </a:r>
            <a:r>
              <a:rPr lang="en" altLang="ja-JP" sz="1600" u="sng" dirty="0">
                <a:latin typeface="Arial" panose="020B0604020202020204" pitchFamily="34" charset="0"/>
                <a:cs typeface="Arial" panose="020B0604020202020204" pitchFamily="34" charset="0"/>
              </a:rPr>
              <a:t> </a:t>
            </a:r>
            <a:r>
              <a:rPr lang="en-US" altLang="ja-JP" sz="1600" dirty="0" err="1">
                <a:latin typeface="Arial" panose="020B0604020202020204" pitchFamily="34" charset="0"/>
                <a:cs typeface="Arial" panose="020B0604020202020204" pitchFamily="34" charset="0"/>
              </a:rPr>
              <a:t>Kittipong</a:t>
            </a:r>
            <a:r>
              <a:rPr lang="en-US" altLang="ja-JP" sz="1600" dirty="0">
                <a:latin typeface="Arial" panose="020B0604020202020204" pitchFamily="34" charset="0"/>
                <a:cs typeface="Arial" panose="020B0604020202020204" pitchFamily="34" charset="0"/>
              </a:rPr>
              <a:t> </a:t>
            </a:r>
            <a:r>
              <a:rPr lang="en-US" altLang="ja-JP" sz="1600" dirty="0" err="1">
                <a:latin typeface="Arial" panose="020B0604020202020204" pitchFamily="34" charset="0"/>
                <a:cs typeface="Arial" panose="020B0604020202020204" pitchFamily="34" charset="0"/>
              </a:rPr>
              <a:t>Kasantikul</a:t>
            </a:r>
            <a:r>
              <a:rPr lang="en-US" altLang="ja-JP" sz="1600" dirty="0">
                <a:latin typeface="Arial" panose="020B0604020202020204" pitchFamily="34" charset="0"/>
                <a:cs typeface="Arial" panose="020B0604020202020204" pitchFamily="34" charset="0"/>
              </a:rPr>
              <a:t>, </a:t>
            </a:r>
            <a:r>
              <a:rPr lang="en-US" altLang="ja-JP" sz="1600" dirty="0" err="1">
                <a:latin typeface="Arial" panose="020B0604020202020204" pitchFamily="34" charset="0"/>
                <a:cs typeface="Arial" panose="020B0604020202020204" pitchFamily="34" charset="0"/>
              </a:rPr>
              <a:t>Chundi</a:t>
            </a:r>
            <a:r>
              <a:rPr lang="en-US" altLang="ja-JP" sz="1600" dirty="0">
                <a:latin typeface="Arial" panose="020B0604020202020204" pitchFamily="34" charset="0"/>
                <a:cs typeface="Arial" panose="020B0604020202020204" pitchFamily="34" charset="0"/>
              </a:rPr>
              <a:t> </a:t>
            </a:r>
            <a:r>
              <a:rPr lang="en-US" altLang="ja-JP" sz="1600" dirty="0" err="1">
                <a:latin typeface="Arial" panose="020B0604020202020204" pitchFamily="34" charset="0"/>
                <a:cs typeface="Arial" panose="020B0604020202020204" pitchFamily="34" charset="0"/>
              </a:rPr>
              <a:t>Xiu</a:t>
            </a:r>
            <a:r>
              <a:rPr lang="en-US" altLang="ja-JP" sz="1600" dirty="0">
                <a:latin typeface="Arial" panose="020B0604020202020204" pitchFamily="34" charset="0"/>
                <a:cs typeface="Arial" panose="020B0604020202020204" pitchFamily="34" charset="0"/>
              </a:rPr>
              <a:t>, </a:t>
            </a:r>
            <a:r>
              <a:rPr lang="en-US" altLang="ja-JP" sz="1600" dirty="0" err="1">
                <a:latin typeface="Arial" panose="020B0604020202020204" pitchFamily="34" charset="0"/>
                <a:cs typeface="Arial" panose="020B0604020202020204" pitchFamily="34" charset="0"/>
              </a:rPr>
              <a:t>Dongkai</a:t>
            </a:r>
            <a:r>
              <a:rPr lang="en-US" altLang="ja-JP" sz="1600" dirty="0">
                <a:latin typeface="Arial" panose="020B0604020202020204" pitchFamily="34" charset="0"/>
                <a:cs typeface="Arial" panose="020B0604020202020204" pitchFamily="34" charset="0"/>
              </a:rPr>
              <a:t> Yang and Meng Yang. “</a:t>
            </a:r>
            <a:r>
              <a:rPr lang="en" altLang="ja-JP" sz="1600" dirty="0">
                <a:latin typeface="Arial" panose="020B0604020202020204" pitchFamily="34" charset="0"/>
                <a:cs typeface="Arial" panose="020B0604020202020204" pitchFamily="34" charset="0"/>
              </a:rPr>
              <a:t>An enhanced technique for indoor navigation system based on WIFI-RSSI”</a:t>
            </a:r>
            <a:r>
              <a:rPr lang="en-US" altLang="ja-JP" sz="1600" dirty="0">
                <a:latin typeface="Arial" panose="020B0604020202020204" pitchFamily="34" charset="0"/>
                <a:cs typeface="Arial" panose="020B0604020202020204" pitchFamily="34" charset="0"/>
              </a:rPr>
              <a:t>. In IEEE. </a:t>
            </a:r>
            <a:r>
              <a:rPr lang="en" altLang="ja-JP" sz="1600" dirty="0">
                <a:latin typeface="Arial" panose="020B0604020202020204" pitchFamily="34" charset="0"/>
                <a:cs typeface="Arial" panose="020B0604020202020204" pitchFamily="34" charset="0"/>
              </a:rPr>
              <a:t>July 2015.</a:t>
            </a:r>
          </a:p>
        </p:txBody>
      </p:sp>
      <p:cxnSp>
        <p:nvCxnSpPr>
          <p:cNvPr id="10" name="直線コネクタ 9"/>
          <p:cNvCxnSpPr>
            <a:cxnSpLocks/>
          </p:cNvCxnSpPr>
          <p:nvPr/>
        </p:nvCxnSpPr>
        <p:spPr>
          <a:xfrm>
            <a:off x="4800600" y="1618943"/>
            <a:ext cx="0" cy="1072293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正方形/長方形 2"/>
          <p:cNvSpPr/>
          <p:nvPr/>
        </p:nvSpPr>
        <p:spPr>
          <a:xfrm>
            <a:off x="8256984" y="951113"/>
            <a:ext cx="1087392" cy="446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dirty="0">
              <a:solidFill>
                <a:schemeClr val="tx1"/>
              </a:solidFill>
              <a:latin typeface="Arial" panose="020B0604020202020204" pitchFamily="34" charset="0"/>
              <a:cs typeface="Arial" panose="020B0604020202020204" pitchFamily="34" charset="0"/>
            </a:endParaRPr>
          </a:p>
        </p:txBody>
      </p:sp>
      <p:graphicFrame>
        <p:nvGraphicFramePr>
          <p:cNvPr id="39" name="表 39">
            <a:extLst>
              <a:ext uri="{FF2B5EF4-FFF2-40B4-BE49-F238E27FC236}">
                <a16:creationId xmlns:a16="http://schemas.microsoft.com/office/drawing/2014/main" id="{9275B30C-EE77-5545-857E-2BB8D6AEAAB3}"/>
              </a:ext>
            </a:extLst>
          </p:cNvPr>
          <p:cNvGraphicFramePr>
            <a:graphicFrameLocks noGrp="1"/>
          </p:cNvGraphicFramePr>
          <p:nvPr>
            <p:extLst>
              <p:ext uri="{D42A27DB-BD31-4B8C-83A1-F6EECF244321}">
                <p14:modId xmlns:p14="http://schemas.microsoft.com/office/powerpoint/2010/main" val="1927501873"/>
              </p:ext>
            </p:extLst>
          </p:nvPr>
        </p:nvGraphicFramePr>
        <p:xfrm>
          <a:off x="5079683" y="7742460"/>
          <a:ext cx="4356251" cy="2621280"/>
        </p:xfrm>
        <a:graphic>
          <a:graphicData uri="http://schemas.openxmlformats.org/drawingml/2006/table">
            <a:tbl>
              <a:tblPr firstRow="1" bandRow="1">
                <a:tableStyleId>{5C22544A-7EE6-4342-B048-85BDC9FD1C3A}</a:tableStyleId>
              </a:tblPr>
              <a:tblGrid>
                <a:gridCol w="1456273">
                  <a:extLst>
                    <a:ext uri="{9D8B030D-6E8A-4147-A177-3AD203B41FA5}">
                      <a16:colId xmlns:a16="http://schemas.microsoft.com/office/drawing/2014/main" val="4070447478"/>
                    </a:ext>
                  </a:extLst>
                </a:gridCol>
                <a:gridCol w="580307">
                  <a:extLst>
                    <a:ext uri="{9D8B030D-6E8A-4147-A177-3AD203B41FA5}">
                      <a16:colId xmlns:a16="http://schemas.microsoft.com/office/drawing/2014/main" val="1188134555"/>
                    </a:ext>
                  </a:extLst>
                </a:gridCol>
                <a:gridCol w="456800">
                  <a:extLst>
                    <a:ext uri="{9D8B030D-6E8A-4147-A177-3AD203B41FA5}">
                      <a16:colId xmlns:a16="http://schemas.microsoft.com/office/drawing/2014/main" val="1777081908"/>
                    </a:ext>
                  </a:extLst>
                </a:gridCol>
                <a:gridCol w="479428">
                  <a:extLst>
                    <a:ext uri="{9D8B030D-6E8A-4147-A177-3AD203B41FA5}">
                      <a16:colId xmlns:a16="http://schemas.microsoft.com/office/drawing/2014/main" val="1040365142"/>
                    </a:ext>
                  </a:extLst>
                </a:gridCol>
                <a:gridCol w="473482">
                  <a:extLst>
                    <a:ext uri="{9D8B030D-6E8A-4147-A177-3AD203B41FA5}">
                      <a16:colId xmlns:a16="http://schemas.microsoft.com/office/drawing/2014/main" val="18328708"/>
                    </a:ext>
                  </a:extLst>
                </a:gridCol>
                <a:gridCol w="446184">
                  <a:extLst>
                    <a:ext uri="{9D8B030D-6E8A-4147-A177-3AD203B41FA5}">
                      <a16:colId xmlns:a16="http://schemas.microsoft.com/office/drawing/2014/main" val="2766044590"/>
                    </a:ext>
                  </a:extLst>
                </a:gridCol>
                <a:gridCol w="463777">
                  <a:extLst>
                    <a:ext uri="{9D8B030D-6E8A-4147-A177-3AD203B41FA5}">
                      <a16:colId xmlns:a16="http://schemas.microsoft.com/office/drawing/2014/main" val="2781085706"/>
                    </a:ext>
                  </a:extLst>
                </a:gridCol>
              </a:tblGrid>
              <a:tr h="142386">
                <a:tc>
                  <a:txBody>
                    <a:bodyPr/>
                    <a:lstStyle/>
                    <a:p>
                      <a:endParaRPr kumimoji="1" lang="ja-JP" altLang="en-US" sz="1200"/>
                    </a:p>
                  </a:txBody>
                  <a:tcPr/>
                </a:tc>
                <a:tc>
                  <a:txBody>
                    <a:bodyPr/>
                    <a:lstStyle/>
                    <a:p>
                      <a:r>
                        <a:rPr kumimoji="1" lang="en-US" altLang="ja-JP" sz="1100" b="0" dirty="0"/>
                        <a:t>Sep.</a:t>
                      </a:r>
                      <a:endParaRPr kumimoji="1" lang="ja-JP" altLang="en-US" sz="1100" b="0"/>
                    </a:p>
                  </a:txBody>
                  <a:tcPr/>
                </a:tc>
                <a:tc>
                  <a:txBody>
                    <a:bodyPr/>
                    <a:lstStyle/>
                    <a:p>
                      <a:r>
                        <a:rPr kumimoji="1" lang="en-US" altLang="ja-JP" sz="1100" b="0" dirty="0"/>
                        <a:t>Oct.</a:t>
                      </a:r>
                      <a:endParaRPr kumimoji="1" lang="ja-JP" altLang="en-US" sz="1100" b="0"/>
                    </a:p>
                  </a:txBody>
                  <a:tcPr/>
                </a:tc>
                <a:tc>
                  <a:txBody>
                    <a:bodyPr/>
                    <a:lstStyle/>
                    <a:p>
                      <a:r>
                        <a:rPr kumimoji="1" lang="en-US" altLang="ja-JP" sz="1100" b="0" dirty="0"/>
                        <a:t>Nov.</a:t>
                      </a:r>
                      <a:endParaRPr kumimoji="1" lang="ja-JP" altLang="en-US" sz="1100" b="0"/>
                    </a:p>
                  </a:txBody>
                  <a:tcPr/>
                </a:tc>
                <a:tc>
                  <a:txBody>
                    <a:bodyPr/>
                    <a:lstStyle/>
                    <a:p>
                      <a:r>
                        <a:rPr kumimoji="1" lang="en-US" altLang="ja-JP" sz="1100" b="0" dirty="0"/>
                        <a:t>Dec.</a:t>
                      </a:r>
                      <a:endParaRPr kumimoji="1" lang="ja-JP" altLang="en-US" sz="1100" b="0"/>
                    </a:p>
                  </a:txBody>
                  <a:tcPr/>
                </a:tc>
                <a:tc>
                  <a:txBody>
                    <a:bodyPr/>
                    <a:lstStyle/>
                    <a:p>
                      <a:r>
                        <a:rPr kumimoji="1" lang="en-US" altLang="ja-JP" sz="1100" b="0" dirty="0"/>
                        <a:t>Jan.</a:t>
                      </a:r>
                      <a:endParaRPr kumimoji="1" lang="ja-JP" altLang="en-US" sz="1100" b="0"/>
                    </a:p>
                  </a:txBody>
                  <a:tcPr/>
                </a:tc>
                <a:tc>
                  <a:txBody>
                    <a:bodyPr/>
                    <a:lstStyle/>
                    <a:p>
                      <a:r>
                        <a:rPr kumimoji="1" lang="en-US" altLang="ja-JP" sz="1100" b="0" dirty="0"/>
                        <a:t>Feb.</a:t>
                      </a:r>
                      <a:endParaRPr kumimoji="1" lang="ja-JP" altLang="en-US" sz="1100" b="0"/>
                    </a:p>
                  </a:txBody>
                  <a:tcPr/>
                </a:tc>
                <a:extLst>
                  <a:ext uri="{0D108BD9-81ED-4DB2-BD59-A6C34878D82A}">
                    <a16:rowId xmlns:a16="http://schemas.microsoft.com/office/drawing/2014/main" val="26224727"/>
                  </a:ext>
                </a:extLst>
              </a:tr>
              <a:tr h="247608">
                <a:tc>
                  <a:txBody>
                    <a:bodyPr/>
                    <a:lstStyle/>
                    <a:p>
                      <a:r>
                        <a:rPr kumimoji="1" lang="en-US" altLang="ja-JP" sz="1200" dirty="0"/>
                        <a:t>Thesis investigation</a:t>
                      </a:r>
                      <a:endParaRPr kumimoji="1" lang="ja-JP" altLang="en-US" sz="1200"/>
                    </a:p>
                  </a:txBody>
                  <a:tcPr/>
                </a:tc>
                <a:tc>
                  <a:txBody>
                    <a:bodyPr/>
                    <a:lstStyle/>
                    <a:p>
                      <a:endParaRPr kumimoji="1" lang="ja-JP" altLang="en-US" sz="1600"/>
                    </a:p>
                  </a:txBody>
                  <a:tcPr>
                    <a:solidFill>
                      <a:srgbClr val="FFC000"/>
                    </a:solidFill>
                  </a:tcPr>
                </a:tc>
                <a:tc>
                  <a:txBody>
                    <a:bodyPr/>
                    <a:lstStyle/>
                    <a:p>
                      <a:endParaRPr kumimoji="1" lang="ja-JP" altLang="en-US" sz="1600"/>
                    </a:p>
                  </a:txBody>
                  <a:tcPr/>
                </a:tc>
                <a:tc>
                  <a:txBody>
                    <a:bodyPr/>
                    <a:lstStyle/>
                    <a:p>
                      <a:endParaRPr kumimoji="1" lang="ja-JP" altLang="en-US" sz="1600"/>
                    </a:p>
                  </a:txBody>
                  <a:tcPr/>
                </a:tc>
                <a:tc>
                  <a:txBody>
                    <a:bodyPr/>
                    <a:lstStyle/>
                    <a:p>
                      <a:endParaRPr kumimoji="1" lang="ja-JP" altLang="en-US" sz="1600"/>
                    </a:p>
                  </a:txBody>
                  <a:tcPr/>
                </a:tc>
                <a:tc>
                  <a:txBody>
                    <a:bodyPr/>
                    <a:lstStyle/>
                    <a:p>
                      <a:endParaRPr kumimoji="1" lang="ja-JP" altLang="en-US" sz="1600"/>
                    </a:p>
                  </a:txBody>
                  <a:tcPr/>
                </a:tc>
                <a:tc>
                  <a:txBody>
                    <a:bodyPr/>
                    <a:lstStyle/>
                    <a:p>
                      <a:endParaRPr kumimoji="1" lang="ja-JP" altLang="en-US" sz="1600"/>
                    </a:p>
                  </a:txBody>
                  <a:tcPr/>
                </a:tc>
                <a:extLst>
                  <a:ext uri="{0D108BD9-81ED-4DB2-BD59-A6C34878D82A}">
                    <a16:rowId xmlns:a16="http://schemas.microsoft.com/office/drawing/2014/main" val="3521980935"/>
                  </a:ext>
                </a:extLst>
              </a:tr>
              <a:tr h="272368">
                <a:tc>
                  <a:txBody>
                    <a:bodyPr/>
                    <a:lstStyle/>
                    <a:p>
                      <a:r>
                        <a:rPr kumimoji="1" lang="en-US" altLang="ja-JP" sz="1200" dirty="0"/>
                        <a:t>Design App</a:t>
                      </a:r>
                    </a:p>
                  </a:txBody>
                  <a:tcPr/>
                </a:tc>
                <a:tc>
                  <a:txBody>
                    <a:bodyPr/>
                    <a:lstStyle/>
                    <a:p>
                      <a:endParaRPr kumimoji="1" lang="ja-JP" altLang="en-US" sz="1600"/>
                    </a:p>
                  </a:txBody>
                  <a:tcPr>
                    <a:solidFill>
                      <a:srgbClr val="FFC000"/>
                    </a:solidFill>
                  </a:tcPr>
                </a:tc>
                <a:tc>
                  <a:txBody>
                    <a:bodyPr/>
                    <a:lstStyle/>
                    <a:p>
                      <a:endParaRPr kumimoji="1" lang="ja-JP" altLang="en-US" sz="1600"/>
                    </a:p>
                  </a:txBody>
                  <a:tcPr>
                    <a:solidFill>
                      <a:srgbClr val="FFC000"/>
                    </a:solidFill>
                  </a:tcPr>
                </a:tc>
                <a:tc>
                  <a:txBody>
                    <a:bodyPr/>
                    <a:lstStyle/>
                    <a:p>
                      <a:endParaRPr kumimoji="1" lang="ja-JP" altLang="en-US" sz="1600"/>
                    </a:p>
                  </a:txBody>
                  <a:tcPr/>
                </a:tc>
                <a:tc>
                  <a:txBody>
                    <a:bodyPr/>
                    <a:lstStyle/>
                    <a:p>
                      <a:endParaRPr kumimoji="1" lang="ja-JP" altLang="en-US" sz="1600"/>
                    </a:p>
                  </a:txBody>
                  <a:tcPr/>
                </a:tc>
                <a:tc>
                  <a:txBody>
                    <a:bodyPr/>
                    <a:lstStyle/>
                    <a:p>
                      <a:endParaRPr kumimoji="1" lang="ja-JP" altLang="en-US" sz="1600"/>
                    </a:p>
                  </a:txBody>
                  <a:tcPr/>
                </a:tc>
                <a:tc>
                  <a:txBody>
                    <a:bodyPr/>
                    <a:lstStyle/>
                    <a:p>
                      <a:endParaRPr kumimoji="1" lang="ja-JP" altLang="en-US" sz="1600"/>
                    </a:p>
                  </a:txBody>
                  <a:tcPr/>
                </a:tc>
                <a:extLst>
                  <a:ext uri="{0D108BD9-81ED-4DB2-BD59-A6C34878D82A}">
                    <a16:rowId xmlns:a16="http://schemas.microsoft.com/office/drawing/2014/main" val="291809678"/>
                  </a:ext>
                </a:extLst>
              </a:tr>
              <a:tr h="258160">
                <a:tc>
                  <a:txBody>
                    <a:bodyPr/>
                    <a:lstStyle/>
                    <a:p>
                      <a:r>
                        <a:rPr kumimoji="1" lang="en-US" altLang="ja-JP" sz="1200" dirty="0"/>
                        <a:t>Coding</a:t>
                      </a:r>
                      <a:endParaRPr kumimoji="1" lang="ja-JP" altLang="en-US" sz="1200"/>
                    </a:p>
                  </a:txBody>
                  <a:tcPr/>
                </a:tc>
                <a:tc>
                  <a:txBody>
                    <a:bodyPr/>
                    <a:lstStyle/>
                    <a:p>
                      <a:endParaRPr kumimoji="1" lang="ja-JP" altLang="en-US" sz="1600"/>
                    </a:p>
                  </a:txBody>
                  <a:tcPr/>
                </a:tc>
                <a:tc>
                  <a:txBody>
                    <a:bodyPr/>
                    <a:lstStyle/>
                    <a:p>
                      <a:endParaRPr kumimoji="1" lang="ja-JP" altLang="en-US" sz="1600"/>
                    </a:p>
                  </a:txBody>
                  <a:tcPr/>
                </a:tc>
                <a:tc>
                  <a:txBody>
                    <a:bodyPr/>
                    <a:lstStyle/>
                    <a:p>
                      <a:endParaRPr kumimoji="1" lang="ja-JP" altLang="en-US" sz="1600"/>
                    </a:p>
                  </a:txBody>
                  <a:tcPr>
                    <a:solidFill>
                      <a:srgbClr val="FFC000"/>
                    </a:solidFill>
                  </a:tcPr>
                </a:tc>
                <a:tc>
                  <a:txBody>
                    <a:bodyPr/>
                    <a:lstStyle/>
                    <a:p>
                      <a:endParaRPr kumimoji="1" lang="ja-JP" altLang="en-US" sz="1600"/>
                    </a:p>
                  </a:txBody>
                  <a:tcPr/>
                </a:tc>
                <a:tc>
                  <a:txBody>
                    <a:bodyPr/>
                    <a:lstStyle/>
                    <a:p>
                      <a:endParaRPr kumimoji="1" lang="ja-JP" altLang="en-US" sz="1600"/>
                    </a:p>
                  </a:txBody>
                  <a:tcPr/>
                </a:tc>
                <a:tc>
                  <a:txBody>
                    <a:bodyPr/>
                    <a:lstStyle/>
                    <a:p>
                      <a:endParaRPr kumimoji="1" lang="ja-JP" altLang="en-US" sz="1600"/>
                    </a:p>
                  </a:txBody>
                  <a:tcPr/>
                </a:tc>
                <a:extLst>
                  <a:ext uri="{0D108BD9-81ED-4DB2-BD59-A6C34878D82A}">
                    <a16:rowId xmlns:a16="http://schemas.microsoft.com/office/drawing/2014/main" val="697158801"/>
                  </a:ext>
                </a:extLst>
              </a:tr>
              <a:tr h="162400">
                <a:tc>
                  <a:txBody>
                    <a:bodyPr/>
                    <a:lstStyle/>
                    <a:p>
                      <a:r>
                        <a:rPr kumimoji="1" lang="en-US" altLang="ja-JP" sz="1200" dirty="0"/>
                        <a:t>Test</a:t>
                      </a:r>
                      <a:endParaRPr kumimoji="1" lang="ja-JP" altLang="en-US" sz="1200"/>
                    </a:p>
                  </a:txBody>
                  <a:tcPr/>
                </a:tc>
                <a:tc>
                  <a:txBody>
                    <a:bodyPr/>
                    <a:lstStyle/>
                    <a:p>
                      <a:endParaRPr kumimoji="1" lang="ja-JP" altLang="en-US" sz="1600"/>
                    </a:p>
                  </a:txBody>
                  <a:tcPr/>
                </a:tc>
                <a:tc>
                  <a:txBody>
                    <a:bodyPr/>
                    <a:lstStyle/>
                    <a:p>
                      <a:endParaRPr kumimoji="1" lang="ja-JP" altLang="en-US" sz="1600"/>
                    </a:p>
                  </a:txBody>
                  <a:tcPr/>
                </a:tc>
                <a:tc>
                  <a:txBody>
                    <a:bodyPr/>
                    <a:lstStyle/>
                    <a:p>
                      <a:endParaRPr kumimoji="1" lang="ja-JP" altLang="en-US" sz="1600"/>
                    </a:p>
                  </a:txBody>
                  <a:tcPr>
                    <a:solidFill>
                      <a:srgbClr val="FFC000"/>
                    </a:solidFill>
                  </a:tcPr>
                </a:tc>
                <a:tc>
                  <a:txBody>
                    <a:bodyPr/>
                    <a:lstStyle/>
                    <a:p>
                      <a:endParaRPr kumimoji="1" lang="ja-JP" altLang="en-US" sz="1600"/>
                    </a:p>
                  </a:txBody>
                  <a:tcPr/>
                </a:tc>
                <a:tc>
                  <a:txBody>
                    <a:bodyPr/>
                    <a:lstStyle/>
                    <a:p>
                      <a:endParaRPr kumimoji="1" lang="ja-JP" altLang="en-US" sz="1600"/>
                    </a:p>
                  </a:txBody>
                  <a:tcPr/>
                </a:tc>
                <a:tc>
                  <a:txBody>
                    <a:bodyPr/>
                    <a:lstStyle/>
                    <a:p>
                      <a:endParaRPr kumimoji="1" lang="ja-JP" altLang="en-US" sz="1600"/>
                    </a:p>
                  </a:txBody>
                  <a:tcPr/>
                </a:tc>
                <a:extLst>
                  <a:ext uri="{0D108BD9-81ED-4DB2-BD59-A6C34878D82A}">
                    <a16:rowId xmlns:a16="http://schemas.microsoft.com/office/drawing/2014/main" val="2938798435"/>
                  </a:ext>
                </a:extLst>
              </a:tr>
              <a:tr h="326660">
                <a:tc>
                  <a:txBody>
                    <a:bodyPr/>
                    <a:lstStyle/>
                    <a:p>
                      <a:r>
                        <a:rPr kumimoji="1" lang="en" altLang="ja-JP" sz="1200" dirty="0"/>
                        <a:t>Data analysis</a:t>
                      </a:r>
                    </a:p>
                  </a:txBody>
                  <a:tcPr/>
                </a:tc>
                <a:tc>
                  <a:txBody>
                    <a:bodyPr/>
                    <a:lstStyle/>
                    <a:p>
                      <a:endParaRPr kumimoji="1" lang="ja-JP" altLang="en-US" sz="1600"/>
                    </a:p>
                  </a:txBody>
                  <a:tcPr/>
                </a:tc>
                <a:tc>
                  <a:txBody>
                    <a:bodyPr/>
                    <a:lstStyle/>
                    <a:p>
                      <a:endParaRPr kumimoji="1" lang="ja-JP" altLang="en-US" sz="1600"/>
                    </a:p>
                  </a:txBody>
                  <a:tcPr/>
                </a:tc>
                <a:tc>
                  <a:txBody>
                    <a:bodyPr/>
                    <a:lstStyle/>
                    <a:p>
                      <a:endParaRPr kumimoji="1" lang="ja-JP" altLang="en-US" sz="1600"/>
                    </a:p>
                  </a:txBody>
                  <a:tcPr/>
                </a:tc>
                <a:tc>
                  <a:txBody>
                    <a:bodyPr/>
                    <a:lstStyle/>
                    <a:p>
                      <a:endParaRPr kumimoji="1" lang="ja-JP" altLang="en-US" sz="1600"/>
                    </a:p>
                  </a:txBody>
                  <a:tcPr>
                    <a:solidFill>
                      <a:srgbClr val="FFC000"/>
                    </a:solidFill>
                  </a:tcPr>
                </a:tc>
                <a:tc>
                  <a:txBody>
                    <a:bodyPr/>
                    <a:lstStyle/>
                    <a:p>
                      <a:endParaRPr kumimoji="1" lang="ja-JP" altLang="en-US" sz="1600"/>
                    </a:p>
                  </a:txBody>
                  <a:tcPr/>
                </a:tc>
                <a:tc>
                  <a:txBody>
                    <a:bodyPr/>
                    <a:lstStyle/>
                    <a:p>
                      <a:endParaRPr kumimoji="1" lang="ja-JP" altLang="en-US" sz="1600"/>
                    </a:p>
                  </a:txBody>
                  <a:tcPr/>
                </a:tc>
                <a:extLst>
                  <a:ext uri="{0D108BD9-81ED-4DB2-BD59-A6C34878D82A}">
                    <a16:rowId xmlns:a16="http://schemas.microsoft.com/office/drawing/2014/main" val="302156091"/>
                  </a:ext>
                </a:extLst>
              </a:tr>
              <a:tr h="326660">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kumimoji="1" lang="en" altLang="ja-JP" sz="1200" dirty="0"/>
                        <a:t>Write thesis</a:t>
                      </a:r>
                    </a:p>
                  </a:txBody>
                  <a:tcPr/>
                </a:tc>
                <a:tc>
                  <a:txBody>
                    <a:bodyPr/>
                    <a:lstStyle/>
                    <a:p>
                      <a:endParaRPr kumimoji="1" lang="ja-JP" altLang="en-US" sz="1600"/>
                    </a:p>
                  </a:txBody>
                  <a:tcPr/>
                </a:tc>
                <a:tc>
                  <a:txBody>
                    <a:bodyPr/>
                    <a:lstStyle/>
                    <a:p>
                      <a:endParaRPr kumimoji="1" lang="ja-JP" altLang="en-US" sz="1600"/>
                    </a:p>
                  </a:txBody>
                  <a:tcPr/>
                </a:tc>
                <a:tc>
                  <a:txBody>
                    <a:bodyPr/>
                    <a:lstStyle/>
                    <a:p>
                      <a:endParaRPr kumimoji="1" lang="ja-JP" altLang="en-US" sz="1600"/>
                    </a:p>
                  </a:txBody>
                  <a:tcPr/>
                </a:tc>
                <a:tc>
                  <a:txBody>
                    <a:bodyPr/>
                    <a:lstStyle/>
                    <a:p>
                      <a:endParaRPr kumimoji="1" lang="ja-JP" altLang="en-US" sz="1600"/>
                    </a:p>
                  </a:txBody>
                  <a:tcPr>
                    <a:solidFill>
                      <a:srgbClr val="FFC000"/>
                    </a:solidFill>
                  </a:tcPr>
                </a:tc>
                <a:tc>
                  <a:txBody>
                    <a:bodyPr/>
                    <a:lstStyle/>
                    <a:p>
                      <a:endParaRPr kumimoji="1" lang="ja-JP" altLang="en-US" sz="1600"/>
                    </a:p>
                  </a:txBody>
                  <a:tcPr>
                    <a:solidFill>
                      <a:srgbClr val="FFC000"/>
                    </a:solidFill>
                  </a:tcPr>
                </a:tc>
                <a:tc>
                  <a:txBody>
                    <a:bodyPr/>
                    <a:lstStyle/>
                    <a:p>
                      <a:endParaRPr kumimoji="1" lang="ja-JP" altLang="en-US" sz="1600"/>
                    </a:p>
                  </a:txBody>
                  <a:tcPr/>
                </a:tc>
                <a:extLst>
                  <a:ext uri="{0D108BD9-81ED-4DB2-BD59-A6C34878D82A}">
                    <a16:rowId xmlns:a16="http://schemas.microsoft.com/office/drawing/2014/main" val="2276676901"/>
                  </a:ext>
                </a:extLst>
              </a:tr>
              <a:tr h="0">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kumimoji="1" lang="en" altLang="ja-JP" sz="1200" dirty="0"/>
                        <a:t>presentation</a:t>
                      </a:r>
                      <a:endParaRPr kumimoji="1" lang="ja-JP" altLang="en-US" sz="1200"/>
                    </a:p>
                  </a:txBody>
                  <a:tcPr/>
                </a:tc>
                <a:tc>
                  <a:txBody>
                    <a:bodyPr/>
                    <a:lstStyle/>
                    <a:p>
                      <a:endParaRPr kumimoji="1" lang="ja-JP" altLang="en-US" sz="1600"/>
                    </a:p>
                  </a:txBody>
                  <a:tcPr/>
                </a:tc>
                <a:tc>
                  <a:txBody>
                    <a:bodyPr/>
                    <a:lstStyle/>
                    <a:p>
                      <a:endParaRPr kumimoji="1" lang="ja-JP" altLang="en-US" sz="1600"/>
                    </a:p>
                  </a:txBody>
                  <a:tcPr/>
                </a:tc>
                <a:tc>
                  <a:txBody>
                    <a:bodyPr/>
                    <a:lstStyle/>
                    <a:p>
                      <a:endParaRPr kumimoji="1" lang="ja-JP" altLang="en-US" sz="1600"/>
                    </a:p>
                  </a:txBody>
                  <a:tcPr/>
                </a:tc>
                <a:tc>
                  <a:txBody>
                    <a:bodyPr/>
                    <a:lstStyle/>
                    <a:p>
                      <a:endParaRPr kumimoji="1" lang="ja-JP" altLang="en-US" sz="1600"/>
                    </a:p>
                  </a:txBody>
                  <a:tcPr/>
                </a:tc>
                <a:tc>
                  <a:txBody>
                    <a:bodyPr/>
                    <a:lstStyle/>
                    <a:p>
                      <a:endParaRPr kumimoji="1" lang="ja-JP" altLang="en-US" sz="1600"/>
                    </a:p>
                  </a:txBody>
                  <a:tcPr>
                    <a:solidFill>
                      <a:srgbClr val="FFC000"/>
                    </a:solidFill>
                  </a:tcPr>
                </a:tc>
                <a:tc>
                  <a:txBody>
                    <a:bodyPr/>
                    <a:lstStyle/>
                    <a:p>
                      <a:endParaRPr kumimoji="1" lang="ja-JP" altLang="en-US" sz="1600"/>
                    </a:p>
                  </a:txBody>
                  <a:tcPr>
                    <a:solidFill>
                      <a:srgbClr val="FFC000"/>
                    </a:solidFill>
                  </a:tcPr>
                </a:tc>
                <a:extLst>
                  <a:ext uri="{0D108BD9-81ED-4DB2-BD59-A6C34878D82A}">
                    <a16:rowId xmlns:a16="http://schemas.microsoft.com/office/drawing/2014/main" val="1220980201"/>
                  </a:ext>
                </a:extLst>
              </a:tr>
            </a:tbl>
          </a:graphicData>
        </a:graphic>
      </p:graphicFrame>
      <p:sp>
        <p:nvSpPr>
          <p:cNvPr id="42" name="テキスト ボックス 41">
            <a:extLst>
              <a:ext uri="{FF2B5EF4-FFF2-40B4-BE49-F238E27FC236}">
                <a16:creationId xmlns:a16="http://schemas.microsoft.com/office/drawing/2014/main" id="{24D958F8-5111-DF43-85BC-6D0FA9C1CF2B}"/>
              </a:ext>
            </a:extLst>
          </p:cNvPr>
          <p:cNvSpPr txBox="1"/>
          <p:nvPr/>
        </p:nvSpPr>
        <p:spPr>
          <a:xfrm>
            <a:off x="5079682" y="4503474"/>
            <a:ext cx="4043470" cy="2554545"/>
          </a:xfrm>
          <a:prstGeom prst="rect">
            <a:avLst/>
          </a:prstGeom>
          <a:noFill/>
        </p:spPr>
        <p:txBody>
          <a:bodyPr wrap="square" rtlCol="0">
            <a:spAutoFit/>
          </a:bodyPr>
          <a:lstStyle/>
          <a:p>
            <a:pPr algn="just"/>
            <a:r>
              <a:rPr lang="en-US" altLang="ja-JP" sz="1600" dirty="0">
                <a:latin typeface="Arial" panose="020B0604020202020204" pitchFamily="34" charset="0"/>
                <a:cs typeface="Arial" panose="020B0604020202020204" pitchFamily="34" charset="0"/>
              </a:rPr>
              <a:t>    we are currently developing a method to determine the position based on the distance between the terminal and the APs, and a program to derive the shortest path using the node data of the APs in the Research quadrangle. In the future, we plan to develop and evaluate a program to measure the position of the terminal, and finally show the shortest route on the screen using AR.</a:t>
            </a:r>
          </a:p>
        </p:txBody>
      </p:sp>
      <p:sp>
        <p:nvSpPr>
          <p:cNvPr id="41" name="テキスト ボックス 40">
            <a:extLst>
              <a:ext uri="{FF2B5EF4-FFF2-40B4-BE49-F238E27FC236}">
                <a16:creationId xmlns:a16="http://schemas.microsoft.com/office/drawing/2014/main" id="{BC5C9898-3FEC-0C41-8C74-18D9664044C8}"/>
              </a:ext>
            </a:extLst>
          </p:cNvPr>
          <p:cNvSpPr txBox="1"/>
          <p:nvPr/>
        </p:nvSpPr>
        <p:spPr>
          <a:xfrm>
            <a:off x="334767" y="8980273"/>
            <a:ext cx="4420812" cy="1600438"/>
          </a:xfrm>
          <a:prstGeom prst="rect">
            <a:avLst/>
          </a:prstGeom>
          <a:noFill/>
        </p:spPr>
        <p:txBody>
          <a:bodyPr wrap="square" rtlCol="0">
            <a:spAutoFit/>
          </a:bodyPr>
          <a:lstStyle/>
          <a:p>
            <a:r>
              <a:rPr lang="en-US" altLang="ja-JP" sz="1800" dirty="0">
                <a:latin typeface="Arial" panose="020B0604020202020204" pitchFamily="34" charset="0"/>
                <a:cs typeface="Arial" panose="020B0604020202020204" pitchFamily="34" charset="0"/>
              </a:rPr>
              <a:t>2.2 Path</a:t>
            </a:r>
            <a:r>
              <a:rPr lang="ja-JP" altLang="en-US" sz="1800">
                <a:latin typeface="Arial" panose="020B0604020202020204" pitchFamily="34" charset="0"/>
                <a:cs typeface="Arial" panose="020B0604020202020204" pitchFamily="34" charset="0"/>
              </a:rPr>
              <a:t> </a:t>
            </a:r>
            <a:r>
              <a:rPr lang="en-US" altLang="ja-JP" sz="1800" dirty="0">
                <a:latin typeface="Arial" panose="020B0604020202020204" pitchFamily="34" charset="0"/>
                <a:cs typeface="Arial" panose="020B0604020202020204" pitchFamily="34" charset="0"/>
              </a:rPr>
              <a:t>planning</a:t>
            </a:r>
            <a:endParaRPr kumimoji="1" lang="en-US" altLang="ja-JP" sz="1800" dirty="0">
              <a:latin typeface="Arial" panose="020B0604020202020204" pitchFamily="34" charset="0"/>
              <a:cs typeface="Arial" panose="020B0604020202020204" pitchFamily="34" charset="0"/>
            </a:endParaRPr>
          </a:p>
          <a:p>
            <a:pPr algn="just"/>
            <a:r>
              <a:rPr lang="en-US" altLang="ja-JP" sz="1600" dirty="0">
                <a:latin typeface="Arial" panose="020B0604020202020204" pitchFamily="34" charset="0"/>
                <a:cs typeface="Arial" panose="020B0604020202020204" pitchFamily="34" charset="0"/>
              </a:rPr>
              <a:t>    Dijkstra's method is used for the algorithm. This is a special form of dynamic programming, a breadth-first search algorithm for finding the shortest path from one source vertex to all other vertices [2] (Figure 2).</a:t>
            </a:r>
            <a:endParaRPr kumimoji="1" lang="ja-JP" altLang="en-US" sz="1600">
              <a:latin typeface="Arial" panose="020B0604020202020204" pitchFamily="34" charset="0"/>
              <a:cs typeface="Arial" panose="020B0604020202020204" pitchFamily="34" charset="0"/>
            </a:endParaRPr>
          </a:p>
        </p:txBody>
      </p:sp>
      <p:sp>
        <p:nvSpPr>
          <p:cNvPr id="47" name="テキスト ボックス 46">
            <a:extLst>
              <a:ext uri="{FF2B5EF4-FFF2-40B4-BE49-F238E27FC236}">
                <a16:creationId xmlns:a16="http://schemas.microsoft.com/office/drawing/2014/main" id="{83BDCF8E-5FC1-0242-A469-E3FC400F91B4}"/>
              </a:ext>
            </a:extLst>
          </p:cNvPr>
          <p:cNvSpPr txBox="1"/>
          <p:nvPr/>
        </p:nvSpPr>
        <p:spPr>
          <a:xfrm>
            <a:off x="792949" y="12521480"/>
            <a:ext cx="3126049" cy="338554"/>
          </a:xfrm>
          <a:prstGeom prst="rect">
            <a:avLst/>
          </a:prstGeom>
          <a:noFill/>
        </p:spPr>
        <p:txBody>
          <a:bodyPr wrap="none" rtlCol="0">
            <a:spAutoFit/>
          </a:bodyPr>
          <a:lstStyle/>
          <a:p>
            <a:r>
              <a:rPr kumimoji="1" lang="en-US" altLang="ja-JP" sz="1600" dirty="0"/>
              <a:t>Figure 2. Dijkstra’s method diagram</a:t>
            </a:r>
            <a:endParaRPr kumimoji="1" lang="ja-JP" altLang="en-US" sz="1600"/>
          </a:p>
        </p:txBody>
      </p:sp>
      <p:sp>
        <p:nvSpPr>
          <p:cNvPr id="51" name="テキスト ボックス 50">
            <a:extLst>
              <a:ext uri="{FF2B5EF4-FFF2-40B4-BE49-F238E27FC236}">
                <a16:creationId xmlns:a16="http://schemas.microsoft.com/office/drawing/2014/main" id="{90564553-6286-C444-8594-270B025A0F48}"/>
              </a:ext>
            </a:extLst>
          </p:cNvPr>
          <p:cNvSpPr txBox="1"/>
          <p:nvPr/>
        </p:nvSpPr>
        <p:spPr>
          <a:xfrm>
            <a:off x="7631815" y="3869757"/>
            <a:ext cx="2091663" cy="338554"/>
          </a:xfrm>
          <a:prstGeom prst="rect">
            <a:avLst/>
          </a:prstGeom>
          <a:noFill/>
        </p:spPr>
        <p:txBody>
          <a:bodyPr wrap="none" rtlCol="0">
            <a:spAutoFit/>
          </a:bodyPr>
          <a:lstStyle/>
          <a:p>
            <a:r>
              <a:rPr kumimoji="1" lang="en-US" altLang="ja-JP" sz="1600" dirty="0"/>
              <a:t>Figure 3. AR navigation</a:t>
            </a:r>
            <a:endParaRPr kumimoji="1" lang="ja-JP" altLang="en-US" sz="1600"/>
          </a:p>
        </p:txBody>
      </p:sp>
      <p:sp>
        <p:nvSpPr>
          <p:cNvPr id="48" name="テキスト ボックス 47">
            <a:extLst>
              <a:ext uri="{FF2B5EF4-FFF2-40B4-BE49-F238E27FC236}">
                <a16:creationId xmlns:a16="http://schemas.microsoft.com/office/drawing/2014/main" id="{CFD00435-7AB0-8F4C-8EFC-69A827D7EF7E}"/>
              </a:ext>
            </a:extLst>
          </p:cNvPr>
          <p:cNvSpPr txBox="1"/>
          <p:nvPr/>
        </p:nvSpPr>
        <p:spPr>
          <a:xfrm>
            <a:off x="5025238" y="1563529"/>
            <a:ext cx="3231746" cy="369332"/>
          </a:xfrm>
          <a:prstGeom prst="rect">
            <a:avLst/>
          </a:prstGeom>
          <a:noFill/>
        </p:spPr>
        <p:txBody>
          <a:bodyPr wrap="square" rtlCol="0">
            <a:spAutoFit/>
          </a:bodyPr>
          <a:lstStyle/>
          <a:p>
            <a:r>
              <a:rPr lang="en-US" altLang="ja-JP" sz="1800" dirty="0">
                <a:latin typeface="Arial" panose="020B0604020202020204" pitchFamily="34" charset="0"/>
                <a:cs typeface="Arial" panose="020B0604020202020204" pitchFamily="34" charset="0"/>
              </a:rPr>
              <a:t>2.3 Visual navigation support</a:t>
            </a:r>
          </a:p>
        </p:txBody>
      </p:sp>
      <p:sp>
        <p:nvSpPr>
          <p:cNvPr id="9" name="テキスト ボックス 8">
            <a:extLst>
              <a:ext uri="{FF2B5EF4-FFF2-40B4-BE49-F238E27FC236}">
                <a16:creationId xmlns:a16="http://schemas.microsoft.com/office/drawing/2014/main" id="{07FF57E9-015A-154D-B15E-FF3FAFB9E09E}"/>
              </a:ext>
            </a:extLst>
          </p:cNvPr>
          <p:cNvSpPr txBox="1"/>
          <p:nvPr/>
        </p:nvSpPr>
        <p:spPr>
          <a:xfrm>
            <a:off x="553588" y="8651341"/>
            <a:ext cx="3967625" cy="338554"/>
          </a:xfrm>
          <a:prstGeom prst="rect">
            <a:avLst/>
          </a:prstGeom>
          <a:noFill/>
        </p:spPr>
        <p:txBody>
          <a:bodyPr wrap="none" rtlCol="0">
            <a:spAutoFit/>
          </a:bodyPr>
          <a:lstStyle/>
          <a:p>
            <a:r>
              <a:rPr kumimoji="1" lang="en-US" altLang="ja-JP" sz="1600" dirty="0">
                <a:latin typeface="Arial" panose="020B0604020202020204" pitchFamily="34" charset="0"/>
                <a:cs typeface="Arial" panose="020B0604020202020204" pitchFamily="34" charset="0"/>
              </a:rPr>
              <a:t>Fig</a:t>
            </a:r>
            <a:r>
              <a:rPr lang="en-US" altLang="ja-JP" sz="1600" dirty="0">
                <a:latin typeface="Arial" panose="020B0604020202020204" pitchFamily="34" charset="0"/>
                <a:cs typeface="Arial" panose="020B0604020202020204" pitchFamily="34" charset="0"/>
              </a:rPr>
              <a:t>ure </a:t>
            </a:r>
            <a:r>
              <a:rPr kumimoji="1" lang="en-US" altLang="ja-JP" sz="1600" dirty="0">
                <a:latin typeface="Arial" panose="020B0604020202020204" pitchFamily="34" charset="0"/>
                <a:cs typeface="Arial" panose="020B0604020202020204" pitchFamily="34" charset="0"/>
              </a:rPr>
              <a:t>1. </a:t>
            </a:r>
            <a:r>
              <a:rPr lang="en-US" altLang="ja-JP" sz="1600" dirty="0">
                <a:latin typeface="Arial" panose="020B0604020202020204" pitchFamily="34" charset="0"/>
                <a:cs typeface="Arial" panose="020B0604020202020204" pitchFamily="34" charset="0"/>
              </a:rPr>
              <a:t>Trilateration distance calculation</a:t>
            </a:r>
            <a:endParaRPr kumimoji="1" lang="ja-JP" altLang="en-US" sz="1600">
              <a:latin typeface="Arial" panose="020B0604020202020204" pitchFamily="34" charset="0"/>
              <a:cs typeface="Arial" panose="020B0604020202020204" pitchFamily="34" charset="0"/>
            </a:endParaRPr>
          </a:p>
        </p:txBody>
      </p:sp>
      <p:sp>
        <p:nvSpPr>
          <p:cNvPr id="15" name="テキスト ボックス 14">
            <a:extLst>
              <a:ext uri="{FF2B5EF4-FFF2-40B4-BE49-F238E27FC236}">
                <a16:creationId xmlns:a16="http://schemas.microsoft.com/office/drawing/2014/main" id="{7B39A780-DE3B-0C45-BD06-8C588C1510BA}"/>
              </a:ext>
            </a:extLst>
          </p:cNvPr>
          <p:cNvSpPr txBox="1"/>
          <p:nvPr/>
        </p:nvSpPr>
        <p:spPr>
          <a:xfrm>
            <a:off x="296305" y="3212919"/>
            <a:ext cx="4441719" cy="1569660"/>
          </a:xfrm>
          <a:prstGeom prst="rect">
            <a:avLst/>
          </a:prstGeom>
          <a:noFill/>
        </p:spPr>
        <p:txBody>
          <a:bodyPr wrap="square" rtlCol="0">
            <a:spAutoFit/>
          </a:bodyPr>
          <a:lstStyle/>
          <a:p>
            <a:pPr algn="just"/>
            <a:r>
              <a:rPr lang="en-US" altLang="ja-JP" sz="1600" dirty="0">
                <a:latin typeface="Arial" panose="020B0604020202020204" pitchFamily="34" charset="0"/>
                <a:cs typeface="Arial" panose="020B0604020202020204" pitchFamily="34" charset="0"/>
              </a:rPr>
              <a:t>    In this research, we solve this problem by utilizing </a:t>
            </a:r>
            <a:r>
              <a:rPr lang="en-US" altLang="ja-JP" sz="1600" dirty="0" err="1">
                <a:latin typeface="Arial" panose="020B0604020202020204" pitchFamily="34" charset="0"/>
                <a:cs typeface="Arial" panose="020B0604020202020204" pitchFamily="34" charset="0"/>
              </a:rPr>
              <a:t>WiFi</a:t>
            </a:r>
            <a:r>
              <a:rPr lang="en-US" altLang="ja-JP" sz="1600" dirty="0">
                <a:latin typeface="Arial" panose="020B0604020202020204" pitchFamily="34" charset="0"/>
                <a:cs typeface="Arial" panose="020B0604020202020204" pitchFamily="34" charset="0"/>
              </a:rPr>
              <a:t>-based positioning methods. Calculate the distance between the Access Point (AP) and the terminal from the Received Signal Strength Indicator (RSSI) from the APs, and locate the terminal by Trilateration method.</a:t>
            </a:r>
          </a:p>
        </p:txBody>
      </p:sp>
      <p:sp>
        <p:nvSpPr>
          <p:cNvPr id="25" name="テキスト ボックス 24">
            <a:extLst>
              <a:ext uri="{FF2B5EF4-FFF2-40B4-BE49-F238E27FC236}">
                <a16:creationId xmlns:a16="http://schemas.microsoft.com/office/drawing/2014/main" id="{C3ED3210-BAFC-584C-B32A-300FD051BA49}"/>
              </a:ext>
            </a:extLst>
          </p:cNvPr>
          <p:cNvSpPr txBox="1"/>
          <p:nvPr/>
        </p:nvSpPr>
        <p:spPr>
          <a:xfrm>
            <a:off x="291293" y="4905630"/>
            <a:ext cx="4464285" cy="1877437"/>
          </a:xfrm>
          <a:prstGeom prst="rect">
            <a:avLst/>
          </a:prstGeom>
          <a:noFill/>
        </p:spPr>
        <p:txBody>
          <a:bodyPr wrap="square" rtlCol="0">
            <a:spAutoFit/>
          </a:bodyPr>
          <a:lstStyle/>
          <a:p>
            <a:pPr algn="just"/>
            <a:r>
              <a:rPr lang="en" altLang="ja-JP" sz="2000" dirty="0"/>
              <a:t>2.1 Determining the position</a:t>
            </a:r>
          </a:p>
          <a:p>
            <a:pPr algn="just"/>
            <a:r>
              <a:rPr lang="en" altLang="ja-JP" sz="1600" dirty="0"/>
              <a:t>    </a:t>
            </a:r>
            <a:r>
              <a:rPr lang="en" altLang="ja-JP" sz="1600" dirty="0">
                <a:latin typeface="Arial" panose="020B0604020202020204" pitchFamily="34" charset="0"/>
                <a:cs typeface="Arial" panose="020B0604020202020204" pitchFamily="34" charset="0"/>
              </a:rPr>
              <a:t>The </a:t>
            </a:r>
            <a:r>
              <a:rPr lang="en-US" altLang="ja-JP" sz="1600" dirty="0">
                <a:latin typeface="Arial" panose="020B0604020202020204" pitchFamily="34" charset="0"/>
                <a:cs typeface="Arial" panose="020B0604020202020204" pitchFamily="34" charset="0"/>
              </a:rPr>
              <a:t>Trilateration </a:t>
            </a:r>
            <a:r>
              <a:rPr lang="en" altLang="ja-JP" sz="1600" dirty="0">
                <a:latin typeface="Arial" panose="020B0604020202020204" pitchFamily="34" charset="0"/>
                <a:cs typeface="Arial" panose="020B0604020202020204" pitchFamily="34" charset="0"/>
              </a:rPr>
              <a:t>method is used to derive the position of the terminal. The distance between the AP and the terminal is calculated from the RSSI, and a point that is the location of the terminal is derived by solving the simultaneous equations of circles [1] (Figure 1).</a:t>
            </a:r>
            <a:endParaRPr kumimoji="1" lang="ja-JP" altLang="en-US" sz="1600">
              <a:latin typeface="Arial" panose="020B0604020202020204" pitchFamily="34" charset="0"/>
              <a:cs typeface="Arial" panose="020B0604020202020204" pitchFamily="34" charset="0"/>
            </a:endParaRPr>
          </a:p>
        </p:txBody>
      </p:sp>
      <p:sp>
        <p:nvSpPr>
          <p:cNvPr id="28" name="テキスト ボックス 27">
            <a:extLst>
              <a:ext uri="{FF2B5EF4-FFF2-40B4-BE49-F238E27FC236}">
                <a16:creationId xmlns:a16="http://schemas.microsoft.com/office/drawing/2014/main" id="{347F5822-8089-744A-985F-E66D6A603380}"/>
              </a:ext>
            </a:extLst>
          </p:cNvPr>
          <p:cNvSpPr txBox="1"/>
          <p:nvPr/>
        </p:nvSpPr>
        <p:spPr>
          <a:xfrm>
            <a:off x="5079681" y="2021034"/>
            <a:ext cx="2945567" cy="1077218"/>
          </a:xfrm>
          <a:prstGeom prst="rect">
            <a:avLst/>
          </a:prstGeom>
          <a:noFill/>
        </p:spPr>
        <p:txBody>
          <a:bodyPr wrap="square" rtlCol="0">
            <a:spAutoFit/>
          </a:bodyPr>
          <a:lstStyle/>
          <a:p>
            <a:pPr algn="just"/>
            <a:r>
              <a:rPr lang="en" altLang="ja-JP" sz="1600" dirty="0">
                <a:latin typeface="Arial" panose="020B0604020202020204" pitchFamily="34" charset="0"/>
                <a:cs typeface="Arial" panose="020B0604020202020204" pitchFamily="34" charset="0"/>
              </a:rPr>
              <a:t>    a virtual route is shown on the screen using AR (Figure 3). The user can follow that route to the destination.</a:t>
            </a:r>
            <a:endParaRPr lang="ja-JP" altLang="en-US" sz="16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807964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18903</TotalTime>
  <Words>447</Words>
  <Application>Microsoft Macintosh PowerPoint</Application>
  <PresentationFormat>A3 297x420 mm</PresentationFormat>
  <Paragraphs>35</Paragraphs>
  <Slides>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Arial</vt:lpstr>
      <vt:lpstr>Calibri</vt:lpstr>
      <vt:lpstr>Cambria Math</vt:lpstr>
      <vt:lpstr>Office ​​テーマ</vt:lpstr>
      <vt:lpstr>Augmented Reality Approach to Wi-Fi based Indoor Navigation Systems s1260027 Shunsuke Onuki, Supervisor: Kohei Otsuyama</vt:lpstr>
    </vt:vector>
  </TitlesOfParts>
  <Manager/>
  <Company>Microsoft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of A3 Poster for Interim Presen.</dc:title>
  <dc:subject/>
  <dc:creator>miyazaki</dc:creator>
  <cp:keywords/>
  <dc:description/>
  <cp:lastModifiedBy>小貫峻輔</cp:lastModifiedBy>
  <cp:revision>63</cp:revision>
  <cp:lastPrinted>2021-10-22T07:32:00Z</cp:lastPrinted>
  <dcterms:created xsi:type="dcterms:W3CDTF">2016-10-10T07:51:59Z</dcterms:created>
  <dcterms:modified xsi:type="dcterms:W3CDTF">2021-10-27T12:04:03Z</dcterms:modified>
  <cp:category/>
</cp:coreProperties>
</file>