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html/" TargetMode="External"/><Relationship Id="rId2" Type="http://schemas.openxmlformats.org/officeDocument/2006/relationships/hyperlink" Target="http://www.w3c.org/TR/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/>
              <a:t>01. HTML </a:t>
            </a:r>
            <a:r>
              <a:rPr lang="ko-KR" altLang="en-US"/>
              <a:t>기본기 다지기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86226" y="2522420"/>
            <a:ext cx="4454691" cy="486000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01-1</a:t>
              </a: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3" y="1811894"/>
              <a:ext cx="305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HTML</a:t>
              </a:r>
              <a:r>
                <a:rPr lang="ko-KR" altLang="en-US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686227" y="3376155"/>
            <a:ext cx="4713429" cy="486000"/>
            <a:chOff x="742951" y="2724150"/>
            <a:chExt cx="4242935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01-2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63" y="2764394"/>
              <a:ext cx="334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686226" y="4229890"/>
            <a:ext cx="4454691" cy="486000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01-3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63" y="3711330"/>
              <a:ext cx="286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HTML </a:t>
              </a:r>
              <a:r>
                <a:rPr lang="ko-KR" altLang="en-US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86226" y="5083626"/>
            <a:ext cx="4454691" cy="842104"/>
            <a:chOff x="742951" y="4332856"/>
            <a:chExt cx="4010024" cy="842104"/>
          </a:xfrm>
        </p:grpSpPr>
        <p:sp>
          <p:nvSpPr>
            <p:cNvPr id="22" name="직사각형 21"/>
            <p:cNvSpPr/>
            <p:nvPr/>
          </p:nvSpPr>
          <p:spPr>
            <a:xfrm>
              <a:off x="1438276" y="468896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951" y="433285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01-4</a:t>
              </a: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63" y="4373100"/>
              <a:ext cx="2861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419226" y="479958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5" y="1867843"/>
            <a:ext cx="4117936" cy="2984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99" y="2212284"/>
            <a:ext cx="5399616" cy="18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Courier"/>
              </a:rPr>
              <a:t>&lt;!doctype&gt; - </a:t>
            </a:r>
            <a:r>
              <a:rPr lang="ko-KR" altLang="en-US" sz="1600">
                <a:latin typeface="Courier"/>
              </a:rPr>
              <a:t>웹 브라우저에게 ‘이제부터 처리할 문서는 </a:t>
            </a:r>
            <a:r>
              <a:rPr lang="en-US" altLang="ko-KR" sz="1600">
                <a:latin typeface="Courier"/>
              </a:rPr>
              <a:t>HTML </a:t>
            </a:r>
            <a:r>
              <a:rPr lang="ko-KR" altLang="en-US" sz="1600"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Courier"/>
              </a:rPr>
              <a:t>했으니 그 버전에 맞는 방법으로 해석하라</a:t>
            </a:r>
            <a:r>
              <a:rPr lang="en-US" altLang="ko-KR" sz="1600">
                <a:latin typeface="Courier"/>
              </a:rPr>
              <a:t>.’</a:t>
            </a:r>
            <a:r>
              <a:rPr lang="ko-KR" altLang="en-US" sz="1600">
                <a:latin typeface="Courier"/>
              </a:rPr>
              <a:t>라고 알려주는 것</a:t>
            </a:r>
            <a:endParaRPr lang="en-US" altLang="ko-KR" sz="16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3074" y="340175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urier"/>
              </a:rPr>
              <a:t>lang</a:t>
            </a:r>
            <a:r>
              <a:rPr lang="ko-KR" altLang="en-US" sz="1600">
                <a:latin typeface="Courier"/>
              </a:rPr>
              <a:t>이라는 속성을 사용해 문서에서 사용할 언어 지정 가능</a:t>
            </a:r>
            <a:r>
              <a:rPr lang="en-US" altLang="ko-KR" sz="1600">
                <a:latin typeface="Courier"/>
              </a:rPr>
              <a:t> </a:t>
            </a:r>
            <a:r>
              <a:rPr lang="ko-KR" altLang="en-US" sz="160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문서 정보를 지정하는 </a:t>
            </a:r>
            <a:r>
              <a:rPr lang="en-US" altLang="ko-KR" sz="1600">
                <a:latin typeface="Courier"/>
              </a:rPr>
              <a:t>&lt;head&gt; </a:t>
            </a:r>
            <a:r>
              <a:rPr lang="ko-KR" altLang="en-US" sz="1600">
                <a:latin typeface="Courier"/>
              </a:rPr>
              <a:t>부분과 </a:t>
            </a:r>
            <a:br>
              <a:rPr lang="en-US" altLang="ko-KR" sz="1600">
                <a:latin typeface="Courier"/>
              </a:rPr>
            </a:br>
            <a:r>
              <a:rPr lang="ko-KR" altLang="en-US" sz="1600">
                <a:latin typeface="Courier"/>
              </a:rPr>
              <a:t>실제 화면에 보이는 문서 내용을 입력하는 </a:t>
            </a:r>
            <a:r>
              <a:rPr lang="en-US" altLang="ko-KR" sz="1600">
                <a:latin typeface="Courier"/>
              </a:rPr>
              <a:t>&lt;body&gt; </a:t>
            </a:r>
            <a:r>
              <a:rPr lang="ko-KR" altLang="en-US" sz="1600">
                <a:latin typeface="Courier"/>
              </a:rPr>
              <a:t>부분</a:t>
            </a:r>
            <a:endParaRPr lang="en-US" altLang="ko-KR" sz="160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38"/>
            <a:ext cx="2146749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브라우저에게 정보를 주는 </a:t>
            </a:r>
            <a:r>
              <a:rPr lang="en-US" altLang="ko-KR" b="1"/>
              <a:t>&lt;head&gt; </a:t>
            </a:r>
            <a:r>
              <a:rPr lang="ko-KR" altLang="en-US" b="1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브라우저 화면에는 보이지 않지만</a:t>
            </a:r>
            <a:r>
              <a:rPr lang="en-US" altLang="ko-KR" sz="1600"/>
              <a:t>, </a:t>
            </a:r>
            <a:r>
              <a:rPr lang="ko-KR" altLang="en-US" sz="1600"/>
              <a:t>웹 브라우저가 알아두어야 할 정보들 입력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문서에서 사용할 외부 파일들 링크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 b="1"/>
              <a:t>&lt;title&gt;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브라우저의 제목 표시줄에 표시되는 내용</a:t>
            </a:r>
            <a:r>
              <a:rPr lang="en-US" altLang="ko-KR" sz="1600"/>
              <a:t>.      </a:t>
            </a:r>
            <a:r>
              <a:rPr lang="en-US" altLang="ko-KR" sz="1600" i="1">
                <a:solidFill>
                  <a:srgbClr val="0070C0"/>
                </a:solidFill>
              </a:rPr>
              <a:t>&lt;title&gt; </a:t>
            </a:r>
            <a:r>
              <a:rPr lang="ko-KR" altLang="en-US" sz="1600" i="1">
                <a:solidFill>
                  <a:srgbClr val="0070C0"/>
                </a:solidFill>
              </a:rPr>
              <a:t>문서 제목 </a:t>
            </a:r>
            <a:r>
              <a:rPr lang="en-US" altLang="ko-KR" sz="1600" i="1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&lt;meta&gt;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문자</a:t>
            </a:r>
            <a:r>
              <a:rPr lang="en-US" altLang="ko-KR" sz="1600"/>
              <a:t> </a:t>
            </a:r>
            <a:r>
              <a:rPr lang="ko-KR" altLang="en-US" sz="1600"/>
              <a:t>인코딩 방법 및 문서의 키워드와 요약 정보를 지정     </a:t>
            </a:r>
            <a:r>
              <a:rPr lang="en-US" altLang="ko-KR" sz="1600" i="1">
                <a:solidFill>
                  <a:srgbClr val="0070C0"/>
                </a:solidFill>
              </a:rPr>
              <a:t>&lt;meta charset="utf-8"&gt;</a:t>
            </a:r>
            <a:endParaRPr lang="ko-KR" altLang="en-US" sz="1600" i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74" y="421167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문서의 몸통 </a:t>
            </a:r>
            <a:r>
              <a:rPr lang="en-US" altLang="ko-KR" b="1"/>
              <a:t>&lt;body&gt; </a:t>
            </a:r>
            <a:r>
              <a:rPr lang="ko-KR" altLang="en-US" b="1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074" y="4764453"/>
            <a:ext cx="95452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문자 입력하기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74" y="3596042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5758" y="1756372"/>
            <a:ext cx="85374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키보드에서 한글 자음을 </a:t>
            </a:r>
            <a:br>
              <a:rPr lang="en-US" altLang="ko-KR" sz="1600"/>
            </a:br>
            <a:r>
              <a:rPr lang="ko-KR" altLang="en-US" sz="1600"/>
              <a:t>누른 후 </a:t>
            </a:r>
            <a:r>
              <a:rPr lang="en-US" altLang="ko-KR" sz="1600"/>
              <a:t>&lt;</a:t>
            </a:r>
            <a:r>
              <a:rPr lang="ko-KR" altLang="en-US" sz="1600"/>
              <a:t>한자</a:t>
            </a:r>
            <a:r>
              <a:rPr lang="en-US" altLang="ko-KR" sz="1600"/>
              <a:t>&gt;</a:t>
            </a:r>
            <a:r>
              <a:rPr lang="ko-KR" altLang="en-US" sz="1600"/>
              <a:t>키를 누르면 특수문자가 표시된다</a:t>
            </a:r>
            <a:r>
              <a:rPr lang="en-US" altLang="ko-KR" sz="1600"/>
              <a:t>.</a:t>
            </a:r>
            <a:br>
              <a:rPr lang="en-US" altLang="ko-KR" sz="1600"/>
            </a:br>
            <a:r>
              <a:rPr lang="ko-KR" altLang="en-US" sz="1600"/>
              <a:t>한글 각 자음마다 서로 다른 특수 문자가 표시된다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58" y="4200808"/>
            <a:ext cx="853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</a:t>
            </a:r>
            <a:br>
              <a:rPr lang="en-US" altLang="ko-KR" sz="1600"/>
            </a:br>
            <a:r>
              <a:rPr lang="ko-KR" altLang="en-US" sz="1600"/>
              <a:t>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때에도 </a:t>
            </a:r>
            <a:br>
              <a:rPr lang="en-US" altLang="ko-KR" sz="1600"/>
            </a:br>
            <a:r>
              <a:rPr lang="ko-KR" altLang="en-US" sz="1600"/>
              <a:t>특수 기호로 입력한다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17" y="1493566"/>
            <a:ext cx="3805818" cy="172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40" y="3482722"/>
            <a:ext cx="1954157" cy="26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75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문서 만들고 업로드하기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1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5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4" y="4694456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1" y="1451520"/>
            <a:ext cx="4219575" cy="26479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9395" y="5926719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9395" y="593577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17619" y="5935773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17619" y="5944827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컴퓨터에서 사용하는 모든 파일에는 각각 고유의 형식이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웹에서는 웹에 맞는 형식인 *</a:t>
            </a:r>
            <a:r>
              <a:rPr lang="en-US" altLang="ko-KR" sz="1600"/>
              <a:t>.html(</a:t>
            </a:r>
            <a:r>
              <a:rPr lang="ko-KR" altLang="en-US" sz="1600"/>
              <a:t>또는 *</a:t>
            </a:r>
            <a:r>
              <a:rPr lang="en-US" altLang="ko-KR" sz="1600"/>
              <a:t>.htm)</a:t>
            </a:r>
            <a:r>
              <a:rPr lang="ko-KR" altLang="en-US" sz="1600"/>
              <a:t>로 문서를 저장해야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텍스트뿐만 아니라 이미지</a:t>
            </a:r>
            <a:r>
              <a:rPr lang="en-US" altLang="ko-KR" sz="1600"/>
              <a:t>, </a:t>
            </a:r>
            <a:r>
              <a:rPr lang="ko-KR" altLang="en-US" sz="1600"/>
              <a:t>링크 등 여러 요소들을 다루고 표시할 수 있어야 한다</a:t>
            </a:r>
            <a:r>
              <a:rPr lang="en-US" altLang="ko-KR" sz="16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 자유롭게 오갈 수 있는 웹 문서를 만드는 언어가 </a:t>
            </a:r>
            <a:r>
              <a:rPr lang="en-US" altLang="ko-KR" sz="1600" b="1">
                <a:solidFill>
                  <a:srgbClr val="C00000"/>
                </a:solidFill>
              </a:rPr>
              <a:t>HTML 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</a:t>
            </a:r>
            <a:r>
              <a:rPr lang="ko-KR" altLang="en-US" sz="2000" b="1"/>
              <a:t>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299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7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69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4" y="4146799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88947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사이트를 만들 때 지켜야 하는 약속들을 정리한 것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표준을 지켜 사이트를 제작하면 장소나 브라우저와 상관없이 쉽게 웹 사이트를 볼 수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표준으로 문서 하나를 만들면 어떤 기기에서나 볼 수 있기 때문에 웹 개발자와 디자이너의 시간 절약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HTML5</a:t>
            </a:r>
            <a:r>
              <a:rPr lang="ko-KR" altLang="en-US" sz="1600"/>
              <a:t>로 문서를 만드는 것 </a:t>
            </a:r>
            <a:r>
              <a:rPr lang="en-US" altLang="ko-KR" sz="1600"/>
              <a:t>= </a:t>
            </a:r>
            <a:r>
              <a:rPr lang="ko-KR" altLang="en-US" sz="1600"/>
              <a:t>웹 표준을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웹 표준이란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10726" y="188947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2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8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990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인터랙티브한 사이트 제작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3170" y="4520141"/>
            <a:ext cx="1059024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플러그인을 제작할 줄 몰라도 </a:t>
            </a:r>
            <a:r>
              <a:rPr lang="en-US" altLang="ko-KR" sz="1600"/>
              <a:t>HTML5</a:t>
            </a:r>
            <a:r>
              <a:rPr lang="ko-KR" altLang="en-US" sz="1600"/>
              <a:t>과 함께 </a:t>
            </a:r>
            <a:r>
              <a:rPr lang="en-US" altLang="ko-KR" sz="1600"/>
              <a:t>CSS3</a:t>
            </a:r>
            <a:r>
              <a:rPr lang="ko-KR" altLang="en-US" sz="1600"/>
              <a:t>를 이용하면 인터랙티브한 사이트 제작 가능</a:t>
            </a:r>
            <a:endParaRPr lang="en-US" altLang="ko-KR" sz="1600"/>
          </a:p>
        </p:txBody>
      </p:sp>
      <p:sp>
        <p:nvSpPr>
          <p:cNvPr id="22" name="TextBox 21"/>
          <p:cNvSpPr txBox="1"/>
          <p:nvPr/>
        </p:nvSpPr>
        <p:spPr>
          <a:xfrm>
            <a:off x="649904" y="513968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170" y="5514752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4" y="1923969"/>
            <a:ext cx="103944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4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2016</a:t>
            </a:r>
            <a:r>
              <a:rPr lang="ko-KR" altLang="en-US" sz="1600"/>
              <a:t>년 </a:t>
            </a:r>
            <a:r>
              <a:rPr lang="en-US" altLang="ko-KR" sz="1600"/>
              <a:t>11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5.1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http://www.w3c.org/TR/html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5.2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https://w3c.github.io/html/</a:t>
            </a:r>
            <a:r>
              <a:rPr lang="en-US" altLang="ko-KR" sz="160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56" y="1046656"/>
            <a:ext cx="5345486" cy="4140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2314" y="1158845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http://html5test.com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314" y="2740181"/>
            <a:ext cx="2719426" cy="22482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3074" y="5495453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3074" y="5495454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3"/>
            <a:ext cx="5444994" cy="30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항목을 한꺼번에 변경할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68"/>
            <a:ext cx="5161142" cy="41455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3075" y="5504506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3074" y="5495454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살펴보기</a:t>
            </a: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074" y="5486400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301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소문자로 쓴다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여는 태그와 닫는 태그를 정확히 입력한다 </a:t>
            </a:r>
            <a:r>
              <a:rPr lang="en-US" altLang="ko-KR" sz="1600"/>
              <a:t>(</a:t>
            </a:r>
            <a:r>
              <a:rPr lang="ko-KR" altLang="en-US" sz="1600"/>
              <a:t>닫는 태그가 없는 태그도 있다</a:t>
            </a:r>
            <a:r>
              <a:rPr lang="en-US" altLang="ko-KR" sz="160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적당하게 들여쓴다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속성과 함께 사용된다            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인코딩 방식은 </a:t>
            </a:r>
            <a:r>
              <a:rPr lang="en-US" altLang="ko-KR" sz="1600"/>
              <a:t>utf-8</a:t>
            </a:r>
            <a:r>
              <a:rPr lang="ko-KR" altLang="en-US" sz="1600"/>
              <a:t>로 한다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3074" y="5495454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723</Words>
  <Application>Microsoft Office PowerPoint</Application>
  <PresentationFormat>와이드스크린</PresentationFormat>
  <Paragraphs>121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Courier</vt:lpstr>
      <vt:lpstr>YoonV YoonGothic100Std_OTF</vt:lpstr>
      <vt:lpstr>맑은 고딕</vt:lpstr>
      <vt:lpstr>Arial</vt:lpstr>
      <vt:lpstr>Wingdings</vt:lpstr>
      <vt:lpstr>Office 테마</vt:lpstr>
      <vt:lpstr>01. HTML 기본기 다지기</vt:lpstr>
      <vt:lpstr>HTML과의 첫 만남</vt:lpstr>
      <vt:lpstr>HTML과의 첫 만남</vt:lpstr>
      <vt:lpstr>HTML과의 첫 만남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Kyunghee Ko</cp:lastModifiedBy>
  <cp:revision>18</cp:revision>
  <dcterms:created xsi:type="dcterms:W3CDTF">2016-12-02T05:48:21Z</dcterms:created>
  <dcterms:modified xsi:type="dcterms:W3CDTF">2016-12-28T13:30:56Z</dcterms:modified>
</cp:coreProperties>
</file>