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48" r:id="rId5"/>
  </p:sldMasterIdLst>
  <p:notesMasterIdLst>
    <p:notesMasterId r:id="rId18"/>
  </p:notesMasterIdLst>
  <p:handoutMasterIdLst>
    <p:handoutMasterId r:id="rId19"/>
  </p:handoutMasterIdLst>
  <p:sldIdLst>
    <p:sldId id="446" r:id="rId6"/>
    <p:sldId id="459" r:id="rId7"/>
    <p:sldId id="598" r:id="rId8"/>
    <p:sldId id="599" r:id="rId9"/>
    <p:sldId id="600" r:id="rId10"/>
    <p:sldId id="608" r:id="rId11"/>
    <p:sldId id="604" r:id="rId12"/>
    <p:sldId id="605" r:id="rId13"/>
    <p:sldId id="606" r:id="rId14"/>
    <p:sldId id="607" r:id="rId15"/>
    <p:sldId id="462" r:id="rId16"/>
    <p:sldId id="5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 autoAdjust="0"/>
    <p:restoredTop sz="96296"/>
  </p:normalViewPr>
  <p:slideViewPr>
    <p:cSldViewPr snapToGrid="0">
      <p:cViewPr varScale="1">
        <p:scale>
          <a:sx n="127" d="100"/>
          <a:sy n="127" d="100"/>
        </p:scale>
        <p:origin x="344" y="18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3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7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6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19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4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7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7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7" y="3251199"/>
            <a:ext cx="5706533" cy="194792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CSE-311/ CSE-312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16A57-348E-9D41-8AF5-6633B03E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7007"/>
            <a:ext cx="12213832" cy="5503985"/>
          </a:xfrm>
        </p:spPr>
      </p:pic>
    </p:spTree>
    <p:extLst>
      <p:ext uri="{BB962C8B-B14F-4D97-AF65-F5344CB8AC3E}">
        <p14:creationId xmlns:p14="http://schemas.microsoft.com/office/powerpoint/2010/main" val="262140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44E3-9907-3926-7A79-71BD2E1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7965-FF4F-E654-1D53-950B1467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42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Define clustering.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What measurement technique do we use to evaluate the performance of clustering models?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What are some pros and cons of using the K-Means method?</a:t>
            </a:r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30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8EB5C-87C6-8E70-E03C-CC3524FAD005}"/>
              </a:ext>
            </a:extLst>
          </p:cNvPr>
          <p:cNvSpPr txBox="1"/>
          <p:nvPr/>
        </p:nvSpPr>
        <p:spPr>
          <a:xfrm>
            <a:off x="5312773" y="324433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34351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94A5-E2FE-C046-B873-D2171BC8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0732425" cy="2971051"/>
          </a:xfrm>
        </p:spPr>
        <p:txBody>
          <a:bodyPr>
            <a:normAutofit/>
          </a:bodyPr>
          <a:lstStyle/>
          <a:p>
            <a:r>
              <a:rPr lang="en-US" sz="7200" dirty="0"/>
              <a:t>Slide 18: Clustering</a:t>
            </a:r>
          </a:p>
        </p:txBody>
      </p:sp>
    </p:spTree>
    <p:extLst>
      <p:ext uri="{BB962C8B-B14F-4D97-AF65-F5344CB8AC3E}">
        <p14:creationId xmlns:p14="http://schemas.microsoft.com/office/powerpoint/2010/main" val="126613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2CD-80C4-FC4C-A0C6-633A6C88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E2E1-4CE3-7446-B952-20B98B70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000" b="1" dirty="0"/>
              <a:t>Why do we need to do clustering? </a:t>
            </a:r>
          </a:p>
          <a:p>
            <a:pPr lvl="1"/>
            <a:r>
              <a:rPr lang="en-AU" sz="3600" dirty="0"/>
              <a:t>To gain insight into useful underlying patterns (structures) present in data e.g., finance, marketing, transport, etc. </a:t>
            </a:r>
          </a:p>
          <a:p>
            <a:pPr lvl="1"/>
            <a:r>
              <a:rPr lang="en-AU" sz="3600" dirty="0"/>
              <a:t>To reduce the data volume while keeping useful information, e.g., information retrieval, image compression and understanding, etc. </a:t>
            </a:r>
          </a:p>
        </p:txBody>
      </p:sp>
    </p:spTree>
    <p:extLst>
      <p:ext uri="{BB962C8B-B14F-4D97-AF65-F5344CB8AC3E}">
        <p14:creationId xmlns:p14="http://schemas.microsoft.com/office/powerpoint/2010/main" val="231927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2CD-80C4-FC4C-A0C6-633A6C88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E2E1-4CE3-7446-B952-20B98B70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800" dirty="0"/>
              <a:t>Definition: Clustering is the task of grouping a set of objects in such a way that objects in the same group (so-called a cluster) are more similar (in some sense) to each other than to those in other groups(clusters). </a:t>
            </a:r>
          </a:p>
        </p:txBody>
      </p:sp>
    </p:spTree>
    <p:extLst>
      <p:ext uri="{BB962C8B-B14F-4D97-AF65-F5344CB8AC3E}">
        <p14:creationId xmlns:p14="http://schemas.microsoft.com/office/powerpoint/2010/main" val="20410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B65-104B-2949-B8A4-142FC1EA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K-Means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6279280D-8580-664D-87AF-D69947BF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7687"/>
            <a:ext cx="12195595" cy="3379922"/>
          </a:xfrm>
        </p:spPr>
      </p:pic>
    </p:spTree>
    <p:extLst>
      <p:ext uri="{BB962C8B-B14F-4D97-AF65-F5344CB8AC3E}">
        <p14:creationId xmlns:p14="http://schemas.microsoft.com/office/powerpoint/2010/main" val="365898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2D7409BA-5D3F-F602-8BDA-B59CEDDC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2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, qr code&#10;&#10;Description automatically generated">
            <a:extLst>
              <a:ext uri="{FF2B5EF4-FFF2-40B4-BE49-F238E27FC236}">
                <a16:creationId xmlns:a16="http://schemas.microsoft.com/office/drawing/2014/main" id="{4BE45F68-5FC9-6A45-9AEC-96B39AD5B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177" y="42299"/>
            <a:ext cx="8907823" cy="6773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31313-C993-CE4E-A927-9BBD98036068}"/>
              </a:ext>
            </a:extLst>
          </p:cNvPr>
          <p:cNvSpPr txBox="1"/>
          <p:nvPr/>
        </p:nvSpPr>
        <p:spPr>
          <a:xfrm>
            <a:off x="0" y="1166841"/>
            <a:ext cx="3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The </a:t>
            </a:r>
            <a:r>
              <a:rPr lang="en-AU" sz="3600" i="1" dirty="0"/>
              <a:t>k</a:t>
            </a:r>
            <a:r>
              <a:rPr lang="en-AU" sz="3600" dirty="0"/>
              <a:t>-means clustering algorithm may produce different results under </a:t>
            </a:r>
            <a:r>
              <a:rPr lang="en-AU" sz="3600" i="1" dirty="0"/>
              <a:t>different settings of initial centroid positions</a:t>
            </a:r>
            <a:r>
              <a:rPr lang="en-AU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467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4054-E8B7-3A48-8DB1-FAB3B636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363" y="173865"/>
            <a:ext cx="8383273" cy="1188720"/>
          </a:xfrm>
        </p:spPr>
        <p:txBody>
          <a:bodyPr/>
          <a:lstStyle/>
          <a:p>
            <a:r>
              <a:rPr lang="en-US" dirty="0"/>
              <a:t>Performance Evaluation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5255-34F1-D742-89CC-4351963D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67" y="1446963"/>
            <a:ext cx="11505929" cy="5237172"/>
          </a:xfrm>
        </p:spPr>
        <p:txBody>
          <a:bodyPr>
            <a:normAutofit/>
          </a:bodyPr>
          <a:lstStyle/>
          <a:p>
            <a:r>
              <a:rPr lang="en-AU" sz="3200" dirty="0"/>
              <a:t>We may calculate silhouette coefficient (cluster validity measure) for each of the clustering results obtained under the varying values of </a:t>
            </a:r>
            <a:r>
              <a:rPr lang="en-AU" sz="3200" i="1" dirty="0"/>
              <a:t>k</a:t>
            </a:r>
            <a:r>
              <a:rPr lang="en-AU" sz="3200" dirty="0"/>
              <a:t>, and draw a curve to find the most suitable value of </a:t>
            </a:r>
            <a:r>
              <a:rPr lang="en-AU" sz="3200" i="1" dirty="0"/>
              <a:t>k</a:t>
            </a:r>
            <a:r>
              <a:rPr lang="en-AU" sz="3200" dirty="0"/>
              <a:t>. </a:t>
            </a:r>
          </a:p>
          <a:p>
            <a:r>
              <a:rPr lang="en-AU" sz="3200" b="1" dirty="0"/>
              <a:t>Silhouette coefficient </a:t>
            </a:r>
            <a:r>
              <a:rPr lang="en-AU" sz="3200" dirty="0"/>
              <a:t>measures the quality of the clustering result in terms of both cohesion and separation. </a:t>
            </a:r>
          </a:p>
          <a:p>
            <a:pPr lvl="1"/>
            <a:r>
              <a:rPr lang="en-AU" sz="2800" dirty="0"/>
              <a:t>Cohesion measures how data points in the same cluster are close to each other.</a:t>
            </a:r>
          </a:p>
          <a:p>
            <a:pPr lvl="1"/>
            <a:r>
              <a:rPr lang="en-AU" sz="2800" dirty="0"/>
              <a:t>Separation measures how well data points from different clusters are separated. </a:t>
            </a:r>
          </a:p>
        </p:txBody>
      </p:sp>
    </p:spTree>
    <p:extLst>
      <p:ext uri="{BB962C8B-B14F-4D97-AF65-F5344CB8AC3E}">
        <p14:creationId xmlns:p14="http://schemas.microsoft.com/office/powerpoint/2010/main" val="56769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4054-E8B7-3A48-8DB1-FAB3B636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5255-34F1-D742-89CC-4351963D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00" y="2513689"/>
            <a:ext cx="9935147" cy="820829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sklearn.metrics</a:t>
            </a:r>
            <a:r>
              <a:rPr lang="en-AU" dirty="0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 import </a:t>
            </a:r>
            <a:r>
              <a:rPr lang="en-AU" dirty="0" err="1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silhouette_score</a:t>
            </a:r>
            <a:r>
              <a:rPr lang="en-AU" dirty="0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silhouette_score</a:t>
            </a:r>
            <a:r>
              <a:rPr lang="en-AU" dirty="0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(X, </a:t>
            </a:r>
            <a:r>
              <a:rPr lang="en-AU" dirty="0" err="1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km_trained.labels</a:t>
            </a:r>
            <a:r>
              <a:rPr lang="en-AU" dirty="0">
                <a:solidFill>
                  <a:schemeClr val="tx1"/>
                </a:solidFill>
                <a:highlight>
                  <a:srgbClr val="FFFF00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_)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35EF094-2760-EF4F-A49D-5F2B714C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35" y="3043116"/>
            <a:ext cx="8115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3096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281</Words>
  <Application>Microsoft Macintosh PowerPoint</Application>
  <PresentationFormat>Widescreen</PresentationFormat>
  <Paragraphs>24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Gill Sans MT</vt:lpstr>
      <vt:lpstr>MV Boli</vt:lpstr>
      <vt:lpstr>Segoe UI</vt:lpstr>
      <vt:lpstr>Segoe UI Light</vt:lpstr>
      <vt:lpstr>Balancing Act</vt:lpstr>
      <vt:lpstr>Wellspring</vt:lpstr>
      <vt:lpstr>Star of the show</vt:lpstr>
      <vt:lpstr>Amusements</vt:lpstr>
      <vt:lpstr>Parcel</vt:lpstr>
      <vt:lpstr>CSE-311/ CSE-312 Artificial intelligence</vt:lpstr>
      <vt:lpstr>Slide 18: Clustering</vt:lpstr>
      <vt:lpstr>CLUSTERING</vt:lpstr>
      <vt:lpstr>CLUSTERING</vt:lpstr>
      <vt:lpstr>CLUSTERING using K-Means</vt:lpstr>
      <vt:lpstr>PowerPoint Presentation</vt:lpstr>
      <vt:lpstr>PowerPoint Presentation</vt:lpstr>
      <vt:lpstr>Performance Evaluation of K-Means</vt:lpstr>
      <vt:lpstr>Performance Evaluation of K-Means</vt:lpstr>
      <vt:lpstr>PowerPoint Presentation</vt:lpstr>
      <vt:lpstr>Question and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2023-11-09T12:51:34Z</dcterms:modified>
</cp:coreProperties>
</file>