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 id="272" r:id="rId16"/>
    <p:sldId id="270" r:id="rId17"/>
    <p:sldId id="271" r:id="rId1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89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Friday, August 19, 2022</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131471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Friday, August 19, 2022</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70607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Friday, August 19, 2022</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434720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Friday, August 19, 2022</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56267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Friday, August 19, 2022</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26170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Friday, August 19, 2022</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809049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Friday, August 19, 2022</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90585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Friday, August 19, 2022</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06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Friday, August 19, 2022</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620189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Friday, August 19, 2022</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07493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Friday, August 19, 2022</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4254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Friday, August 19, 2022</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67114522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8D898CE-AAE3-4B61-B15A-A3E977280391}"/>
              </a:ext>
            </a:extLst>
          </p:cNvPr>
          <p:cNvSpPr>
            <a:spLocks noGrp="1"/>
          </p:cNvSpPr>
          <p:nvPr>
            <p:ph type="ctrTitle"/>
          </p:nvPr>
        </p:nvSpPr>
        <p:spPr>
          <a:xfrm>
            <a:off x="1380236" y="286601"/>
            <a:ext cx="5929422" cy="1852976"/>
          </a:xfrm>
        </p:spPr>
        <p:txBody>
          <a:bodyPr vert="horz" lIns="0" tIns="0" rIns="0" bIns="0" rtlCol="0" anchor="b">
            <a:normAutofit/>
          </a:bodyPr>
          <a:lstStyle/>
          <a:p>
            <a:pPr>
              <a:lnSpc>
                <a:spcPct val="90000"/>
              </a:lnSpc>
              <a:spcAft>
                <a:spcPts val="800"/>
              </a:spcAft>
            </a:pPr>
            <a:br>
              <a:rPr lang="en-US" sz="2200" spc="700" dirty="0">
                <a:effectLst/>
              </a:rPr>
            </a:br>
            <a:br>
              <a:rPr lang="en-US" sz="2200" spc="700" dirty="0">
                <a:effectLst/>
              </a:rPr>
            </a:br>
            <a:r>
              <a:rPr lang="en-US" sz="2200" spc="700" dirty="0" err="1">
                <a:effectLst/>
              </a:rPr>
              <a:t>Güz</a:t>
            </a:r>
            <a:r>
              <a:rPr lang="en-US" sz="2200" spc="700" dirty="0">
                <a:effectLst/>
              </a:rPr>
              <a:t> </a:t>
            </a:r>
            <a:r>
              <a:rPr lang="en-US" sz="2200" spc="700" dirty="0" err="1">
                <a:effectLst/>
              </a:rPr>
              <a:t>Dönemi</a:t>
            </a:r>
            <a:r>
              <a:rPr lang="en-US" sz="2200" spc="700" dirty="0">
                <a:effectLst/>
              </a:rPr>
              <a:t> </a:t>
            </a:r>
            <a:br>
              <a:rPr lang="en-US" sz="2200" spc="700" dirty="0">
                <a:effectLst/>
              </a:rPr>
            </a:br>
            <a:r>
              <a:rPr lang="en-US" sz="2200" spc="700" dirty="0">
                <a:effectLst/>
              </a:rPr>
              <a:t>YBS 411 </a:t>
            </a:r>
            <a:r>
              <a:rPr lang="en-US" sz="2200" spc="700" dirty="0" err="1">
                <a:effectLst/>
              </a:rPr>
              <a:t>Yapay</a:t>
            </a:r>
            <a:r>
              <a:rPr lang="en-US" sz="2200" spc="700" dirty="0">
                <a:effectLst/>
              </a:rPr>
              <a:t> </a:t>
            </a:r>
            <a:r>
              <a:rPr lang="en-US" sz="2200" spc="700" dirty="0" err="1">
                <a:effectLst/>
              </a:rPr>
              <a:t>Zekâ</a:t>
            </a:r>
            <a:r>
              <a:rPr lang="en-US" sz="2200" spc="700" dirty="0">
                <a:effectLst/>
              </a:rPr>
              <a:t> </a:t>
            </a:r>
            <a:r>
              <a:rPr lang="en-US" sz="2200" spc="700" dirty="0" err="1">
                <a:effectLst/>
              </a:rPr>
              <a:t>Dersi</a:t>
            </a:r>
            <a:r>
              <a:rPr lang="en-US" sz="2200" spc="700" dirty="0">
                <a:effectLst/>
              </a:rPr>
              <a:t> Final </a:t>
            </a:r>
            <a:r>
              <a:rPr lang="en-US" sz="2200" spc="700" dirty="0" err="1">
                <a:effectLst/>
              </a:rPr>
              <a:t>Projesi</a:t>
            </a:r>
            <a:br>
              <a:rPr lang="en-US" sz="2200" spc="700" dirty="0">
                <a:effectLst/>
              </a:rPr>
            </a:br>
            <a:endParaRPr lang="en-US" sz="2200" spc="700" dirty="0"/>
          </a:p>
        </p:txBody>
      </p:sp>
      <p:sp>
        <p:nvSpPr>
          <p:cNvPr id="3" name="Alt Başlık 2">
            <a:extLst>
              <a:ext uri="{FF2B5EF4-FFF2-40B4-BE49-F238E27FC236}">
                <a16:creationId xmlns:a16="http://schemas.microsoft.com/office/drawing/2014/main" id="{1007FA4E-87B1-48F8-A0F1-B68CAE51388B}"/>
              </a:ext>
            </a:extLst>
          </p:cNvPr>
          <p:cNvSpPr>
            <a:spLocks noGrp="1"/>
          </p:cNvSpPr>
          <p:nvPr>
            <p:ph type="subTitle" idx="1"/>
          </p:nvPr>
        </p:nvSpPr>
        <p:spPr>
          <a:xfrm>
            <a:off x="1380236" y="2621381"/>
            <a:ext cx="6591299" cy="3322219"/>
          </a:xfrm>
        </p:spPr>
        <p:txBody>
          <a:bodyPr vert="horz" lIns="0" tIns="0" rIns="0" bIns="0" rtlCol="0">
            <a:normAutofit/>
          </a:bodyPr>
          <a:lstStyle/>
          <a:p>
            <a:pPr algn="l">
              <a:lnSpc>
                <a:spcPct val="110000"/>
              </a:lnSpc>
              <a:spcAft>
                <a:spcPts val="800"/>
              </a:spcAft>
            </a:pPr>
            <a:endParaRPr lang="en-US" sz="1300" b="1" dirty="0">
              <a:effectLst/>
            </a:endParaRPr>
          </a:p>
          <a:p>
            <a:pPr indent="-228600" algn="l">
              <a:lnSpc>
                <a:spcPct val="110000"/>
              </a:lnSpc>
              <a:spcAft>
                <a:spcPts val="800"/>
              </a:spcAft>
              <a:buFont typeface="Arial" panose="020B0604020202020204" pitchFamily="34" charset="0"/>
              <a:buChar char="•"/>
            </a:pPr>
            <a:r>
              <a:rPr lang="en-US" sz="1700" b="1" dirty="0" err="1">
                <a:effectLst/>
              </a:rPr>
              <a:t>Derin</a:t>
            </a:r>
            <a:r>
              <a:rPr lang="en-US" sz="1700" b="1" dirty="0">
                <a:effectLst/>
              </a:rPr>
              <a:t> </a:t>
            </a:r>
            <a:r>
              <a:rPr lang="en-US" sz="1700" b="1" dirty="0" err="1">
                <a:effectLst/>
              </a:rPr>
              <a:t>Öğrenme</a:t>
            </a:r>
            <a:r>
              <a:rPr lang="en-US" sz="1700" b="1" dirty="0">
                <a:effectLst/>
              </a:rPr>
              <a:t> </a:t>
            </a:r>
            <a:r>
              <a:rPr lang="en-US" sz="1700" b="1" dirty="0" err="1">
                <a:effectLst/>
              </a:rPr>
              <a:t>ile</a:t>
            </a:r>
            <a:r>
              <a:rPr lang="en-US" sz="1700" b="1" dirty="0">
                <a:effectLst/>
              </a:rPr>
              <a:t> </a:t>
            </a:r>
            <a:r>
              <a:rPr lang="en-US" sz="1700" b="1" dirty="0" err="1">
                <a:effectLst/>
              </a:rPr>
              <a:t>Resimlerdeki</a:t>
            </a:r>
            <a:r>
              <a:rPr lang="en-US" sz="1700" b="1" dirty="0">
                <a:effectLst/>
              </a:rPr>
              <a:t> </a:t>
            </a:r>
            <a:r>
              <a:rPr lang="en-US" sz="1700" b="1" dirty="0" err="1">
                <a:effectLst/>
              </a:rPr>
              <a:t>Nesneleri</a:t>
            </a:r>
            <a:r>
              <a:rPr lang="en-US" sz="1700" b="1" dirty="0">
                <a:effectLst/>
              </a:rPr>
              <a:t> </a:t>
            </a:r>
            <a:r>
              <a:rPr lang="en-US" sz="1700" b="1" dirty="0" err="1">
                <a:effectLst/>
              </a:rPr>
              <a:t>Tanıma</a:t>
            </a:r>
            <a:r>
              <a:rPr lang="en-US" sz="1700" b="1" dirty="0">
                <a:effectLst/>
              </a:rPr>
              <a:t> ve </a:t>
            </a:r>
            <a:r>
              <a:rPr lang="en-US" sz="1700" b="1" dirty="0" err="1">
                <a:effectLst/>
              </a:rPr>
              <a:t>Sınıflandırma</a:t>
            </a:r>
            <a:endParaRPr lang="en-US" sz="1700" b="1" dirty="0">
              <a:effectLst/>
            </a:endParaRPr>
          </a:p>
          <a:p>
            <a:pPr indent="-228600" algn="l">
              <a:lnSpc>
                <a:spcPct val="110000"/>
              </a:lnSpc>
              <a:spcAft>
                <a:spcPts val="800"/>
              </a:spcAft>
              <a:buFont typeface="Arial" panose="020B0604020202020204" pitchFamily="34" charset="0"/>
              <a:buChar char="•"/>
            </a:pPr>
            <a:endParaRPr lang="en-US" sz="1300" b="1" dirty="0"/>
          </a:p>
          <a:p>
            <a:pPr indent="-228600" algn="l">
              <a:lnSpc>
                <a:spcPct val="110000"/>
              </a:lnSpc>
              <a:spcAft>
                <a:spcPts val="800"/>
              </a:spcAft>
              <a:buFont typeface="Arial" panose="020B0604020202020204" pitchFamily="34" charset="0"/>
              <a:buChar char="•"/>
            </a:pPr>
            <a:endParaRPr lang="en-US" sz="1300" b="1" dirty="0"/>
          </a:p>
          <a:p>
            <a:pPr indent="-228600" algn="l">
              <a:lnSpc>
                <a:spcPct val="110000"/>
              </a:lnSpc>
              <a:spcAft>
                <a:spcPts val="800"/>
              </a:spcAft>
              <a:buFont typeface="Arial" panose="020B0604020202020204" pitchFamily="34" charset="0"/>
              <a:buChar char="•"/>
            </a:pPr>
            <a:endParaRPr lang="en-US" sz="1300" b="1" dirty="0"/>
          </a:p>
          <a:p>
            <a:pPr algn="l">
              <a:lnSpc>
                <a:spcPct val="110000"/>
              </a:lnSpc>
              <a:spcAft>
                <a:spcPts val="800"/>
              </a:spcAft>
            </a:pPr>
            <a:r>
              <a:rPr lang="en-US" sz="1300" b="1" dirty="0">
                <a:effectLst/>
              </a:rPr>
              <a:t> </a:t>
            </a:r>
            <a:endParaRPr lang="en-US" sz="1300" dirty="0">
              <a:effectLst/>
            </a:endParaRPr>
          </a:p>
          <a:p>
            <a:pPr indent="-228600" algn="l">
              <a:lnSpc>
                <a:spcPct val="110000"/>
              </a:lnSpc>
              <a:buFont typeface="Arial" panose="020B0604020202020204" pitchFamily="34" charset="0"/>
              <a:buChar char="•"/>
            </a:pPr>
            <a:endParaRPr lang="en-US" sz="1300" dirty="0"/>
          </a:p>
        </p:txBody>
      </p:sp>
      <p:sp>
        <p:nvSpPr>
          <p:cNvPr id="16" name="Rectangle 15">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6CE4172-F7E4-4174-BFE1-33122C6BED25}"/>
              </a:ext>
            </a:extLst>
          </p:cNvPr>
          <p:cNvPicPr>
            <a:picLocks noChangeAspect="1"/>
          </p:cNvPicPr>
          <p:nvPr/>
        </p:nvPicPr>
        <p:blipFill rotWithShape="1">
          <a:blip r:embed="rId2"/>
          <a:srcRect l="9132" r="11635"/>
          <a:stretch/>
        </p:blipFill>
        <p:spPr>
          <a:xfrm>
            <a:off x="8115300" y="-12515"/>
            <a:ext cx="4076700" cy="6418631"/>
          </a:xfrm>
          <a:prstGeom prst="rect">
            <a:avLst/>
          </a:prstGeom>
        </p:spPr>
      </p:pic>
      <p:sp>
        <p:nvSpPr>
          <p:cNvPr id="4" name="Metin kutusu 3">
            <a:extLst>
              <a:ext uri="{FF2B5EF4-FFF2-40B4-BE49-F238E27FC236}">
                <a16:creationId xmlns:a16="http://schemas.microsoft.com/office/drawing/2014/main" id="{B71C1C5D-1435-4893-846D-7881F7DE5D89}"/>
              </a:ext>
            </a:extLst>
          </p:cNvPr>
          <p:cNvSpPr txBox="1"/>
          <p:nvPr/>
        </p:nvSpPr>
        <p:spPr>
          <a:xfrm>
            <a:off x="1049297" y="4432848"/>
            <a:ext cx="6591300" cy="1167243"/>
          </a:xfrm>
          <a:prstGeom prst="rect">
            <a:avLst/>
          </a:prstGeom>
          <a:noFill/>
        </p:spPr>
        <p:txBody>
          <a:bodyPr wrap="square" rtlCol="0">
            <a:spAutoFit/>
          </a:bodyPr>
          <a:lstStyle/>
          <a:p>
            <a:pPr>
              <a:lnSpc>
                <a:spcPct val="107000"/>
              </a:lnSpc>
              <a:spcAft>
                <a:spcPts val="800"/>
              </a:spcAft>
            </a:pPr>
            <a:endParaRPr lang="tr-TR" dirty="0">
              <a:effectLst/>
              <a:ea typeface="Calibri" panose="020F0502020204030204" pitchFamily="34" charset="0"/>
              <a:cs typeface="Times New Roman" panose="02020603050405020304" pitchFamily="18" charset="0"/>
            </a:endParaRPr>
          </a:p>
          <a:p>
            <a:pPr>
              <a:lnSpc>
                <a:spcPct val="107000"/>
              </a:lnSpc>
              <a:spcAft>
                <a:spcPts val="800"/>
              </a:spcAft>
            </a:pPr>
            <a:r>
              <a:rPr lang="tr-TR" dirty="0">
                <a:effectLst/>
                <a:ea typeface="Calibri" panose="020F0502020204030204" pitchFamily="34" charset="0"/>
                <a:cs typeface="Times New Roman" panose="02020603050405020304" pitchFamily="18" charset="0"/>
              </a:rPr>
              <a:t>Onur Can Bilgin ~ 1804107022</a:t>
            </a:r>
          </a:p>
          <a:p>
            <a:endParaRPr lang="tr-TR" dirty="0"/>
          </a:p>
        </p:txBody>
      </p:sp>
    </p:spTree>
    <p:extLst>
      <p:ext uri="{BB962C8B-B14F-4D97-AF65-F5344CB8AC3E}">
        <p14:creationId xmlns:p14="http://schemas.microsoft.com/office/powerpoint/2010/main" val="1301880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0D14221-38E7-4C69-A3BA-7A5EE1270019}"/>
              </a:ext>
            </a:extLst>
          </p:cNvPr>
          <p:cNvSpPr>
            <a:spLocks noGrp="1"/>
          </p:cNvSpPr>
          <p:nvPr>
            <p:ph idx="1"/>
          </p:nvPr>
        </p:nvSpPr>
        <p:spPr>
          <a:xfrm>
            <a:off x="1371600" y="1047135"/>
            <a:ext cx="10241280" cy="5024481"/>
          </a:xfrm>
        </p:spPr>
        <p:txBody>
          <a:bodyPr/>
          <a:lstStyle/>
          <a:p>
            <a:r>
              <a:rPr lang="tr-TR" b="1" dirty="0"/>
              <a:t>Kullandığımız Kütüphaneler;</a:t>
            </a:r>
          </a:p>
          <a:p>
            <a:pPr marL="0" indent="0">
              <a:buNone/>
            </a:pPr>
            <a:r>
              <a:rPr lang="tr-TR" dirty="0">
                <a:ea typeface="Calibri" panose="020F0502020204030204" pitchFamily="34" charset="0"/>
                <a:cs typeface="Times New Roman" panose="02020603050405020304" pitchFamily="18" charset="0"/>
              </a:rPr>
              <a:t>	K</a:t>
            </a:r>
            <a:r>
              <a:rPr lang="tr-TR" sz="2000" dirty="0">
                <a:effectLst/>
                <a:ea typeface="Calibri" panose="020F0502020204030204" pitchFamily="34" charset="0"/>
                <a:cs typeface="Times New Roman" panose="02020603050405020304" pitchFamily="18" charset="0"/>
              </a:rPr>
              <a:t>ullandığımız kütüphaneler başta Tensorflow olmak üzere, </a:t>
            </a:r>
            <a:r>
              <a:rPr lang="tr-TR" sz="2000" dirty="0" err="1">
                <a:effectLst/>
                <a:ea typeface="Calibri" panose="020F0502020204030204" pitchFamily="34" charset="0"/>
                <a:cs typeface="Times New Roman" panose="02020603050405020304" pitchFamily="18" charset="0"/>
              </a:rPr>
              <a:t>Keras</a:t>
            </a:r>
            <a:r>
              <a:rPr lang="tr-TR" sz="2000" dirty="0">
                <a:effectLst/>
                <a:ea typeface="Calibri" panose="020F0502020204030204" pitchFamily="34" charset="0"/>
                <a:cs typeface="Times New Roman" panose="02020603050405020304" pitchFamily="18" charset="0"/>
              </a:rPr>
              <a:t>, </a:t>
            </a:r>
            <a:r>
              <a:rPr lang="tr-TR" sz="2000" dirty="0" err="1">
                <a:effectLst/>
                <a:ea typeface="Calibri" panose="020F0502020204030204" pitchFamily="34" charset="0"/>
                <a:cs typeface="Times New Roman" panose="02020603050405020304" pitchFamily="18" charset="0"/>
              </a:rPr>
              <a:t>Pandas</a:t>
            </a:r>
            <a:r>
              <a:rPr lang="tr-TR" sz="2000" dirty="0">
                <a:effectLst/>
                <a:ea typeface="Calibri" panose="020F0502020204030204" pitchFamily="34" charset="0"/>
                <a:cs typeface="Times New Roman" panose="02020603050405020304" pitchFamily="18" charset="0"/>
              </a:rPr>
              <a:t>, </a:t>
            </a:r>
            <a:r>
              <a:rPr lang="tr-TR" sz="2000" dirty="0" err="1">
                <a:effectLst/>
                <a:ea typeface="Calibri" panose="020F0502020204030204" pitchFamily="34" charset="0"/>
                <a:cs typeface="Times New Roman" panose="02020603050405020304" pitchFamily="18" charset="0"/>
              </a:rPr>
              <a:t>Numpy</a:t>
            </a:r>
            <a:r>
              <a:rPr lang="tr-TR" sz="2000" dirty="0">
                <a:effectLst/>
                <a:ea typeface="Calibri" panose="020F0502020204030204" pitchFamily="34" charset="0"/>
                <a:cs typeface="Times New Roman" panose="02020603050405020304" pitchFamily="18" charset="0"/>
              </a:rPr>
              <a:t> ve </a:t>
            </a:r>
            <a:r>
              <a:rPr lang="tr-TR" sz="2000" dirty="0" err="1">
                <a:effectLst/>
                <a:ea typeface="Calibri" panose="020F0502020204030204" pitchFamily="34" charset="0"/>
                <a:cs typeface="Times New Roman" panose="02020603050405020304" pitchFamily="18" charset="0"/>
              </a:rPr>
              <a:t>Matplotlib</a:t>
            </a:r>
            <a:r>
              <a:rPr lang="tr-TR" sz="2000" dirty="0">
                <a:effectLst/>
                <a:ea typeface="Calibri" panose="020F0502020204030204" pitchFamily="34" charset="0"/>
                <a:cs typeface="Times New Roman" panose="02020603050405020304" pitchFamily="18" charset="0"/>
              </a:rPr>
              <a:t> kütüphaneleridir.</a:t>
            </a:r>
          </a:p>
          <a:p>
            <a:pPr marL="0" indent="0">
              <a:buNone/>
            </a:pPr>
            <a:r>
              <a:rPr lang="tr-TR" sz="2000" dirty="0">
                <a:effectLst/>
                <a:ea typeface="Calibri" panose="020F0502020204030204" pitchFamily="34" charset="0"/>
                <a:cs typeface="Times New Roman" panose="02020603050405020304" pitchFamily="18" charset="0"/>
              </a:rPr>
              <a:t>		   </a:t>
            </a:r>
            <a:r>
              <a:rPr lang="tr-TR" sz="2000" b="1" dirty="0" err="1">
                <a:effectLst/>
                <a:ea typeface="Calibri" panose="020F0502020204030204" pitchFamily="34" charset="0"/>
                <a:cs typeface="Times New Roman" panose="02020603050405020304" pitchFamily="18" charset="0"/>
              </a:rPr>
              <a:t>TensorFlow</a:t>
            </a:r>
            <a:r>
              <a:rPr lang="tr-TR" sz="2000" b="1" dirty="0">
                <a:effectLst/>
                <a:ea typeface="Calibri" panose="020F0502020204030204" pitchFamily="34" charset="0"/>
                <a:cs typeface="Times New Roman" panose="02020603050405020304" pitchFamily="18" charset="0"/>
              </a:rPr>
              <a:t>;</a:t>
            </a:r>
          </a:p>
          <a:p>
            <a:pPr marL="0" indent="0">
              <a:buNone/>
            </a:pPr>
            <a:r>
              <a:rPr lang="tr-TR" b="1" dirty="0">
                <a:ea typeface="Calibri" panose="020F0502020204030204" pitchFamily="34" charset="0"/>
                <a:cs typeface="Times New Roman" panose="02020603050405020304" pitchFamily="18" charset="0"/>
              </a:rPr>
              <a:t>			</a:t>
            </a:r>
            <a:r>
              <a:rPr lang="tr-TR" sz="1800" dirty="0" err="1">
                <a:solidFill>
                  <a:srgbClr val="000000"/>
                </a:solidFill>
                <a:effectLst/>
                <a:latin typeface="Calibri" panose="020F0502020204030204" pitchFamily="34" charset="0"/>
                <a:ea typeface="Calibri" panose="020F0502020204030204" pitchFamily="34" charset="0"/>
              </a:rPr>
              <a:t>TensorFlow</a:t>
            </a:r>
            <a:r>
              <a:rPr lang="tr-TR" sz="1800" dirty="0">
                <a:solidFill>
                  <a:srgbClr val="000000"/>
                </a:solidFill>
                <a:effectLst/>
                <a:latin typeface="Calibri" panose="020F0502020204030204" pitchFamily="34" charset="0"/>
                <a:ea typeface="Calibri" panose="020F0502020204030204" pitchFamily="34" charset="0"/>
              </a:rPr>
              <a:t>, makine öğrenimi için ücretsiz ve açık kaynaklı bir yazılım 					kütüphanesidir. Bir dizi görevde kullanılabilir, ancak derin sinir ağlarının eğitimi 				ve çıkarımına özel olarak odaklanmaktadır.</a:t>
            </a:r>
          </a:p>
          <a:p>
            <a:pPr marL="0" indent="0">
              <a:buNone/>
            </a:pPr>
            <a:endParaRPr lang="tr-TR" sz="18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tr-TR" sz="18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tr-TR" dirty="0">
                <a:ea typeface="Calibri" panose="020F0502020204030204" pitchFamily="34" charset="0"/>
                <a:cs typeface="Times New Roman" panose="02020603050405020304" pitchFamily="18" charset="0"/>
              </a:rPr>
              <a:t>			</a:t>
            </a:r>
            <a:endParaRPr lang="tr-TR" sz="2000" dirty="0">
              <a:effectLst/>
              <a:ea typeface="Calibri" panose="020F0502020204030204" pitchFamily="34" charset="0"/>
              <a:cs typeface="Times New Roman" panose="02020603050405020304" pitchFamily="18" charset="0"/>
            </a:endParaRPr>
          </a:p>
          <a:p>
            <a:endParaRPr lang="tr-TR" b="1" dirty="0"/>
          </a:p>
          <a:p>
            <a:endParaRPr lang="tr-TR" dirty="0"/>
          </a:p>
        </p:txBody>
      </p:sp>
      <p:pic>
        <p:nvPicPr>
          <p:cNvPr id="5" name="Resim 4" descr="TensorFlow&#10;">
            <a:extLst>
              <a:ext uri="{FF2B5EF4-FFF2-40B4-BE49-F238E27FC236}">
                <a16:creationId xmlns:a16="http://schemas.microsoft.com/office/drawing/2014/main" id="{C5E46655-3761-49B9-9A80-600E833A8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055" y="2403922"/>
            <a:ext cx="2279577" cy="1282720"/>
          </a:xfrm>
          <a:prstGeom prst="rect">
            <a:avLst/>
          </a:prstGeom>
        </p:spPr>
      </p:pic>
      <p:pic>
        <p:nvPicPr>
          <p:cNvPr id="7" name="Resim 6">
            <a:extLst>
              <a:ext uri="{FF2B5EF4-FFF2-40B4-BE49-F238E27FC236}">
                <a16:creationId xmlns:a16="http://schemas.microsoft.com/office/drawing/2014/main" id="{D53F437C-B96F-4337-A36B-31410C9787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484" y="4591340"/>
            <a:ext cx="3362632" cy="1219525"/>
          </a:xfrm>
          <a:prstGeom prst="rect">
            <a:avLst/>
          </a:prstGeom>
        </p:spPr>
      </p:pic>
      <p:pic>
        <p:nvPicPr>
          <p:cNvPr id="9" name="Resim 8">
            <a:extLst>
              <a:ext uri="{FF2B5EF4-FFF2-40B4-BE49-F238E27FC236}">
                <a16:creationId xmlns:a16="http://schemas.microsoft.com/office/drawing/2014/main" id="{B54829EC-88F2-4F2C-9E2E-F7B4D7E6C7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8661" y="4591340"/>
            <a:ext cx="3251962" cy="1314758"/>
          </a:xfrm>
          <a:prstGeom prst="rect">
            <a:avLst/>
          </a:prstGeom>
        </p:spPr>
      </p:pic>
      <p:pic>
        <p:nvPicPr>
          <p:cNvPr id="11" name="Resim 10">
            <a:extLst>
              <a:ext uri="{FF2B5EF4-FFF2-40B4-BE49-F238E27FC236}">
                <a16:creationId xmlns:a16="http://schemas.microsoft.com/office/drawing/2014/main" id="{6DA27B36-A936-4688-94E1-2E0F3D8C84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35439" y="4591340"/>
            <a:ext cx="2921685" cy="1314758"/>
          </a:xfrm>
          <a:prstGeom prst="rect">
            <a:avLst/>
          </a:prstGeom>
        </p:spPr>
      </p:pic>
      <p:pic>
        <p:nvPicPr>
          <p:cNvPr id="15" name="Resim 14">
            <a:extLst>
              <a:ext uri="{FF2B5EF4-FFF2-40B4-BE49-F238E27FC236}">
                <a16:creationId xmlns:a16="http://schemas.microsoft.com/office/drawing/2014/main" id="{5747732E-4C6D-432B-8507-0B83398A2E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87000" y="4591340"/>
            <a:ext cx="1905000" cy="1219525"/>
          </a:xfrm>
          <a:prstGeom prst="rect">
            <a:avLst/>
          </a:prstGeom>
        </p:spPr>
      </p:pic>
    </p:spTree>
    <p:extLst>
      <p:ext uri="{BB962C8B-B14F-4D97-AF65-F5344CB8AC3E}">
        <p14:creationId xmlns:p14="http://schemas.microsoft.com/office/powerpoint/2010/main" val="2604407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2">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1928EC9-C076-43C3-BD39-F7B00C362AF0}"/>
              </a:ext>
            </a:extLst>
          </p:cNvPr>
          <p:cNvSpPr>
            <a:spLocks noGrp="1"/>
          </p:cNvSpPr>
          <p:nvPr>
            <p:ph type="title"/>
          </p:nvPr>
        </p:nvSpPr>
        <p:spPr>
          <a:xfrm>
            <a:off x="1371600" y="457200"/>
            <a:ext cx="10410977" cy="1018451"/>
          </a:xfrm>
        </p:spPr>
        <p:txBody>
          <a:bodyPr anchor="b">
            <a:normAutofit/>
          </a:bodyPr>
          <a:lstStyle/>
          <a:p>
            <a:pPr>
              <a:lnSpc>
                <a:spcPct val="90000"/>
              </a:lnSpc>
            </a:pPr>
            <a:r>
              <a:rPr lang="tr-TR" sz="2000" b="1" kern="0" dirty="0">
                <a:effectLst/>
                <a:ea typeface="Times New Roman" panose="02020603050405020304" pitchFamily="18" charset="0"/>
                <a:cs typeface="Times New Roman" panose="02020603050405020304" pitchFamily="18" charset="0"/>
              </a:rPr>
              <a:t>Projede Kullanılan Veritabanı ve Veri Seti</a:t>
            </a:r>
            <a:br>
              <a:rPr lang="tr-TR" sz="2000" b="1" kern="0" dirty="0">
                <a:effectLst/>
                <a:latin typeface="Calibri" panose="020F0502020204030204" pitchFamily="34" charset="0"/>
                <a:ea typeface="Times New Roman" panose="02020603050405020304" pitchFamily="18" charset="0"/>
                <a:cs typeface="Times New Roman" panose="02020603050405020304" pitchFamily="18" charset="0"/>
              </a:rPr>
            </a:br>
            <a:endParaRPr lang="tr-TR" sz="2000" dirty="0"/>
          </a:p>
        </p:txBody>
      </p:sp>
      <p:sp>
        <p:nvSpPr>
          <p:cNvPr id="3" name="İçerik Yer Tutucusu 2">
            <a:extLst>
              <a:ext uri="{FF2B5EF4-FFF2-40B4-BE49-F238E27FC236}">
                <a16:creationId xmlns:a16="http://schemas.microsoft.com/office/drawing/2014/main" id="{632E362C-092B-43D4-B104-B3635806907D}"/>
              </a:ext>
            </a:extLst>
          </p:cNvPr>
          <p:cNvSpPr>
            <a:spLocks noGrp="1"/>
          </p:cNvSpPr>
          <p:nvPr>
            <p:ph idx="1"/>
          </p:nvPr>
        </p:nvSpPr>
        <p:spPr>
          <a:xfrm>
            <a:off x="1371600" y="1932851"/>
            <a:ext cx="4911392" cy="3509475"/>
          </a:xfrm>
        </p:spPr>
        <p:txBody>
          <a:bodyPr anchor="t">
            <a:normAutofit/>
          </a:bodyPr>
          <a:lstStyle/>
          <a:p>
            <a:pPr marL="0" indent="0">
              <a:buNone/>
            </a:pPr>
            <a:r>
              <a:rPr lang="tr-TR" sz="1800" dirty="0"/>
              <a:t>•Bu çalışmamızda CİFAR-10 veri setini kullandık.</a:t>
            </a:r>
          </a:p>
          <a:p>
            <a:pPr marL="0" indent="0">
              <a:buNone/>
            </a:pPr>
            <a:r>
              <a:rPr lang="tr-TR" sz="1800" dirty="0"/>
              <a:t>•Bu veri setimizi Tensorflow üzerinden çalışmamıza ekledik.</a:t>
            </a:r>
          </a:p>
          <a:p>
            <a:pPr marL="0" indent="0">
              <a:buNone/>
            </a:pPr>
            <a:r>
              <a:rPr lang="tr-TR" sz="1800" dirty="0"/>
              <a:t>•Veri setimiz 32x32 boyutunda resimlerden oluşmaktadır.</a:t>
            </a:r>
          </a:p>
          <a:p>
            <a:pPr marL="0" indent="0">
              <a:buNone/>
            </a:pPr>
            <a:r>
              <a:rPr lang="tr-TR" sz="1800" dirty="0"/>
              <a:t>•Veri Setimiz 60.000 adet resim, 10 farklı nesne sınıfından oluşmaktadır.</a:t>
            </a:r>
          </a:p>
          <a:p>
            <a:pPr marL="0" indent="0">
              <a:buNone/>
            </a:pPr>
            <a:endParaRPr lang="tr-TR" sz="1600" dirty="0"/>
          </a:p>
          <a:p>
            <a:pPr marL="0" indent="0">
              <a:buNone/>
            </a:pPr>
            <a:endParaRPr lang="tr-TR" sz="1600" dirty="0"/>
          </a:p>
          <a:p>
            <a:endParaRPr lang="tr-TR" sz="1600" dirty="0"/>
          </a:p>
        </p:txBody>
      </p:sp>
      <p:pic>
        <p:nvPicPr>
          <p:cNvPr id="5" name="Resim 4" descr="metin içeren bir resim&#10;&#10;Açıklama otomatik olarak oluşturuldu">
            <a:extLst>
              <a:ext uri="{FF2B5EF4-FFF2-40B4-BE49-F238E27FC236}">
                <a16:creationId xmlns:a16="http://schemas.microsoft.com/office/drawing/2014/main" id="{1272BA30-D24E-4E8C-8B39-9209632F51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2416" y="1475651"/>
            <a:ext cx="5090161" cy="3906698"/>
          </a:xfrm>
          <a:prstGeom prst="rect">
            <a:avLst/>
          </a:prstGeom>
        </p:spPr>
      </p:pic>
      <p:sp>
        <p:nvSpPr>
          <p:cNvPr id="30" name="Rectangle 24">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6">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6912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C2B9313-C40E-44D0-8DD5-1BA5006B7B75}"/>
              </a:ext>
            </a:extLst>
          </p:cNvPr>
          <p:cNvSpPr>
            <a:spLocks noGrp="1"/>
          </p:cNvSpPr>
          <p:nvPr>
            <p:ph type="title"/>
          </p:nvPr>
        </p:nvSpPr>
        <p:spPr>
          <a:xfrm>
            <a:off x="1224115" y="786384"/>
            <a:ext cx="10241280" cy="517078"/>
          </a:xfrm>
        </p:spPr>
        <p:txBody>
          <a:bodyPr>
            <a:noAutofit/>
          </a:bodyPr>
          <a:lstStyle/>
          <a:p>
            <a:pPr algn="ctr">
              <a:lnSpc>
                <a:spcPct val="150000"/>
              </a:lnSpc>
              <a:spcBef>
                <a:spcPts val="1200"/>
              </a:spcBef>
            </a:pPr>
            <a:r>
              <a:rPr lang="tr-TR" sz="2800" b="1" kern="0" dirty="0">
                <a:solidFill>
                  <a:srgbClr val="000000"/>
                </a:solidFill>
                <a:effectLst/>
                <a:ea typeface="Times New Roman" panose="02020603050405020304" pitchFamily="18" charset="0"/>
                <a:cs typeface="Times New Roman" panose="02020603050405020304" pitchFamily="18" charset="0"/>
              </a:rPr>
              <a:t>Bu Veri ile Yapılan Farklı Çalışmalar</a:t>
            </a:r>
          </a:p>
        </p:txBody>
      </p:sp>
      <p:sp>
        <p:nvSpPr>
          <p:cNvPr id="3" name="İçerik Yer Tutucusu 2">
            <a:extLst>
              <a:ext uri="{FF2B5EF4-FFF2-40B4-BE49-F238E27FC236}">
                <a16:creationId xmlns:a16="http://schemas.microsoft.com/office/drawing/2014/main" id="{B58FA7FD-BB4B-460B-9B5F-8B09FC655C3A}"/>
              </a:ext>
            </a:extLst>
          </p:cNvPr>
          <p:cNvSpPr>
            <a:spLocks noGrp="1"/>
          </p:cNvSpPr>
          <p:nvPr>
            <p:ph idx="1"/>
          </p:nvPr>
        </p:nvSpPr>
        <p:spPr>
          <a:xfrm>
            <a:off x="1224115" y="1887794"/>
            <a:ext cx="10241280" cy="4291780"/>
          </a:xfrm>
        </p:spPr>
        <p:txBody>
          <a:bodyPr/>
          <a:lstStyle/>
          <a:p>
            <a:pPr>
              <a:lnSpc>
                <a:spcPct val="107000"/>
              </a:lnSpc>
              <a:spcAft>
                <a:spcPts val="800"/>
              </a:spcAft>
            </a:pPr>
            <a:r>
              <a:rPr lang="tr-TR" dirty="0">
                <a:effectLst/>
                <a:ea typeface="Calibri" panose="020F0502020204030204" pitchFamily="34" charset="0"/>
                <a:cs typeface="Times New Roman" panose="02020603050405020304" pitchFamily="18" charset="0"/>
              </a:rPr>
              <a:t>Bu veri seti ile nesne tespiti (</a:t>
            </a:r>
            <a:r>
              <a:rPr lang="tr-TR" dirty="0" err="1">
                <a:effectLst/>
                <a:ea typeface="Calibri" panose="020F0502020204030204" pitchFamily="34" charset="0"/>
                <a:cs typeface="Times New Roman" panose="02020603050405020304" pitchFamily="18" charset="0"/>
              </a:rPr>
              <a:t>object</a:t>
            </a:r>
            <a:r>
              <a:rPr lang="tr-TR" dirty="0">
                <a:effectLst/>
                <a:ea typeface="Calibri" panose="020F0502020204030204" pitchFamily="34" charset="0"/>
                <a:cs typeface="Times New Roman" panose="02020603050405020304" pitchFamily="18" charset="0"/>
              </a:rPr>
              <a:t> </a:t>
            </a:r>
            <a:r>
              <a:rPr lang="tr-TR" dirty="0" err="1">
                <a:effectLst/>
                <a:ea typeface="Calibri" panose="020F0502020204030204" pitchFamily="34" charset="0"/>
                <a:cs typeface="Times New Roman" panose="02020603050405020304" pitchFamily="18" charset="0"/>
              </a:rPr>
              <a:t>detection</a:t>
            </a:r>
            <a:r>
              <a:rPr lang="tr-TR" dirty="0">
                <a:effectLst/>
                <a:ea typeface="Calibri" panose="020F0502020204030204" pitchFamily="34" charset="0"/>
                <a:cs typeface="Times New Roman" panose="02020603050405020304" pitchFamily="18" charset="0"/>
              </a:rPr>
              <a:t>), </a:t>
            </a:r>
            <a:r>
              <a:rPr lang="tr-TR" dirty="0" err="1">
                <a:effectLst/>
                <a:ea typeface="Calibri" panose="020F0502020204030204" pitchFamily="34" charset="0"/>
                <a:cs typeface="Times New Roman" panose="02020603050405020304" pitchFamily="18" charset="0"/>
              </a:rPr>
              <a:t>image</a:t>
            </a:r>
            <a:r>
              <a:rPr lang="tr-TR" dirty="0">
                <a:effectLst/>
                <a:ea typeface="Calibri" panose="020F0502020204030204" pitchFamily="34" charset="0"/>
                <a:cs typeface="Times New Roman" panose="02020603050405020304" pitchFamily="18" charset="0"/>
              </a:rPr>
              <a:t> </a:t>
            </a:r>
            <a:r>
              <a:rPr lang="tr-TR" dirty="0" err="1">
                <a:effectLst/>
                <a:ea typeface="Calibri" panose="020F0502020204030204" pitchFamily="34" charset="0"/>
                <a:cs typeface="Times New Roman" panose="02020603050405020304" pitchFamily="18" charset="0"/>
              </a:rPr>
              <a:t>colorization</a:t>
            </a:r>
            <a:r>
              <a:rPr lang="tr-TR" dirty="0">
                <a:effectLst/>
                <a:ea typeface="Calibri" panose="020F0502020204030204" pitchFamily="34" charset="0"/>
                <a:cs typeface="Times New Roman" panose="02020603050405020304" pitchFamily="18" charset="0"/>
              </a:rPr>
              <a:t> (</a:t>
            </a:r>
            <a:r>
              <a:rPr lang="tr-TR" b="0" i="0" dirty="0">
                <a:effectLst/>
              </a:rPr>
              <a:t>görüntü renklendirme</a:t>
            </a:r>
            <a:r>
              <a:rPr lang="tr-TR" b="0" i="0" dirty="0">
                <a:solidFill>
                  <a:srgbClr val="202124"/>
                </a:solidFill>
                <a:effectLst/>
                <a:latin typeface="arial" panose="020B0604020202020204" pitchFamily="34" charset="0"/>
              </a:rPr>
              <a:t>)</a:t>
            </a:r>
            <a:r>
              <a:rPr lang="tr-TR" dirty="0">
                <a:effectLst/>
                <a:ea typeface="Calibri" panose="020F0502020204030204" pitchFamily="34" charset="0"/>
                <a:cs typeface="Times New Roman" panose="02020603050405020304" pitchFamily="18" charset="0"/>
              </a:rPr>
              <a:t>, </a:t>
            </a:r>
            <a:r>
              <a:rPr lang="tr-TR" dirty="0" err="1">
                <a:effectLst/>
                <a:ea typeface="Calibri" panose="020F0502020204030204" pitchFamily="34" charset="0"/>
                <a:cs typeface="Times New Roman" panose="02020603050405020304" pitchFamily="18" charset="0"/>
              </a:rPr>
              <a:t>ımage</a:t>
            </a:r>
            <a:r>
              <a:rPr lang="tr-TR" dirty="0">
                <a:effectLst/>
                <a:ea typeface="Calibri" panose="020F0502020204030204" pitchFamily="34" charset="0"/>
                <a:cs typeface="Times New Roman" panose="02020603050405020304" pitchFamily="18" charset="0"/>
              </a:rPr>
              <a:t> </a:t>
            </a:r>
            <a:r>
              <a:rPr lang="tr-TR" dirty="0" err="1">
                <a:effectLst/>
                <a:ea typeface="Calibri" panose="020F0502020204030204" pitchFamily="34" charset="0"/>
                <a:cs typeface="Times New Roman" panose="02020603050405020304" pitchFamily="18" charset="0"/>
              </a:rPr>
              <a:t>reconstruction</a:t>
            </a:r>
            <a:r>
              <a:rPr lang="tr-TR" dirty="0">
                <a:ea typeface="Calibri" panose="020F0502020204030204" pitchFamily="34" charset="0"/>
                <a:cs typeface="Times New Roman" panose="02020603050405020304" pitchFamily="18" charset="0"/>
              </a:rPr>
              <a:t> (görüntü rekonstrüksiyon), </a:t>
            </a:r>
            <a:r>
              <a:rPr lang="tr-TR" dirty="0" err="1">
                <a:ea typeface="Calibri" panose="020F0502020204030204" pitchFamily="34" charset="0"/>
                <a:cs typeface="Times New Roman" panose="02020603050405020304" pitchFamily="18" charset="0"/>
              </a:rPr>
              <a:t>style</a:t>
            </a:r>
            <a:r>
              <a:rPr lang="tr-TR" dirty="0">
                <a:ea typeface="Calibri" panose="020F0502020204030204" pitchFamily="34" charset="0"/>
                <a:cs typeface="Times New Roman" panose="02020603050405020304" pitchFamily="18" charset="0"/>
              </a:rPr>
              <a:t> transfer gibi birçok farklı konuda çalışmalar yapılmıştır.</a:t>
            </a:r>
            <a:r>
              <a:rPr lang="tr-TR" dirty="0">
                <a:effectLst/>
                <a:ea typeface="Calibri" panose="020F0502020204030204" pitchFamily="34" charset="0"/>
                <a:cs typeface="Times New Roman" panose="02020603050405020304" pitchFamily="18" charset="0"/>
              </a:rPr>
              <a:t> Literatür de bizim projemize benzer çalışmalar mevcuttur ama bu çalışmalar aynı sonuç elde etmek için farklı yöntem kullanılarak yapılmıştır. Bu yöntemler ise;</a:t>
            </a:r>
          </a:p>
          <a:p>
            <a:pPr marL="457200" indent="-457200">
              <a:lnSpc>
                <a:spcPct val="107000"/>
              </a:lnSpc>
              <a:spcAft>
                <a:spcPts val="800"/>
              </a:spcAft>
              <a:buAutoNum type="arabicPeriod"/>
            </a:pPr>
            <a:r>
              <a:rPr lang="tr-TR" dirty="0" err="1">
                <a:ea typeface="Calibri" panose="020F0502020204030204" pitchFamily="34" charset="0"/>
                <a:cs typeface="Times New Roman" panose="02020603050405020304" pitchFamily="18" charset="0"/>
              </a:rPr>
              <a:t>Bayes</a:t>
            </a:r>
            <a:r>
              <a:rPr lang="tr-TR" dirty="0">
                <a:ea typeface="Calibri" panose="020F0502020204030204" pitchFamily="34" charset="0"/>
                <a:cs typeface="Times New Roman" panose="02020603050405020304" pitchFamily="18" charset="0"/>
              </a:rPr>
              <a:t> Teoremi</a:t>
            </a:r>
          </a:p>
          <a:p>
            <a:pPr marL="457200" indent="-457200">
              <a:lnSpc>
                <a:spcPct val="107000"/>
              </a:lnSpc>
              <a:spcAft>
                <a:spcPts val="800"/>
              </a:spcAft>
              <a:buAutoNum type="arabicPeriod"/>
            </a:pPr>
            <a:r>
              <a:rPr lang="tr-TR" dirty="0">
                <a:effectLst/>
                <a:ea typeface="Calibri" panose="020F0502020204030204" pitchFamily="34" charset="0"/>
                <a:cs typeface="Times New Roman" panose="02020603050405020304" pitchFamily="18" charset="0"/>
              </a:rPr>
              <a:t>KNN</a:t>
            </a:r>
          </a:p>
          <a:p>
            <a:pPr marL="457200" indent="-457200">
              <a:lnSpc>
                <a:spcPct val="107000"/>
              </a:lnSpc>
              <a:spcAft>
                <a:spcPts val="800"/>
              </a:spcAft>
              <a:buAutoNum type="arabicPeriod"/>
            </a:pPr>
            <a:r>
              <a:rPr lang="tr-TR" dirty="0">
                <a:ea typeface="Calibri" panose="020F0502020204030204" pitchFamily="34" charset="0"/>
                <a:cs typeface="Times New Roman" panose="02020603050405020304" pitchFamily="18" charset="0"/>
              </a:rPr>
              <a:t>Transfer Learning</a:t>
            </a:r>
          </a:p>
          <a:p>
            <a:pPr marL="457200" indent="-457200">
              <a:lnSpc>
                <a:spcPct val="107000"/>
              </a:lnSpc>
              <a:spcAft>
                <a:spcPts val="800"/>
              </a:spcAft>
              <a:buAutoNum type="arabicPeriod"/>
            </a:pPr>
            <a:r>
              <a:rPr lang="tr-TR" dirty="0">
                <a:effectLst/>
                <a:ea typeface="Calibri" panose="020F0502020204030204" pitchFamily="34" charset="0"/>
                <a:cs typeface="Times New Roman" panose="02020603050405020304" pitchFamily="18" charset="0"/>
              </a:rPr>
              <a:t>Veri Artırımı (Data </a:t>
            </a:r>
            <a:r>
              <a:rPr lang="tr-TR" dirty="0" err="1">
                <a:ea typeface="Calibri" panose="020F0502020204030204" pitchFamily="34" charset="0"/>
                <a:cs typeface="Times New Roman" panose="02020603050405020304" pitchFamily="18" charset="0"/>
              </a:rPr>
              <a:t>a</a:t>
            </a:r>
            <a:r>
              <a:rPr lang="tr-TR" dirty="0" err="1">
                <a:effectLst/>
                <a:ea typeface="Calibri" panose="020F0502020204030204" pitchFamily="34" charset="0"/>
                <a:cs typeface="Times New Roman" panose="02020603050405020304" pitchFamily="18" charset="0"/>
              </a:rPr>
              <a:t>ugmentation</a:t>
            </a:r>
            <a:r>
              <a:rPr lang="tr-TR" dirty="0">
                <a:effectLst/>
                <a:ea typeface="Calibri" panose="020F0502020204030204" pitchFamily="34" charset="0"/>
                <a:cs typeface="Times New Roman" panose="02020603050405020304" pitchFamily="18" charset="0"/>
              </a:rPr>
              <a:t>)</a:t>
            </a:r>
          </a:p>
          <a:p>
            <a:pPr marL="457200" indent="-457200">
              <a:lnSpc>
                <a:spcPct val="107000"/>
              </a:lnSpc>
              <a:spcAft>
                <a:spcPts val="800"/>
              </a:spcAft>
              <a:buAutoNum type="arabicPeriod"/>
            </a:pPr>
            <a:r>
              <a:rPr lang="tr-TR" dirty="0" err="1">
                <a:effectLst/>
                <a:ea typeface="Calibri" panose="020F0502020204030204" pitchFamily="34" charset="0"/>
                <a:cs typeface="Times New Roman" panose="02020603050405020304" pitchFamily="18" charset="0"/>
              </a:rPr>
              <a:t>Random</a:t>
            </a:r>
            <a:r>
              <a:rPr lang="tr-TR" dirty="0">
                <a:effectLst/>
                <a:ea typeface="Calibri" panose="020F0502020204030204" pitchFamily="34" charset="0"/>
                <a:cs typeface="Times New Roman" panose="02020603050405020304" pitchFamily="18" charset="0"/>
              </a:rPr>
              <a:t> </a:t>
            </a:r>
            <a:r>
              <a:rPr lang="tr-TR" dirty="0" err="1">
                <a:effectLst/>
                <a:ea typeface="Calibri" panose="020F0502020204030204" pitchFamily="34" charset="0"/>
                <a:cs typeface="Times New Roman" panose="02020603050405020304" pitchFamily="18" charset="0"/>
              </a:rPr>
              <a:t>Forest</a:t>
            </a:r>
            <a:r>
              <a:rPr lang="tr-TR" dirty="0">
                <a:effectLst/>
                <a:ea typeface="Calibri" panose="020F0502020204030204" pitchFamily="34" charset="0"/>
                <a:cs typeface="Times New Roman" panose="02020603050405020304" pitchFamily="18" charset="0"/>
              </a:rPr>
              <a:t> vb.</a:t>
            </a:r>
          </a:p>
        </p:txBody>
      </p:sp>
    </p:spTree>
    <p:extLst>
      <p:ext uri="{BB962C8B-B14F-4D97-AF65-F5344CB8AC3E}">
        <p14:creationId xmlns:p14="http://schemas.microsoft.com/office/powerpoint/2010/main" val="113410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7EE78-7AA2-4BBB-885A-B705538251A6}"/>
              </a:ext>
            </a:extLst>
          </p:cNvPr>
          <p:cNvSpPr>
            <a:spLocks noGrp="1"/>
          </p:cNvSpPr>
          <p:nvPr>
            <p:ph type="title"/>
          </p:nvPr>
        </p:nvSpPr>
        <p:spPr>
          <a:xfrm>
            <a:off x="1371600" y="795528"/>
            <a:ext cx="10241280" cy="664562"/>
          </a:xfrm>
        </p:spPr>
        <p:txBody>
          <a:bodyPr/>
          <a:lstStyle/>
          <a:p>
            <a:pPr algn="ctr"/>
            <a:r>
              <a:rPr lang="tr-TR" dirty="0"/>
              <a:t>Performans Değerlendirme</a:t>
            </a:r>
          </a:p>
        </p:txBody>
      </p:sp>
      <p:sp>
        <p:nvSpPr>
          <p:cNvPr id="3" name="İçerik Yer Tutucusu 2">
            <a:extLst>
              <a:ext uri="{FF2B5EF4-FFF2-40B4-BE49-F238E27FC236}">
                <a16:creationId xmlns:a16="http://schemas.microsoft.com/office/drawing/2014/main" id="{9C0A3B05-0854-48F4-B038-9C40570D696A}"/>
              </a:ext>
            </a:extLst>
          </p:cNvPr>
          <p:cNvSpPr>
            <a:spLocks noGrp="1"/>
          </p:cNvSpPr>
          <p:nvPr>
            <p:ph idx="1"/>
          </p:nvPr>
        </p:nvSpPr>
        <p:spPr>
          <a:xfrm>
            <a:off x="1371600" y="1740311"/>
            <a:ext cx="10241280" cy="4331306"/>
          </a:xfrm>
        </p:spPr>
        <p:txBody>
          <a:bodyPr/>
          <a:lstStyle/>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Projemizin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Accuracy</a:t>
            </a:r>
            <a:r>
              <a:rPr lang="tr-TR" sz="1800" dirty="0">
                <a:effectLst/>
                <a:latin typeface="Calibri" panose="020F0502020204030204" pitchFamily="34" charset="0"/>
                <a:ea typeface="Calibri" panose="020F0502020204030204" pitchFamily="34" charset="0"/>
                <a:cs typeface="Times New Roman" panose="02020603050405020304" pitchFamily="18" charset="0"/>
              </a:rPr>
              <a:t> Grafik Tabloları; Epoch=80,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Accuracy</a:t>
            </a:r>
            <a:r>
              <a:rPr lang="tr-TR" sz="1800" dirty="0">
                <a:effectLst/>
                <a:latin typeface="Calibri" panose="020F0502020204030204" pitchFamily="34" charset="0"/>
                <a:ea typeface="Calibri" panose="020F0502020204030204" pitchFamily="34" charset="0"/>
                <a:cs typeface="Times New Roman" panose="02020603050405020304" pitchFamily="18" charset="0"/>
              </a:rPr>
              <a:t> = 0.70, Test-</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Accuracy</a:t>
            </a:r>
            <a:r>
              <a:rPr lang="tr-TR" sz="1800" dirty="0">
                <a:effectLst/>
                <a:latin typeface="Calibri" panose="020F0502020204030204" pitchFamily="34" charset="0"/>
                <a:ea typeface="Calibri" panose="020F0502020204030204" pitchFamily="34" charset="0"/>
                <a:cs typeface="Times New Roman" panose="02020603050405020304" pitchFamily="18" charset="0"/>
              </a:rPr>
              <a:t> = 0.74</a:t>
            </a:r>
          </a:p>
          <a:p>
            <a:pPr>
              <a:lnSpc>
                <a:spcPct val="107000"/>
              </a:lnSpc>
              <a:spcAft>
                <a:spcPts val="800"/>
              </a:spcAft>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pic>
        <p:nvPicPr>
          <p:cNvPr id="5" name="Resim 4">
            <a:extLst>
              <a:ext uri="{FF2B5EF4-FFF2-40B4-BE49-F238E27FC236}">
                <a16:creationId xmlns:a16="http://schemas.microsoft.com/office/drawing/2014/main" id="{DC860C15-F908-4C57-BBDB-E85382B4D2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754" y="2278550"/>
            <a:ext cx="10918492" cy="3783922"/>
          </a:xfrm>
          <a:prstGeom prst="rect">
            <a:avLst/>
          </a:prstGeom>
        </p:spPr>
      </p:pic>
    </p:spTree>
    <p:extLst>
      <p:ext uri="{BB962C8B-B14F-4D97-AF65-F5344CB8AC3E}">
        <p14:creationId xmlns:p14="http://schemas.microsoft.com/office/powerpoint/2010/main" val="3815845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EE8F78-94B3-4606-BFBA-4A7BABBCD0D6}"/>
              </a:ext>
            </a:extLst>
          </p:cNvPr>
          <p:cNvSpPr>
            <a:spLocks noGrp="1"/>
          </p:cNvSpPr>
          <p:nvPr>
            <p:ph type="title"/>
          </p:nvPr>
        </p:nvSpPr>
        <p:spPr>
          <a:xfrm>
            <a:off x="1371600" y="446728"/>
            <a:ext cx="10241280" cy="679311"/>
          </a:xfrm>
        </p:spPr>
        <p:txBody>
          <a:bodyPr/>
          <a:lstStyle/>
          <a:p>
            <a:pPr algn="ctr"/>
            <a:r>
              <a:rPr lang="tr-TR" dirty="0"/>
              <a:t>Performans Değerlendirme</a:t>
            </a:r>
          </a:p>
        </p:txBody>
      </p:sp>
      <p:sp>
        <p:nvSpPr>
          <p:cNvPr id="3" name="İçerik Yer Tutucusu 2">
            <a:extLst>
              <a:ext uri="{FF2B5EF4-FFF2-40B4-BE49-F238E27FC236}">
                <a16:creationId xmlns:a16="http://schemas.microsoft.com/office/drawing/2014/main" id="{B97067F0-E00A-4CFA-BA1D-6989EDA3543B}"/>
              </a:ext>
            </a:extLst>
          </p:cNvPr>
          <p:cNvSpPr>
            <a:spLocks noGrp="1"/>
          </p:cNvSpPr>
          <p:nvPr>
            <p:ph idx="1"/>
          </p:nvPr>
        </p:nvSpPr>
        <p:spPr>
          <a:xfrm>
            <a:off x="1371600" y="1268361"/>
            <a:ext cx="10241280" cy="4803255"/>
          </a:xfrm>
        </p:spPr>
        <p:txBody>
          <a:bodyPr/>
          <a:lstStyle/>
          <a:p>
            <a:r>
              <a:rPr lang="tr-TR" dirty="0"/>
              <a:t>Projemizi 200 Epoch çalıştırdığımızda;</a:t>
            </a:r>
          </a:p>
          <a:p>
            <a:endParaRPr lang="tr-TR" dirty="0"/>
          </a:p>
        </p:txBody>
      </p:sp>
      <p:pic>
        <p:nvPicPr>
          <p:cNvPr id="5" name="Resim 4" descr="tablo içeren bir resim&#10;&#10;Açıklama otomatik olarak oluşturuldu">
            <a:extLst>
              <a:ext uri="{FF2B5EF4-FFF2-40B4-BE49-F238E27FC236}">
                <a16:creationId xmlns:a16="http://schemas.microsoft.com/office/drawing/2014/main" id="{437F9063-BE3B-4871-8AC6-B2397A788B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5359" y="1756124"/>
            <a:ext cx="8382726" cy="4153260"/>
          </a:xfrm>
          <a:prstGeom prst="rect">
            <a:avLst/>
          </a:prstGeom>
        </p:spPr>
      </p:pic>
    </p:spTree>
    <p:extLst>
      <p:ext uri="{BB962C8B-B14F-4D97-AF65-F5344CB8AC3E}">
        <p14:creationId xmlns:p14="http://schemas.microsoft.com/office/powerpoint/2010/main" val="2560678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BA56B5-DF52-4752-902A-6015EBC97C7B}"/>
              </a:ext>
            </a:extLst>
          </p:cNvPr>
          <p:cNvSpPr>
            <a:spLocks noGrp="1"/>
          </p:cNvSpPr>
          <p:nvPr>
            <p:ph type="title"/>
          </p:nvPr>
        </p:nvSpPr>
        <p:spPr>
          <a:xfrm>
            <a:off x="1371600" y="795528"/>
            <a:ext cx="10241280" cy="649814"/>
          </a:xfrm>
        </p:spPr>
        <p:txBody>
          <a:bodyPr/>
          <a:lstStyle/>
          <a:p>
            <a:pPr algn="ctr"/>
            <a:r>
              <a:rPr lang="tr-TR" dirty="0"/>
              <a:t>Projenin süreçleri</a:t>
            </a:r>
          </a:p>
        </p:txBody>
      </p:sp>
      <p:pic>
        <p:nvPicPr>
          <p:cNvPr id="5" name="İçerik Yer Tutucusu 4">
            <a:extLst>
              <a:ext uri="{FF2B5EF4-FFF2-40B4-BE49-F238E27FC236}">
                <a16:creationId xmlns:a16="http://schemas.microsoft.com/office/drawing/2014/main" id="{D2719E6B-73DE-4AD6-BF28-45C2B742C8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283" y="1681316"/>
            <a:ext cx="10240963" cy="3782168"/>
          </a:xfrm>
        </p:spPr>
      </p:pic>
    </p:spTree>
    <p:extLst>
      <p:ext uri="{BB962C8B-B14F-4D97-AF65-F5344CB8AC3E}">
        <p14:creationId xmlns:p14="http://schemas.microsoft.com/office/powerpoint/2010/main" val="2914608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614924-F635-453C-8E28-2DF528D0A65B}"/>
              </a:ext>
            </a:extLst>
          </p:cNvPr>
          <p:cNvSpPr>
            <a:spLocks noGrp="1"/>
          </p:cNvSpPr>
          <p:nvPr>
            <p:ph type="title"/>
          </p:nvPr>
        </p:nvSpPr>
        <p:spPr>
          <a:xfrm>
            <a:off x="1371600" y="795528"/>
            <a:ext cx="10241280" cy="649814"/>
          </a:xfrm>
        </p:spPr>
        <p:txBody>
          <a:bodyPr>
            <a:normAutofit/>
          </a:bodyPr>
          <a:lstStyle/>
          <a:p>
            <a:pPr algn="ctr"/>
            <a:r>
              <a:rPr lang="tr-TR" sz="2800" dirty="0"/>
              <a:t>Projeye Bizim Eklediklerimiz</a:t>
            </a:r>
          </a:p>
        </p:txBody>
      </p:sp>
      <p:sp>
        <p:nvSpPr>
          <p:cNvPr id="3" name="İçerik Yer Tutucusu 2">
            <a:extLst>
              <a:ext uri="{FF2B5EF4-FFF2-40B4-BE49-F238E27FC236}">
                <a16:creationId xmlns:a16="http://schemas.microsoft.com/office/drawing/2014/main" id="{EBBE10F6-8741-4CCF-B729-FC1A4D042791}"/>
              </a:ext>
            </a:extLst>
          </p:cNvPr>
          <p:cNvSpPr>
            <a:spLocks noGrp="1"/>
          </p:cNvSpPr>
          <p:nvPr>
            <p:ph idx="1"/>
          </p:nvPr>
        </p:nvSpPr>
        <p:spPr>
          <a:xfrm>
            <a:off x="1371600" y="1666568"/>
            <a:ext cx="10241280" cy="4405048"/>
          </a:xfrm>
        </p:spPr>
        <p:txBody>
          <a:bodyPr/>
          <a:lstStyle/>
          <a:p>
            <a:pPr marL="342900" lvl="0" indent="-342900">
              <a:lnSpc>
                <a:spcPct val="107000"/>
              </a:lnSpc>
              <a:buFont typeface="+mj-lt"/>
              <a:buAutoNum type="arabicPeriod"/>
            </a:pPr>
            <a:r>
              <a:rPr lang="tr-TR" dirty="0">
                <a:effectLst/>
                <a:ea typeface="Calibri" panose="020F0502020204030204" pitchFamily="34" charset="0"/>
                <a:cs typeface="Times New Roman" panose="02020603050405020304" pitchFamily="18" charset="0"/>
              </a:rPr>
              <a:t>Gerekli kütüphaneleri ekledik. </a:t>
            </a:r>
            <a:r>
              <a:rPr lang="tr-TR" dirty="0">
                <a:ea typeface="Calibri" panose="020F0502020204030204" pitchFamily="34" charset="0"/>
                <a:cs typeface="Times New Roman" panose="02020603050405020304" pitchFamily="18" charset="0"/>
              </a:rPr>
              <a:t>(Bizim ekleme yaptığımız modeller için)</a:t>
            </a:r>
            <a:endParaRPr lang="tr-TR" dirty="0">
              <a:effectLst/>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tr-TR" dirty="0">
                <a:effectLst/>
                <a:ea typeface="Calibri" panose="020F0502020204030204" pitchFamily="34" charset="0"/>
                <a:cs typeface="Times New Roman" panose="02020603050405020304" pitchFamily="18" charset="0"/>
              </a:rPr>
              <a:t>Train verisinden resim görüntüledik.</a:t>
            </a:r>
          </a:p>
          <a:p>
            <a:pPr marL="342900" lvl="0" indent="-342900">
              <a:lnSpc>
                <a:spcPct val="107000"/>
              </a:lnSpc>
              <a:buFont typeface="+mj-lt"/>
              <a:buAutoNum type="arabicPeriod"/>
            </a:pPr>
            <a:r>
              <a:rPr lang="tr-TR" dirty="0">
                <a:effectLst/>
                <a:ea typeface="Calibri" panose="020F0502020204030204" pitchFamily="34" charset="0"/>
                <a:cs typeface="Times New Roman" panose="02020603050405020304" pitchFamily="18" charset="0"/>
              </a:rPr>
              <a:t>Verileri kümelere ayırdık.</a:t>
            </a:r>
          </a:p>
          <a:p>
            <a:pPr marL="342900" lvl="0" indent="-342900">
              <a:lnSpc>
                <a:spcPct val="107000"/>
              </a:lnSpc>
              <a:buFont typeface="+mj-lt"/>
              <a:buAutoNum type="arabicPeriod"/>
            </a:pPr>
            <a:r>
              <a:rPr lang="tr-TR" dirty="0">
                <a:effectLst/>
                <a:ea typeface="Calibri" panose="020F0502020204030204" pitchFamily="34" charset="0"/>
                <a:cs typeface="Times New Roman" panose="02020603050405020304" pitchFamily="18" charset="0"/>
              </a:rPr>
              <a:t>Projenin ilk modelinden farklı bir model kullandık.</a:t>
            </a:r>
          </a:p>
          <a:p>
            <a:pPr marL="342900" lvl="0" indent="-342900">
              <a:lnSpc>
                <a:spcPct val="107000"/>
              </a:lnSpc>
              <a:buFont typeface="+mj-lt"/>
              <a:buAutoNum type="arabicPeriod"/>
            </a:pPr>
            <a:r>
              <a:rPr lang="tr-TR" dirty="0" err="1">
                <a:effectLst/>
                <a:ea typeface="Calibri" panose="020F0502020204030204" pitchFamily="34" charset="0"/>
                <a:cs typeface="Times New Roman" panose="02020603050405020304" pitchFamily="18" charset="0"/>
              </a:rPr>
              <a:t>Batch_size</a:t>
            </a:r>
            <a:r>
              <a:rPr lang="tr-TR" dirty="0">
                <a:effectLst/>
                <a:ea typeface="Calibri" panose="020F0502020204030204" pitchFamily="34" charset="0"/>
                <a:cs typeface="Times New Roman" panose="02020603050405020304" pitchFamily="18" charset="0"/>
              </a:rPr>
              <a:t> ve </a:t>
            </a:r>
            <a:r>
              <a:rPr lang="tr-TR" dirty="0" err="1">
                <a:effectLst/>
                <a:ea typeface="Calibri" panose="020F0502020204030204" pitchFamily="34" charset="0"/>
                <a:cs typeface="Times New Roman" panose="02020603050405020304" pitchFamily="18" charset="0"/>
              </a:rPr>
              <a:t>validation</a:t>
            </a:r>
            <a:r>
              <a:rPr lang="tr-TR" dirty="0">
                <a:effectLst/>
                <a:ea typeface="Calibri" panose="020F0502020204030204" pitchFamily="34" charset="0"/>
                <a:cs typeface="Times New Roman" panose="02020603050405020304" pitchFamily="18" charset="0"/>
              </a:rPr>
              <a:t> değerleri ekledik.</a:t>
            </a:r>
          </a:p>
          <a:p>
            <a:pPr marL="342900" lvl="0" indent="-342900">
              <a:lnSpc>
                <a:spcPct val="107000"/>
              </a:lnSpc>
              <a:buFont typeface="+mj-lt"/>
              <a:buAutoNum type="arabicPeriod"/>
            </a:pPr>
            <a:r>
              <a:rPr lang="tr-TR" dirty="0" err="1">
                <a:effectLst/>
                <a:ea typeface="Calibri" panose="020F0502020204030204" pitchFamily="34" charset="0"/>
                <a:cs typeface="Times New Roman" panose="02020603050405020304" pitchFamily="18" charset="0"/>
              </a:rPr>
              <a:t>Accuracy</a:t>
            </a:r>
            <a:r>
              <a:rPr lang="tr-TR" dirty="0">
                <a:effectLst/>
                <a:ea typeface="Calibri" panose="020F0502020204030204" pitchFamily="34" charset="0"/>
                <a:cs typeface="Times New Roman" panose="02020603050405020304" pitchFamily="18" charset="0"/>
              </a:rPr>
              <a:t> ve </a:t>
            </a:r>
            <a:r>
              <a:rPr lang="tr-TR" dirty="0" err="1">
                <a:effectLst/>
                <a:ea typeface="Calibri" panose="020F0502020204030204" pitchFamily="34" charset="0"/>
                <a:cs typeface="Times New Roman" panose="02020603050405020304" pitchFamily="18" charset="0"/>
              </a:rPr>
              <a:t>Confusion</a:t>
            </a:r>
            <a:r>
              <a:rPr lang="tr-TR" dirty="0">
                <a:effectLst/>
                <a:ea typeface="Calibri" panose="020F0502020204030204" pitchFamily="34" charset="0"/>
                <a:cs typeface="Times New Roman" panose="02020603050405020304" pitchFamily="18" charset="0"/>
              </a:rPr>
              <a:t> </a:t>
            </a:r>
            <a:r>
              <a:rPr lang="tr-TR" dirty="0" err="1">
                <a:effectLst/>
                <a:ea typeface="Calibri" panose="020F0502020204030204" pitchFamily="34" charset="0"/>
                <a:cs typeface="Times New Roman" panose="02020603050405020304" pitchFamily="18" charset="0"/>
              </a:rPr>
              <a:t>matrix</a:t>
            </a:r>
            <a:r>
              <a:rPr lang="tr-TR" dirty="0">
                <a:effectLst/>
                <a:ea typeface="Calibri" panose="020F0502020204030204" pitchFamily="34" charset="0"/>
                <a:cs typeface="Times New Roman" panose="02020603050405020304" pitchFamily="18" charset="0"/>
              </a:rPr>
              <a:t> değerlerini grafikler üzerinden gösterdik.</a:t>
            </a:r>
          </a:p>
          <a:p>
            <a:pPr marL="342900" lvl="0" indent="-342900">
              <a:lnSpc>
                <a:spcPct val="107000"/>
              </a:lnSpc>
              <a:spcAft>
                <a:spcPts val="800"/>
              </a:spcAft>
              <a:buFont typeface="+mj-lt"/>
              <a:buAutoNum type="arabicPeriod"/>
            </a:pPr>
            <a:r>
              <a:rPr lang="tr-TR" dirty="0">
                <a:effectLst/>
                <a:ea typeface="Calibri" panose="020F0502020204030204" pitchFamily="34" charset="0"/>
                <a:cs typeface="Times New Roman" panose="02020603050405020304" pitchFamily="18" charset="0"/>
              </a:rPr>
              <a:t>Tahminleri görselleştirdik.</a:t>
            </a:r>
          </a:p>
          <a:p>
            <a:endParaRPr lang="tr-TR" dirty="0"/>
          </a:p>
        </p:txBody>
      </p:sp>
    </p:spTree>
    <p:extLst>
      <p:ext uri="{BB962C8B-B14F-4D97-AF65-F5344CB8AC3E}">
        <p14:creationId xmlns:p14="http://schemas.microsoft.com/office/powerpoint/2010/main" val="301612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38C0AD1-A2F4-4CE6-BD4D-D176B44B21B7}"/>
              </a:ext>
            </a:extLst>
          </p:cNvPr>
          <p:cNvSpPr>
            <a:spLocks noGrp="1"/>
          </p:cNvSpPr>
          <p:nvPr>
            <p:ph idx="1"/>
          </p:nvPr>
        </p:nvSpPr>
        <p:spPr>
          <a:xfrm>
            <a:off x="1342103" y="2311367"/>
            <a:ext cx="10241280" cy="1117633"/>
          </a:xfrm>
        </p:spPr>
        <p:txBody>
          <a:bodyPr>
            <a:normAutofit/>
          </a:bodyPr>
          <a:lstStyle/>
          <a:p>
            <a:pPr marL="0" indent="0" algn="ctr">
              <a:buNone/>
            </a:pPr>
            <a:r>
              <a:rPr lang="tr-TR" sz="4000" dirty="0"/>
              <a:t>Dinlediğiniz İçin Teşekkürler</a:t>
            </a:r>
          </a:p>
        </p:txBody>
      </p:sp>
    </p:spTree>
    <p:extLst>
      <p:ext uri="{BB962C8B-B14F-4D97-AF65-F5344CB8AC3E}">
        <p14:creationId xmlns:p14="http://schemas.microsoft.com/office/powerpoint/2010/main" val="3555792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773102-326B-4C0B-981C-3867CE7AF9C9}"/>
              </a:ext>
            </a:extLst>
          </p:cNvPr>
          <p:cNvSpPr>
            <a:spLocks noGrp="1"/>
          </p:cNvSpPr>
          <p:nvPr>
            <p:ph type="title"/>
          </p:nvPr>
        </p:nvSpPr>
        <p:spPr>
          <a:xfrm>
            <a:off x="1371600" y="795528"/>
            <a:ext cx="10241280" cy="635066"/>
          </a:xfrm>
        </p:spPr>
        <p:txBody>
          <a:bodyPr>
            <a:normAutofit/>
          </a:bodyPr>
          <a:lstStyle/>
          <a:p>
            <a:pPr algn="ctr"/>
            <a:r>
              <a:rPr lang="tr-TR" sz="2800" dirty="0"/>
              <a:t>Görev Dağılım Çizelgesi</a:t>
            </a:r>
          </a:p>
        </p:txBody>
      </p:sp>
      <p:graphicFrame>
        <p:nvGraphicFramePr>
          <p:cNvPr id="4" name="Tablo 4">
            <a:extLst>
              <a:ext uri="{FF2B5EF4-FFF2-40B4-BE49-F238E27FC236}">
                <a16:creationId xmlns:a16="http://schemas.microsoft.com/office/drawing/2014/main" id="{AF80A022-6134-4AE8-987A-1308065F993C}"/>
              </a:ext>
            </a:extLst>
          </p:cNvPr>
          <p:cNvGraphicFramePr>
            <a:graphicFrameLocks noGrp="1"/>
          </p:cNvGraphicFramePr>
          <p:nvPr>
            <p:ph idx="1"/>
            <p:extLst>
              <p:ext uri="{D42A27DB-BD31-4B8C-83A1-F6EECF244321}">
                <p14:modId xmlns:p14="http://schemas.microsoft.com/office/powerpoint/2010/main" val="1763815686"/>
              </p:ext>
            </p:extLst>
          </p:nvPr>
        </p:nvGraphicFramePr>
        <p:xfrm>
          <a:off x="1371600" y="2112962"/>
          <a:ext cx="10240962" cy="3078470"/>
        </p:xfrm>
        <a:graphic>
          <a:graphicData uri="http://schemas.openxmlformats.org/drawingml/2006/table">
            <a:tbl>
              <a:tblPr firstRow="1" bandRow="1">
                <a:tableStyleId>{5C22544A-7EE6-4342-B048-85BDC9FD1C3A}</a:tableStyleId>
              </a:tblPr>
              <a:tblGrid>
                <a:gridCol w="5120481">
                  <a:extLst>
                    <a:ext uri="{9D8B030D-6E8A-4147-A177-3AD203B41FA5}">
                      <a16:colId xmlns:a16="http://schemas.microsoft.com/office/drawing/2014/main" val="2784005121"/>
                    </a:ext>
                  </a:extLst>
                </a:gridCol>
                <a:gridCol w="5120481">
                  <a:extLst>
                    <a:ext uri="{9D8B030D-6E8A-4147-A177-3AD203B41FA5}">
                      <a16:colId xmlns:a16="http://schemas.microsoft.com/office/drawing/2014/main" val="997177339"/>
                    </a:ext>
                  </a:extLst>
                </a:gridCol>
              </a:tblGrid>
              <a:tr h="763128">
                <a:tc>
                  <a:txBody>
                    <a:bodyPr/>
                    <a:lstStyle/>
                    <a:p>
                      <a:r>
                        <a:rPr lang="tr-TR" dirty="0"/>
                        <a:t>Grup Üyeleri</a:t>
                      </a:r>
                    </a:p>
                  </a:txBody>
                  <a:tcPr/>
                </a:tc>
                <a:tc>
                  <a:txBody>
                    <a:bodyPr/>
                    <a:lstStyle/>
                    <a:p>
                      <a:r>
                        <a:rPr lang="tr-TR" dirty="0"/>
                        <a:t>Görev Dağılımı</a:t>
                      </a:r>
                    </a:p>
                  </a:txBody>
                  <a:tcPr/>
                </a:tc>
                <a:extLst>
                  <a:ext uri="{0D108BD9-81ED-4DB2-BD59-A6C34878D82A}">
                    <a16:rowId xmlns:a16="http://schemas.microsoft.com/office/drawing/2014/main" val="464523066"/>
                  </a:ext>
                </a:extLst>
              </a:tr>
              <a:tr h="789086">
                <a:tc>
                  <a:txBody>
                    <a:bodyPr/>
                    <a:lstStyle/>
                    <a:p>
                      <a:r>
                        <a:rPr lang="tr-TR" dirty="0"/>
                        <a:t>Oğuzhan Bulut</a:t>
                      </a:r>
                    </a:p>
                  </a:txBody>
                  <a:tcPr/>
                </a:tc>
                <a:tc>
                  <a:txBody>
                    <a:bodyPr/>
                    <a:lstStyle/>
                    <a:p>
                      <a:pPr marL="342900" lvl="0" indent="-342900" algn="l">
                        <a:lnSpc>
                          <a:spcPct val="107000"/>
                        </a:lnSpc>
                        <a:spcAft>
                          <a:spcPts val="800"/>
                        </a:spcAft>
                        <a:buFont typeface="Calibri" panose="020F0502020204030204" pitchFamily="34" charset="0"/>
                        <a:buChar char="-"/>
                      </a:pPr>
                      <a:r>
                        <a:rPr lang="tr-TR" sz="1800" b="0" dirty="0">
                          <a:effectLst/>
                          <a:latin typeface="+mn-lt"/>
                          <a:ea typeface="Calibri" panose="020F0502020204030204" pitchFamily="34" charset="0"/>
                          <a:cs typeface="Times New Roman" panose="02020603050405020304" pitchFamily="18" charset="0"/>
                        </a:rPr>
                        <a:t>Performans değerlendirme.  </a:t>
                      </a:r>
                    </a:p>
                    <a:p>
                      <a:pPr marL="342900" lvl="0" indent="-342900" algn="l">
                        <a:lnSpc>
                          <a:spcPct val="107000"/>
                        </a:lnSpc>
                        <a:spcAft>
                          <a:spcPts val="800"/>
                        </a:spcAft>
                        <a:buFont typeface="Calibri" panose="020F0502020204030204" pitchFamily="34" charset="0"/>
                        <a:buChar char="-"/>
                      </a:pPr>
                      <a:r>
                        <a:rPr lang="tr-TR" sz="1800" b="0" kern="1200" dirty="0">
                          <a:solidFill>
                            <a:schemeClr val="dk1"/>
                          </a:solidFill>
                          <a:effectLst/>
                          <a:latin typeface="+mn-lt"/>
                          <a:ea typeface="+mn-ea"/>
                          <a:cs typeface="+mn-cs"/>
                        </a:rPr>
                        <a:t>Rapor hazırlanması ve slayt.</a:t>
                      </a:r>
                      <a:endParaRPr lang="tr-TR"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89535" marR="89535" marT="0" marB="0"/>
                </a:tc>
                <a:extLst>
                  <a:ext uri="{0D108BD9-81ED-4DB2-BD59-A6C34878D82A}">
                    <a16:rowId xmlns:a16="http://schemas.microsoft.com/office/drawing/2014/main" val="590058182"/>
                  </a:ext>
                </a:extLst>
              </a:tr>
              <a:tr h="763128">
                <a:tc>
                  <a:txBody>
                    <a:bodyPr/>
                    <a:lstStyle/>
                    <a:p>
                      <a:r>
                        <a:rPr lang="tr-TR" dirty="0"/>
                        <a:t>Ömercan B.Aymaz</a:t>
                      </a:r>
                    </a:p>
                  </a:txBody>
                  <a:tcPr/>
                </a:tc>
                <a:tc>
                  <a:txBody>
                    <a:bodyPr/>
                    <a:lstStyle/>
                    <a:p>
                      <a:pPr marL="342900" lvl="0" indent="-342900" algn="l">
                        <a:lnSpc>
                          <a:spcPct val="107000"/>
                        </a:lnSpc>
                        <a:spcAft>
                          <a:spcPts val="800"/>
                        </a:spcAft>
                        <a:buFont typeface="Calibri" panose="020F0502020204030204" pitchFamily="34" charset="0"/>
                        <a:buChar char="-"/>
                      </a:pPr>
                      <a:r>
                        <a:rPr lang="tr-TR" sz="1800" dirty="0">
                          <a:effectLst/>
                          <a:latin typeface="+mn-lt"/>
                          <a:ea typeface="Calibri" panose="020F0502020204030204" pitchFamily="34" charset="0"/>
                          <a:cs typeface="Times New Roman" panose="02020603050405020304" pitchFamily="18" charset="0"/>
                        </a:rPr>
                        <a:t>Veri Seti bulma, araştırma ve düzenleme. </a:t>
                      </a:r>
                    </a:p>
                    <a:p>
                      <a:pPr marL="342900" marR="0" lvl="0" indent="-342900" algn="l" defTabSz="914400" rtl="0" eaLnBrk="1" fontAlgn="auto" latinLnBrk="0" hangingPunct="1">
                        <a:lnSpc>
                          <a:spcPct val="107000"/>
                        </a:lnSpc>
                        <a:spcBef>
                          <a:spcPts val="0"/>
                        </a:spcBef>
                        <a:spcAft>
                          <a:spcPts val="800"/>
                        </a:spcAft>
                        <a:buClrTx/>
                        <a:buSzTx/>
                        <a:buFont typeface="Calibri" panose="020F0502020204030204" pitchFamily="34" charset="0"/>
                        <a:buChar char="-"/>
                        <a:tabLst/>
                        <a:defRPr/>
                      </a:pPr>
                      <a:r>
                        <a:rPr lang="tr-TR" sz="1800" b="0" kern="1200" dirty="0">
                          <a:solidFill>
                            <a:schemeClr val="dk1"/>
                          </a:solidFill>
                          <a:effectLst/>
                          <a:latin typeface="+mn-lt"/>
                          <a:ea typeface="+mn-ea"/>
                          <a:cs typeface="+mn-cs"/>
                        </a:rPr>
                        <a:t>Rapor hazırlanması ve slayt.</a:t>
                      </a:r>
                      <a:endParaRPr lang="tr-TR"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89535" marR="89535" marT="0" marB="0"/>
                </a:tc>
                <a:extLst>
                  <a:ext uri="{0D108BD9-81ED-4DB2-BD59-A6C34878D82A}">
                    <a16:rowId xmlns:a16="http://schemas.microsoft.com/office/drawing/2014/main" val="486304855"/>
                  </a:ext>
                </a:extLst>
              </a:tr>
              <a:tr h="763128">
                <a:tc>
                  <a:txBody>
                    <a:bodyPr/>
                    <a:lstStyle/>
                    <a:p>
                      <a:r>
                        <a:rPr lang="tr-TR" dirty="0"/>
                        <a:t>Onur Can Bilgin</a:t>
                      </a:r>
                    </a:p>
                  </a:txBody>
                  <a:tcPr/>
                </a:tc>
                <a:tc>
                  <a:txBody>
                    <a:bodyPr/>
                    <a:lstStyle/>
                    <a:p>
                      <a:pPr marL="342900" lvl="0" indent="-342900" algn="l">
                        <a:lnSpc>
                          <a:spcPct val="107000"/>
                        </a:lnSpc>
                        <a:spcAft>
                          <a:spcPts val="800"/>
                        </a:spcAft>
                        <a:buFont typeface="Calibri" panose="020F0502020204030204" pitchFamily="34" charset="0"/>
                        <a:buChar char="-"/>
                      </a:pPr>
                      <a:r>
                        <a:rPr lang="tr-TR" sz="1800" dirty="0">
                          <a:effectLst/>
                          <a:latin typeface="+mn-lt"/>
                          <a:ea typeface="DengXian" panose="020B0503020204020204" pitchFamily="2" charset="-122"/>
                          <a:cs typeface="Times New Roman" panose="02020603050405020304" pitchFamily="18" charset="0"/>
                        </a:rPr>
                        <a:t>Proje Kodlarının hazırlanması. </a:t>
                      </a:r>
                    </a:p>
                    <a:p>
                      <a:pPr marL="342900" marR="0" lvl="0" indent="-342900" algn="l" defTabSz="914400" rtl="0" eaLnBrk="1" fontAlgn="auto" latinLnBrk="0" hangingPunct="1">
                        <a:lnSpc>
                          <a:spcPct val="107000"/>
                        </a:lnSpc>
                        <a:spcBef>
                          <a:spcPts val="0"/>
                        </a:spcBef>
                        <a:spcAft>
                          <a:spcPts val="800"/>
                        </a:spcAft>
                        <a:buClrTx/>
                        <a:buSzTx/>
                        <a:buFont typeface="Calibri" panose="020F0502020204030204" pitchFamily="34" charset="0"/>
                        <a:buChar char="-"/>
                        <a:tabLst/>
                        <a:defRPr/>
                      </a:pPr>
                      <a:r>
                        <a:rPr lang="tr-TR" sz="1800" b="0" kern="1200" dirty="0">
                          <a:solidFill>
                            <a:schemeClr val="dk1"/>
                          </a:solidFill>
                          <a:effectLst/>
                          <a:latin typeface="+mn-lt"/>
                          <a:ea typeface="+mn-ea"/>
                          <a:cs typeface="+mn-cs"/>
                        </a:rPr>
                        <a:t>Rapor hazırlanması ve slayt.</a:t>
                      </a:r>
                      <a:endParaRPr lang="tr-TR"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89535" marR="89535" marT="0" marB="0"/>
                </a:tc>
                <a:extLst>
                  <a:ext uri="{0D108BD9-81ED-4DB2-BD59-A6C34878D82A}">
                    <a16:rowId xmlns:a16="http://schemas.microsoft.com/office/drawing/2014/main" val="1691127795"/>
                  </a:ext>
                </a:extLst>
              </a:tr>
            </a:tbl>
          </a:graphicData>
        </a:graphic>
      </p:graphicFrame>
    </p:spTree>
    <p:extLst>
      <p:ext uri="{BB962C8B-B14F-4D97-AF65-F5344CB8AC3E}">
        <p14:creationId xmlns:p14="http://schemas.microsoft.com/office/powerpoint/2010/main" val="2571644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CAB6231-46C1-47E2-91E5-10B315623FFB}"/>
              </a:ext>
            </a:extLst>
          </p:cNvPr>
          <p:cNvSpPr>
            <a:spLocks noGrp="1"/>
          </p:cNvSpPr>
          <p:nvPr>
            <p:ph type="title"/>
          </p:nvPr>
        </p:nvSpPr>
        <p:spPr>
          <a:xfrm>
            <a:off x="1371600" y="519247"/>
            <a:ext cx="10241280" cy="561324"/>
          </a:xfrm>
        </p:spPr>
        <p:txBody>
          <a:bodyPr>
            <a:normAutofit/>
          </a:bodyPr>
          <a:lstStyle/>
          <a:p>
            <a:pPr algn="ctr"/>
            <a:r>
              <a:rPr lang="tr-TR" sz="2800" dirty="0"/>
              <a:t>Karşılaştığımız Sorunlar</a:t>
            </a:r>
          </a:p>
        </p:txBody>
      </p:sp>
      <p:graphicFrame>
        <p:nvGraphicFramePr>
          <p:cNvPr id="4" name="Tablo 4">
            <a:extLst>
              <a:ext uri="{FF2B5EF4-FFF2-40B4-BE49-F238E27FC236}">
                <a16:creationId xmlns:a16="http://schemas.microsoft.com/office/drawing/2014/main" id="{CCBCD8DC-DB5B-4678-BD93-614BFAFE7889}"/>
              </a:ext>
            </a:extLst>
          </p:cNvPr>
          <p:cNvGraphicFramePr>
            <a:graphicFrameLocks noGrp="1"/>
          </p:cNvGraphicFramePr>
          <p:nvPr>
            <p:ph idx="1"/>
            <p:extLst>
              <p:ext uri="{D42A27DB-BD31-4B8C-83A1-F6EECF244321}">
                <p14:modId xmlns:p14="http://schemas.microsoft.com/office/powerpoint/2010/main" val="1002730632"/>
              </p:ext>
            </p:extLst>
          </p:nvPr>
        </p:nvGraphicFramePr>
        <p:xfrm>
          <a:off x="1371918" y="1238865"/>
          <a:ext cx="10240962" cy="4896466"/>
        </p:xfrm>
        <a:graphic>
          <a:graphicData uri="http://schemas.openxmlformats.org/drawingml/2006/table">
            <a:tbl>
              <a:tblPr firstRow="1" bandRow="1">
                <a:tableStyleId>{5C22544A-7EE6-4342-B048-85BDC9FD1C3A}</a:tableStyleId>
              </a:tblPr>
              <a:tblGrid>
                <a:gridCol w="3413654">
                  <a:extLst>
                    <a:ext uri="{9D8B030D-6E8A-4147-A177-3AD203B41FA5}">
                      <a16:colId xmlns:a16="http://schemas.microsoft.com/office/drawing/2014/main" val="2591143042"/>
                    </a:ext>
                  </a:extLst>
                </a:gridCol>
                <a:gridCol w="3413654">
                  <a:extLst>
                    <a:ext uri="{9D8B030D-6E8A-4147-A177-3AD203B41FA5}">
                      <a16:colId xmlns:a16="http://schemas.microsoft.com/office/drawing/2014/main" val="3267355751"/>
                    </a:ext>
                  </a:extLst>
                </a:gridCol>
                <a:gridCol w="3413654">
                  <a:extLst>
                    <a:ext uri="{9D8B030D-6E8A-4147-A177-3AD203B41FA5}">
                      <a16:colId xmlns:a16="http://schemas.microsoft.com/office/drawing/2014/main" val="2660388529"/>
                    </a:ext>
                  </a:extLst>
                </a:gridCol>
              </a:tblGrid>
              <a:tr h="755328">
                <a:tc>
                  <a:txBody>
                    <a:bodyPr/>
                    <a:lstStyle/>
                    <a:p>
                      <a:r>
                        <a:rPr lang="tr-TR" dirty="0"/>
                        <a:t>Sorunlar</a:t>
                      </a:r>
                    </a:p>
                  </a:txBody>
                  <a:tcPr/>
                </a:tc>
                <a:tc>
                  <a:txBody>
                    <a:bodyPr/>
                    <a:lstStyle/>
                    <a:p>
                      <a:r>
                        <a:rPr lang="tr-TR" dirty="0"/>
                        <a:t>Çözümler</a:t>
                      </a:r>
                    </a:p>
                  </a:txBody>
                  <a:tcPr/>
                </a:tc>
                <a:tc>
                  <a:txBody>
                    <a:bodyPr/>
                    <a:lstStyle/>
                    <a:p>
                      <a:r>
                        <a:rPr lang="tr-TR" dirty="0"/>
                        <a:t>Süre </a:t>
                      </a:r>
                      <a:r>
                        <a:rPr lang="tr-TR" b="0" dirty="0"/>
                        <a:t>(ay, gün, saat)</a:t>
                      </a:r>
                    </a:p>
                  </a:txBody>
                  <a:tcPr/>
                </a:tc>
                <a:extLst>
                  <a:ext uri="{0D108BD9-81ED-4DB2-BD59-A6C34878D82A}">
                    <a16:rowId xmlns:a16="http://schemas.microsoft.com/office/drawing/2014/main" val="245518976"/>
                  </a:ext>
                </a:extLst>
              </a:tr>
              <a:tr h="755328">
                <a:tc>
                  <a:txBody>
                    <a:bodyPr/>
                    <a:lstStyle/>
                    <a:p>
                      <a:r>
                        <a:rPr lang="tr-TR" sz="1800" kern="1200" dirty="0">
                          <a:solidFill>
                            <a:schemeClr val="dk1"/>
                          </a:solidFill>
                          <a:effectLst/>
                          <a:latin typeface="+mn-lt"/>
                          <a:ea typeface="+mn-ea"/>
                          <a:cs typeface="+mn-cs"/>
                        </a:rPr>
                        <a:t>Yapay Zekâ tekniklerine hâkim olamamak.</a:t>
                      </a:r>
                      <a:endParaRPr lang="tr-TR" dirty="0"/>
                    </a:p>
                  </a:txBody>
                  <a:tcPr/>
                </a:tc>
                <a:tc>
                  <a:txBody>
                    <a:bodyPr/>
                    <a:lstStyle/>
                    <a:p>
                      <a:r>
                        <a:rPr lang="tr-TR" sz="1800" kern="1200" dirty="0">
                          <a:solidFill>
                            <a:schemeClr val="dk1"/>
                          </a:solidFill>
                          <a:effectLst/>
                          <a:latin typeface="+mn-lt"/>
                          <a:ea typeface="+mn-ea"/>
                          <a:cs typeface="+mn-cs"/>
                        </a:rPr>
                        <a:t>İnternetten ders videoları izleyerek konuya hâkim olduk.</a:t>
                      </a:r>
                      <a:endParaRPr lang="tr-TR" dirty="0"/>
                    </a:p>
                  </a:txBody>
                  <a:tcPr/>
                </a:tc>
                <a:tc>
                  <a:txBody>
                    <a:bodyPr/>
                    <a:lstStyle/>
                    <a:p>
                      <a:pPr algn="ctr"/>
                      <a:r>
                        <a:rPr lang="tr-TR" dirty="0"/>
                        <a:t>1 ay</a:t>
                      </a:r>
                    </a:p>
                  </a:txBody>
                  <a:tcPr/>
                </a:tc>
                <a:extLst>
                  <a:ext uri="{0D108BD9-81ED-4DB2-BD59-A6C34878D82A}">
                    <a16:rowId xmlns:a16="http://schemas.microsoft.com/office/drawing/2014/main" val="257481138"/>
                  </a:ext>
                </a:extLst>
              </a:tr>
              <a:tr h="937577">
                <a:tc>
                  <a:txBody>
                    <a:bodyPr/>
                    <a:lstStyle/>
                    <a:p>
                      <a:r>
                        <a:rPr lang="tr-TR" sz="1800" kern="1200" dirty="0">
                          <a:solidFill>
                            <a:schemeClr val="dk1"/>
                          </a:solidFill>
                          <a:effectLst/>
                          <a:latin typeface="+mn-lt"/>
                          <a:ea typeface="+mn-ea"/>
                          <a:cs typeface="+mn-cs"/>
                        </a:rPr>
                        <a:t>Projeye uygun veri seti bulma.</a:t>
                      </a:r>
                      <a:endParaRPr lang="tr-TR" dirty="0"/>
                    </a:p>
                  </a:txBody>
                  <a:tcPr/>
                </a:tc>
                <a:tc>
                  <a:txBody>
                    <a:bodyPr/>
                    <a:lstStyle/>
                    <a:p>
                      <a:r>
                        <a:rPr lang="tr-TR" sz="1800" kern="1200" dirty="0">
                          <a:solidFill>
                            <a:schemeClr val="dk1"/>
                          </a:solidFill>
                          <a:effectLst/>
                          <a:latin typeface="+mn-lt"/>
                          <a:ea typeface="+mn-ea"/>
                          <a:cs typeface="+mn-cs"/>
                        </a:rPr>
                        <a:t>Birkaç veri seti incelendikten sonra Tensorflow üzerinden uygun veri bulundu.</a:t>
                      </a:r>
                      <a:endParaRPr lang="tr-TR" dirty="0"/>
                    </a:p>
                  </a:txBody>
                  <a:tcPr/>
                </a:tc>
                <a:tc>
                  <a:txBody>
                    <a:bodyPr/>
                    <a:lstStyle/>
                    <a:p>
                      <a:pPr algn="ctr"/>
                      <a:r>
                        <a:rPr lang="tr-TR" dirty="0"/>
                        <a:t>1 gün</a:t>
                      </a:r>
                    </a:p>
                  </a:txBody>
                  <a:tcPr/>
                </a:tc>
                <a:extLst>
                  <a:ext uri="{0D108BD9-81ED-4DB2-BD59-A6C34878D82A}">
                    <a16:rowId xmlns:a16="http://schemas.microsoft.com/office/drawing/2014/main" val="743924967"/>
                  </a:ext>
                </a:extLst>
              </a:tr>
              <a:tr h="937577">
                <a:tc>
                  <a:txBody>
                    <a:bodyPr/>
                    <a:lstStyle/>
                    <a:p>
                      <a:r>
                        <a:rPr lang="tr-TR" sz="1800" kern="1200" dirty="0">
                          <a:solidFill>
                            <a:schemeClr val="dk1"/>
                          </a:solidFill>
                          <a:effectLst/>
                          <a:latin typeface="+mn-lt"/>
                          <a:ea typeface="+mn-ea"/>
                          <a:cs typeface="+mn-cs"/>
                        </a:rPr>
                        <a:t>Accuary değerinin düşük çıkması.</a:t>
                      </a:r>
                      <a:endParaRPr lang="tr-TR" dirty="0"/>
                    </a:p>
                  </a:txBody>
                  <a:tcPr/>
                </a:tc>
                <a:tc>
                  <a:txBody>
                    <a:bodyPr/>
                    <a:lstStyle/>
                    <a:p>
                      <a:r>
                        <a:rPr lang="tr-TR" sz="1800" kern="1200" dirty="0">
                          <a:solidFill>
                            <a:schemeClr val="dk1"/>
                          </a:solidFill>
                          <a:effectLst/>
                          <a:latin typeface="+mn-lt"/>
                          <a:ea typeface="+mn-ea"/>
                          <a:cs typeface="+mn-cs"/>
                        </a:rPr>
                        <a:t>Farklı modeller üzerinden çalışarak Accuary değerini normal hale getirildi.</a:t>
                      </a:r>
                      <a:endParaRPr lang="tr-TR" dirty="0"/>
                    </a:p>
                  </a:txBody>
                  <a:tcPr/>
                </a:tc>
                <a:tc>
                  <a:txBody>
                    <a:bodyPr/>
                    <a:lstStyle/>
                    <a:p>
                      <a:pPr algn="ctr"/>
                      <a:r>
                        <a:rPr lang="tr-TR" dirty="0"/>
                        <a:t>2 gün</a:t>
                      </a:r>
                    </a:p>
                  </a:txBody>
                  <a:tcPr/>
                </a:tc>
                <a:extLst>
                  <a:ext uri="{0D108BD9-81ED-4DB2-BD59-A6C34878D82A}">
                    <a16:rowId xmlns:a16="http://schemas.microsoft.com/office/drawing/2014/main" val="760485551"/>
                  </a:ext>
                </a:extLst>
              </a:tr>
              <a:tr h="755328">
                <a:tc>
                  <a:txBody>
                    <a:bodyPr/>
                    <a:lstStyle/>
                    <a:p>
                      <a:r>
                        <a:rPr lang="tr-TR" sz="1800" kern="1200" dirty="0">
                          <a:solidFill>
                            <a:schemeClr val="dk1"/>
                          </a:solidFill>
                          <a:effectLst/>
                          <a:latin typeface="+mn-lt"/>
                          <a:ea typeface="+mn-ea"/>
                          <a:cs typeface="+mn-cs"/>
                        </a:rPr>
                        <a:t>Performans Değerlendirme grafiklerini oluşturamamak.</a:t>
                      </a:r>
                      <a:endParaRPr lang="tr-TR" dirty="0"/>
                    </a:p>
                  </a:txBody>
                  <a:tcPr/>
                </a:tc>
                <a:tc>
                  <a:txBody>
                    <a:bodyPr/>
                    <a:lstStyle/>
                    <a:p>
                      <a:r>
                        <a:rPr lang="tr-TR" sz="1800" kern="1200" dirty="0">
                          <a:solidFill>
                            <a:schemeClr val="dk1"/>
                          </a:solidFill>
                          <a:effectLst/>
                          <a:latin typeface="+mn-lt"/>
                          <a:ea typeface="+mn-ea"/>
                          <a:cs typeface="+mn-cs"/>
                        </a:rPr>
                        <a:t>İnternetten gerekli kaynaklardan bilgi edinildi.</a:t>
                      </a:r>
                      <a:endParaRPr lang="tr-TR" dirty="0"/>
                    </a:p>
                  </a:txBody>
                  <a:tcPr/>
                </a:tc>
                <a:tc>
                  <a:txBody>
                    <a:bodyPr/>
                    <a:lstStyle/>
                    <a:p>
                      <a:pPr algn="ctr"/>
                      <a:r>
                        <a:rPr lang="tr-TR" dirty="0"/>
                        <a:t>1 gün</a:t>
                      </a:r>
                    </a:p>
                  </a:txBody>
                  <a:tcPr/>
                </a:tc>
                <a:extLst>
                  <a:ext uri="{0D108BD9-81ED-4DB2-BD59-A6C34878D82A}">
                    <a16:rowId xmlns:a16="http://schemas.microsoft.com/office/drawing/2014/main" val="3522475536"/>
                  </a:ext>
                </a:extLst>
              </a:tr>
              <a:tr h="755328">
                <a:tc>
                  <a:txBody>
                    <a:bodyPr/>
                    <a:lstStyle/>
                    <a:p>
                      <a:r>
                        <a:rPr lang="tr-TR" sz="1800" kern="1200" dirty="0">
                          <a:solidFill>
                            <a:schemeClr val="dk1"/>
                          </a:solidFill>
                          <a:effectLst/>
                          <a:latin typeface="+mn-lt"/>
                          <a:ea typeface="+mn-ea"/>
                          <a:cs typeface="+mn-cs"/>
                        </a:rPr>
                        <a:t>Kod yazım sürecinde hata alma.</a:t>
                      </a:r>
                      <a:endParaRPr lang="tr-TR" dirty="0"/>
                    </a:p>
                  </a:txBody>
                  <a:tcPr/>
                </a:tc>
                <a:tc>
                  <a:txBody>
                    <a:bodyPr/>
                    <a:lstStyle/>
                    <a:p>
                      <a:r>
                        <a:rPr lang="tr-TR" sz="1800" kern="1200" dirty="0" err="1">
                          <a:solidFill>
                            <a:schemeClr val="dk1"/>
                          </a:solidFill>
                          <a:effectLst/>
                          <a:latin typeface="+mn-lt"/>
                          <a:ea typeface="+mn-ea"/>
                          <a:cs typeface="+mn-cs"/>
                        </a:rPr>
                        <a:t>Stackoverflow</a:t>
                      </a:r>
                      <a:r>
                        <a:rPr lang="tr-TR" sz="1800" kern="1200" dirty="0">
                          <a:solidFill>
                            <a:schemeClr val="dk1"/>
                          </a:solidFill>
                          <a:effectLst/>
                          <a:latin typeface="+mn-lt"/>
                          <a:ea typeface="+mn-ea"/>
                          <a:cs typeface="+mn-cs"/>
                        </a:rPr>
                        <a:t> ve Youtube üzerinden gerekli bilgiler alındı. </a:t>
                      </a:r>
                      <a:endParaRPr lang="tr-TR" dirty="0"/>
                    </a:p>
                  </a:txBody>
                  <a:tcPr/>
                </a:tc>
                <a:tc>
                  <a:txBody>
                    <a:bodyPr/>
                    <a:lstStyle/>
                    <a:p>
                      <a:pPr algn="ctr"/>
                      <a:r>
                        <a:rPr lang="tr-TR" dirty="0"/>
                        <a:t>2 gün</a:t>
                      </a:r>
                    </a:p>
                  </a:txBody>
                  <a:tcPr/>
                </a:tc>
                <a:extLst>
                  <a:ext uri="{0D108BD9-81ED-4DB2-BD59-A6C34878D82A}">
                    <a16:rowId xmlns:a16="http://schemas.microsoft.com/office/drawing/2014/main" val="101882377"/>
                  </a:ext>
                </a:extLst>
              </a:tr>
            </a:tbl>
          </a:graphicData>
        </a:graphic>
      </p:graphicFrame>
    </p:spTree>
    <p:extLst>
      <p:ext uri="{BB962C8B-B14F-4D97-AF65-F5344CB8AC3E}">
        <p14:creationId xmlns:p14="http://schemas.microsoft.com/office/powerpoint/2010/main" val="3840282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539B30-50F0-416A-88FB-45623F9481C8}"/>
              </a:ext>
            </a:extLst>
          </p:cNvPr>
          <p:cNvSpPr>
            <a:spLocks noGrp="1"/>
          </p:cNvSpPr>
          <p:nvPr>
            <p:ph type="title"/>
          </p:nvPr>
        </p:nvSpPr>
        <p:spPr>
          <a:xfrm>
            <a:off x="1371600" y="795528"/>
            <a:ext cx="10241280" cy="974278"/>
          </a:xfrm>
        </p:spPr>
        <p:txBody>
          <a:bodyPr>
            <a:normAutofit fontScale="90000"/>
          </a:bodyPr>
          <a:lstStyle/>
          <a:p>
            <a:br>
              <a:rPr lang="tr-TR" sz="2800" b="1" kern="0" dirty="0">
                <a:solidFill>
                  <a:srgbClr val="000000"/>
                </a:solidFill>
                <a:effectLst/>
                <a:ea typeface="Times New Roman" panose="02020603050405020304" pitchFamily="18" charset="0"/>
                <a:cs typeface="Times New Roman" panose="02020603050405020304" pitchFamily="18" charset="0"/>
              </a:rPr>
            </a:br>
            <a:br>
              <a:rPr lang="tr-TR" sz="2800" b="1" kern="0" dirty="0">
                <a:solidFill>
                  <a:srgbClr val="000000"/>
                </a:solidFill>
                <a:effectLst/>
                <a:ea typeface="Times New Roman" panose="02020603050405020304" pitchFamily="18" charset="0"/>
                <a:cs typeface="Times New Roman" panose="02020603050405020304" pitchFamily="18" charset="0"/>
              </a:rPr>
            </a:br>
            <a:br>
              <a:rPr lang="tr-TR" sz="2800" b="1" kern="0" dirty="0">
                <a:solidFill>
                  <a:srgbClr val="000000"/>
                </a:solidFill>
                <a:effectLst/>
                <a:ea typeface="Times New Roman" panose="02020603050405020304" pitchFamily="18" charset="0"/>
                <a:cs typeface="Times New Roman" panose="02020603050405020304" pitchFamily="18" charset="0"/>
              </a:rPr>
            </a:br>
            <a:br>
              <a:rPr lang="tr-TR" sz="2800" b="1" kern="0" dirty="0">
                <a:solidFill>
                  <a:srgbClr val="000000"/>
                </a:solidFill>
                <a:effectLst/>
                <a:ea typeface="Times New Roman" panose="02020603050405020304" pitchFamily="18" charset="0"/>
                <a:cs typeface="Times New Roman" panose="02020603050405020304" pitchFamily="18" charset="0"/>
              </a:rPr>
            </a:br>
            <a:br>
              <a:rPr lang="tr-TR" sz="2800" b="1" kern="0" dirty="0">
                <a:solidFill>
                  <a:srgbClr val="000000"/>
                </a:solidFill>
                <a:effectLst/>
                <a:ea typeface="Times New Roman" panose="02020603050405020304" pitchFamily="18" charset="0"/>
                <a:cs typeface="Times New Roman" panose="02020603050405020304" pitchFamily="18" charset="0"/>
              </a:rPr>
            </a:br>
            <a:r>
              <a:rPr lang="tr-TR" sz="2800" b="1" kern="0" dirty="0">
                <a:solidFill>
                  <a:srgbClr val="000000"/>
                </a:solidFill>
                <a:effectLst/>
                <a:ea typeface="Times New Roman" panose="02020603050405020304" pitchFamily="18" charset="0"/>
                <a:cs typeface="Times New Roman" panose="02020603050405020304" pitchFamily="18" charset="0"/>
              </a:rPr>
              <a:t>Projede Kullanılan Teknikler</a:t>
            </a:r>
            <a:br>
              <a:rPr lang="tr-TR" sz="1800" b="1" kern="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br>
            <a:endParaRPr lang="tr-TR" dirty="0"/>
          </a:p>
        </p:txBody>
      </p:sp>
      <p:sp>
        <p:nvSpPr>
          <p:cNvPr id="3" name="İçerik Yer Tutucusu 2">
            <a:extLst>
              <a:ext uri="{FF2B5EF4-FFF2-40B4-BE49-F238E27FC236}">
                <a16:creationId xmlns:a16="http://schemas.microsoft.com/office/drawing/2014/main" id="{22DD725F-F448-4A18-9261-7AC8EA2E6AC4}"/>
              </a:ext>
            </a:extLst>
          </p:cNvPr>
          <p:cNvSpPr>
            <a:spLocks noGrp="1"/>
          </p:cNvSpPr>
          <p:nvPr>
            <p:ph idx="1"/>
          </p:nvPr>
        </p:nvSpPr>
        <p:spPr>
          <a:xfrm>
            <a:off x="1371600" y="1769806"/>
            <a:ext cx="10241280" cy="4301810"/>
          </a:xfrm>
        </p:spPr>
        <p:txBody>
          <a:bodyPr/>
          <a:lstStyle/>
          <a:p>
            <a:r>
              <a:rPr lang="tr-TR" sz="1800" dirty="0">
                <a:effectLst/>
                <a:ea typeface="Calibri" panose="020F0502020204030204" pitchFamily="34" charset="0"/>
                <a:cs typeface="Times New Roman" panose="02020603050405020304" pitchFamily="18" charset="0"/>
              </a:rPr>
              <a:t>Bizler bu çalışmada </a:t>
            </a:r>
            <a:r>
              <a:rPr lang="tr-TR" sz="1800" b="1" dirty="0">
                <a:effectLst/>
                <a:ea typeface="Calibri" panose="020F0502020204030204" pitchFamily="34" charset="0"/>
                <a:cs typeface="Times New Roman" panose="02020603050405020304" pitchFamily="18" charset="0"/>
              </a:rPr>
              <a:t>Derin öğrenme</a:t>
            </a:r>
            <a:r>
              <a:rPr lang="tr-TR" sz="1800" dirty="0">
                <a:effectLst/>
                <a:ea typeface="Calibri" panose="020F0502020204030204" pitchFamily="34" charset="0"/>
                <a:cs typeface="Times New Roman" panose="02020603050405020304" pitchFamily="18" charset="0"/>
              </a:rPr>
              <a:t> algoritmalarından fotoğrafları tanıma amaçlı olarak en popüler ve etkin kullanılan CNN (Convolutional Neural Network) algoritmasını kullandık. Ayrıca CNN tekniğinin yanında Yapay Sinir Ağları (Artificial Neural Network) algoritmasını da kullandık.</a:t>
            </a:r>
          </a:p>
          <a:p>
            <a:pPr marL="0" indent="0">
              <a:buNone/>
            </a:pPr>
            <a:endParaRPr lang="tr-TR" sz="1800" dirty="0">
              <a:effectLst/>
              <a:ea typeface="Calibri" panose="020F0502020204030204" pitchFamily="34" charset="0"/>
              <a:cs typeface="Times New Roman" panose="02020603050405020304" pitchFamily="18" charset="0"/>
            </a:endParaRPr>
          </a:p>
          <a:p>
            <a:r>
              <a:rPr lang="tr-TR" sz="1800" b="1" dirty="0">
                <a:solidFill>
                  <a:srgbClr val="000000"/>
                </a:solidFill>
                <a:effectLst/>
                <a:ea typeface="Calibri" panose="020F0502020204030204" pitchFamily="34" charset="0"/>
                <a:cs typeface="Times New Roman" panose="02020603050405020304" pitchFamily="18" charset="0"/>
              </a:rPr>
              <a:t>Derin öğrenme</a:t>
            </a:r>
            <a:r>
              <a:rPr lang="tr-TR" sz="1800" dirty="0">
                <a:solidFill>
                  <a:srgbClr val="000000"/>
                </a:solidFill>
                <a:effectLst/>
                <a:ea typeface="Calibri" panose="020F0502020204030204" pitchFamily="34" charset="0"/>
                <a:cs typeface="Times New Roman" panose="02020603050405020304" pitchFamily="18" charset="0"/>
              </a:rPr>
              <a:t>, dijital sistemlerin yapılandırılmamış, etiketlenmemiş verilere dayalı olarak öğrenmesini ve kararlar almasını sağlamak üzere yapay sinir ağlarını kullanan bir makine öğrenmesi türüdür. Genellikle makine öğrenmesi, yapay zekâ sistemlerini veri ile alınan deneyimleri inceleyerek öğrenecek, desenleri tanıyacak, öneriler sunacak ve uyum sağlayacak biçimde eğitir</a:t>
            </a:r>
            <a:r>
              <a:rPr lang="tr-TR" sz="1800" dirty="0">
                <a:solidFill>
                  <a:srgbClr val="000000"/>
                </a:solidFill>
                <a:ea typeface="Calibri" panose="020F0502020204030204" pitchFamily="34" charset="0"/>
                <a:cs typeface="Times New Roman" panose="02020603050405020304" pitchFamily="18" charset="0"/>
              </a:rPr>
              <a:t>.</a:t>
            </a:r>
            <a:endParaRPr lang="tr-TR" dirty="0"/>
          </a:p>
        </p:txBody>
      </p:sp>
    </p:spTree>
    <p:extLst>
      <p:ext uri="{BB962C8B-B14F-4D97-AF65-F5344CB8AC3E}">
        <p14:creationId xmlns:p14="http://schemas.microsoft.com/office/powerpoint/2010/main" val="1923053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07EAB0-CAEA-44D5-BC0C-5BC17880393D}"/>
              </a:ext>
            </a:extLst>
          </p:cNvPr>
          <p:cNvSpPr>
            <a:spLocks noGrp="1"/>
          </p:cNvSpPr>
          <p:nvPr>
            <p:ph type="title"/>
          </p:nvPr>
        </p:nvSpPr>
        <p:spPr>
          <a:xfrm>
            <a:off x="1371600" y="795528"/>
            <a:ext cx="10241280" cy="1107014"/>
          </a:xfrm>
        </p:spPr>
        <p:txBody>
          <a:bodyPr>
            <a:normAutofit fontScale="90000"/>
          </a:bodyPr>
          <a:lstStyle/>
          <a:p>
            <a:br>
              <a:rPr lang="tr-TR" sz="3100" b="1" dirty="0">
                <a:solidFill>
                  <a:srgbClr val="000000"/>
                </a:solidFill>
                <a:effectLst/>
                <a:ea typeface="Times New Roman" panose="02020603050405020304" pitchFamily="18" charset="0"/>
                <a:cs typeface="Times New Roman" panose="02020603050405020304" pitchFamily="18" charset="0"/>
              </a:rPr>
            </a:br>
            <a:br>
              <a:rPr lang="tr-TR" sz="3100" b="1" dirty="0">
                <a:solidFill>
                  <a:srgbClr val="000000"/>
                </a:solidFill>
                <a:effectLst/>
                <a:ea typeface="Times New Roman" panose="02020603050405020304" pitchFamily="18" charset="0"/>
                <a:cs typeface="Times New Roman" panose="02020603050405020304" pitchFamily="18" charset="0"/>
              </a:rPr>
            </a:br>
            <a:br>
              <a:rPr lang="tr-TR" sz="3100" b="1" dirty="0">
                <a:solidFill>
                  <a:srgbClr val="000000"/>
                </a:solidFill>
                <a:effectLst/>
                <a:ea typeface="Times New Roman" panose="02020603050405020304" pitchFamily="18" charset="0"/>
                <a:cs typeface="Times New Roman" panose="02020603050405020304" pitchFamily="18" charset="0"/>
              </a:rPr>
            </a:br>
            <a:br>
              <a:rPr lang="tr-TR" sz="3100" b="1" dirty="0">
                <a:solidFill>
                  <a:srgbClr val="000000"/>
                </a:solidFill>
                <a:effectLst/>
                <a:ea typeface="Times New Roman" panose="02020603050405020304" pitchFamily="18" charset="0"/>
                <a:cs typeface="Times New Roman" panose="02020603050405020304" pitchFamily="18" charset="0"/>
              </a:rPr>
            </a:br>
            <a:br>
              <a:rPr lang="tr-TR" sz="3100" b="1" dirty="0">
                <a:solidFill>
                  <a:srgbClr val="000000"/>
                </a:solidFill>
                <a:effectLst/>
                <a:ea typeface="Times New Roman" panose="02020603050405020304" pitchFamily="18" charset="0"/>
                <a:cs typeface="Times New Roman" panose="02020603050405020304" pitchFamily="18" charset="0"/>
              </a:rPr>
            </a:br>
            <a:br>
              <a:rPr lang="tr-TR" sz="3100" b="1" dirty="0">
                <a:solidFill>
                  <a:srgbClr val="000000"/>
                </a:solidFill>
                <a:effectLst/>
                <a:ea typeface="Times New Roman" panose="02020603050405020304" pitchFamily="18" charset="0"/>
                <a:cs typeface="Times New Roman" panose="02020603050405020304" pitchFamily="18" charset="0"/>
              </a:rPr>
            </a:br>
            <a:r>
              <a:rPr lang="tr-TR" sz="3100" b="1" dirty="0">
                <a:solidFill>
                  <a:srgbClr val="000000"/>
                </a:solidFill>
                <a:effectLst/>
                <a:ea typeface="Times New Roman" panose="02020603050405020304" pitchFamily="18" charset="0"/>
                <a:cs typeface="Times New Roman" panose="02020603050405020304" pitchFamily="18" charset="0"/>
              </a:rPr>
              <a:t>CNN (Convolutional Neural Network)</a:t>
            </a:r>
            <a:br>
              <a:rPr lang="tr-TR" sz="1800" b="1"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tr-TR" dirty="0"/>
          </a:p>
        </p:txBody>
      </p:sp>
      <p:sp>
        <p:nvSpPr>
          <p:cNvPr id="3" name="İçerik Yer Tutucusu 2">
            <a:extLst>
              <a:ext uri="{FF2B5EF4-FFF2-40B4-BE49-F238E27FC236}">
                <a16:creationId xmlns:a16="http://schemas.microsoft.com/office/drawing/2014/main" id="{5404FFEF-1FAF-461D-AF64-FC323EB7EF3F}"/>
              </a:ext>
            </a:extLst>
          </p:cNvPr>
          <p:cNvSpPr>
            <a:spLocks noGrp="1"/>
          </p:cNvSpPr>
          <p:nvPr>
            <p:ph idx="1"/>
          </p:nvPr>
        </p:nvSpPr>
        <p:spPr>
          <a:xfrm>
            <a:off x="1371600" y="1902542"/>
            <a:ext cx="10241280" cy="4169074"/>
          </a:xfrm>
        </p:spPr>
        <p:txBody>
          <a:bodyPr/>
          <a:lstStyle/>
          <a:p>
            <a:r>
              <a:rPr lang="tr-TR" dirty="0"/>
              <a:t>CNN genellikle görüntü işlemede kullanılan ve girdi olarak görselleri alan bir derin öğrenme algoritmasıdır. Farklı operasyonlarla görsellerdeki featureları (özellikleri) yakalayan ve onları sınıflandıran bu algoritma, farklı katmanlardan oluşmaktadır. </a:t>
            </a:r>
          </a:p>
        </p:txBody>
      </p:sp>
    </p:spTree>
    <p:extLst>
      <p:ext uri="{BB962C8B-B14F-4D97-AF65-F5344CB8AC3E}">
        <p14:creationId xmlns:p14="http://schemas.microsoft.com/office/powerpoint/2010/main" val="2382181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C6B18EF-E107-4365-A5BA-4A028371D9F6}"/>
              </a:ext>
            </a:extLst>
          </p:cNvPr>
          <p:cNvSpPr>
            <a:spLocks noGrp="1"/>
          </p:cNvSpPr>
          <p:nvPr>
            <p:ph type="title"/>
          </p:nvPr>
        </p:nvSpPr>
        <p:spPr>
          <a:xfrm>
            <a:off x="1371600" y="795528"/>
            <a:ext cx="10241280" cy="694059"/>
          </a:xfrm>
        </p:spPr>
        <p:txBody>
          <a:bodyPr>
            <a:normAutofit/>
          </a:bodyPr>
          <a:lstStyle/>
          <a:p>
            <a:r>
              <a:rPr lang="tr-TR" sz="2800" dirty="0"/>
              <a:t>ANN (Artificial Neural Network)</a:t>
            </a:r>
          </a:p>
        </p:txBody>
      </p:sp>
      <p:sp>
        <p:nvSpPr>
          <p:cNvPr id="3" name="İçerik Yer Tutucusu 2">
            <a:extLst>
              <a:ext uri="{FF2B5EF4-FFF2-40B4-BE49-F238E27FC236}">
                <a16:creationId xmlns:a16="http://schemas.microsoft.com/office/drawing/2014/main" id="{261FE34B-0B8A-4611-95B6-19869E19509F}"/>
              </a:ext>
            </a:extLst>
          </p:cNvPr>
          <p:cNvSpPr>
            <a:spLocks noGrp="1"/>
          </p:cNvSpPr>
          <p:nvPr>
            <p:ph idx="1"/>
          </p:nvPr>
        </p:nvSpPr>
        <p:spPr>
          <a:xfrm>
            <a:off x="1371600" y="1976284"/>
            <a:ext cx="10241280" cy="4095332"/>
          </a:xfrm>
        </p:spPr>
        <p:txBody>
          <a:bodyPr/>
          <a:lstStyle/>
          <a:p>
            <a:r>
              <a:rPr lang="tr-TR" dirty="0"/>
              <a:t>Yapay sinir ağları (YSA), insan beyninin özelliklerinden olan öğrenme yolu ile yeni bilgiler türetebilme, yeni bilgiler oluşturabilme ve keşfedebilme gibi yetenekleri, herhangi bir yardım almadan otomatik olarak gerçekleştirebilmek amacı ile geliştirilen bilgisayar sistemleridir. </a:t>
            </a:r>
          </a:p>
        </p:txBody>
      </p:sp>
    </p:spTree>
    <p:extLst>
      <p:ext uri="{BB962C8B-B14F-4D97-AF65-F5344CB8AC3E}">
        <p14:creationId xmlns:p14="http://schemas.microsoft.com/office/powerpoint/2010/main" val="2114568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40F108B-8888-4696-935B-AB368DD5CB93}"/>
              </a:ext>
            </a:extLst>
          </p:cNvPr>
          <p:cNvSpPr>
            <a:spLocks noGrp="1"/>
          </p:cNvSpPr>
          <p:nvPr>
            <p:ph type="title"/>
          </p:nvPr>
        </p:nvSpPr>
        <p:spPr>
          <a:xfrm>
            <a:off x="1371600" y="795528"/>
            <a:ext cx="10241280" cy="590820"/>
          </a:xfrm>
        </p:spPr>
        <p:txBody>
          <a:bodyPr>
            <a:normAutofit/>
          </a:bodyPr>
          <a:lstStyle/>
          <a:p>
            <a:pPr algn="ctr"/>
            <a:r>
              <a:rPr lang="tr-TR" sz="2800" dirty="0"/>
              <a:t>Proje Problem tanımı ve Amacı</a:t>
            </a:r>
          </a:p>
        </p:txBody>
      </p:sp>
      <p:sp>
        <p:nvSpPr>
          <p:cNvPr id="3" name="İçerik Yer Tutucusu 2">
            <a:extLst>
              <a:ext uri="{FF2B5EF4-FFF2-40B4-BE49-F238E27FC236}">
                <a16:creationId xmlns:a16="http://schemas.microsoft.com/office/drawing/2014/main" id="{69E74699-D6FF-408A-8F5F-B6B770FA5233}"/>
              </a:ext>
            </a:extLst>
          </p:cNvPr>
          <p:cNvSpPr>
            <a:spLocks noGrp="1"/>
          </p:cNvSpPr>
          <p:nvPr>
            <p:ph idx="1"/>
          </p:nvPr>
        </p:nvSpPr>
        <p:spPr>
          <a:xfrm>
            <a:off x="1371600" y="1976284"/>
            <a:ext cx="10241280" cy="4095332"/>
          </a:xfrm>
        </p:spPr>
        <p:txBody>
          <a:bodyPr/>
          <a:lstStyle/>
          <a:p>
            <a:r>
              <a:rPr lang="tr-TR" b="1" dirty="0"/>
              <a:t>Problem Tanımı;</a:t>
            </a:r>
          </a:p>
          <a:p>
            <a:pPr marL="0" indent="0">
              <a:buNone/>
            </a:pPr>
            <a:r>
              <a:rPr lang="tr-TR" dirty="0"/>
              <a:t>	Düşük çözünürlüklü resimlerin yeteri kadar algılanamaması. Bu nedenle resimlerdeki nesnelerin tanıma ve sınıflandırma ihtiyacı ortaya çıkmıştır. Bu ihtiyacı gidermek için Derin öğrenme tekniğini kullanarak bu çalışma ortaya çıkmıştır.</a:t>
            </a:r>
          </a:p>
          <a:p>
            <a:r>
              <a:rPr lang="tr-TR" b="1" dirty="0"/>
              <a:t>Projenin Amacı;</a:t>
            </a:r>
          </a:p>
          <a:p>
            <a:pPr marL="0" indent="0">
              <a:buNone/>
            </a:pPr>
            <a:r>
              <a:rPr lang="tr-TR" b="1" dirty="0"/>
              <a:t>	</a:t>
            </a:r>
            <a:r>
              <a:rPr lang="tr-TR" dirty="0"/>
              <a:t>Derin Öğrenme tekniği kullanılarak düşük çözünürlüklü görsellerin algılanması ve sınıflandırılması.</a:t>
            </a:r>
          </a:p>
          <a:p>
            <a:pPr marL="0" indent="0">
              <a:buNone/>
            </a:pPr>
            <a:endParaRPr lang="tr-TR" dirty="0"/>
          </a:p>
        </p:txBody>
      </p:sp>
    </p:spTree>
    <p:extLst>
      <p:ext uri="{BB962C8B-B14F-4D97-AF65-F5344CB8AC3E}">
        <p14:creationId xmlns:p14="http://schemas.microsoft.com/office/powerpoint/2010/main" val="202044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0A6E2D-5482-4F0D-B3A4-FFC41FCFDC43}"/>
              </a:ext>
            </a:extLst>
          </p:cNvPr>
          <p:cNvSpPr>
            <a:spLocks noGrp="1"/>
          </p:cNvSpPr>
          <p:nvPr>
            <p:ph type="title"/>
          </p:nvPr>
        </p:nvSpPr>
        <p:spPr>
          <a:xfrm>
            <a:off x="975359" y="455885"/>
            <a:ext cx="10241280" cy="708807"/>
          </a:xfrm>
        </p:spPr>
        <p:txBody>
          <a:bodyPr>
            <a:normAutofit/>
          </a:bodyPr>
          <a:lstStyle/>
          <a:p>
            <a:pPr algn="ctr"/>
            <a:r>
              <a:rPr lang="tr-TR" sz="2800" dirty="0"/>
              <a:t>Proje İş Akış Diyagramı</a:t>
            </a:r>
          </a:p>
        </p:txBody>
      </p:sp>
      <p:pic>
        <p:nvPicPr>
          <p:cNvPr id="5" name="İçerik Yer Tutucusu 4">
            <a:extLst>
              <a:ext uri="{FF2B5EF4-FFF2-40B4-BE49-F238E27FC236}">
                <a16:creationId xmlns:a16="http://schemas.microsoft.com/office/drawing/2014/main" id="{84967084-412A-4168-AAEA-5A869104C7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7334" y="1477523"/>
            <a:ext cx="7857331" cy="4570188"/>
          </a:xfrm>
        </p:spPr>
      </p:pic>
    </p:spTree>
    <p:extLst>
      <p:ext uri="{BB962C8B-B14F-4D97-AF65-F5344CB8AC3E}">
        <p14:creationId xmlns:p14="http://schemas.microsoft.com/office/powerpoint/2010/main" val="3632929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DAD97B-ABC4-445F-A07D-9C57D8C66C56}"/>
              </a:ext>
            </a:extLst>
          </p:cNvPr>
          <p:cNvSpPr>
            <a:spLocks noGrp="1"/>
          </p:cNvSpPr>
          <p:nvPr>
            <p:ph type="title"/>
          </p:nvPr>
        </p:nvSpPr>
        <p:spPr>
          <a:xfrm>
            <a:off x="1371600" y="795528"/>
            <a:ext cx="10241280" cy="974278"/>
          </a:xfrm>
        </p:spPr>
        <p:txBody>
          <a:bodyPr>
            <a:normAutofit/>
          </a:bodyPr>
          <a:lstStyle/>
          <a:p>
            <a:pPr algn="ctr"/>
            <a:r>
              <a:rPr lang="tr-TR" sz="2800" dirty="0"/>
              <a:t>Projede Kullanılan Programlar ve Kütüphaneler</a:t>
            </a:r>
          </a:p>
        </p:txBody>
      </p:sp>
      <p:sp>
        <p:nvSpPr>
          <p:cNvPr id="3" name="İçerik Yer Tutucusu 2">
            <a:extLst>
              <a:ext uri="{FF2B5EF4-FFF2-40B4-BE49-F238E27FC236}">
                <a16:creationId xmlns:a16="http://schemas.microsoft.com/office/drawing/2014/main" id="{35F8E941-4DB7-489B-92AB-E08499F0B491}"/>
              </a:ext>
            </a:extLst>
          </p:cNvPr>
          <p:cNvSpPr>
            <a:spLocks noGrp="1"/>
          </p:cNvSpPr>
          <p:nvPr>
            <p:ph idx="1"/>
          </p:nvPr>
        </p:nvSpPr>
        <p:spPr>
          <a:xfrm>
            <a:off x="1371600" y="2005782"/>
            <a:ext cx="10241280" cy="4065834"/>
          </a:xfrm>
        </p:spPr>
        <p:txBody>
          <a:bodyPr/>
          <a:lstStyle/>
          <a:p>
            <a:r>
              <a:rPr lang="tr-TR" sz="1800" dirty="0">
                <a:effectLst/>
                <a:ea typeface="Calibri" panose="020F0502020204030204" pitchFamily="34" charset="0"/>
                <a:cs typeface="Times New Roman" panose="02020603050405020304" pitchFamily="18" charset="0"/>
              </a:rPr>
              <a:t>Derin Öğrenme ile Resimlerdeki Nesneleri Tanıma ve Sınıflandırma adlı çalışmamızda </a:t>
            </a:r>
            <a:r>
              <a:rPr lang="tr-TR" sz="1800" dirty="0" err="1">
                <a:effectLst/>
                <a:ea typeface="Calibri" panose="020F0502020204030204" pitchFamily="34" charset="0"/>
                <a:cs typeface="Times New Roman" panose="02020603050405020304" pitchFamily="18" charset="0"/>
              </a:rPr>
              <a:t>Jupyter</a:t>
            </a:r>
            <a:r>
              <a:rPr lang="tr-TR" sz="1800" dirty="0">
                <a:effectLst/>
                <a:ea typeface="Calibri" panose="020F0502020204030204" pitchFamily="34" charset="0"/>
                <a:cs typeface="Times New Roman" panose="02020603050405020304" pitchFamily="18" charset="0"/>
              </a:rPr>
              <a:t> Notebook </a:t>
            </a:r>
            <a:r>
              <a:rPr lang="tr-TR" sz="1800" dirty="0">
                <a:ea typeface="Calibri" panose="020F0502020204030204" pitchFamily="34" charset="0"/>
                <a:cs typeface="Times New Roman" panose="02020603050405020304" pitchFamily="18" charset="0"/>
              </a:rPr>
              <a:t>kullandık.</a:t>
            </a:r>
          </a:p>
          <a:p>
            <a:r>
              <a:rPr lang="tr-TR" sz="1800" b="1" dirty="0" err="1">
                <a:ea typeface="Calibri" panose="020F0502020204030204" pitchFamily="34" charset="0"/>
                <a:cs typeface="Times New Roman" panose="02020603050405020304" pitchFamily="18" charset="0"/>
              </a:rPr>
              <a:t>Juypter</a:t>
            </a:r>
            <a:r>
              <a:rPr lang="tr-TR" sz="1800" b="1" dirty="0">
                <a:ea typeface="Calibri" panose="020F0502020204030204" pitchFamily="34" charset="0"/>
                <a:cs typeface="Times New Roman" panose="02020603050405020304" pitchFamily="18" charset="0"/>
              </a:rPr>
              <a:t> Notebook;</a:t>
            </a:r>
          </a:p>
          <a:p>
            <a:pPr marL="0" indent="0">
              <a:buNone/>
            </a:pPr>
            <a:r>
              <a:rPr lang="tr-TR" sz="1800" spc="-5" dirty="0">
                <a:solidFill>
                  <a:srgbClr val="000000"/>
                </a:solidFill>
                <a:effectLst/>
                <a:latin typeface="Calibri" panose="020F0502020204030204" pitchFamily="34" charset="0"/>
                <a:ea typeface="Calibri" panose="020F0502020204030204" pitchFamily="34" charset="0"/>
              </a:rPr>
              <a:t>	</a:t>
            </a:r>
            <a:r>
              <a:rPr lang="tr-TR" sz="1800" spc="-5" dirty="0" err="1">
                <a:solidFill>
                  <a:srgbClr val="000000"/>
                </a:solidFill>
                <a:effectLst/>
                <a:latin typeface="Calibri" panose="020F0502020204030204" pitchFamily="34" charset="0"/>
                <a:ea typeface="Calibri" panose="020F0502020204030204" pitchFamily="34" charset="0"/>
              </a:rPr>
              <a:t>Jupyter</a:t>
            </a:r>
            <a:r>
              <a:rPr lang="tr-TR" sz="1800" spc="-5" dirty="0">
                <a:solidFill>
                  <a:srgbClr val="000000"/>
                </a:solidFill>
                <a:effectLst/>
                <a:latin typeface="Calibri" panose="020F0502020204030204" pitchFamily="34" charset="0"/>
                <a:ea typeface="Calibri" panose="020F0502020204030204" pitchFamily="34" charset="0"/>
              </a:rPr>
              <a:t> Notebook, çeşitli programlama dilleri için etkileşimli bir ortam sağlayan açık kaynak kodlu bir programdır. Bizim çalışmamız ve benzer çalışmaları incelediğimizde </a:t>
            </a:r>
            <a:r>
              <a:rPr lang="tr-TR" sz="1800" spc="-5" dirty="0" err="1">
                <a:solidFill>
                  <a:srgbClr val="000000"/>
                </a:solidFill>
                <a:effectLst/>
                <a:latin typeface="Calibri" panose="020F0502020204030204" pitchFamily="34" charset="0"/>
                <a:ea typeface="Calibri" panose="020F0502020204030204" pitchFamily="34" charset="0"/>
              </a:rPr>
              <a:t>Jupyter</a:t>
            </a:r>
            <a:r>
              <a:rPr lang="tr-TR" sz="1800" spc="-5" dirty="0">
                <a:solidFill>
                  <a:srgbClr val="000000"/>
                </a:solidFill>
                <a:effectLst/>
                <a:latin typeface="Calibri" panose="020F0502020204030204" pitchFamily="34" charset="0"/>
                <a:ea typeface="Calibri" panose="020F0502020204030204" pitchFamily="34" charset="0"/>
              </a:rPr>
              <a:t> Notebook programı kullanılmıştır.</a:t>
            </a:r>
            <a:endParaRPr lang="tr-TR" sz="1800" dirty="0">
              <a:effectLst/>
              <a:ea typeface="Calibri" panose="020F0502020204030204" pitchFamily="34" charset="0"/>
              <a:cs typeface="Times New Roman" panose="02020603050405020304" pitchFamily="18" charset="0"/>
            </a:endParaRPr>
          </a:p>
        </p:txBody>
      </p:sp>
      <p:pic>
        <p:nvPicPr>
          <p:cNvPr id="5" name="Resim 4">
            <a:extLst>
              <a:ext uri="{FF2B5EF4-FFF2-40B4-BE49-F238E27FC236}">
                <a16:creationId xmlns:a16="http://schemas.microsoft.com/office/drawing/2014/main" id="{EDC4AEC0-2D63-4A59-9276-6A8500510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5343" y="4405037"/>
            <a:ext cx="1641313" cy="1902555"/>
          </a:xfrm>
          <a:prstGeom prst="rect">
            <a:avLst/>
          </a:prstGeom>
        </p:spPr>
      </p:pic>
    </p:spTree>
    <p:extLst>
      <p:ext uri="{BB962C8B-B14F-4D97-AF65-F5344CB8AC3E}">
        <p14:creationId xmlns:p14="http://schemas.microsoft.com/office/powerpoint/2010/main" val="865032202"/>
      </p:ext>
    </p:extLst>
  </p:cSld>
  <p:clrMapOvr>
    <a:masterClrMapping/>
  </p:clrMapOvr>
</p:sld>
</file>

<file path=ppt/theme/theme1.xml><?xml version="1.0" encoding="utf-8"?>
<a:theme xmlns:a="http://schemas.openxmlformats.org/drawingml/2006/main" name="GradientRiseVTI">
  <a:themeElements>
    <a:clrScheme name="AnalogousFromDarkSeedLeftStep">
      <a:dk1>
        <a:srgbClr val="000000"/>
      </a:dk1>
      <a:lt1>
        <a:srgbClr val="FFFFFF"/>
      </a:lt1>
      <a:dk2>
        <a:srgbClr val="311B25"/>
      </a:dk2>
      <a:lt2>
        <a:srgbClr val="F0F3F2"/>
      </a:lt2>
      <a:accent1>
        <a:srgbClr val="C34D83"/>
      </a:accent1>
      <a:accent2>
        <a:srgbClr val="B13BA3"/>
      </a:accent2>
      <a:accent3>
        <a:srgbClr val="A04DC3"/>
      </a:accent3>
      <a:accent4>
        <a:srgbClr val="5D3BB1"/>
      </a:accent4>
      <a:accent5>
        <a:srgbClr val="4D5CC3"/>
      </a:accent5>
      <a:accent6>
        <a:srgbClr val="3B7BB1"/>
      </a:accent6>
      <a:hlink>
        <a:srgbClr val="6460CA"/>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213</TotalTime>
  <Words>737</Words>
  <Application>Microsoft Office PowerPoint</Application>
  <PresentationFormat>Geniş ekran</PresentationFormat>
  <Paragraphs>92</Paragraphs>
  <Slides>17</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17</vt:i4>
      </vt:variant>
    </vt:vector>
  </HeadingPairs>
  <TitlesOfParts>
    <vt:vector size="23" baseType="lpstr">
      <vt:lpstr>Arial</vt:lpstr>
      <vt:lpstr>Arial</vt:lpstr>
      <vt:lpstr>Calibri</vt:lpstr>
      <vt:lpstr>Calibri Light</vt:lpstr>
      <vt:lpstr>Gill Sans Nova</vt:lpstr>
      <vt:lpstr>GradientRiseVTI</vt:lpstr>
      <vt:lpstr>  Güz Dönemi  YBS 411 Yapay Zekâ Dersi Final Projesi </vt:lpstr>
      <vt:lpstr>Görev Dağılım Çizelgesi</vt:lpstr>
      <vt:lpstr>Karşılaştığımız Sorunlar</vt:lpstr>
      <vt:lpstr>     Projede Kullanılan Teknikler </vt:lpstr>
      <vt:lpstr>      CNN (Convolutional Neural Network) </vt:lpstr>
      <vt:lpstr>ANN (Artificial Neural Network)</vt:lpstr>
      <vt:lpstr>Proje Problem tanımı ve Amacı</vt:lpstr>
      <vt:lpstr>Proje İş Akış Diyagramı</vt:lpstr>
      <vt:lpstr>Projede Kullanılan Programlar ve Kütüphaneler</vt:lpstr>
      <vt:lpstr>PowerPoint Sunusu</vt:lpstr>
      <vt:lpstr>Projede Kullanılan Veritabanı ve Veri Seti </vt:lpstr>
      <vt:lpstr>Bu Veri ile Yapılan Farklı Çalışmalar</vt:lpstr>
      <vt:lpstr>Performans Değerlendirme</vt:lpstr>
      <vt:lpstr>Performans Değerlendirme</vt:lpstr>
      <vt:lpstr>Projenin süreçleri</vt:lpstr>
      <vt:lpstr>Projeye Bizim Eklediklerimiz</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Güz Dönemi  YBS 411 Yapay Zekâ Dersi Final Projesi </dc:title>
  <dc:creator>Oğuzhan Bulut</dc:creator>
  <cp:lastModifiedBy>Onur Bilgin</cp:lastModifiedBy>
  <cp:revision>6</cp:revision>
  <dcterms:created xsi:type="dcterms:W3CDTF">2022-01-16T17:41:41Z</dcterms:created>
  <dcterms:modified xsi:type="dcterms:W3CDTF">2022-08-19T11:13:28Z</dcterms:modified>
</cp:coreProperties>
</file>