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9cd209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69cd209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6a717c3f4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6a717c3f4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6c803b92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6c803b92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69cd209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69cd209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69cd209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69cd209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6c803b9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6c803b9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69cd2095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69cd209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6c803b924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6c803b924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69cd209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69cd20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6a717c3f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6a717c3f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6a717c3f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6a717c3f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6a717c3f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6a717c3f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6a717c3f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6a717c3f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6a717c3f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6a717c3f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6a717c3f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6a717c3f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6a717c3f4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6a717c3f4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0" y="-72350"/>
            <a:ext cx="9144001" cy="52158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90000" stPos="0" sy="-100000" ky="0"/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69283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5000">
                <a:solidFill>
                  <a:schemeClr val="lt1"/>
                </a:solidFill>
              </a:rPr>
              <a:t>Deep Fake</a:t>
            </a:r>
            <a:r>
              <a:rPr lang="tr" sz="5000">
                <a:solidFill>
                  <a:schemeClr val="lt1"/>
                </a:solidFill>
              </a:rPr>
              <a:t> Voice Recognition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1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1130"/>
              <a:buNone/>
            </a:pPr>
            <a:r>
              <a:rPr lang="tr" sz="1990">
                <a:solidFill>
                  <a:schemeClr val="lt2"/>
                </a:solidFill>
              </a:rPr>
              <a:t>Onurcan Ataç</a:t>
            </a:r>
            <a:endParaRPr sz="199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1130"/>
              <a:buNone/>
            </a:pPr>
            <a:r>
              <a:rPr lang="tr" sz="1990">
                <a:solidFill>
                  <a:schemeClr val="lt2"/>
                </a:solidFill>
              </a:rPr>
              <a:t>Kutay Şenyiğit</a:t>
            </a:r>
            <a:endParaRPr sz="199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1130"/>
              <a:buNone/>
            </a:pPr>
            <a:r>
              <a:rPr lang="tr" sz="1990">
                <a:solidFill>
                  <a:schemeClr val="lt2"/>
                </a:solidFill>
              </a:rPr>
              <a:t>Oğuz Kuyucu</a:t>
            </a:r>
            <a:endParaRPr sz="199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1130"/>
              <a:buNone/>
            </a:pPr>
            <a:r>
              <a:rPr lang="tr" sz="1990">
                <a:solidFill>
                  <a:schemeClr val="lt2"/>
                </a:solidFill>
              </a:rPr>
              <a:t>Alperen Utku Yalçın</a:t>
            </a:r>
            <a:endParaRPr sz="199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238" y="865125"/>
            <a:ext cx="6124576" cy="408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311700" y="262375"/>
            <a:ext cx="50595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/>
              <a:t>Data Split 1, CNN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950" y="1037000"/>
            <a:ext cx="3645349" cy="31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5400" y="4077125"/>
            <a:ext cx="3406900" cy="9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311700" y="1364275"/>
            <a:ext cx="4619700" cy="3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tr" sz="1800">
                <a:solidFill>
                  <a:schemeClr val="dk2"/>
                </a:solidFill>
              </a:rPr>
              <a:t>Equal classes in train set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tr" sz="1800">
                <a:solidFill>
                  <a:schemeClr val="dk2"/>
                </a:solidFill>
              </a:rPr>
              <a:t>Experimented with hyperparameters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tr" sz="1800">
                <a:solidFill>
                  <a:schemeClr val="dk2"/>
                </a:solidFill>
              </a:rPr>
              <a:t>Test Accuracy: 94-96% for 15 epochs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311700" y="262375"/>
            <a:ext cx="50595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/>
              <a:t>Data Split 1, CNN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198308" y="2672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2"/>
                </a:solidFill>
              </a:rPr>
              <a:t>ResNet is a type of deep learning system that uses residual connections to train very deep neural networks, addressing the vanishing gradient issue.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311700" y="303600"/>
            <a:ext cx="50595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/>
              <a:t>Residual Neural Network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325" y="1081600"/>
            <a:ext cx="5264001" cy="22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623" y="1007025"/>
            <a:ext cx="4441651" cy="38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391150" y="1730475"/>
            <a:ext cx="3573300" cy="3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2"/>
                </a:solidFill>
              </a:rPr>
              <a:t>Test Accuracy: 97.53%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2"/>
                </a:solidFill>
              </a:rPr>
              <a:t>Batch size : 32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2"/>
                </a:solidFill>
              </a:rPr>
              <a:t>Learning Rate : 0.001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dk2"/>
                </a:solidFill>
              </a:rPr>
              <a:t>Number of Epochs: 10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25"/>
          <p:cNvSpPr txBox="1"/>
          <p:nvPr>
            <p:ph idx="1" type="subTitle"/>
          </p:nvPr>
        </p:nvSpPr>
        <p:spPr>
          <a:xfrm>
            <a:off x="311700" y="262375"/>
            <a:ext cx="50595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/>
              <a:t>Data Split 1, ResNet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50" y="1277100"/>
            <a:ext cx="4358188" cy="34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5297575" y="1716950"/>
            <a:ext cx="3573300" cy="3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2"/>
                </a:solidFill>
              </a:rPr>
              <a:t>Test Accuracy: 91%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dk2"/>
                </a:solidFill>
              </a:rPr>
              <a:t> Batch size = 32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dk2"/>
                </a:solidFill>
              </a:rPr>
              <a:t> Learning Rate (LR): 0.001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dk2"/>
                </a:solidFill>
              </a:rPr>
              <a:t> Dropout Rate: 0.8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dk2"/>
                </a:solidFill>
              </a:rPr>
              <a:t> Number of Epochs: 10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311700" y="262375"/>
            <a:ext cx="50595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/>
              <a:t>Data Split 2, CNN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/>
        </p:nvSpPr>
        <p:spPr>
          <a:xfrm>
            <a:off x="4689550" y="1568850"/>
            <a:ext cx="4142700" cy="3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2"/>
                </a:solidFill>
              </a:rPr>
              <a:t>Test Accuracy: </a:t>
            </a:r>
            <a:r>
              <a:rPr lang="tr" sz="1800">
                <a:solidFill>
                  <a:schemeClr val="dk2"/>
                </a:solidFill>
              </a:rPr>
              <a:t>78.23</a:t>
            </a:r>
            <a:r>
              <a:rPr lang="tr" sz="1800">
                <a:solidFill>
                  <a:schemeClr val="dk2"/>
                </a:solidFill>
              </a:rPr>
              <a:t>%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2"/>
                </a:solidFill>
              </a:rPr>
              <a:t>Batch size = 32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2"/>
                </a:solidFill>
              </a:rPr>
              <a:t>Learning Rate = 0.001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dk2"/>
                </a:solidFill>
              </a:rPr>
              <a:t>Number of Epochs: 1 or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dk2"/>
                </a:solidFill>
              </a:rPr>
              <a:t>To Prevent Overfitting!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>
            <a:off x="311700" y="262375"/>
            <a:ext cx="50595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/>
              <a:t>Data Split 2, ResNet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2675"/>
            <a:ext cx="4384751" cy="3816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13" y="949613"/>
            <a:ext cx="4460724" cy="388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1126000" y="1267375"/>
            <a:ext cx="85206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43"/>
              <a:t>Data Split 1, ResNet:</a:t>
            </a:r>
            <a:r>
              <a:rPr lang="tr"/>
              <a:t> </a:t>
            </a:r>
            <a:r>
              <a:rPr lang="tr" sz="1800"/>
              <a:t>Test Accuracy: 97.53%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43"/>
              <a:t>Data Split 1, CNN:</a:t>
            </a:r>
            <a:r>
              <a:rPr lang="tr"/>
              <a:t> </a:t>
            </a:r>
            <a:r>
              <a:rPr lang="tr" sz="1800"/>
              <a:t>Test Accuracy: 94-96% 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43"/>
              <a:t>Data Split 2, CNN:</a:t>
            </a:r>
            <a:r>
              <a:rPr lang="tr"/>
              <a:t> </a:t>
            </a:r>
            <a:r>
              <a:rPr lang="tr" sz="1800"/>
              <a:t>Test Accuracy: 91%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tr" sz="2043"/>
              <a:t>Data Split 2, ResNet:</a:t>
            </a:r>
            <a:r>
              <a:rPr lang="tr"/>
              <a:t> </a:t>
            </a:r>
            <a:r>
              <a:rPr lang="tr" sz="1800"/>
              <a:t>Test Accuracy: 78.23%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23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1012600" y="313925"/>
            <a:ext cx="50595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tr"/>
              <a:t>Result </a:t>
            </a:r>
            <a:r>
              <a:rPr b="1" lang="tr"/>
              <a:t>Comparisons </a:t>
            </a:r>
            <a:endParaRPr b="1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0" r="64386" t="0"/>
          <a:stretch/>
        </p:blipFill>
        <p:spPr>
          <a:xfrm>
            <a:off x="496975" y="1173375"/>
            <a:ext cx="594900" cy="7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33602" r="34869" t="12747"/>
          <a:stretch/>
        </p:blipFill>
        <p:spPr>
          <a:xfrm>
            <a:off x="531100" y="1768525"/>
            <a:ext cx="526650" cy="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18897" l="64483" r="0" t="0"/>
          <a:stretch/>
        </p:blipFill>
        <p:spPr>
          <a:xfrm>
            <a:off x="531100" y="2287800"/>
            <a:ext cx="594900" cy="6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950" y="202250"/>
            <a:ext cx="679575" cy="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225" y="202238"/>
            <a:ext cx="679575" cy="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5">
            <a:alphaModFix/>
          </a:blip>
          <a:srcRect b="-19460" l="0" r="0" t="0"/>
          <a:stretch/>
        </p:blipFill>
        <p:spPr>
          <a:xfrm>
            <a:off x="656400" y="2994300"/>
            <a:ext cx="344300" cy="4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1" type="subTitle"/>
          </p:nvPr>
        </p:nvSpPr>
        <p:spPr>
          <a:xfrm>
            <a:off x="692675" y="1107050"/>
            <a:ext cx="7462800" cy="31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31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31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31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31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31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tr" sz="3100"/>
              <a:t> </a:t>
            </a:r>
            <a:r>
              <a:rPr b="1" lang="tr" sz="3100"/>
              <a:t>Thank You For Listening!</a:t>
            </a:r>
            <a:endParaRPr b="1" sz="31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 sz="2400"/>
              <a:t> Special Thanks to Ahmet Burak Yıldırım</a:t>
            </a:r>
            <a:endParaRPr sz="2400"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125" y="432925"/>
            <a:ext cx="2213875" cy="22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214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We implemented deep learning models to distinguish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deep-fake audios and original audios.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62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/>
              <a:t>Project and the </a:t>
            </a:r>
            <a:r>
              <a:rPr lang="tr"/>
              <a:t>Dataset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900" y="2311650"/>
            <a:ext cx="3751625" cy="25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58544" t="0"/>
          <a:stretch/>
        </p:blipFill>
        <p:spPr>
          <a:xfrm>
            <a:off x="2739825" y="1178038"/>
            <a:ext cx="3664326" cy="30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62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/>
              <a:t>Project and the Dataset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25054" t="0"/>
          <a:stretch/>
        </p:blipFill>
        <p:spPr>
          <a:xfrm>
            <a:off x="2030100" y="227550"/>
            <a:ext cx="50837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544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Pre processing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467475" y="2149850"/>
            <a:ext cx="60240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2"/>
                </a:solidFill>
              </a:rPr>
              <a:t>We derived spectrograms of right channels via librosa.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75" y="1314775"/>
            <a:ext cx="8173250" cy="32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262375"/>
            <a:ext cx="673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/>
              <a:t>Pre processing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262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/>
              <a:t>Splitting the Data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  <p:sp>
        <p:nvSpPr>
          <p:cNvPr id="92" name="Google Shape;92;p19"/>
          <p:cNvSpPr txBox="1"/>
          <p:nvPr/>
        </p:nvSpPr>
        <p:spPr>
          <a:xfrm>
            <a:off x="311700" y="1253675"/>
            <a:ext cx="85206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tr" sz="1800">
                <a:solidFill>
                  <a:schemeClr val="dk2"/>
                </a:solidFill>
              </a:rPr>
              <a:t>Data Split 1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tr" sz="1800">
                <a:solidFill>
                  <a:schemeClr val="dk2"/>
                </a:solidFill>
              </a:rPr>
              <a:t>Knowing A Person’s Voice but not the Transcript</a:t>
            </a:r>
            <a:endParaRPr sz="1800">
              <a:solidFill>
                <a:schemeClr val="dk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tr" sz="1800">
                <a:solidFill>
                  <a:schemeClr val="dk2"/>
                </a:solidFill>
              </a:rPr>
              <a:t>DL Models</a:t>
            </a:r>
            <a:endParaRPr sz="1800">
              <a:solidFill>
                <a:schemeClr val="dk2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tr" sz="1800">
                <a:solidFill>
                  <a:schemeClr val="dk2"/>
                </a:solidFill>
              </a:rPr>
              <a:t>CNN</a:t>
            </a:r>
            <a:endParaRPr sz="1800">
              <a:solidFill>
                <a:schemeClr val="dk2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tr" sz="1800">
                <a:solidFill>
                  <a:schemeClr val="dk2"/>
                </a:solidFill>
              </a:rPr>
              <a:t>ResNet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tr" sz="1800">
                <a:solidFill>
                  <a:schemeClr val="dk2"/>
                </a:solidFill>
              </a:rPr>
              <a:t>Data Split 2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tr" sz="1800">
                <a:solidFill>
                  <a:schemeClr val="dk2"/>
                </a:solidFill>
              </a:rPr>
              <a:t>Without Knowing A Person’s Voice or the Transcript</a:t>
            </a:r>
            <a:endParaRPr sz="1800">
              <a:solidFill>
                <a:schemeClr val="dk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tr" sz="1800">
                <a:solidFill>
                  <a:schemeClr val="dk2"/>
                </a:solidFill>
              </a:rPr>
              <a:t>DL Models</a:t>
            </a:r>
            <a:endParaRPr sz="1800">
              <a:solidFill>
                <a:schemeClr val="dk2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tr" sz="1800">
                <a:solidFill>
                  <a:schemeClr val="dk2"/>
                </a:solidFill>
              </a:rPr>
              <a:t>CNN</a:t>
            </a:r>
            <a:endParaRPr sz="1800">
              <a:solidFill>
                <a:schemeClr val="dk2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tr" sz="1800">
                <a:solidFill>
                  <a:schemeClr val="dk2"/>
                </a:solidFill>
              </a:rPr>
              <a:t>ResNet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11700" y="262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/>
              <a:t>Data Split 1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200" y="1214175"/>
            <a:ext cx="3365475" cy="13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992750"/>
            <a:ext cx="4551639" cy="15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311700" y="2880075"/>
            <a:ext cx="8239200" cy="20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tr" sz="1800">
                <a:solidFill>
                  <a:schemeClr val="dk2"/>
                </a:solidFill>
              </a:rPr>
              <a:t>80% / 10% / 10%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tr" sz="1800">
                <a:solidFill>
                  <a:schemeClr val="dk2"/>
                </a:solidFill>
              </a:rPr>
              <a:t>Each audio file is splitted separately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tr" sz="1800">
                <a:solidFill>
                  <a:schemeClr val="dk2"/>
                </a:solidFill>
              </a:rPr>
              <a:t>Knowing a person’s voice, but not the transcript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b="11769" l="0" r="0" t="0"/>
          <a:stretch/>
        </p:blipFill>
        <p:spPr>
          <a:xfrm>
            <a:off x="1763475" y="352725"/>
            <a:ext cx="6760049" cy="434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2320333" y="882474"/>
            <a:ext cx="118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solidFill>
                  <a:schemeClr val="dk2"/>
                </a:solidFill>
              </a:rPr>
              <a:t>Train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2320333" y="2724692"/>
            <a:ext cx="183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2"/>
                </a:solidFill>
              </a:rPr>
              <a:t>Validation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320333" y="3716255"/>
            <a:ext cx="118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2"/>
                </a:solidFill>
              </a:rPr>
              <a:t>Test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382100" y="1054975"/>
            <a:ext cx="21900" cy="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262350" y="2727700"/>
            <a:ext cx="19914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★"/>
            </a:pPr>
            <a:r>
              <a:rPr lang="tr" sz="1300">
                <a:solidFill>
                  <a:schemeClr val="dk2"/>
                </a:solidFill>
              </a:rPr>
              <a:t>Biden’s transcript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★"/>
            </a:pPr>
            <a:r>
              <a:rPr lang="tr" sz="1300">
                <a:solidFill>
                  <a:schemeClr val="dk2"/>
                </a:solidFill>
              </a:rPr>
              <a:t>Trump’s transcript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385350" y="3719250"/>
            <a:ext cx="19626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★"/>
            </a:pPr>
            <a:r>
              <a:rPr lang="tr" sz="1300">
                <a:solidFill>
                  <a:schemeClr val="dk2"/>
                </a:solidFill>
              </a:rPr>
              <a:t>Trump</a:t>
            </a:r>
            <a:r>
              <a:rPr lang="tr" sz="1300">
                <a:solidFill>
                  <a:schemeClr val="dk2"/>
                </a:solidFill>
              </a:rPr>
              <a:t>’s transcript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★"/>
            </a:pPr>
            <a:r>
              <a:rPr lang="tr" sz="1300">
                <a:solidFill>
                  <a:schemeClr val="dk2"/>
                </a:solidFill>
              </a:rPr>
              <a:t>Biden</a:t>
            </a:r>
            <a:r>
              <a:rPr lang="tr" sz="1300">
                <a:solidFill>
                  <a:schemeClr val="dk2"/>
                </a:solidFill>
              </a:rPr>
              <a:t>’s transcript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5347950" y="2759825"/>
            <a:ext cx="24069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chemeClr val="dk2"/>
                </a:solidFill>
              </a:rPr>
              <a:t>Trump’s Voice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5347950" y="3751375"/>
            <a:ext cx="24069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chemeClr val="dk2"/>
                </a:solidFill>
              </a:rPr>
              <a:t>Biden</a:t>
            </a:r>
            <a:r>
              <a:rPr lang="tr" sz="2400">
                <a:solidFill>
                  <a:schemeClr val="dk2"/>
                </a:solidFill>
              </a:rPr>
              <a:t>’s Voice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52925" y="882475"/>
            <a:ext cx="18705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2"/>
                </a:solidFill>
              </a:rPr>
              <a:t>Afterwards, pick the labels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2"/>
                </a:solidFill>
              </a:rPr>
              <a:t>so that no of true are same as false labels.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dk2"/>
                </a:solidFill>
              </a:rPr>
              <a:t>train length: 697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100">
                <a:solidFill>
                  <a:schemeClr val="dk2"/>
                </a:solidFill>
              </a:rPr>
              <a:t>Validation </a:t>
            </a:r>
            <a:r>
              <a:rPr lang="tr" sz="1100">
                <a:solidFill>
                  <a:schemeClr val="dk2"/>
                </a:solidFill>
              </a:rPr>
              <a:t>length: </a:t>
            </a:r>
            <a:r>
              <a:rPr lang="tr" sz="1100">
                <a:solidFill>
                  <a:schemeClr val="dk2"/>
                </a:solidFill>
              </a:rPr>
              <a:t>115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100">
                <a:solidFill>
                  <a:schemeClr val="dk2"/>
                </a:solidFill>
              </a:rPr>
              <a:t>T</a:t>
            </a:r>
            <a:r>
              <a:rPr lang="tr" sz="1100">
                <a:solidFill>
                  <a:schemeClr val="dk2"/>
                </a:solidFill>
              </a:rPr>
              <a:t>rain length: </a:t>
            </a:r>
            <a:r>
              <a:rPr lang="tr" sz="1100">
                <a:solidFill>
                  <a:schemeClr val="dk2"/>
                </a:solidFill>
              </a:rPr>
              <a:t>124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262350" y="1278150"/>
            <a:ext cx="45264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>
                <a:solidFill>
                  <a:schemeClr val="dk2"/>
                </a:solidFill>
              </a:rPr>
              <a:t>All data </a:t>
            </a:r>
            <a:r>
              <a:rPr lang="tr" sz="1600">
                <a:solidFill>
                  <a:schemeClr val="dk2"/>
                </a:solidFill>
              </a:rPr>
              <a:t>– Trump or Biden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2"/>
                </a:solidFill>
              </a:rPr>
              <a:t>     (neither their Voices </a:t>
            </a:r>
            <a:r>
              <a:rPr lang="tr" sz="1300">
                <a:solidFill>
                  <a:schemeClr val="dk2"/>
                </a:solidFill>
              </a:rPr>
              <a:t>n</a:t>
            </a:r>
            <a:r>
              <a:rPr lang="tr" sz="1300">
                <a:solidFill>
                  <a:schemeClr val="dk2"/>
                </a:solidFill>
              </a:rPr>
              <a:t>or Transcripts)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966400" y="287450"/>
            <a:ext cx="435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2"/>
                </a:solidFill>
              </a:rPr>
              <a:t>At first, number of true != number of false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311700" y="262375"/>
            <a:ext cx="24069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tr"/>
              <a:t>Data Split 2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