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65" r:id="rId15"/>
    <p:sldId id="272" r:id="rId16"/>
    <p:sldId id="266" r:id="rId17"/>
    <p:sldId id="276" r:id="rId18"/>
    <p:sldId id="277" r:id="rId19"/>
    <p:sldId id="278" r:id="rId20"/>
    <p:sldId id="279" r:id="rId21"/>
    <p:sldId id="280" r:id="rId22"/>
    <p:sldId id="283" r:id="rId23"/>
    <p:sldId id="282" r:id="rId24"/>
    <p:sldId id="286" r:id="rId25"/>
    <p:sldId id="284" r:id="rId26"/>
    <p:sldId id="296" r:id="rId27"/>
    <p:sldId id="287" r:id="rId28"/>
    <p:sldId id="288" r:id="rId29"/>
    <p:sldId id="289" r:id="rId30"/>
    <p:sldId id="290" r:id="rId31"/>
    <p:sldId id="293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21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FB8F-E249-4103-A131-68FD334968F8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8CD5-0ADD-4578-97DD-E29D3B3D49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88CD5-0ADD-4578-97DD-E29D3B3D49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88CD5-0ADD-4578-97DD-E29D3B3D49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4 convolution layers, 4 pooling layers, 4 dropout layers, 2 dense layers, 5 batch normalization layers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flatten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oluşuyor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Layerlardan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biraz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bahset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88CD5-0ADD-4578-97DD-E29D3B3D49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Adam optimization is a stochastic gradient descent method that is based on adaptive estimation of first-order and second-order moments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88CD5-0ADD-4578-97DD-E29D3B3D49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88CD5-0ADD-4578-97DD-E29D3B3D49F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88CD5-0ADD-4578-97DD-E29D3B3D49F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71824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730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347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642223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6658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298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6578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10319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166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92343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1675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1873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267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940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50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977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159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DFF9-D96F-4D23-A46B-9D550727BE8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DC0C-C56B-404F-9843-7A1578679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4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hyperlink" Target="mailto:basturk.melih1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720816" y="2349694"/>
            <a:ext cx="8791575" cy="1620982"/>
          </a:xfrm>
        </p:spPr>
        <p:txBody>
          <a:bodyPr/>
          <a:lstStyle/>
          <a:p>
            <a:r>
              <a:rPr lang="en-US" dirty="0" smtClean="0"/>
              <a:t>Automatıc MODULATION CLASSIFICATION WITH CNN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8451559" y="4860788"/>
            <a:ext cx="372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MELİH BAŞTÜRK</a:t>
            </a:r>
            <a:endParaRPr lang="en-US" sz="2400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36" y="738747"/>
            <a:ext cx="1441669" cy="14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1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68" y="1028396"/>
            <a:ext cx="3962961" cy="4587351"/>
          </a:xfr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67" y="1044690"/>
            <a:ext cx="4458599" cy="455476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829184" y="5856270"/>
            <a:ext cx="106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Datasette</a:t>
            </a:r>
            <a:r>
              <a:rPr lang="en-US" sz="2200" dirty="0" smtClean="0"/>
              <a:t> 20 </a:t>
            </a:r>
            <a:r>
              <a:rPr lang="en-US" sz="2200" dirty="0" err="1" smtClean="0"/>
              <a:t>farklı</a:t>
            </a:r>
            <a:r>
              <a:rPr lang="en-US" sz="2200" dirty="0" smtClean="0"/>
              <a:t> SNR </a:t>
            </a:r>
            <a:r>
              <a:rPr lang="en-US" sz="2200" dirty="0" err="1" smtClean="0"/>
              <a:t>değerinde</a:t>
            </a:r>
            <a:r>
              <a:rPr lang="en-US" sz="2200" dirty="0" smtClean="0"/>
              <a:t> 11 </a:t>
            </a:r>
            <a:r>
              <a:rPr lang="en-US" sz="2200" dirty="0" err="1" smtClean="0"/>
              <a:t>farklı</a:t>
            </a:r>
            <a:r>
              <a:rPr lang="en-US" sz="2200" dirty="0" smtClean="0"/>
              <a:t> </a:t>
            </a:r>
            <a:r>
              <a:rPr lang="en-US" sz="2200" dirty="0" err="1" smtClean="0"/>
              <a:t>modülasyon</a:t>
            </a:r>
            <a:r>
              <a:rPr lang="en-US" sz="2200" dirty="0" smtClean="0"/>
              <a:t> </a:t>
            </a:r>
            <a:r>
              <a:rPr lang="en-US" sz="2200" dirty="0" err="1" smtClean="0"/>
              <a:t>türü</a:t>
            </a:r>
            <a:r>
              <a:rPr lang="en-US" sz="2200" dirty="0" smtClean="0"/>
              <a:t> </a:t>
            </a:r>
            <a:r>
              <a:rPr lang="en-US" sz="2200" dirty="0" err="1" smtClean="0"/>
              <a:t>bulunmaktadır</a:t>
            </a:r>
            <a:r>
              <a:rPr lang="en-US" sz="2200" dirty="0" smtClean="0"/>
              <a:t>. </a:t>
            </a:r>
            <a:endParaRPr lang="en-US" sz="2200" dirty="0"/>
          </a:p>
        </p:txBody>
      </p:sp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1120267" y="-326705"/>
            <a:ext cx="9905998" cy="147857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Verİ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önİŞLEME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(DATA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PREPROCESSıNG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55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3534" y="778873"/>
            <a:ext cx="9905999" cy="35417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ENCODING</a:t>
            </a:r>
          </a:p>
          <a:p>
            <a:pPr marL="0" indent="0">
              <a:buNone/>
            </a:pP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 smtClean="0"/>
              <a:t>öğrenmesi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derin</a:t>
            </a:r>
            <a:r>
              <a:rPr lang="en-US" dirty="0" smtClean="0"/>
              <a:t> </a:t>
            </a: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modellerinde</a:t>
            </a:r>
            <a:r>
              <a:rPr lang="en-US" dirty="0" smtClean="0"/>
              <a:t>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çıktıların</a:t>
            </a:r>
            <a:r>
              <a:rPr lang="en-US" dirty="0" smtClean="0"/>
              <a:t> </a:t>
            </a:r>
            <a:r>
              <a:rPr lang="en-US" dirty="0" err="1" smtClean="0"/>
              <a:t>sayısal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. Bu </a:t>
            </a:r>
            <a:r>
              <a:rPr lang="en-US" dirty="0" err="1" smtClean="0"/>
              <a:t>yüzden</a:t>
            </a:r>
            <a:r>
              <a:rPr lang="en-US" dirty="0" smtClean="0"/>
              <a:t> </a:t>
            </a:r>
            <a:r>
              <a:rPr lang="en-US" dirty="0" err="1" smtClean="0"/>
              <a:t>elimizdeki</a:t>
            </a:r>
            <a:r>
              <a:rPr lang="en-US" dirty="0" smtClean="0"/>
              <a:t> </a:t>
            </a:r>
            <a:r>
              <a:rPr lang="en-US" dirty="0" err="1" smtClean="0"/>
              <a:t>modülasyonları</a:t>
            </a:r>
            <a:r>
              <a:rPr lang="en-US" dirty="0" smtClean="0"/>
              <a:t> </a:t>
            </a:r>
            <a:r>
              <a:rPr lang="en-US" dirty="0" err="1" smtClean="0"/>
              <a:t>sayısal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kodluyoruz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120267" y="-32670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Verİ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önİŞLEME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(DATA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PREPROCESSıNG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02" y="2926608"/>
            <a:ext cx="3162463" cy="30926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15" y="2926608"/>
            <a:ext cx="5696243" cy="116211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4" t="18377" r="11747" b="27054"/>
          <a:stretch/>
        </p:blipFill>
        <p:spPr>
          <a:xfrm>
            <a:off x="6369978" y="4260047"/>
            <a:ext cx="3705545" cy="23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74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2" y="1404852"/>
            <a:ext cx="6191568" cy="1593932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67" y="3426761"/>
            <a:ext cx="4438878" cy="2470277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1120267" y="-32670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Verİ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önİŞLEME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(DATA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PREPROCESSıNG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89" y="3426761"/>
            <a:ext cx="4388076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05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27" y="1839074"/>
            <a:ext cx="7242278" cy="3574391"/>
          </a:xfr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1120267" y="-32670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Verİ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önİŞLEME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(DATA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PREPROCESSıNG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893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4429" y="-292889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Model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oluşturma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" y="928827"/>
            <a:ext cx="7286102" cy="251138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4" y="1096077"/>
            <a:ext cx="3759810" cy="552816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" y="3440207"/>
            <a:ext cx="7286102" cy="33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298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79" y="5158944"/>
            <a:ext cx="8047947" cy="512390"/>
          </a:xfr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1326348" y="-13149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Model derlemesİ ve eğİtİMİ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326348" y="1777430"/>
            <a:ext cx="979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 err="1" smtClean="0"/>
              <a:t>parametrelerini</a:t>
            </a:r>
            <a:r>
              <a:rPr lang="en-US" sz="2400" dirty="0" smtClean="0"/>
              <a:t> </a:t>
            </a:r>
            <a:r>
              <a:rPr lang="en-US" sz="2400" dirty="0" err="1" smtClean="0"/>
              <a:t>tahmin</a:t>
            </a:r>
            <a:r>
              <a:rPr lang="en-US" sz="2400" dirty="0" smtClean="0"/>
              <a:t> </a:t>
            </a:r>
            <a:r>
              <a:rPr lang="en-US" sz="2400" dirty="0" err="1" smtClean="0"/>
              <a:t>etmek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adaptive moment estimation </a:t>
            </a:r>
            <a:r>
              <a:rPr lang="en-US" sz="2400" dirty="0"/>
              <a:t>(ADAM) optimizer </a:t>
            </a:r>
            <a:r>
              <a:rPr lang="en-US" sz="2400" dirty="0" err="1" smtClean="0"/>
              <a:t>kullanıldı</a:t>
            </a:r>
            <a:r>
              <a:rPr lang="en-US" sz="2400" dirty="0" smtClean="0"/>
              <a:t>. Learning </a:t>
            </a:r>
            <a:r>
              <a:rPr lang="en-US" sz="2400" dirty="0"/>
              <a:t>rate </a:t>
            </a:r>
            <a:r>
              <a:rPr lang="en-US" sz="2400" dirty="0" err="1" smtClean="0"/>
              <a:t>ise</a:t>
            </a:r>
            <a:r>
              <a:rPr lang="en-US" sz="2400" dirty="0" smtClean="0"/>
              <a:t> 0.0001.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ADAM, </a:t>
            </a:r>
            <a:r>
              <a:rPr lang="en-US" sz="2400" dirty="0" err="1" smtClean="0"/>
              <a:t>birinci</a:t>
            </a:r>
            <a:r>
              <a:rPr lang="en-US" sz="2400" dirty="0" smtClean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ikinci</a:t>
            </a:r>
            <a:r>
              <a:rPr lang="en-US" sz="2400" dirty="0"/>
              <a:t> </a:t>
            </a:r>
            <a:r>
              <a:rPr lang="en-US" sz="2400" dirty="0" err="1"/>
              <a:t>dereceden</a:t>
            </a:r>
            <a:r>
              <a:rPr lang="en-US" sz="2400" dirty="0"/>
              <a:t> </a:t>
            </a:r>
            <a:r>
              <a:rPr lang="en-US" sz="2400" dirty="0" err="1"/>
              <a:t>momentlerin</a:t>
            </a:r>
            <a:r>
              <a:rPr lang="en-US" sz="2400" dirty="0"/>
              <a:t> </a:t>
            </a:r>
            <a:r>
              <a:rPr lang="en-US" sz="2400" dirty="0" err="1"/>
              <a:t>uyarlanabilir</a:t>
            </a:r>
            <a:r>
              <a:rPr lang="en-US" sz="2400" dirty="0"/>
              <a:t> </a:t>
            </a:r>
            <a:r>
              <a:rPr lang="en-US" sz="2400" dirty="0" err="1"/>
              <a:t>tahminine</a:t>
            </a:r>
            <a:r>
              <a:rPr lang="en-US" sz="2400" dirty="0"/>
              <a:t> </a:t>
            </a:r>
            <a:r>
              <a:rPr lang="en-US" sz="2400" dirty="0" err="1" smtClean="0"/>
              <a:t>dayanan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optimizasyon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algoritmasıdır</a:t>
            </a:r>
            <a:r>
              <a:rPr lang="en-US" sz="2400" dirty="0" smtClean="0"/>
              <a:t>. </a:t>
            </a:r>
            <a:r>
              <a:rPr lang="en-US" sz="2400" dirty="0" err="1" smtClean="0"/>
              <a:t>Daha</a:t>
            </a:r>
            <a:r>
              <a:rPr lang="en-US" sz="2400" dirty="0" smtClean="0"/>
              <a:t> </a:t>
            </a:r>
            <a:r>
              <a:rPr lang="en-US" sz="2400" dirty="0" err="1" smtClean="0"/>
              <a:t>iyi</a:t>
            </a:r>
            <a:r>
              <a:rPr lang="en-US" sz="2400" dirty="0" smtClean="0"/>
              <a:t> </a:t>
            </a:r>
            <a:r>
              <a:rPr lang="en-US" sz="2400" dirty="0" err="1" smtClean="0"/>
              <a:t>sonuçları</a:t>
            </a:r>
            <a:r>
              <a:rPr lang="en-US" sz="2400" dirty="0" smtClean="0"/>
              <a:t> </a:t>
            </a:r>
            <a:r>
              <a:rPr lang="en-US" sz="2400" dirty="0" err="1" smtClean="0"/>
              <a:t>daha</a:t>
            </a:r>
            <a:r>
              <a:rPr lang="en-US" sz="2400" dirty="0" smtClean="0"/>
              <a:t> </a:t>
            </a:r>
            <a:r>
              <a:rPr lang="en-US" sz="2400" dirty="0" err="1" smtClean="0"/>
              <a:t>hızlı</a:t>
            </a:r>
            <a:r>
              <a:rPr lang="en-US" sz="2400" dirty="0" smtClean="0"/>
              <a:t> </a:t>
            </a:r>
            <a:r>
              <a:rPr lang="en-US" sz="2400" dirty="0" err="1" smtClean="0"/>
              <a:t>sürede</a:t>
            </a:r>
            <a:r>
              <a:rPr lang="en-US" sz="2400" dirty="0" smtClean="0"/>
              <a:t> </a:t>
            </a:r>
            <a:r>
              <a:rPr lang="en-US" sz="2400" dirty="0" err="1" smtClean="0"/>
              <a:t>verdiği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son </a:t>
            </a:r>
            <a:r>
              <a:rPr lang="en-US" sz="2400" dirty="0" err="1" smtClean="0"/>
              <a:t>zamanlarda</a:t>
            </a:r>
            <a:r>
              <a:rPr lang="en-US" sz="2400" dirty="0" smtClean="0"/>
              <a:t> </a:t>
            </a:r>
            <a:r>
              <a:rPr lang="en-US" sz="2400" dirty="0" err="1" smtClean="0"/>
              <a:t>sıklıkla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kullanılmaktadır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Learning rate </a:t>
            </a:r>
            <a:r>
              <a:rPr lang="en-US" sz="2400" dirty="0" err="1" smtClean="0"/>
              <a:t>ise</a:t>
            </a:r>
            <a:r>
              <a:rPr lang="en-US" sz="2400" dirty="0" smtClean="0"/>
              <a:t> </a:t>
            </a:r>
            <a:r>
              <a:rPr lang="en-US" sz="2400" dirty="0" err="1" smtClean="0"/>
              <a:t>eğitim</a:t>
            </a:r>
            <a:r>
              <a:rPr lang="en-US" sz="2400" dirty="0" smtClean="0"/>
              <a:t> </a:t>
            </a:r>
            <a:r>
              <a:rPr lang="en-US" sz="2400" dirty="0" err="1"/>
              <a:t>sırasında</a:t>
            </a:r>
            <a:r>
              <a:rPr lang="en-US" sz="2400" dirty="0"/>
              <a:t> </a:t>
            </a:r>
            <a:r>
              <a:rPr lang="en-US" sz="2400" dirty="0" err="1"/>
              <a:t>ağırlıkların</a:t>
            </a:r>
            <a:r>
              <a:rPr lang="en-US" sz="2400" dirty="0"/>
              <a:t> </a:t>
            </a:r>
            <a:r>
              <a:rPr lang="en-US" sz="2400" dirty="0" err="1"/>
              <a:t>güncellendiği</a:t>
            </a:r>
            <a:r>
              <a:rPr lang="en-US" sz="2400" dirty="0"/>
              <a:t> </a:t>
            </a:r>
            <a:r>
              <a:rPr lang="en-US" sz="2400" dirty="0" err="1" smtClean="0"/>
              <a:t>miktardır</a:t>
            </a:r>
            <a:r>
              <a:rPr lang="en-US" sz="2400" dirty="0" smtClean="0"/>
              <a:t>. </a:t>
            </a:r>
            <a:r>
              <a:rPr lang="en-US" sz="2400" dirty="0" err="1" smtClean="0"/>
              <a:t>Derin</a:t>
            </a:r>
            <a:r>
              <a:rPr lang="en-US" sz="2400" dirty="0" smtClean="0"/>
              <a:t> </a:t>
            </a:r>
            <a:r>
              <a:rPr lang="en-US" sz="2400" dirty="0" err="1" smtClean="0"/>
              <a:t>öğrenmede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önemli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parametrelerden</a:t>
            </a:r>
            <a:r>
              <a:rPr lang="en-US" sz="2400" dirty="0" smtClean="0"/>
              <a:t> </a:t>
            </a:r>
            <a:r>
              <a:rPr lang="en-US" sz="2400" dirty="0" err="1" smtClean="0"/>
              <a:t>biridir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219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26348" y="-131495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Model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derlemesİ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eğİtİMİ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02" y="990299"/>
            <a:ext cx="8553890" cy="29656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62" y="3955901"/>
            <a:ext cx="8160169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470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0" y="-61705"/>
            <a:ext cx="9906000" cy="147796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444627" y="775489"/>
            <a:ext cx="4649783" cy="82391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Accuracy</a:t>
            </a:r>
            <a:endParaRPr lang="en-US" b="1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41410" y="1515052"/>
            <a:ext cx="4878391" cy="2717801"/>
          </a:xfrm>
        </p:spPr>
        <p:txBody>
          <a:bodyPr/>
          <a:lstStyle/>
          <a:p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tahminlerin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tahminlere</a:t>
            </a:r>
            <a:r>
              <a:rPr lang="en-US" dirty="0"/>
              <a:t> </a:t>
            </a:r>
            <a:r>
              <a:rPr lang="en-US" dirty="0" err="1"/>
              <a:t>oranıdır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3000" y="775489"/>
            <a:ext cx="4646602" cy="82391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3" y="2611060"/>
            <a:ext cx="5208960" cy="3694111"/>
          </a:xfrm>
        </p:spPr>
      </p:pic>
      <p:sp>
        <p:nvSpPr>
          <p:cNvPr id="8" name="İçerik Yer Tutucusu 3"/>
          <p:cNvSpPr txBox="1">
            <a:spLocks/>
          </p:cNvSpPr>
          <p:nvPr/>
        </p:nvSpPr>
        <p:spPr>
          <a:xfrm>
            <a:off x="5901949" y="1599401"/>
            <a:ext cx="4878391" cy="271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901949" y="159216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Training </a:t>
            </a:r>
            <a:r>
              <a:rPr lang="en-US" sz="2400" dirty="0" err="1" smtClean="0"/>
              <a:t>veya</a:t>
            </a:r>
            <a:r>
              <a:rPr lang="en-US" sz="2400" dirty="0" smtClean="0"/>
              <a:t> validation </a:t>
            </a:r>
            <a:r>
              <a:rPr lang="en-US" sz="2400" dirty="0" err="1" smtClean="0"/>
              <a:t>kümelerinde</a:t>
            </a:r>
            <a:r>
              <a:rPr lang="en-US" sz="2400" dirty="0" smtClean="0"/>
              <a:t> </a:t>
            </a:r>
            <a:r>
              <a:rPr lang="en-US" sz="2400" dirty="0"/>
              <a:t>her </a:t>
            </a:r>
            <a:r>
              <a:rPr lang="en-US" sz="2400" dirty="0" err="1"/>
              <a:t>örnek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yapılan</a:t>
            </a:r>
            <a:r>
              <a:rPr lang="en-US" sz="2400" dirty="0"/>
              <a:t> </a:t>
            </a:r>
            <a:r>
              <a:rPr lang="en-US" sz="2400" dirty="0" err="1"/>
              <a:t>hataların</a:t>
            </a:r>
            <a:r>
              <a:rPr lang="en-US" sz="2400" dirty="0"/>
              <a:t> </a:t>
            </a:r>
            <a:r>
              <a:rPr lang="en-US" sz="2400" dirty="0" err="1"/>
              <a:t>toplamıdır</a:t>
            </a:r>
            <a:r>
              <a:rPr lang="en-US" sz="2400" dirty="0"/>
              <a:t>.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12" y="2611060"/>
            <a:ext cx="5129232" cy="36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2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1" y="1201523"/>
            <a:ext cx="9905999" cy="35417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Confusion Matrix: </a:t>
            </a: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 smtClean="0"/>
              <a:t>öğrenmesinde</a:t>
            </a:r>
            <a:r>
              <a:rPr lang="en-US" dirty="0" smtClean="0"/>
              <a:t> </a:t>
            </a:r>
            <a:r>
              <a:rPr lang="en-US" dirty="0" err="1" smtClean="0"/>
              <a:t>modelin</a:t>
            </a:r>
            <a:r>
              <a:rPr lang="en-US" dirty="0" smtClean="0"/>
              <a:t> </a:t>
            </a:r>
            <a:r>
              <a:rPr lang="en-US" dirty="0" err="1" smtClean="0"/>
              <a:t>performansını</a:t>
            </a:r>
            <a:r>
              <a:rPr lang="en-US" dirty="0" smtClean="0"/>
              <a:t> </a:t>
            </a:r>
            <a:r>
              <a:rPr lang="en-US" dirty="0" err="1" smtClean="0"/>
              <a:t>değerlendirmek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gerçek</a:t>
            </a:r>
            <a:r>
              <a:rPr lang="en-US" dirty="0" smtClean="0"/>
              <a:t> </a:t>
            </a:r>
            <a:r>
              <a:rPr lang="en-US" dirty="0" err="1" smtClean="0"/>
              <a:t>değerlerin</a:t>
            </a:r>
            <a:r>
              <a:rPr lang="en-US" dirty="0" smtClean="0"/>
              <a:t> </a:t>
            </a:r>
            <a:r>
              <a:rPr lang="en-US" dirty="0" err="1" smtClean="0"/>
              <a:t>karşılaştırmada</a:t>
            </a:r>
            <a:r>
              <a:rPr lang="en-US" dirty="0" smtClean="0"/>
              <a:t> </a:t>
            </a:r>
            <a:r>
              <a:rPr lang="en-US" dirty="0" err="1" smtClean="0"/>
              <a:t>sıklıkla</a:t>
            </a:r>
            <a:r>
              <a:rPr lang="en-US" dirty="0" smtClean="0"/>
              <a:t> </a:t>
            </a:r>
            <a:r>
              <a:rPr lang="en-US" dirty="0" err="1" smtClean="0"/>
              <a:t>kullanılmaktadır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141410" y="-6170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9" y="3256908"/>
            <a:ext cx="4971067" cy="208565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6" y="2369044"/>
            <a:ext cx="3962604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72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9" y="1193416"/>
            <a:ext cx="8122067" cy="2597283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1141410" y="-6170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85" y="1921267"/>
            <a:ext cx="4919350" cy="49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2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722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İÇİNDEKİLER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2415742"/>
            <a:ext cx="9905999" cy="354171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Modülasyon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Modülasyon 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Ağları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(Artificial Neural Networks)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CNN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kullanarak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Modülasyon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287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7" y="1282692"/>
            <a:ext cx="8548584" cy="2487924"/>
          </a:xfrm>
          <a:prstGeom prst="rect">
            <a:avLst/>
          </a:prstGeo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1141410" y="-6170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48" y="1993187"/>
            <a:ext cx="4776018" cy="47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23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1991609"/>
            <a:ext cx="4470630" cy="3295819"/>
          </a:xfr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1141410" y="-6170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22" y="1416256"/>
            <a:ext cx="3633801" cy="484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31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1" y="1582220"/>
            <a:ext cx="5824502" cy="4194849"/>
          </a:xfrm>
        </p:spPr>
      </p:pic>
      <p:pic>
        <p:nvPicPr>
          <p:cNvPr id="6" name="İçerik Yer Tutucusu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8" y="1582220"/>
            <a:ext cx="5590102" cy="4026032"/>
          </a:xfr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1141410" y="-6170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9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47" y="1416256"/>
            <a:ext cx="4358936" cy="4429117"/>
          </a:xfr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64" y="1416173"/>
            <a:ext cx="4359102" cy="4429284"/>
          </a:xfrm>
          <a:prstGeom prst="rect">
            <a:avLst/>
          </a:prstGeom>
        </p:spPr>
      </p:pic>
      <p:sp>
        <p:nvSpPr>
          <p:cNvPr id="11" name="Unvan 1"/>
          <p:cNvSpPr txBox="1">
            <a:spLocks/>
          </p:cNvSpPr>
          <p:nvPr/>
        </p:nvSpPr>
        <p:spPr>
          <a:xfrm>
            <a:off x="1141410" y="-6170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820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36" y="1186786"/>
            <a:ext cx="4534174" cy="4550194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6" y="1186786"/>
            <a:ext cx="4476306" cy="4548376"/>
          </a:xfr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1141410" y="-6170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111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7" y="1654870"/>
            <a:ext cx="4415297" cy="44308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39" y="1654870"/>
            <a:ext cx="4415296" cy="4430898"/>
          </a:xfrm>
          <a:prstGeom prst="rect">
            <a:avLst/>
          </a:prstGeo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1141410" y="-6170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07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7123471" y="929148"/>
            <a:ext cx="1386349" cy="5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7098891" y="2438399"/>
            <a:ext cx="1386349" cy="5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7089058" y="3549444"/>
            <a:ext cx="1386349" cy="5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7079226" y="4704735"/>
            <a:ext cx="1386349" cy="5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084141" y="5756787"/>
            <a:ext cx="1386349" cy="5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7300451" y="1106129"/>
            <a:ext cx="110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ANALOG</a:t>
            </a:r>
            <a:endParaRPr lang="tr-TR" sz="14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7231626" y="2585884"/>
            <a:ext cx="110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FSK</a:t>
            </a:r>
            <a:endParaRPr lang="tr-TR" sz="14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7236542" y="3696929"/>
            <a:ext cx="110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PAM</a:t>
            </a:r>
            <a:endParaRPr lang="tr-TR" sz="14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7226710" y="4852220"/>
            <a:ext cx="110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PSK</a:t>
            </a:r>
            <a:endParaRPr lang="tr-TR" sz="14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12 Metin kutusu"/>
          <p:cNvSpPr txBox="1"/>
          <p:nvPr/>
        </p:nvSpPr>
        <p:spPr>
          <a:xfrm>
            <a:off x="7216878" y="5889523"/>
            <a:ext cx="110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QAM</a:t>
            </a:r>
            <a:endParaRPr lang="tr-TR" sz="14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14 Düz Ok Bağlayıcısı"/>
          <p:cNvCxnSpPr/>
          <p:nvPr/>
        </p:nvCxnSpPr>
        <p:spPr>
          <a:xfrm flipV="1">
            <a:off x="8701548" y="604684"/>
            <a:ext cx="796413" cy="41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Ok Bağlayıcısı"/>
          <p:cNvCxnSpPr/>
          <p:nvPr/>
        </p:nvCxnSpPr>
        <p:spPr>
          <a:xfrm>
            <a:off x="8701548" y="1224116"/>
            <a:ext cx="8259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Düz Ok Bağlayıcısı"/>
          <p:cNvCxnSpPr/>
          <p:nvPr/>
        </p:nvCxnSpPr>
        <p:spPr>
          <a:xfrm>
            <a:off x="8745793" y="1401097"/>
            <a:ext cx="752168" cy="294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Ok Bağlayıcısı"/>
          <p:cNvCxnSpPr/>
          <p:nvPr/>
        </p:nvCxnSpPr>
        <p:spPr>
          <a:xfrm flipV="1">
            <a:off x="8775291" y="2403987"/>
            <a:ext cx="678426" cy="17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Ok Bağlayıcısı"/>
          <p:cNvCxnSpPr/>
          <p:nvPr/>
        </p:nvCxnSpPr>
        <p:spPr>
          <a:xfrm>
            <a:off x="8760542" y="2743200"/>
            <a:ext cx="722671" cy="16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Ok Bağlayıcısı"/>
          <p:cNvCxnSpPr/>
          <p:nvPr/>
        </p:nvCxnSpPr>
        <p:spPr>
          <a:xfrm>
            <a:off x="8721213" y="3839496"/>
            <a:ext cx="8259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/>
          <p:nvPr/>
        </p:nvCxnSpPr>
        <p:spPr>
          <a:xfrm flipV="1">
            <a:off x="8750710" y="4473678"/>
            <a:ext cx="796413" cy="41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Ok Bağlayıcısı"/>
          <p:cNvCxnSpPr/>
          <p:nvPr/>
        </p:nvCxnSpPr>
        <p:spPr>
          <a:xfrm>
            <a:off x="8750710" y="4975122"/>
            <a:ext cx="8259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Düz Ok Bağlayıcısı"/>
          <p:cNvCxnSpPr/>
          <p:nvPr/>
        </p:nvCxnSpPr>
        <p:spPr>
          <a:xfrm>
            <a:off x="8794955" y="5152103"/>
            <a:ext cx="752168" cy="294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Düz Ok Bağlayıcısı"/>
          <p:cNvCxnSpPr/>
          <p:nvPr/>
        </p:nvCxnSpPr>
        <p:spPr>
          <a:xfrm flipV="1">
            <a:off x="8853949" y="5756787"/>
            <a:ext cx="678426" cy="17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Düz Ok Bağlayıcısı"/>
          <p:cNvCxnSpPr/>
          <p:nvPr/>
        </p:nvCxnSpPr>
        <p:spPr>
          <a:xfrm>
            <a:off x="8839200" y="6096000"/>
            <a:ext cx="722671" cy="16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Dikdörtgen"/>
          <p:cNvSpPr/>
          <p:nvPr/>
        </p:nvSpPr>
        <p:spPr>
          <a:xfrm>
            <a:off x="9586451" y="294968"/>
            <a:ext cx="1342103" cy="153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35 Metin kutusu"/>
          <p:cNvSpPr txBox="1"/>
          <p:nvPr/>
        </p:nvSpPr>
        <p:spPr>
          <a:xfrm>
            <a:off x="9660193" y="412954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AM-DSB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36 Metin kutusu"/>
          <p:cNvSpPr txBox="1"/>
          <p:nvPr/>
        </p:nvSpPr>
        <p:spPr>
          <a:xfrm>
            <a:off x="9620864" y="1037302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AM-SSB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37 Metin kutusu"/>
          <p:cNvSpPr txBox="1"/>
          <p:nvPr/>
        </p:nvSpPr>
        <p:spPr>
          <a:xfrm>
            <a:off x="9655277" y="1410927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WBFM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38 Dikdörtgen"/>
          <p:cNvSpPr/>
          <p:nvPr/>
        </p:nvSpPr>
        <p:spPr>
          <a:xfrm>
            <a:off x="9615948" y="2094271"/>
            <a:ext cx="1401097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39 Metin kutusu"/>
          <p:cNvSpPr txBox="1"/>
          <p:nvPr/>
        </p:nvSpPr>
        <p:spPr>
          <a:xfrm>
            <a:off x="9738853" y="2172928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GFSK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40 Metin kutusu"/>
          <p:cNvSpPr txBox="1"/>
          <p:nvPr/>
        </p:nvSpPr>
        <p:spPr>
          <a:xfrm>
            <a:off x="9729019" y="2649793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CPFSK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41 Dikdörtgen"/>
          <p:cNvSpPr/>
          <p:nvPr/>
        </p:nvSpPr>
        <p:spPr>
          <a:xfrm>
            <a:off x="9591367" y="4247535"/>
            <a:ext cx="1342103" cy="128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42 Metin kutusu"/>
          <p:cNvSpPr txBox="1"/>
          <p:nvPr/>
        </p:nvSpPr>
        <p:spPr>
          <a:xfrm>
            <a:off x="9665109" y="4321276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QPSK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43 Metin kutusu"/>
          <p:cNvSpPr txBox="1"/>
          <p:nvPr/>
        </p:nvSpPr>
        <p:spPr>
          <a:xfrm>
            <a:off x="9625780" y="4739147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8PSK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44 Metin kutusu"/>
          <p:cNvSpPr txBox="1"/>
          <p:nvPr/>
        </p:nvSpPr>
        <p:spPr>
          <a:xfrm>
            <a:off x="9660193" y="5112772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BPSK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45 Dikdörtgen"/>
          <p:cNvSpPr/>
          <p:nvPr/>
        </p:nvSpPr>
        <p:spPr>
          <a:xfrm>
            <a:off x="9620864" y="5589638"/>
            <a:ext cx="1401097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46 Metin kutusu"/>
          <p:cNvSpPr txBox="1"/>
          <p:nvPr/>
        </p:nvSpPr>
        <p:spPr>
          <a:xfrm>
            <a:off x="9729021" y="5624051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QAM16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47 Metin kutusu"/>
          <p:cNvSpPr txBox="1"/>
          <p:nvPr/>
        </p:nvSpPr>
        <p:spPr>
          <a:xfrm>
            <a:off x="9733935" y="6086167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QAM64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48 Dikdörtgen"/>
          <p:cNvSpPr/>
          <p:nvPr/>
        </p:nvSpPr>
        <p:spPr>
          <a:xfrm>
            <a:off x="9660193" y="3613355"/>
            <a:ext cx="13126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49 Metin kutusu"/>
          <p:cNvSpPr txBox="1"/>
          <p:nvPr/>
        </p:nvSpPr>
        <p:spPr>
          <a:xfrm>
            <a:off x="9724102" y="3642850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PAM4</a:t>
            </a:r>
            <a:endParaRPr lang="tr-T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635" t="18717" r="31362" b="12505"/>
          <a:stretch>
            <a:fillRect/>
          </a:stretch>
        </p:blipFill>
        <p:spPr bwMode="auto">
          <a:xfrm>
            <a:off x="807720" y="1645920"/>
            <a:ext cx="5303520" cy="353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68" y="1547739"/>
            <a:ext cx="4524011" cy="4548033"/>
          </a:xfr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1141410" y="0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98" y="1547739"/>
            <a:ext cx="4524012" cy="454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774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141410" y="0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3" y="1477961"/>
            <a:ext cx="4736920" cy="476207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71" y="1477961"/>
            <a:ext cx="4849339" cy="48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1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141410" y="0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24" y="1313574"/>
            <a:ext cx="5020507" cy="504716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00" y="1313574"/>
            <a:ext cx="5124853" cy="51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490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33776" y="-64973"/>
            <a:ext cx="9905998" cy="147857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Modülasyon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94" y="2249487"/>
            <a:ext cx="6106208" cy="343474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90074" y="2298178"/>
            <a:ext cx="4502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Modülasyonun</a:t>
            </a:r>
            <a:r>
              <a:rPr lang="en-US" sz="2400" dirty="0" smtClean="0"/>
              <a:t>        AM(amplitude modulation), FM(frequency modulation), FSK(frequency shift keying), PSK(phase shift keying), QAM(quadrature amplitude modulation) </a:t>
            </a:r>
            <a:r>
              <a:rPr lang="en-US" sz="2400" dirty="0" err="1" smtClean="0"/>
              <a:t>gibi</a:t>
            </a:r>
            <a:r>
              <a:rPr lang="en-US" sz="2400" dirty="0" smtClean="0"/>
              <a:t> </a:t>
            </a:r>
            <a:r>
              <a:rPr lang="en-US" sz="2400" dirty="0" err="1" smtClean="0"/>
              <a:t>birçok</a:t>
            </a:r>
            <a:r>
              <a:rPr lang="en-US" sz="2400" dirty="0" smtClean="0"/>
              <a:t> </a:t>
            </a:r>
            <a:r>
              <a:rPr lang="en-US" sz="2400" dirty="0" err="1" smtClean="0"/>
              <a:t>çeşidi</a:t>
            </a:r>
            <a:r>
              <a:rPr lang="en-US" sz="2400" dirty="0" smtClean="0"/>
              <a:t> </a:t>
            </a:r>
            <a:r>
              <a:rPr lang="en-US" sz="2400" dirty="0" err="1" smtClean="0"/>
              <a:t>bulunmaktadır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3390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 txBox="1">
            <a:spLocks/>
          </p:cNvSpPr>
          <p:nvPr/>
        </p:nvSpPr>
        <p:spPr>
          <a:xfrm>
            <a:off x="1141410" y="0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SONUÇLAR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97" y="1477961"/>
            <a:ext cx="4957913" cy="49842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48" y="1477961"/>
            <a:ext cx="4957913" cy="49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746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1099155" y="181869"/>
            <a:ext cx="9906000" cy="14779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MODEL İYİLEŞTİRME-Dropout rate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3"/>
          <a:stretch/>
        </p:blipFill>
        <p:spPr>
          <a:xfrm>
            <a:off x="955317" y="1119884"/>
            <a:ext cx="4470182" cy="264045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075721" y="760826"/>
            <a:ext cx="31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Epoch=10 Dropout=0.9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4"/>
          <a:stretch/>
        </p:blipFill>
        <p:spPr>
          <a:xfrm>
            <a:off x="6195992" y="1150706"/>
            <a:ext cx="4653517" cy="264609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417948" y="791648"/>
            <a:ext cx="31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Epoch=10 Dropout=0.6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7"/>
          <a:stretch/>
        </p:blipFill>
        <p:spPr>
          <a:xfrm>
            <a:off x="3513761" y="4084168"/>
            <a:ext cx="4448711" cy="2773832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4618909" y="3714836"/>
            <a:ext cx="31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Epoch=10 Dropout=0.3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58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7" y="2116475"/>
            <a:ext cx="5729427" cy="3686991"/>
          </a:xfrm>
        </p:spPr>
      </p:pic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88" y="2116476"/>
            <a:ext cx="5517223" cy="3686991"/>
          </a:xfr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1099155" y="181869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MODEL İYİLEŞTİRME-Batch Normalızatıon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373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8"/>
          <a:stretch/>
        </p:blipFill>
        <p:spPr>
          <a:xfrm>
            <a:off x="1141413" y="2609636"/>
            <a:ext cx="4878387" cy="3040746"/>
          </a:xfrm>
        </p:spPr>
      </p:pic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5"/>
          <a:stretch/>
        </p:blipFill>
        <p:spPr>
          <a:xfrm>
            <a:off x="6172198" y="2609636"/>
            <a:ext cx="4636215" cy="3092117"/>
          </a:xfr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1099155" y="171595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MODEL İYİLEŞTİRME-DATASET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547991" y="2240304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RadioML2016.10a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7786098" y="2240304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RadioML2016.10b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069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76424" y="1047964"/>
            <a:ext cx="8791575" cy="8489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DİNLEDİĞİNİZ İÇİN </a:t>
            </a:r>
            <a:b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TEŞEKKÜRLER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4442715" y="4098339"/>
            <a:ext cx="595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MELİH BAŞTÜRK</a:t>
            </a:r>
          </a:p>
          <a:p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b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asturk.melih1@gmail.com</a:t>
            </a:r>
            <a:endParaRPr lang="en-US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0538 958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7254</a:t>
            </a:r>
          </a:p>
          <a:p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Boğaziçi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Üniversitesi</a:t>
            </a:r>
            <a:endParaRPr lang="en-US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Elektrik&amp;Elektronik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Mühendisliği</a:t>
            </a:r>
            <a:endParaRPr lang="en-US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4.Sınıf</a:t>
            </a:r>
            <a:endParaRPr lang="en-US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Resim 2" descr="F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638" y="3113314"/>
            <a:ext cx="2801146" cy="329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66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Modülasyon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makİne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öğrenmesİ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609705"/>
            <a:ext cx="9905999" cy="3541714"/>
          </a:xfrm>
        </p:spPr>
        <p:txBody>
          <a:bodyPr/>
          <a:lstStyle/>
          <a:p>
            <a:r>
              <a:rPr lang="en-US" dirty="0" smtClean="0"/>
              <a:t>Bu </a:t>
            </a:r>
            <a:r>
              <a:rPr lang="en-US" dirty="0" err="1" smtClean="0"/>
              <a:t>çeşitli</a:t>
            </a:r>
            <a:r>
              <a:rPr lang="en-US" dirty="0" smtClean="0"/>
              <a:t> </a:t>
            </a:r>
            <a:r>
              <a:rPr lang="en-US" dirty="0" err="1" smtClean="0"/>
              <a:t>modülasyon</a:t>
            </a:r>
            <a:r>
              <a:rPr lang="en-US" dirty="0" smtClean="0"/>
              <a:t> </a:t>
            </a:r>
            <a:r>
              <a:rPr lang="en-US" dirty="0" err="1" smtClean="0"/>
              <a:t>türleri</a:t>
            </a:r>
            <a:r>
              <a:rPr lang="en-US" dirty="0" smtClean="0"/>
              <a:t> </a:t>
            </a:r>
            <a:r>
              <a:rPr lang="en-US" dirty="0" err="1" smtClean="0"/>
              <a:t>arasından</a:t>
            </a:r>
            <a:r>
              <a:rPr lang="en-US" dirty="0" smtClean="0"/>
              <a:t> </a:t>
            </a:r>
            <a:r>
              <a:rPr lang="en-US" dirty="0" err="1" smtClean="0"/>
              <a:t>sinyalin</a:t>
            </a:r>
            <a:r>
              <a:rPr lang="en-US" dirty="0" smtClean="0"/>
              <a:t> </a:t>
            </a:r>
            <a:r>
              <a:rPr lang="en-US" dirty="0" err="1" smtClean="0"/>
              <a:t>uğradığı</a:t>
            </a:r>
            <a:r>
              <a:rPr lang="en-US" dirty="0" smtClean="0"/>
              <a:t> </a:t>
            </a:r>
            <a:r>
              <a:rPr lang="en-US" dirty="0" err="1" smtClean="0"/>
              <a:t>modülasyon</a:t>
            </a:r>
            <a:r>
              <a:rPr lang="en-US" dirty="0" smtClean="0"/>
              <a:t> </a:t>
            </a:r>
            <a:r>
              <a:rPr lang="en-US" dirty="0" err="1" smtClean="0"/>
              <a:t>türünü</a:t>
            </a:r>
            <a:r>
              <a:rPr lang="en-US" dirty="0" smtClean="0"/>
              <a:t> </a:t>
            </a:r>
            <a:r>
              <a:rPr lang="en-US" dirty="0" err="1" smtClean="0"/>
              <a:t>bilmek</a:t>
            </a:r>
            <a:r>
              <a:rPr lang="en-US" dirty="0" smtClean="0"/>
              <a:t> </a:t>
            </a:r>
            <a:r>
              <a:rPr lang="en-US" dirty="0" err="1" smtClean="0"/>
              <a:t>iletişimi</a:t>
            </a:r>
            <a:r>
              <a:rPr lang="en-US" dirty="0" smtClean="0"/>
              <a:t> </a:t>
            </a:r>
            <a:r>
              <a:rPr lang="en-US" dirty="0" err="1" smtClean="0"/>
              <a:t>hızlandırır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dünya</a:t>
            </a:r>
            <a:r>
              <a:rPr lang="en-US" dirty="0" smtClean="0"/>
              <a:t> </a:t>
            </a:r>
            <a:r>
              <a:rPr lang="en-US" dirty="0" err="1" smtClean="0"/>
              <a:t>koşullarında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zor</a:t>
            </a:r>
            <a:r>
              <a:rPr lang="en-US" dirty="0" smtClean="0"/>
              <a:t> </a:t>
            </a:r>
            <a:r>
              <a:rPr lang="en-US" dirty="0" err="1" smtClean="0"/>
              <a:t>olmaktadır</a:t>
            </a:r>
            <a:r>
              <a:rPr lang="en-US" dirty="0" smtClean="0"/>
              <a:t>(multipath channel fading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nedenlerden</a:t>
            </a:r>
            <a:r>
              <a:rPr lang="en-US" dirty="0" smtClean="0"/>
              <a:t>). Bu </a:t>
            </a:r>
            <a:r>
              <a:rPr lang="en-US" dirty="0" err="1" smtClean="0"/>
              <a:t>yüzden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modülayon</a:t>
            </a:r>
            <a:r>
              <a:rPr lang="en-US" dirty="0" smtClean="0"/>
              <a:t> </a:t>
            </a:r>
            <a:r>
              <a:rPr lang="en-US" dirty="0" err="1" smtClean="0"/>
              <a:t>tespitini</a:t>
            </a:r>
            <a:r>
              <a:rPr lang="en-US" dirty="0" smtClean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 smtClean="0"/>
              <a:t>birtakım</a:t>
            </a:r>
            <a:r>
              <a:rPr lang="en-US" dirty="0" smtClean="0"/>
              <a:t> </a:t>
            </a:r>
            <a:r>
              <a:rPr lang="en-US" dirty="0" err="1"/>
              <a:t>arayışlara</a:t>
            </a:r>
            <a:r>
              <a:rPr lang="en-US" dirty="0"/>
              <a:t> </a:t>
            </a:r>
            <a:r>
              <a:rPr lang="en-US" dirty="0" err="1"/>
              <a:t>girilmiştir</a:t>
            </a:r>
            <a:r>
              <a:rPr lang="en-US" dirty="0"/>
              <a:t>.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de </a:t>
            </a: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 smtClean="0"/>
              <a:t>öğrenmesi</a:t>
            </a:r>
            <a:r>
              <a:rPr lang="en-US" dirty="0" smtClean="0"/>
              <a:t> </a:t>
            </a:r>
            <a:r>
              <a:rPr lang="en-US" dirty="0" err="1"/>
              <a:t>algoritmaları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modulasyon</a:t>
            </a:r>
            <a:r>
              <a:rPr lang="en-US" dirty="0"/>
              <a:t> </a:t>
            </a:r>
            <a:r>
              <a:rPr lang="en-US" dirty="0" err="1"/>
              <a:t>sınıflandırması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olmustur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3076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DERİN ÖĞRENME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1915" y="1508132"/>
            <a:ext cx="9905999" cy="3541714"/>
          </a:xfrm>
        </p:spPr>
        <p:txBody>
          <a:bodyPr/>
          <a:lstStyle/>
          <a:p>
            <a:r>
              <a:rPr lang="en-US" dirty="0" err="1" smtClean="0"/>
              <a:t>Derin</a:t>
            </a:r>
            <a:r>
              <a:rPr lang="en-US" dirty="0" smtClean="0"/>
              <a:t> </a:t>
            </a:r>
            <a:r>
              <a:rPr lang="en-US" dirty="0" err="1" smtClean="0"/>
              <a:t>öğrenme</a:t>
            </a:r>
            <a:r>
              <a:rPr lang="en-US" dirty="0" smtClean="0"/>
              <a:t>, </a:t>
            </a:r>
            <a:r>
              <a:rPr lang="en-US" dirty="0" err="1" smtClean="0"/>
              <a:t>insan</a:t>
            </a:r>
            <a:r>
              <a:rPr lang="en-US" dirty="0" smtClean="0"/>
              <a:t> </a:t>
            </a:r>
            <a:r>
              <a:rPr lang="en-US" dirty="0" err="1"/>
              <a:t>beyninden</a:t>
            </a:r>
            <a:r>
              <a:rPr lang="en-US" dirty="0"/>
              <a:t> </a:t>
            </a:r>
            <a:r>
              <a:rPr lang="en-US" dirty="0" err="1"/>
              <a:t>esinlenilerek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 smtClean="0"/>
              <a:t>ağları</a:t>
            </a:r>
            <a:r>
              <a:rPr lang="en-US" dirty="0" smtClean="0"/>
              <a:t>      (artificial neural networks, ANN)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 smtClean="0"/>
              <a:t>öğrenmesi</a:t>
            </a:r>
            <a:r>
              <a:rPr lang="en-US" dirty="0" smtClean="0"/>
              <a:t> alt </a:t>
            </a:r>
            <a:r>
              <a:rPr lang="en-US" dirty="0" err="1" smtClean="0"/>
              <a:t>dalıdır</a:t>
            </a:r>
            <a:r>
              <a:rPr lang="en-US" dirty="0" smtClean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52" y="3360697"/>
            <a:ext cx="4638016" cy="27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35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CNN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1510578"/>
            <a:ext cx="9905999" cy="4917932"/>
          </a:xfrm>
        </p:spPr>
        <p:txBody>
          <a:bodyPr>
            <a:normAutofit/>
          </a:bodyPr>
          <a:lstStyle/>
          <a:p>
            <a:r>
              <a:rPr lang="en-US" dirty="0" err="1" smtClean="0"/>
              <a:t>Derin</a:t>
            </a:r>
            <a:r>
              <a:rPr lang="en-US" dirty="0" smtClean="0"/>
              <a:t> </a:t>
            </a:r>
            <a:r>
              <a:rPr lang="en-US" dirty="0" err="1" smtClean="0"/>
              <a:t>öğrenmede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yapılar</a:t>
            </a:r>
            <a:r>
              <a:rPr lang="en-US" dirty="0" smtClean="0"/>
              <a:t> </a:t>
            </a:r>
            <a:r>
              <a:rPr lang="en-US" dirty="0" err="1" smtClean="0"/>
              <a:t>bulunmaktadır</a:t>
            </a:r>
            <a:r>
              <a:rPr lang="en-US" dirty="0" smtClean="0"/>
              <a:t>. </a:t>
            </a:r>
            <a:r>
              <a:rPr lang="en-US" dirty="0" err="1" smtClean="0"/>
              <a:t>Bunlar</a:t>
            </a:r>
            <a:r>
              <a:rPr lang="tr-TR" dirty="0" smtClean="0"/>
              <a:t>dan biri de </a:t>
            </a:r>
            <a:r>
              <a:rPr lang="en-US" dirty="0" smtClean="0"/>
              <a:t> convolutional neural network(CNN). </a:t>
            </a:r>
          </a:p>
          <a:p>
            <a:r>
              <a:rPr lang="en-US" dirty="0" err="1" smtClean="0"/>
              <a:t>CNN’de</a:t>
            </a:r>
            <a:r>
              <a:rPr lang="en-US" dirty="0" smtClean="0"/>
              <a:t> </a:t>
            </a:r>
            <a:r>
              <a:rPr lang="en-US" dirty="0" err="1" smtClean="0"/>
              <a:t>nöronlar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katmanda</a:t>
            </a:r>
            <a:r>
              <a:rPr lang="en-US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bölgedeki</a:t>
            </a:r>
            <a:r>
              <a:rPr lang="en-US" dirty="0" smtClean="0"/>
              <a:t> </a:t>
            </a:r>
            <a:r>
              <a:rPr lang="en-US" dirty="0" err="1" smtClean="0"/>
              <a:t>nöronlara</a:t>
            </a:r>
            <a:r>
              <a:rPr lang="en-US" dirty="0" smtClean="0"/>
              <a:t> </a:t>
            </a:r>
            <a:r>
              <a:rPr lang="en-US" dirty="0" err="1" smtClean="0"/>
              <a:t>bağlanırlar</a:t>
            </a:r>
            <a:r>
              <a:rPr lang="en-US" dirty="0" smtClean="0"/>
              <a:t>. </a:t>
            </a:r>
            <a:r>
              <a:rPr lang="en-US" dirty="0" err="1" smtClean="0"/>
              <a:t>CNNler</a:t>
            </a:r>
            <a:r>
              <a:rPr lang="en-US" dirty="0" smtClean="0"/>
              <a:t> </a:t>
            </a:r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çarpımları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convolution </a:t>
            </a:r>
            <a:r>
              <a:rPr lang="en-US" dirty="0" err="1" smtClean="0"/>
              <a:t>kullanılır</a:t>
            </a:r>
            <a:r>
              <a:rPr lang="en-US" dirty="0" smtClean="0"/>
              <a:t>. </a:t>
            </a:r>
            <a:r>
              <a:rPr lang="en-US" dirty="0" err="1" smtClean="0"/>
              <a:t>Özellikleri</a:t>
            </a:r>
            <a:r>
              <a:rPr lang="en-US" dirty="0"/>
              <a:t> </a:t>
            </a:r>
            <a:r>
              <a:rPr lang="en-US" dirty="0" err="1" smtClean="0"/>
              <a:t>çıkarmak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</a:t>
            </a:r>
            <a:r>
              <a:rPr lang="en-US" dirty="0" err="1" smtClean="0"/>
              <a:t>filtreler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 </a:t>
            </a:r>
            <a:r>
              <a:rPr lang="en-US" dirty="0" err="1" smtClean="0"/>
              <a:t>Genellikle</a:t>
            </a:r>
            <a:r>
              <a:rPr lang="en-US" dirty="0" smtClean="0"/>
              <a:t> 3 </a:t>
            </a:r>
            <a:r>
              <a:rPr lang="en-US" dirty="0" err="1" smtClean="0"/>
              <a:t>çeşit</a:t>
            </a:r>
            <a:r>
              <a:rPr lang="en-US" dirty="0" smtClean="0"/>
              <a:t> </a:t>
            </a:r>
            <a:r>
              <a:rPr lang="en-US" dirty="0" err="1" smtClean="0"/>
              <a:t>katmandan</a:t>
            </a:r>
            <a:r>
              <a:rPr lang="en-US" dirty="0" smtClean="0"/>
              <a:t> </a:t>
            </a:r>
            <a:r>
              <a:rPr lang="en-US" dirty="0" err="1" smtClean="0"/>
              <a:t>oluşurlar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Convolutional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Pooling </a:t>
            </a:r>
            <a:r>
              <a:rPr lang="en-US" sz="2400" dirty="0" smtClean="0"/>
              <a:t>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Dense(fully connected layer</a:t>
            </a:r>
            <a:r>
              <a:rPr lang="en-US" sz="2400" dirty="0" smtClean="0"/>
              <a:t>)</a:t>
            </a:r>
            <a:r>
              <a:rPr lang="en-US" dirty="0"/>
              <a:t>			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357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2" y="147463"/>
            <a:ext cx="9905998" cy="147857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Proje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adımları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1560945"/>
            <a:ext cx="9905999" cy="47936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tanımı</a:t>
            </a:r>
            <a:endParaRPr lang="en-US" dirty="0" smtClean="0"/>
          </a:p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önişleme</a:t>
            </a:r>
            <a:r>
              <a:rPr lang="en-US" dirty="0"/>
              <a:t> (data preprocessing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oluşturma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derlemesi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eğitimi</a:t>
            </a:r>
            <a:endParaRPr lang="en-US" dirty="0" smtClean="0"/>
          </a:p>
          <a:p>
            <a:r>
              <a:rPr lang="en-US" dirty="0" err="1" smtClean="0"/>
              <a:t>Sonuçlar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 smtClean="0"/>
              <a:t>Accuracy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L</a:t>
            </a:r>
            <a:r>
              <a:rPr lang="en-US" sz="2400" dirty="0" smtClean="0"/>
              <a:t>oss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Confusion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217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60824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Proje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Tanımı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Automatic Modulation classification with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cnn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2" y="2570580"/>
            <a:ext cx="9905999" cy="3541714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ünya</a:t>
            </a:r>
            <a:r>
              <a:rPr lang="en-US" dirty="0" smtClean="0"/>
              <a:t> </a:t>
            </a:r>
            <a:r>
              <a:rPr lang="en-US" dirty="0" err="1" smtClean="0"/>
              <a:t>koşulları</a:t>
            </a:r>
            <a:r>
              <a:rPr lang="en-US" dirty="0" smtClean="0"/>
              <a:t> </a:t>
            </a:r>
            <a:r>
              <a:rPr lang="en-US" dirty="0" err="1" smtClean="0"/>
              <a:t>modülasyon</a:t>
            </a:r>
            <a:r>
              <a:rPr lang="en-US" dirty="0" smtClean="0"/>
              <a:t> </a:t>
            </a:r>
            <a:r>
              <a:rPr lang="en-US" dirty="0" err="1" smtClean="0"/>
              <a:t>sınıflandırmasını</a:t>
            </a:r>
            <a:r>
              <a:rPr lang="en-US" dirty="0" smtClean="0"/>
              <a:t> </a:t>
            </a:r>
            <a:r>
              <a:rPr lang="en-US" dirty="0" err="1" smtClean="0"/>
              <a:t>zorlaştırmaktadır</a:t>
            </a:r>
            <a:r>
              <a:rPr lang="en-US" dirty="0" smtClean="0"/>
              <a:t>. Bu </a:t>
            </a:r>
            <a:r>
              <a:rPr lang="en-US" dirty="0" err="1" smtClean="0"/>
              <a:t>alandaki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r>
              <a:rPr lang="en-US" dirty="0" smtClean="0"/>
              <a:t> </a:t>
            </a:r>
            <a:r>
              <a:rPr lang="en-US" dirty="0" err="1" smtClean="0"/>
              <a:t>metotlar</a:t>
            </a:r>
            <a:r>
              <a:rPr lang="en-US" dirty="0" smtClean="0"/>
              <a:t> </a:t>
            </a:r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yetersiz</a:t>
            </a:r>
            <a:r>
              <a:rPr lang="en-US" dirty="0" smtClean="0"/>
              <a:t> </a:t>
            </a:r>
            <a:r>
              <a:rPr lang="en-US" dirty="0" err="1" smtClean="0"/>
              <a:t>kalıyordu</a:t>
            </a:r>
            <a:r>
              <a:rPr lang="en-US" dirty="0" smtClean="0"/>
              <a:t>. Bu </a:t>
            </a:r>
            <a:r>
              <a:rPr lang="en-US" dirty="0" err="1" smtClean="0"/>
              <a:t>yüzden</a:t>
            </a:r>
            <a:r>
              <a:rPr lang="en-US" dirty="0" smtClean="0"/>
              <a:t> </a:t>
            </a:r>
            <a:r>
              <a:rPr lang="en-US" dirty="0" err="1" smtClean="0"/>
              <a:t>modülasyon</a:t>
            </a:r>
            <a:r>
              <a:rPr lang="en-US" dirty="0" smtClean="0"/>
              <a:t> </a:t>
            </a:r>
            <a:r>
              <a:rPr lang="en-US" dirty="0" err="1" smtClean="0"/>
              <a:t>sınıflandırması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derin</a:t>
            </a:r>
            <a:r>
              <a:rPr lang="en-US" dirty="0" smtClean="0"/>
              <a:t> </a:t>
            </a: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algoritmaları</a:t>
            </a:r>
            <a:r>
              <a:rPr lang="en-US" dirty="0" smtClean="0"/>
              <a:t> </a:t>
            </a:r>
            <a:r>
              <a:rPr lang="en-US" dirty="0" err="1" smtClean="0"/>
              <a:t>geliştirilmiştir</a:t>
            </a:r>
            <a:r>
              <a:rPr lang="en-US" dirty="0" smtClean="0"/>
              <a:t>. </a:t>
            </a:r>
            <a:r>
              <a:rPr lang="en-US" dirty="0" err="1" smtClean="0"/>
              <a:t>Yapmış</a:t>
            </a:r>
            <a:r>
              <a:rPr lang="en-US" dirty="0" smtClean="0"/>
              <a:t> </a:t>
            </a:r>
            <a:r>
              <a:rPr lang="en-US" dirty="0" err="1" smtClean="0"/>
              <a:t>olduğum</a:t>
            </a:r>
            <a:r>
              <a:rPr lang="en-US" dirty="0" smtClean="0"/>
              <a:t> </a:t>
            </a:r>
            <a:r>
              <a:rPr lang="en-US" dirty="0" err="1" smtClean="0"/>
              <a:t>proje</a:t>
            </a:r>
            <a:r>
              <a:rPr lang="en-US" dirty="0" smtClean="0"/>
              <a:t> de </a:t>
            </a:r>
            <a:r>
              <a:rPr lang="en-US" dirty="0" err="1" smtClean="0"/>
              <a:t>bunlardan</a:t>
            </a:r>
            <a:r>
              <a:rPr lang="en-US" dirty="0" smtClean="0"/>
              <a:t> </a:t>
            </a:r>
            <a:r>
              <a:rPr lang="en-US" dirty="0" err="1" smtClean="0"/>
              <a:t>biridir</a:t>
            </a:r>
            <a:r>
              <a:rPr lang="en-US" dirty="0" smtClean="0"/>
              <a:t>. </a:t>
            </a:r>
            <a:r>
              <a:rPr lang="en-US" dirty="0" err="1" smtClean="0"/>
              <a:t>Projedeki</a:t>
            </a:r>
            <a:r>
              <a:rPr lang="en-US" dirty="0" smtClean="0"/>
              <a:t> </a:t>
            </a:r>
            <a:r>
              <a:rPr lang="en-US" dirty="0" err="1" smtClean="0"/>
              <a:t>amacım</a:t>
            </a:r>
            <a:r>
              <a:rPr lang="en-US" dirty="0" smtClean="0"/>
              <a:t> CNN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sinyallerin</a:t>
            </a:r>
            <a:r>
              <a:rPr lang="en-US" dirty="0" smtClean="0"/>
              <a:t> </a:t>
            </a:r>
            <a:r>
              <a:rPr lang="en-US" dirty="0" err="1" smtClean="0"/>
              <a:t>modülasyon</a:t>
            </a:r>
            <a:r>
              <a:rPr lang="en-US" dirty="0" smtClean="0"/>
              <a:t> </a:t>
            </a:r>
            <a:r>
              <a:rPr lang="en-US" dirty="0" err="1" smtClean="0"/>
              <a:t>türlerini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bunları</a:t>
            </a:r>
            <a:r>
              <a:rPr lang="en-US" dirty="0" smtClean="0"/>
              <a:t> </a:t>
            </a:r>
            <a:r>
              <a:rPr lang="en-US" dirty="0" err="1" smtClean="0"/>
              <a:t>ailelerine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sınıflandırmaktı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03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2" y="-105604"/>
            <a:ext cx="9905998" cy="147857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Verİ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önİŞLEME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(DATA </a:t>
            </a:r>
            <a:r>
              <a:rPr lang="en-US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PREPROCESSıNG</a:t>
            </a:r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0" y="1676866"/>
            <a:ext cx="9905999" cy="3541714"/>
          </a:xfr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olarak</a:t>
            </a:r>
            <a:r>
              <a:rPr lang="en-US" dirty="0" smtClean="0"/>
              <a:t> RadioML2016.10a </a:t>
            </a:r>
            <a:r>
              <a:rPr lang="en-US" dirty="0" err="1" smtClean="0"/>
              <a:t>kullanıldı</a:t>
            </a:r>
            <a:r>
              <a:rPr lang="en-US" dirty="0" smtClean="0"/>
              <a:t>. Buna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proje</a:t>
            </a:r>
            <a:r>
              <a:rPr lang="en-US" dirty="0" smtClean="0"/>
              <a:t> </a:t>
            </a:r>
            <a:r>
              <a:rPr lang="en-US" dirty="0" err="1" smtClean="0"/>
              <a:t>sonunda</a:t>
            </a:r>
            <a:r>
              <a:rPr lang="en-US" dirty="0" smtClean="0"/>
              <a:t> RadioML2016.10b de </a:t>
            </a:r>
            <a:r>
              <a:rPr lang="en-US" dirty="0" err="1" smtClean="0"/>
              <a:t>kıyas</a:t>
            </a:r>
            <a:r>
              <a:rPr lang="en-US" dirty="0" smtClean="0"/>
              <a:t> </a:t>
            </a:r>
            <a:r>
              <a:rPr lang="en-US" dirty="0" err="1" smtClean="0"/>
              <a:t>yapabilme</a:t>
            </a:r>
            <a:r>
              <a:rPr lang="en-US" dirty="0" smtClean="0"/>
              <a:t> </a:t>
            </a:r>
            <a:r>
              <a:rPr lang="en-US" dirty="0" err="1" smtClean="0"/>
              <a:t>amaçlı</a:t>
            </a:r>
            <a:r>
              <a:rPr lang="en-US" dirty="0" smtClean="0"/>
              <a:t> </a:t>
            </a:r>
            <a:r>
              <a:rPr lang="en-US" dirty="0" err="1" smtClean="0"/>
              <a:t>kullanıldı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96" y="3211419"/>
            <a:ext cx="6619428" cy="29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20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562</Words>
  <Application>Microsoft Office PowerPoint</Application>
  <PresentationFormat>Geniş ekran</PresentationFormat>
  <Paragraphs>104</Paragraphs>
  <Slides>34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Arial</vt:lpstr>
      <vt:lpstr>Calibri</vt:lpstr>
      <vt:lpstr>Times New Roman</vt:lpstr>
      <vt:lpstr>Trebuchet MS</vt:lpstr>
      <vt:lpstr>Tw Cen MT</vt:lpstr>
      <vt:lpstr>Wingdings</vt:lpstr>
      <vt:lpstr>Devre</vt:lpstr>
      <vt:lpstr>Automatıc MODULATION CLASSIFICATION WITH CNN</vt:lpstr>
      <vt:lpstr>İÇİNDEKİLER</vt:lpstr>
      <vt:lpstr>Modülasyon</vt:lpstr>
      <vt:lpstr>Modülasyon ve makİne öğrenmesİ</vt:lpstr>
      <vt:lpstr>DERİN ÖĞRENME</vt:lpstr>
      <vt:lpstr>CNN</vt:lpstr>
      <vt:lpstr>Proje adımları</vt:lpstr>
      <vt:lpstr>Proje Tanımı: Automatic Modulation classification with cnn</vt:lpstr>
      <vt:lpstr>Verİ önİŞLEME(DATA PREPROCESSıNG)</vt:lpstr>
      <vt:lpstr>Verİ önİŞLEME(DATA PREPROCESSıNG)</vt:lpstr>
      <vt:lpstr>PowerPoint Sunusu</vt:lpstr>
      <vt:lpstr>PowerPoint Sunusu</vt:lpstr>
      <vt:lpstr>PowerPoint Sunusu</vt:lpstr>
      <vt:lpstr>Model oluşturma</vt:lpstr>
      <vt:lpstr>PowerPoint Sunusu</vt:lpstr>
      <vt:lpstr>Model derlemesİ ve eğİtİMİ</vt:lpstr>
      <vt:lpstr>SONUÇLAR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DİNLEDİĞİNİZ İÇİN 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Automatıc MODULATION CLASSIFICATION WITH CNN</dc:title>
  <dc:creator>Administrator</dc:creator>
  <cp:lastModifiedBy>Administrator</cp:lastModifiedBy>
  <cp:revision>99</cp:revision>
  <dcterms:created xsi:type="dcterms:W3CDTF">2021-09-28T05:47:40Z</dcterms:created>
  <dcterms:modified xsi:type="dcterms:W3CDTF">2021-10-01T10:40:08Z</dcterms:modified>
</cp:coreProperties>
</file>