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0276000" cx="4280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536">
          <p15:clr>
            <a:srgbClr val="747775"/>
          </p15:clr>
        </p15:guide>
        <p15:guide id="2" pos="1348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536" orient="horz"/>
        <p:guide pos="1348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5319" y="685800"/>
            <a:ext cx="484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005319" y="685800"/>
            <a:ext cx="4848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459139" y="4382765"/>
            <a:ext cx="39885900" cy="12082200"/>
          </a:xfrm>
          <a:prstGeom prst="rect">
            <a:avLst/>
          </a:prstGeom>
        </p:spPr>
        <p:txBody>
          <a:bodyPr anchorCtr="0" anchor="b" bIns="455425" lIns="455425" spcFirstLastPara="1" rIns="455425" wrap="square" tIns="455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900"/>
              <a:buNone/>
              <a:defRPr sz="25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59100" y="16682409"/>
            <a:ext cx="39885900" cy="46656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1459100" y="6510944"/>
            <a:ext cx="39885900" cy="11557500"/>
          </a:xfrm>
          <a:prstGeom prst="rect">
            <a:avLst/>
          </a:prstGeom>
        </p:spPr>
        <p:txBody>
          <a:bodyPr anchorCtr="0" anchor="b" bIns="455425" lIns="455425" spcFirstLastPara="1" rIns="455425" wrap="square" tIns="455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800"/>
              <a:buNone/>
              <a:defRPr sz="598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1459100" y="18554829"/>
            <a:ext cx="39885900" cy="76569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800100" lvl="0" marL="457200" algn="ctr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 algn="ctr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 algn="ctr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 algn="ctr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459100" y="12660471"/>
            <a:ext cx="39885900" cy="49551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459100" y="2619535"/>
            <a:ext cx="39885900" cy="33711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459100" y="6783772"/>
            <a:ext cx="39885900" cy="201096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459100" y="2619535"/>
            <a:ext cx="39885900" cy="33711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1459100" y="6783772"/>
            <a:ext cx="18723900" cy="201096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22620959" y="6783772"/>
            <a:ext cx="18723900" cy="201096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673100" lvl="0" marL="457200">
              <a:spcBef>
                <a:spcPts val="0"/>
              </a:spcBef>
              <a:spcAft>
                <a:spcPts val="0"/>
              </a:spcAft>
              <a:buSzPts val="7000"/>
              <a:buChar char="●"/>
              <a:defRPr sz="7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459100" y="2619535"/>
            <a:ext cx="39885900" cy="33711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59100" y="3270408"/>
            <a:ext cx="13144500" cy="4448100"/>
          </a:xfrm>
          <a:prstGeom prst="rect">
            <a:avLst/>
          </a:prstGeom>
        </p:spPr>
        <p:txBody>
          <a:bodyPr anchorCtr="0" anchor="b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59100" y="8179553"/>
            <a:ext cx="13144500" cy="187149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609600" lvl="0" marL="4572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609600" lvl="1" marL="9144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indent="-609600" lvl="2" marL="13716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indent="-609600" lvl="3" marL="18288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indent="-609600" lvl="4" marL="22860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indent="-609600" lvl="5" marL="27432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indent="-609600" lvl="6" marL="320040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indent="-609600" lvl="7" marL="365760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indent="-609600" lvl="8" marL="411480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2294910" y="2649702"/>
            <a:ext cx="29808300" cy="240795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1pPr>
            <a:lvl2pPr lvl="1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2pPr>
            <a:lvl3pPr lvl="2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3pPr>
            <a:lvl4pPr lvl="3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4pPr>
            <a:lvl5pPr lvl="4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5pPr>
            <a:lvl6pPr lvl="5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6pPr>
            <a:lvl7pPr lvl="6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7pPr>
            <a:lvl8pPr lvl="7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8pPr>
            <a:lvl9pPr lvl="8">
              <a:spcBef>
                <a:spcPts val="0"/>
              </a:spcBef>
              <a:spcAft>
                <a:spcPts val="0"/>
              </a:spcAft>
              <a:buSzPts val="23900"/>
              <a:buNone/>
              <a:defRPr sz="23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402000" y="-736"/>
            <a:ext cx="21402000" cy="3027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5425" lIns="455425" spcFirstLastPara="1" rIns="455425" wrap="square" tIns="45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1242833" y="7258794"/>
            <a:ext cx="18936000" cy="8725200"/>
          </a:xfrm>
          <a:prstGeom prst="rect">
            <a:avLst/>
          </a:prstGeom>
        </p:spPr>
        <p:txBody>
          <a:bodyPr anchorCtr="0" anchor="b" bIns="455425" lIns="455425" spcFirstLastPara="1" rIns="455425" wrap="square" tIns="455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900"/>
              <a:buNone/>
              <a:defRPr sz="209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1242833" y="16499640"/>
            <a:ext cx="18936000" cy="7270200"/>
          </a:xfrm>
          <a:prstGeom prst="rect">
            <a:avLst/>
          </a:prstGeom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23122305" y="4262097"/>
            <a:ext cx="17961300" cy="217503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indent="-800100" lvl="0" marL="457200">
              <a:spcBef>
                <a:spcPts val="0"/>
              </a:spcBef>
              <a:spcAft>
                <a:spcPts val="0"/>
              </a:spcAft>
              <a:buSzPts val="9000"/>
              <a:buChar char="●"/>
              <a:defRPr/>
            </a:lvl1pPr>
            <a:lvl2pPr indent="-673100" lvl="1" marL="9144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2pPr>
            <a:lvl3pPr indent="-673100" lvl="2" marL="13716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3pPr>
            <a:lvl4pPr indent="-673100" lvl="3" marL="18288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4pPr>
            <a:lvl5pPr indent="-673100" lvl="4" marL="22860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5pPr>
            <a:lvl6pPr indent="-673100" lvl="5" marL="27432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6pPr>
            <a:lvl7pPr indent="-673100" lvl="6" marL="3200400">
              <a:spcBef>
                <a:spcPts val="0"/>
              </a:spcBef>
              <a:spcAft>
                <a:spcPts val="0"/>
              </a:spcAft>
              <a:buSzPts val="7000"/>
              <a:buChar char="●"/>
              <a:defRPr/>
            </a:lvl7pPr>
            <a:lvl8pPr indent="-673100" lvl="7" marL="3657600">
              <a:spcBef>
                <a:spcPts val="0"/>
              </a:spcBef>
              <a:spcAft>
                <a:spcPts val="0"/>
              </a:spcAft>
              <a:buSzPts val="7000"/>
              <a:buChar char="○"/>
              <a:defRPr/>
            </a:lvl8pPr>
            <a:lvl9pPr indent="-673100" lvl="8" marL="4114800">
              <a:spcBef>
                <a:spcPts val="0"/>
              </a:spcBef>
              <a:spcAft>
                <a:spcPts val="0"/>
              </a:spcAft>
              <a:buSzPts val="7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1459100" y="24902282"/>
            <a:ext cx="28080900" cy="35616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59100" y="2619535"/>
            <a:ext cx="39885900" cy="33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425" lIns="455425" spcFirstLastPara="1" rIns="455425" wrap="square" tIns="455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00"/>
              <a:buNone/>
              <a:defRPr sz="13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59100" y="6783772"/>
            <a:ext cx="39885900" cy="201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425" lIns="455425" spcFirstLastPara="1" rIns="455425" wrap="square" tIns="455425">
            <a:normAutofit/>
          </a:bodyPr>
          <a:lstStyle>
            <a:lvl1pPr indent="-800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0"/>
              <a:buChar char="●"/>
              <a:defRPr sz="9000">
                <a:solidFill>
                  <a:schemeClr val="dk2"/>
                </a:solidFill>
              </a:defRPr>
            </a:lvl1pPr>
            <a:lvl2pPr indent="-673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2pPr>
            <a:lvl3pPr indent="-673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3pPr>
            <a:lvl4pPr indent="-673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4pPr>
            <a:lvl5pPr indent="-673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5pPr>
            <a:lvl6pPr indent="-673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6pPr>
            <a:lvl7pPr indent="-673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●"/>
              <a:defRPr sz="7000">
                <a:solidFill>
                  <a:schemeClr val="dk2"/>
                </a:solidFill>
              </a:defRPr>
            </a:lvl7pPr>
            <a:lvl8pPr indent="-673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○"/>
              <a:defRPr sz="7000">
                <a:solidFill>
                  <a:schemeClr val="dk2"/>
                </a:solidFill>
              </a:defRPr>
            </a:lvl8pPr>
            <a:lvl9pPr indent="-673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Char char="■"/>
              <a:defRPr sz="7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9660442" y="27448926"/>
            <a:ext cx="25686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5425" lIns="455425" spcFirstLastPara="1" rIns="455425" wrap="square" tIns="455425">
            <a:normAutofit/>
          </a:bodyPr>
          <a:lstStyle>
            <a:lvl1pPr lvl="0" algn="r">
              <a:buNone/>
              <a:defRPr sz="5000">
                <a:solidFill>
                  <a:schemeClr val="dk2"/>
                </a:solidFill>
              </a:defRPr>
            </a:lvl1pPr>
            <a:lvl2pPr lvl="1" algn="r">
              <a:buNone/>
              <a:defRPr sz="5000">
                <a:solidFill>
                  <a:schemeClr val="dk2"/>
                </a:solidFill>
              </a:defRPr>
            </a:lvl2pPr>
            <a:lvl3pPr lvl="2" algn="r">
              <a:buNone/>
              <a:defRPr sz="5000">
                <a:solidFill>
                  <a:schemeClr val="dk2"/>
                </a:solidFill>
              </a:defRPr>
            </a:lvl3pPr>
            <a:lvl4pPr lvl="3" algn="r">
              <a:buNone/>
              <a:defRPr sz="5000">
                <a:solidFill>
                  <a:schemeClr val="dk2"/>
                </a:solidFill>
              </a:defRPr>
            </a:lvl4pPr>
            <a:lvl5pPr lvl="4" algn="r">
              <a:buNone/>
              <a:defRPr sz="5000">
                <a:solidFill>
                  <a:schemeClr val="dk2"/>
                </a:solidFill>
              </a:defRPr>
            </a:lvl5pPr>
            <a:lvl6pPr lvl="5" algn="r">
              <a:buNone/>
              <a:defRPr sz="5000">
                <a:solidFill>
                  <a:schemeClr val="dk2"/>
                </a:solidFill>
              </a:defRPr>
            </a:lvl6pPr>
            <a:lvl7pPr lvl="6" algn="r">
              <a:buNone/>
              <a:defRPr sz="5000">
                <a:solidFill>
                  <a:schemeClr val="dk2"/>
                </a:solidFill>
              </a:defRPr>
            </a:lvl7pPr>
            <a:lvl8pPr lvl="7" algn="r">
              <a:buNone/>
              <a:defRPr sz="5000">
                <a:solidFill>
                  <a:schemeClr val="dk2"/>
                </a:solidFill>
              </a:defRPr>
            </a:lvl8pPr>
            <a:lvl9pPr lvl="8" algn="r">
              <a:buNone/>
              <a:defRPr sz="5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30639525" y="4517925"/>
            <a:ext cx="0" cy="2560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6150" y="4517925"/>
            <a:ext cx="42791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 flipH="1">
            <a:off x="12567425" y="4543875"/>
            <a:ext cx="51900" cy="2562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6958800" y="882825"/>
            <a:ext cx="282507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67375" y="5141200"/>
            <a:ext cx="11152200" cy="528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79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>
                <a:solidFill>
                  <a:schemeClr val="dk2"/>
                </a:solidFill>
              </a:rPr>
              <a:t>Introduction</a:t>
            </a:r>
            <a:endParaRPr sz="4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solidFill>
                  <a:schemeClr val="dk2"/>
                </a:solidFill>
              </a:rPr>
              <a:t>-what is spark: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solidFill>
                  <a:schemeClr val="dk2"/>
                </a:solidFill>
              </a:rPr>
              <a:t>Spark is this. Used for this. Used by this </a:t>
            </a:r>
            <a:r>
              <a:rPr lang="tr" sz="3000">
                <a:solidFill>
                  <a:schemeClr val="dk2"/>
                </a:solidFill>
              </a:rPr>
              <a:t>percentage in companies.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solidFill>
                  <a:schemeClr val="dk2"/>
                </a:solidFill>
              </a:rPr>
              <a:t>-what are cases. why?</a:t>
            </a:r>
            <a:endParaRPr sz="3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solidFill>
                  <a:schemeClr val="dk2"/>
                </a:solidFill>
              </a:rPr>
              <a:t>There are some cases. We should optimize them.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tr" sz="3000">
                <a:solidFill>
                  <a:schemeClr val="dk2"/>
                </a:solidFill>
              </a:rPr>
              <a:t>case 1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tr" sz="3000">
                <a:solidFill>
                  <a:schemeClr val="dk2"/>
                </a:solidFill>
              </a:rPr>
              <a:t>case 2 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tr" sz="3000">
                <a:solidFill>
                  <a:schemeClr val="dk2"/>
                </a:solidFill>
              </a:rPr>
              <a:t>case 3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tr" sz="3000">
                <a:solidFill>
                  <a:schemeClr val="dk2"/>
                </a:solidFill>
              </a:rPr>
              <a:t>case 4</a:t>
            </a:r>
            <a:endParaRPr sz="30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23825" y="17975752"/>
            <a:ext cx="11872800" cy="675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>
                <a:solidFill>
                  <a:schemeClr val="dk2"/>
                </a:solidFill>
              </a:rPr>
              <a:t>Methodology</a:t>
            </a:r>
            <a:endParaRPr sz="4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solidFill>
                  <a:schemeClr val="dk2"/>
                </a:solidFill>
              </a:rPr>
              <a:t>We are utilizing an llm to inspect the metrics of the Apache Spark applications. The pipeline of our companion is as follows: 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tr" sz="3000">
                <a:solidFill>
                  <a:schemeClr val="dk2"/>
                </a:solidFill>
              </a:rPr>
              <a:t>Asking for code file or the UI screenshots from the user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tr" sz="3000">
                <a:solidFill>
                  <a:schemeClr val="dk2"/>
                </a:solidFill>
              </a:rPr>
              <a:t>If the </a:t>
            </a:r>
            <a:r>
              <a:rPr lang="tr" sz="3000">
                <a:solidFill>
                  <a:schemeClr val="dk2"/>
                </a:solidFill>
              </a:rPr>
              <a:t>code is provided, the prompts about the above mentioned cases are applied. 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tr" sz="3000">
                <a:solidFill>
                  <a:schemeClr val="dk2"/>
                </a:solidFill>
              </a:rPr>
              <a:t>Then, we are generating an analysis rapor for the user which shows the parts of the code that may underperform, and suggests the changes. </a:t>
            </a:r>
            <a:endParaRPr sz="3000">
              <a:solidFill>
                <a:schemeClr val="dk2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-"/>
            </a:pPr>
            <a:r>
              <a:rPr lang="tr" sz="3000">
                <a:solidFill>
                  <a:schemeClr val="dk2"/>
                </a:solidFill>
              </a:rPr>
              <a:t>If the screenshots are provided, the analysis is done by the llm using the UI prompt.</a:t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60" name="Google Shape;60;p13" title="Points scored"/>
          <p:cNvPicPr preferRelativeResize="0"/>
          <p:nvPr/>
        </p:nvPicPr>
        <p:blipFill rotWithShape="1">
          <a:blip r:embed="rId3">
            <a:alphaModFix/>
          </a:blip>
          <a:srcRect b="0" l="0" r="-9986" t="0"/>
          <a:stretch/>
        </p:blipFill>
        <p:spPr>
          <a:xfrm>
            <a:off x="470475" y="10697613"/>
            <a:ext cx="11379501" cy="64911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" name="Google Shape;61;p13"/>
          <p:cNvSpPr txBox="1"/>
          <p:nvPr/>
        </p:nvSpPr>
        <p:spPr>
          <a:xfrm>
            <a:off x="13995725" y="4933125"/>
            <a:ext cx="15150600" cy="576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>
                <a:solidFill>
                  <a:schemeClr val="dk2"/>
                </a:solidFill>
              </a:rPr>
              <a:t>Prompt(All vs onebyone) graph with different models</a:t>
            </a:r>
            <a:endParaRPr sz="4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4054125" y="14426300"/>
            <a:ext cx="15150600" cy="576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0">
                <a:solidFill>
                  <a:schemeClr val="dk2"/>
                </a:solidFill>
              </a:rPr>
              <a:t>latency </a:t>
            </a:r>
            <a:r>
              <a:rPr lang="tr" sz="9000">
                <a:solidFill>
                  <a:schemeClr val="dk2"/>
                </a:solidFill>
              </a:rPr>
              <a:t>vs model</a:t>
            </a:r>
            <a:endParaRPr sz="9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1032375" y="4978675"/>
            <a:ext cx="11152200" cy="969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0">
                <a:solidFill>
                  <a:schemeClr val="dk2"/>
                </a:solidFill>
              </a:rPr>
              <a:t>token vs success</a:t>
            </a:r>
            <a:endParaRPr sz="9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500">
                <a:solidFill>
                  <a:schemeClr val="dk2"/>
                </a:solidFill>
              </a:rPr>
              <a:t>Short information</a:t>
            </a:r>
            <a:endParaRPr sz="4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5200">
                <a:solidFill>
                  <a:schemeClr val="dk2"/>
                </a:solidFill>
              </a:rPr>
              <a:t>SUCCESS_VS_COST_GRAPH.JPG</a:t>
            </a:r>
            <a:endParaRPr sz="52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0918675" y="19762850"/>
            <a:ext cx="11379600" cy="576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0">
                <a:solidFill>
                  <a:schemeClr val="dk2"/>
                </a:solidFill>
              </a:rPr>
              <a:t>Future Work</a:t>
            </a:r>
            <a:endParaRPr sz="9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500">
                <a:solidFill>
                  <a:schemeClr val="dk2"/>
                </a:solidFill>
              </a:rPr>
              <a:t>Spark UI will also be included in future work</a:t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947825" y="331074"/>
            <a:ext cx="41246400" cy="3706500"/>
          </a:xfrm>
          <a:prstGeom prst="rect">
            <a:avLst/>
          </a:prstGeom>
          <a:solidFill>
            <a:srgbClr val="79CA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0">
                <a:solidFill>
                  <a:schemeClr val="lt1"/>
                </a:solidFill>
              </a:rPr>
              <a:t>An AI Companion for Developers to Tune</a:t>
            </a:r>
            <a:endParaRPr sz="8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8500">
                <a:solidFill>
                  <a:schemeClr val="lt1"/>
                </a:solidFill>
              </a:rPr>
              <a:t>Complex Technologies</a:t>
            </a:r>
            <a:endParaRPr sz="8500">
              <a:solidFill>
                <a:schemeClr val="dk2"/>
              </a:solidFill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6400" y="574375"/>
            <a:ext cx="3219922" cy="32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 txBox="1"/>
          <p:nvPr/>
        </p:nvSpPr>
        <p:spPr>
          <a:xfrm>
            <a:off x="31408875" y="15138125"/>
            <a:ext cx="11152200" cy="52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0">
                <a:solidFill>
                  <a:schemeClr val="dk2"/>
                </a:solidFill>
              </a:rPr>
              <a:t>SPARK_UI.JPG</a:t>
            </a:r>
            <a:endParaRPr sz="9000">
              <a:solidFill>
                <a:schemeClr val="dk2"/>
              </a:solidFill>
            </a:endParaRPr>
          </a:p>
        </p:txBody>
      </p:sp>
      <p:pic>
        <p:nvPicPr>
          <p:cNvPr id="68" name="Google Shape;68;p13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47588" y="8523562"/>
            <a:ext cx="10921776" cy="6753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 title="Points scored"/>
          <p:cNvPicPr preferRelativeResize="0"/>
          <p:nvPr/>
        </p:nvPicPr>
        <p:blipFill rotWithShape="1">
          <a:blip r:embed="rId6">
            <a:alphaModFix/>
          </a:blip>
          <a:srcRect b="-3350" l="0" r="0" t="3350"/>
          <a:stretch/>
        </p:blipFill>
        <p:spPr>
          <a:xfrm>
            <a:off x="13950225" y="6665625"/>
            <a:ext cx="15358389" cy="7760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50225" y="16022800"/>
            <a:ext cx="15358401" cy="80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 txBox="1"/>
          <p:nvPr/>
        </p:nvSpPr>
        <p:spPr>
          <a:xfrm>
            <a:off x="223825" y="24729050"/>
            <a:ext cx="11872800" cy="477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9000">
                <a:solidFill>
                  <a:schemeClr val="dk2"/>
                </a:solidFill>
              </a:rPr>
              <a:t>Architecture</a:t>
            </a:r>
            <a:r>
              <a:rPr lang="tr" sz="9000">
                <a:solidFill>
                  <a:schemeClr val="dk2"/>
                </a:solidFill>
              </a:rPr>
              <a:t>.JPG</a:t>
            </a:r>
            <a:endParaRPr sz="90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1162225" y="25913775"/>
            <a:ext cx="11379600" cy="4086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4800">
                <a:solidFill>
                  <a:schemeClr val="dk2"/>
                </a:solidFill>
              </a:rPr>
              <a:t>References</a:t>
            </a:r>
            <a:endParaRPr sz="4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2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35209500" y="574375"/>
            <a:ext cx="68598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>
                <a:solidFill>
                  <a:schemeClr val="lt1"/>
                </a:solidFill>
              </a:rPr>
              <a:t>Yusuf Suat Polat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>
                <a:solidFill>
                  <a:schemeClr val="lt1"/>
                </a:solidFill>
              </a:rPr>
              <a:t>Onur Dilsiz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>
                <a:solidFill>
                  <a:schemeClr val="lt1"/>
                </a:solidFill>
              </a:rPr>
              <a:t>Supervisor: Bahri Atay Özgövde </a:t>
            </a:r>
            <a:endParaRPr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600">
                <a:solidFill>
                  <a:schemeClr val="lt1"/>
                </a:solidFill>
              </a:rPr>
              <a:t>Co-Supervisor: Yunus Durmuş </a:t>
            </a:r>
            <a:endParaRPr sz="3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