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8" r:id="rId4"/>
    <p:sldId id="26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3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7EEA41-F60D-413D-BE9E-DE9994517C37}" type="datetimeFigureOut">
              <a:rPr lang="en-US" smtClean="0"/>
              <a:t>2/21/2023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040F3DF-CF31-42DB-B3AC-992D8BED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48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EEA41-F60D-413D-BE9E-DE9994517C37}"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0F3DF-CF31-42DB-B3AC-992D8BED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85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EEA41-F60D-413D-BE9E-DE9994517C37}"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0F3DF-CF31-42DB-B3AC-992D8BED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34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EEA41-F60D-413D-BE9E-DE9994517C37}"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0F3DF-CF31-42DB-B3AC-992D8BED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238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EEA41-F60D-413D-BE9E-DE9994517C37}"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0F3DF-CF31-42DB-B3AC-992D8BED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22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EEA41-F60D-413D-BE9E-DE9994517C37}"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0F3DF-CF31-42DB-B3AC-992D8BED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578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EEA41-F60D-413D-BE9E-DE9994517C37}"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0F3DF-CF31-42DB-B3AC-992D8BED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0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EEA41-F60D-413D-BE9E-DE9994517C37}"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0F3DF-CF31-42DB-B3AC-992D8BED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091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EEA41-F60D-413D-BE9E-DE9994517C37}"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0F3DF-CF31-42DB-B3AC-992D8BED8391}" type="slidenum">
              <a:rPr lang="en-US" smtClean="0"/>
              <a:t>‹#›</a:t>
            </a:fld>
            <a:endParaRPr lang="en-US"/>
          </a:p>
        </p:txBody>
      </p:sp>
    </p:spTree>
    <p:extLst>
      <p:ext uri="{BB962C8B-B14F-4D97-AF65-F5344CB8AC3E}">
        <p14:creationId xmlns:p14="http://schemas.microsoft.com/office/powerpoint/2010/main" val="323855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7EEA41-F60D-413D-BE9E-DE9994517C37}"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0F3DF-CF31-42DB-B3AC-992D8BED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06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7EEA41-F60D-413D-BE9E-DE9994517C37}" type="datetimeFigureOut">
              <a:rPr lang="en-US" smtClean="0"/>
              <a:t>2/21/2023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040F3DF-CF31-42DB-B3AC-992D8BED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141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7EEA41-F60D-413D-BE9E-DE9994517C37}" type="datetimeFigureOut">
              <a:rPr lang="en-US" smtClean="0"/>
              <a:t>2/21/2023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040F3DF-CF31-42DB-B3AC-992D8BED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341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evelhope Reviews | Course Report">
            <a:extLst>
              <a:ext uri="{FF2B5EF4-FFF2-40B4-BE49-F238E27FC236}">
                <a16:creationId xmlns:a16="http://schemas.microsoft.com/office/drawing/2014/main" id="{09CAEDC3-A0C3-E927-FBB8-83559442C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6025" y="23072"/>
            <a:ext cx="1398702" cy="139870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0708F37-BCE0-821B-89EF-528833982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204" y="2595715"/>
            <a:ext cx="5413334" cy="3302179"/>
          </a:xfrm>
          <a:prstGeom prst="rect">
            <a:avLst/>
          </a:prstGeom>
          <a:ln>
            <a:noFill/>
          </a:ln>
          <a:effectLst>
            <a:softEdge rad="112500"/>
          </a:effectLst>
        </p:spPr>
      </p:pic>
      <p:sp>
        <p:nvSpPr>
          <p:cNvPr id="10" name="TextBox 9">
            <a:extLst>
              <a:ext uri="{FF2B5EF4-FFF2-40B4-BE49-F238E27FC236}">
                <a16:creationId xmlns:a16="http://schemas.microsoft.com/office/drawing/2014/main" id="{6376F3A3-A474-B6AE-5CFE-253511B2AAEE}"/>
              </a:ext>
            </a:extLst>
          </p:cNvPr>
          <p:cNvSpPr txBox="1"/>
          <p:nvPr/>
        </p:nvSpPr>
        <p:spPr>
          <a:xfrm>
            <a:off x="324678" y="413624"/>
            <a:ext cx="6109252" cy="1200329"/>
          </a:xfrm>
          <a:prstGeom prst="rect">
            <a:avLst/>
          </a:prstGeom>
          <a:noFill/>
        </p:spPr>
        <p:txBody>
          <a:bodyPr wrap="square">
            <a:spAutoFit/>
          </a:bodyPr>
          <a:lstStyle/>
          <a:p>
            <a:pPr algn="ctr"/>
            <a:r>
              <a:rPr lang="en-US" sz="1800" dirty="0">
                <a:solidFill>
                  <a:schemeClr val="accent1">
                    <a:lumMod val="50000"/>
                  </a:schemeClr>
                </a:solidFill>
                <a:highlight>
                  <a:srgbClr val="FFFF00"/>
                </a:highlight>
                <a:latin typeface="-apple-system"/>
              </a:rPr>
              <a:t>Statistics show that 93% of companies file for bankruptcy within one year of losing their data center </a:t>
            </a:r>
            <a:r>
              <a:rPr lang="en-US" sz="1800" b="1" dirty="0">
                <a:solidFill>
                  <a:schemeClr val="accent1">
                    <a:lumMod val="50000"/>
                  </a:schemeClr>
                </a:solidFill>
                <a:highlight>
                  <a:srgbClr val="FFFF00"/>
                </a:highlight>
                <a:latin typeface="-apple-system"/>
              </a:rPr>
              <a:t>and 50% companies file for bankruptcy immediately after going without any data management for a period of about 10 days.</a:t>
            </a:r>
            <a:endParaRPr lang="en-US" sz="1800" b="1" dirty="0">
              <a:solidFill>
                <a:schemeClr val="accent1">
                  <a:lumMod val="50000"/>
                </a:schemeClr>
              </a:solidFill>
              <a:highlight>
                <a:srgbClr val="FFFF00"/>
              </a:highlight>
            </a:endParaRPr>
          </a:p>
        </p:txBody>
      </p:sp>
      <p:sp>
        <p:nvSpPr>
          <p:cNvPr id="4" name="TextBox 3">
            <a:extLst>
              <a:ext uri="{FF2B5EF4-FFF2-40B4-BE49-F238E27FC236}">
                <a16:creationId xmlns:a16="http://schemas.microsoft.com/office/drawing/2014/main" id="{EB36FA16-9770-1474-D568-3CBD31231D34}"/>
              </a:ext>
            </a:extLst>
          </p:cNvPr>
          <p:cNvSpPr txBox="1"/>
          <p:nvPr/>
        </p:nvSpPr>
        <p:spPr>
          <a:xfrm>
            <a:off x="-132732" y="3164829"/>
            <a:ext cx="5884603" cy="1754326"/>
          </a:xfrm>
          <a:prstGeom prst="rect">
            <a:avLst/>
          </a:prstGeom>
          <a:noFill/>
        </p:spPr>
        <p:txBody>
          <a:bodyPr wrap="square">
            <a:spAutoFit/>
          </a:bodyPr>
          <a:lstStyle/>
          <a:p>
            <a:pPr algn="ctr"/>
            <a:r>
              <a:rPr lang="en-US" b="1" dirty="0">
                <a:solidFill>
                  <a:schemeClr val="accent1">
                    <a:lumMod val="75000"/>
                  </a:schemeClr>
                </a:solidFill>
                <a:latin typeface="Merriweather" panose="020B0604020202020204" pitchFamily="2" charset="0"/>
              </a:rPr>
              <a:t>Data Management Poses Major Challenges And Issues For Companies. Such as:-</a:t>
            </a:r>
          </a:p>
          <a:p>
            <a:pPr algn="ctr"/>
            <a:endParaRPr lang="en-US" b="1" dirty="0">
              <a:solidFill>
                <a:schemeClr val="accent1">
                  <a:lumMod val="75000"/>
                </a:schemeClr>
              </a:solidFill>
              <a:latin typeface="Merriweather" panose="020B0604020202020204" pitchFamily="2" charset="0"/>
            </a:endParaRPr>
          </a:p>
          <a:p>
            <a:pPr marL="342900" indent="-342900">
              <a:buFont typeface="Wingdings" panose="05000000000000000000" pitchFamily="2" charset="2"/>
              <a:buChar char="v"/>
            </a:pPr>
            <a:r>
              <a:rPr lang="en-US" b="1" dirty="0">
                <a:solidFill>
                  <a:srgbClr val="333333"/>
                </a:solidFill>
                <a:latin typeface="Merriweather" panose="00000500000000000000" pitchFamily="2" charset="0"/>
              </a:rPr>
              <a:t>Understanding Data / Getting the most out of it data</a:t>
            </a:r>
          </a:p>
          <a:p>
            <a:pPr marL="342900" indent="-342900">
              <a:buFont typeface="Wingdings" panose="05000000000000000000" pitchFamily="2" charset="2"/>
              <a:buChar char="v"/>
            </a:pPr>
            <a:r>
              <a:rPr lang="en-US" b="1" dirty="0">
                <a:solidFill>
                  <a:srgbClr val="333333"/>
                </a:solidFill>
                <a:latin typeface="Merriweather" panose="00000500000000000000" pitchFamily="2" charset="0"/>
              </a:rPr>
              <a:t>Using Data Management to maximize profits</a:t>
            </a:r>
            <a:endParaRPr lang="en-US" dirty="0">
              <a:solidFill>
                <a:schemeClr val="accent1">
                  <a:lumMod val="75000"/>
                </a:schemeClr>
              </a:solidFill>
            </a:endParaRPr>
          </a:p>
        </p:txBody>
      </p:sp>
    </p:spTree>
    <p:extLst>
      <p:ext uri="{BB962C8B-B14F-4D97-AF65-F5344CB8AC3E}">
        <p14:creationId xmlns:p14="http://schemas.microsoft.com/office/powerpoint/2010/main" val="29024953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ppt_w</p:attrName>
                                        </p:attrNameLst>
                                      </p:cBhvr>
                                      <p:tavLst>
                                        <p:tav tm="0" fmla="#ppt_w*sin(2.5*pi*$)">
                                          <p:val>
                                            <p:fltVal val="0"/>
                                          </p:val>
                                        </p:tav>
                                        <p:tav tm="100000">
                                          <p:val>
                                            <p:fltVal val="1"/>
                                          </p:val>
                                        </p:tav>
                                      </p:tavLst>
                                    </p:anim>
                                    <p:anim calcmode="lin" valueType="num">
                                      <p:cBhvr>
                                        <p:cTn id="9" dur="25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750" fill="hold"/>
                                        <p:tgtEl>
                                          <p:spTgt spid="10"/>
                                        </p:tgtEl>
                                        <p:attrNameLst>
                                          <p:attrName>ppt_w</p:attrName>
                                        </p:attrNameLst>
                                      </p:cBhvr>
                                      <p:tavLst>
                                        <p:tav tm="0">
                                          <p:val>
                                            <p:fltVal val="0"/>
                                          </p:val>
                                        </p:tav>
                                        <p:tav tm="100000">
                                          <p:val>
                                            <p:strVal val="#ppt_w"/>
                                          </p:val>
                                        </p:tav>
                                      </p:tavLst>
                                    </p:anim>
                                    <p:anim calcmode="lin" valueType="num">
                                      <p:cBhvr>
                                        <p:cTn id="15" dur="750" fill="hold"/>
                                        <p:tgtEl>
                                          <p:spTgt spid="10"/>
                                        </p:tgtEl>
                                        <p:attrNameLst>
                                          <p:attrName>ppt_h</p:attrName>
                                        </p:attrNameLst>
                                      </p:cBhvr>
                                      <p:tavLst>
                                        <p:tav tm="0">
                                          <p:val>
                                            <p:fltVal val="0"/>
                                          </p:val>
                                        </p:tav>
                                        <p:tav tm="100000">
                                          <p:val>
                                            <p:strVal val="#ppt_h"/>
                                          </p:val>
                                        </p:tav>
                                      </p:tavLst>
                                    </p:anim>
                                    <p:anim calcmode="lin" valueType="num">
                                      <p:cBhvr>
                                        <p:cTn id="16" dur="750" fill="hold"/>
                                        <p:tgtEl>
                                          <p:spTgt spid="10"/>
                                        </p:tgtEl>
                                        <p:attrNameLst>
                                          <p:attrName>style.rotation</p:attrName>
                                        </p:attrNameLst>
                                      </p:cBhvr>
                                      <p:tavLst>
                                        <p:tav tm="0">
                                          <p:val>
                                            <p:fltVal val="90"/>
                                          </p:val>
                                        </p:tav>
                                        <p:tav tm="100000">
                                          <p:val>
                                            <p:fltVal val="0"/>
                                          </p:val>
                                        </p:tav>
                                      </p:tavLst>
                                    </p:anim>
                                    <p:animEffect transition="in" filter="fade">
                                      <p:cBhvr>
                                        <p:cTn id="1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evelhope Reviews | Course Report">
            <a:extLst>
              <a:ext uri="{FF2B5EF4-FFF2-40B4-BE49-F238E27FC236}">
                <a16:creationId xmlns:a16="http://schemas.microsoft.com/office/drawing/2014/main" id="{EE98EB1F-3E27-82B1-C6A9-070CD5FE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6025" y="23072"/>
            <a:ext cx="1398702" cy="139870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56F3F34-25DD-1A36-9A0E-8FC7B0645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4" y="2675766"/>
            <a:ext cx="4776270" cy="3397973"/>
          </a:xfrm>
          <a:prstGeom prst="rect">
            <a:avLst/>
          </a:prstGeom>
        </p:spPr>
      </p:pic>
      <p:sp>
        <p:nvSpPr>
          <p:cNvPr id="4" name="Title 2">
            <a:extLst>
              <a:ext uri="{FF2B5EF4-FFF2-40B4-BE49-F238E27FC236}">
                <a16:creationId xmlns:a16="http://schemas.microsoft.com/office/drawing/2014/main" id="{24C8EF01-A0FE-F99B-145B-BC30F3381B17}"/>
              </a:ext>
            </a:extLst>
          </p:cNvPr>
          <p:cNvSpPr txBox="1">
            <a:spLocks/>
          </p:cNvSpPr>
          <p:nvPr/>
        </p:nvSpPr>
        <p:spPr>
          <a:xfrm>
            <a:off x="149096" y="822317"/>
            <a:ext cx="9763530" cy="12980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schemeClr val="accent1">
                  <a:lumMod val="75000"/>
                </a:schemeClr>
              </a:solidFill>
            </a:endParaRPr>
          </a:p>
        </p:txBody>
      </p:sp>
      <p:sp>
        <p:nvSpPr>
          <p:cNvPr id="8" name="TextBox 7">
            <a:extLst>
              <a:ext uri="{FF2B5EF4-FFF2-40B4-BE49-F238E27FC236}">
                <a16:creationId xmlns:a16="http://schemas.microsoft.com/office/drawing/2014/main" id="{CCBE3936-8CEB-B6B8-489B-75E7D7AE2B63}"/>
              </a:ext>
            </a:extLst>
          </p:cNvPr>
          <p:cNvSpPr txBox="1"/>
          <p:nvPr/>
        </p:nvSpPr>
        <p:spPr>
          <a:xfrm>
            <a:off x="339223" y="67667"/>
            <a:ext cx="6105832" cy="1631216"/>
          </a:xfrm>
          <a:prstGeom prst="rect">
            <a:avLst/>
          </a:prstGeom>
          <a:noFill/>
        </p:spPr>
        <p:txBody>
          <a:bodyPr wrap="square">
            <a:spAutoFit/>
          </a:bodyPr>
          <a:lstStyle/>
          <a:p>
            <a:r>
              <a:rPr lang="en-US" sz="1800" b="1" i="0" u="sng" dirty="0">
                <a:solidFill>
                  <a:srgbClr val="2C2F34"/>
                </a:solidFill>
                <a:effectLst/>
                <a:latin typeface="-apple-system"/>
              </a:rPr>
              <a:t>Just a minimal inconsistency of data resulted in a rather costly and disastrous mistake by </a:t>
            </a:r>
            <a:r>
              <a:rPr lang="en-US" b="1" i="0" dirty="0">
                <a:solidFill>
                  <a:srgbClr val="2C2F34"/>
                </a:solidFill>
                <a:effectLst/>
                <a:latin typeface="-apple-system"/>
              </a:rPr>
              <a:t>NASA </a:t>
            </a:r>
            <a:r>
              <a:rPr lang="en-US" b="0" i="0" dirty="0">
                <a:solidFill>
                  <a:srgbClr val="2C2F34"/>
                </a:solidFill>
                <a:effectLst/>
                <a:latin typeface="-apple-system"/>
              </a:rPr>
              <a:t>in 1999. </a:t>
            </a:r>
            <a:r>
              <a:rPr lang="en-US" b="1" i="0" dirty="0">
                <a:solidFill>
                  <a:srgbClr val="C00000"/>
                </a:solidFill>
                <a:effectLst/>
                <a:latin typeface="-apple-system"/>
              </a:rPr>
              <a:t>NASA LOST</a:t>
            </a:r>
            <a:r>
              <a:rPr lang="en-US" b="0" i="0" dirty="0">
                <a:solidFill>
                  <a:srgbClr val="C00000"/>
                </a:solidFill>
                <a:effectLst/>
                <a:latin typeface="-apple-system"/>
              </a:rPr>
              <a:t> $125 MILLION </a:t>
            </a:r>
            <a:r>
              <a:rPr lang="en-US" b="0" i="0" dirty="0">
                <a:solidFill>
                  <a:srgbClr val="2C2F34"/>
                </a:solidFill>
                <a:effectLst/>
                <a:latin typeface="-apple-system"/>
              </a:rPr>
              <a:t>when it lost the Mars Orbiter due to data inconsistency </a:t>
            </a:r>
          </a:p>
          <a:p>
            <a:r>
              <a:rPr lang="en-US" sz="2800" dirty="0">
                <a:effectLst>
                  <a:outerShdw blurRad="38100" dist="38100" dir="2700000" algn="tl">
                    <a:srgbClr val="000000">
                      <a:alpha val="43137"/>
                    </a:srgbClr>
                  </a:outerShdw>
                </a:effectLst>
                <a:highlight>
                  <a:srgbClr val="FFFF00"/>
                </a:highlight>
              </a:rPr>
              <a:t>According to:-    https://pctechmag.com/</a:t>
            </a:r>
            <a:endParaRPr lang="en-US" sz="2800" b="0" i="0" dirty="0">
              <a:solidFill>
                <a:srgbClr val="2C2F34"/>
              </a:solidFill>
              <a:effectLst/>
              <a:latin typeface="-apple-system"/>
            </a:endParaRPr>
          </a:p>
        </p:txBody>
      </p:sp>
    </p:spTree>
    <p:extLst>
      <p:ext uri="{BB962C8B-B14F-4D97-AF65-F5344CB8AC3E}">
        <p14:creationId xmlns:p14="http://schemas.microsoft.com/office/powerpoint/2010/main" val="3097019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FA4818-DBE5-90ED-75E3-8BA75016B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116" y="735809"/>
            <a:ext cx="8539315" cy="4780088"/>
          </a:xfrm>
          <a:prstGeom prst="rect">
            <a:avLst/>
          </a:prstGeom>
        </p:spPr>
      </p:pic>
      <p:sp>
        <p:nvSpPr>
          <p:cNvPr id="7" name="TextBox 6">
            <a:extLst>
              <a:ext uri="{FF2B5EF4-FFF2-40B4-BE49-F238E27FC236}">
                <a16:creationId xmlns:a16="http://schemas.microsoft.com/office/drawing/2014/main" id="{2EB9C83F-0D94-96E3-64C3-B8C8FF0AD182}"/>
              </a:ext>
            </a:extLst>
          </p:cNvPr>
          <p:cNvSpPr txBox="1"/>
          <p:nvPr/>
        </p:nvSpPr>
        <p:spPr>
          <a:xfrm>
            <a:off x="323850" y="84026"/>
            <a:ext cx="8820150" cy="1200329"/>
          </a:xfrm>
          <a:prstGeom prst="rect">
            <a:avLst/>
          </a:prstGeom>
          <a:noFill/>
        </p:spPr>
        <p:txBody>
          <a:bodyPr wrap="square">
            <a:spAutoFit/>
          </a:bodyPr>
          <a:lstStyle/>
          <a:p>
            <a:r>
              <a:rPr lang="en-US" sz="1800" b="1" dirty="0">
                <a:solidFill>
                  <a:srgbClr val="C00000"/>
                </a:solidFill>
              </a:rPr>
              <a:t>Our Team First Task : - </a:t>
            </a:r>
            <a:endParaRPr lang="en-US" sz="1800" dirty="0">
              <a:solidFill>
                <a:srgbClr val="C00000"/>
              </a:solidFill>
            </a:endParaRPr>
          </a:p>
          <a:p>
            <a:r>
              <a:rPr lang="en-US" sz="1800" dirty="0"/>
              <a:t>was to  find  w</a:t>
            </a:r>
            <a:r>
              <a:rPr lang="en-US" dirty="0"/>
              <a:t>hat countries does the company sell its products to and what are the categories sold to each country? </a:t>
            </a:r>
          </a:p>
          <a:p>
            <a:endParaRPr lang="en-US" dirty="0"/>
          </a:p>
        </p:txBody>
      </p:sp>
      <p:sp>
        <p:nvSpPr>
          <p:cNvPr id="8" name="Title 7">
            <a:extLst>
              <a:ext uri="{FF2B5EF4-FFF2-40B4-BE49-F238E27FC236}">
                <a16:creationId xmlns:a16="http://schemas.microsoft.com/office/drawing/2014/main" id="{0F1EEBA1-4589-DAFE-B205-4D0A856ADE0B}"/>
              </a:ext>
            </a:extLst>
          </p:cNvPr>
          <p:cNvSpPr>
            <a:spLocks noGrp="1"/>
          </p:cNvSpPr>
          <p:nvPr>
            <p:ph type="title"/>
          </p:nvPr>
        </p:nvSpPr>
        <p:spPr>
          <a:xfrm>
            <a:off x="142569" y="1548581"/>
            <a:ext cx="3367547" cy="4424516"/>
          </a:xfrm>
        </p:spPr>
        <p:txBody>
          <a:bodyPr>
            <a:normAutofit/>
          </a:bodyPr>
          <a:lstStyle/>
          <a:p>
            <a:pPr algn="r"/>
            <a:r>
              <a:rPr lang="en-US" sz="2000" cap="none" dirty="0">
                <a:solidFill>
                  <a:srgbClr val="0070C0"/>
                </a:solidFill>
                <a:latin typeface="Arial Black" panose="020B0A04020102020204" pitchFamily="34" charset="0"/>
              </a:rPr>
              <a:t>Our Solution :-</a:t>
            </a:r>
            <a:br>
              <a:rPr lang="en-US" sz="2000" cap="none" dirty="0">
                <a:solidFill>
                  <a:srgbClr val="0070C0"/>
                </a:solidFill>
                <a:latin typeface="Arial Black" panose="020B0A04020102020204" pitchFamily="34" charset="0"/>
              </a:rPr>
            </a:br>
            <a:br>
              <a:rPr lang="en-US" sz="2000" cap="none" dirty="0">
                <a:solidFill>
                  <a:srgbClr val="0070C0"/>
                </a:solidFill>
                <a:latin typeface="Arial Black" panose="020B0A04020102020204" pitchFamily="34" charset="0"/>
              </a:rPr>
            </a:br>
            <a:br>
              <a:rPr lang="en-US" sz="2000" cap="none" dirty="0">
                <a:solidFill>
                  <a:srgbClr val="0070C0"/>
                </a:solidFill>
                <a:latin typeface="Arial Black" panose="020B0A04020102020204" pitchFamily="34" charset="0"/>
              </a:rPr>
            </a:br>
            <a:r>
              <a:rPr lang="en-US" sz="2000" cap="none" dirty="0">
                <a:effectLst>
                  <a:outerShdw blurRad="38100" dist="38100" dir="2700000" algn="tl">
                    <a:srgbClr val="000000">
                      <a:alpha val="43137"/>
                    </a:srgbClr>
                  </a:outerShdw>
                </a:effectLst>
                <a:latin typeface="Arial Black" panose="020B0A04020102020204" pitchFamily="34" charset="0"/>
              </a:rPr>
              <a:t>Through our solution the company/stakeholders was able to inference on what categories of product each countries were buying this enables focus to maximize sales </a:t>
            </a:r>
            <a:br>
              <a:rPr lang="en-US" cap="none" dirty="0">
                <a:solidFill>
                  <a:srgbClr val="0070C0"/>
                </a:solidFill>
                <a:latin typeface="Arial Black" panose="020B0A04020102020204" pitchFamily="34" charset="0"/>
              </a:rPr>
            </a:br>
            <a:br>
              <a:rPr lang="en-US" cap="none" dirty="0">
                <a:solidFill>
                  <a:srgbClr val="0070C0"/>
                </a:solidFill>
                <a:latin typeface="Arial Black" panose="020B0A04020102020204" pitchFamily="34" charset="0"/>
              </a:rPr>
            </a:br>
            <a:endParaRPr lang="en-US" cap="none"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4074678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B9C83F-0D94-96E3-64C3-B8C8FF0AD182}"/>
              </a:ext>
            </a:extLst>
          </p:cNvPr>
          <p:cNvSpPr txBox="1"/>
          <p:nvPr/>
        </p:nvSpPr>
        <p:spPr>
          <a:xfrm>
            <a:off x="0" y="0"/>
            <a:ext cx="8820150" cy="923330"/>
          </a:xfrm>
          <a:prstGeom prst="rect">
            <a:avLst/>
          </a:prstGeom>
          <a:noFill/>
        </p:spPr>
        <p:txBody>
          <a:bodyPr wrap="square">
            <a:spAutoFit/>
          </a:bodyPr>
          <a:lstStyle/>
          <a:p>
            <a:r>
              <a:rPr lang="en-US" sz="1800" b="1" dirty="0">
                <a:solidFill>
                  <a:srgbClr val="C00000"/>
                </a:solidFill>
              </a:rPr>
              <a:t>Our Team Second Task : - </a:t>
            </a:r>
            <a:endParaRPr lang="en-US" sz="1800" dirty="0">
              <a:solidFill>
                <a:srgbClr val="C00000"/>
              </a:solidFill>
            </a:endParaRPr>
          </a:p>
          <a:p>
            <a:pPr marL="285750" indent="-285750">
              <a:buFont typeface="Wingdings" panose="05000000000000000000" pitchFamily="2" charset="2"/>
              <a:buChar char="v"/>
            </a:pPr>
            <a:r>
              <a:rPr lang="en-US" sz="1800" dirty="0"/>
              <a:t>Calculating the sales amount for the company 2016 2017-2018</a:t>
            </a:r>
          </a:p>
          <a:p>
            <a:pPr marL="285750" indent="-285750">
              <a:buFont typeface="Wingdings" panose="05000000000000000000" pitchFamily="2" charset="2"/>
              <a:buChar char="v"/>
            </a:pPr>
            <a:r>
              <a:rPr lang="en-US" sz="1800" dirty="0"/>
              <a:t>Separate the sales amounts for 3 categories low-medium-high </a:t>
            </a:r>
            <a:endParaRPr lang="en-US" dirty="0"/>
          </a:p>
        </p:txBody>
      </p:sp>
      <p:sp>
        <p:nvSpPr>
          <p:cNvPr id="8" name="Title 7">
            <a:extLst>
              <a:ext uri="{FF2B5EF4-FFF2-40B4-BE49-F238E27FC236}">
                <a16:creationId xmlns:a16="http://schemas.microsoft.com/office/drawing/2014/main" id="{0F1EEBA1-4589-DAFE-B205-4D0A856ADE0B}"/>
              </a:ext>
            </a:extLst>
          </p:cNvPr>
          <p:cNvSpPr>
            <a:spLocks noGrp="1"/>
          </p:cNvSpPr>
          <p:nvPr>
            <p:ph type="title"/>
          </p:nvPr>
        </p:nvSpPr>
        <p:spPr>
          <a:xfrm>
            <a:off x="811162" y="1460095"/>
            <a:ext cx="4454880" cy="442451"/>
          </a:xfrm>
        </p:spPr>
        <p:txBody>
          <a:bodyPr>
            <a:noAutofit/>
          </a:bodyPr>
          <a:lstStyle/>
          <a:p>
            <a:pPr algn="ctr"/>
            <a:r>
              <a:rPr lang="en-US" sz="2000" cap="none" spc="300" dirty="0">
                <a:solidFill>
                  <a:srgbClr val="0070C0"/>
                </a:solidFill>
                <a:latin typeface="Arial Black" panose="020B0A04020102020204" pitchFamily="34" charset="0"/>
              </a:rPr>
              <a:t>Our    Solution :-</a:t>
            </a:r>
            <a:br>
              <a:rPr lang="en-US" sz="2000" cap="none" spc="300" dirty="0">
                <a:solidFill>
                  <a:srgbClr val="0070C0"/>
                </a:solidFill>
                <a:latin typeface="Arial Black" panose="020B0A04020102020204" pitchFamily="34" charset="0"/>
              </a:rPr>
            </a:br>
            <a:br>
              <a:rPr lang="en-US" sz="2000" cap="none" spc="300" dirty="0">
                <a:solidFill>
                  <a:srgbClr val="0070C0"/>
                </a:solidFill>
                <a:latin typeface="Arial Black" panose="020B0A04020102020204" pitchFamily="34" charset="0"/>
              </a:rPr>
            </a:br>
            <a:br>
              <a:rPr lang="en-US" sz="2000" cap="none" spc="300" dirty="0">
                <a:solidFill>
                  <a:srgbClr val="0070C0"/>
                </a:solidFill>
                <a:latin typeface="Arial Black" panose="020B0A04020102020204" pitchFamily="34" charset="0"/>
              </a:rPr>
            </a:br>
            <a:br>
              <a:rPr lang="en-US" sz="2000" cap="none" spc="300" dirty="0">
                <a:solidFill>
                  <a:srgbClr val="0070C0"/>
                </a:solidFill>
                <a:latin typeface="Arial Black" panose="020B0A04020102020204" pitchFamily="34" charset="0"/>
              </a:rPr>
            </a:br>
            <a:br>
              <a:rPr lang="en-US" sz="2000" cap="none" spc="300" dirty="0">
                <a:solidFill>
                  <a:srgbClr val="0070C0"/>
                </a:solidFill>
                <a:latin typeface="Arial Black" panose="020B0A04020102020204" pitchFamily="34" charset="0"/>
              </a:rPr>
            </a:br>
            <a:endParaRPr lang="en-US" sz="2000" cap="none" spc="300" dirty="0">
              <a:solidFill>
                <a:srgbClr val="0070C0"/>
              </a:solidFill>
              <a:latin typeface="Arial Black" panose="020B0A04020102020204" pitchFamily="34" charset="0"/>
            </a:endParaRPr>
          </a:p>
        </p:txBody>
      </p:sp>
      <p:pic>
        <p:nvPicPr>
          <p:cNvPr id="6" name="Picture 5">
            <a:extLst>
              <a:ext uri="{FF2B5EF4-FFF2-40B4-BE49-F238E27FC236}">
                <a16:creationId xmlns:a16="http://schemas.microsoft.com/office/drawing/2014/main" id="{DA62F075-9846-FE2B-5F94-A3ABE155B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987" y="3543003"/>
            <a:ext cx="5260265" cy="2474337"/>
          </a:xfrm>
          <a:prstGeom prst="rect">
            <a:avLst/>
          </a:prstGeom>
        </p:spPr>
      </p:pic>
      <p:pic>
        <p:nvPicPr>
          <p:cNvPr id="12" name="Picture 11">
            <a:extLst>
              <a:ext uri="{FF2B5EF4-FFF2-40B4-BE49-F238E27FC236}">
                <a16:creationId xmlns:a16="http://schemas.microsoft.com/office/drawing/2014/main" id="{A42118B8-90A6-96CE-0995-F41C984FA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286" y="158857"/>
            <a:ext cx="6353175" cy="3270143"/>
          </a:xfrm>
          <a:prstGeom prst="rect">
            <a:avLst/>
          </a:prstGeom>
        </p:spPr>
      </p:pic>
      <p:sp>
        <p:nvSpPr>
          <p:cNvPr id="13" name="Title 7">
            <a:extLst>
              <a:ext uri="{FF2B5EF4-FFF2-40B4-BE49-F238E27FC236}">
                <a16:creationId xmlns:a16="http://schemas.microsoft.com/office/drawing/2014/main" id="{B728F915-6934-6C83-0BFF-D2F9E53DEBF2}"/>
              </a:ext>
            </a:extLst>
          </p:cNvPr>
          <p:cNvSpPr txBox="1">
            <a:spLocks/>
          </p:cNvSpPr>
          <p:nvPr/>
        </p:nvSpPr>
        <p:spPr>
          <a:xfrm>
            <a:off x="14747" y="1976277"/>
            <a:ext cx="5373328" cy="381983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342900" indent="-342900">
              <a:lnSpc>
                <a:spcPct val="100000"/>
              </a:lnSpc>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Through our solution the company/stakeholders was able to determine what year they made much more profit and also to compare with the year they made lower profit this enables them to find out what caused the inconsistency in profit margin</a:t>
            </a:r>
          </a:p>
          <a:p>
            <a:pPr marL="342900" indent="-342900">
              <a:lnSpc>
                <a:spcPct val="100000"/>
              </a:lnSpc>
              <a:buFont typeface="Courier New" panose="02070309020205020404" pitchFamily="49" charset="0"/>
              <a:buChar char="o"/>
            </a:pPr>
            <a:r>
              <a:rPr lang="en-US" sz="2000" cap="none" dirty="0">
                <a:latin typeface="Times New Roman" panose="02020603050405020304" pitchFamily="18" charset="0"/>
                <a:cs typeface="Times New Roman" panose="02020603050405020304" pitchFamily="18" charset="0"/>
              </a:rPr>
              <a:t>Our solution also presented to the company/stakeholder what countries brought in higher, medium and low sales. With this, the company know where to put in more effort as a result of higher sales from these countries and make them think on what could be responsible for the low sales in the low sales countries. </a:t>
            </a:r>
            <a:br>
              <a:rPr lang="en-US" sz="1800" cap="none" dirty="0">
                <a:solidFill>
                  <a:srgbClr val="0070C0"/>
                </a:solidFill>
                <a:latin typeface="Times New Roman" panose="02020603050405020304" pitchFamily="18" charset="0"/>
                <a:cs typeface="Times New Roman" panose="02020603050405020304" pitchFamily="18" charset="0"/>
              </a:rPr>
            </a:br>
            <a:endParaRPr lang="en-US" sz="1800" cap="none"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133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653</TotalTime>
  <Words>308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-apple-system</vt:lpstr>
      <vt:lpstr>Arial</vt:lpstr>
      <vt:lpstr>Arial Black</vt:lpstr>
      <vt:lpstr>Courier New</vt:lpstr>
      <vt:lpstr>Gill Sans MT</vt:lpstr>
      <vt:lpstr>Merriweather</vt:lpstr>
      <vt:lpstr>Times New Roman</vt:lpstr>
      <vt:lpstr>Wingdings</vt:lpstr>
      <vt:lpstr>Gallery</vt:lpstr>
      <vt:lpstr>PowerPoint Presentation</vt:lpstr>
      <vt:lpstr>PowerPoint Presentation</vt:lpstr>
      <vt:lpstr>Our Solution :-   Through our solution the company/stakeholders was able to inference on what categories of product each countries were buying this enables focus to maximize sales   </vt:lpstr>
      <vt:lpstr>Our    Solution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Barnabas Obande</dc:creator>
  <cp:lastModifiedBy>Barnabas Obande</cp:lastModifiedBy>
  <cp:revision>10</cp:revision>
  <dcterms:created xsi:type="dcterms:W3CDTF">2022-12-18T13:37:36Z</dcterms:created>
  <dcterms:modified xsi:type="dcterms:W3CDTF">2023-02-21T10:08:56Z</dcterms:modified>
</cp:coreProperties>
</file>