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webextensions/webextension1.xml" ContentType="application/vnd.ms-office.webextension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4" r:id="rId4"/>
    <p:sldId id="267" r:id="rId5"/>
    <p:sldId id="263" r:id="rId6"/>
    <p:sldId id="268" r:id="rId7"/>
    <p:sldId id="269" r:id="rId8"/>
    <p:sldId id="270" r:id="rId9"/>
    <p:sldId id="271" r:id="rId10"/>
    <p:sldId id="272" r:id="rId11"/>
    <p:sldId id="273" r:id="rId12"/>
    <p:sldId id="260" r:id="rId13"/>
    <p:sldId id="262" r:id="rId14"/>
    <p:sldId id="275" r:id="rId15"/>
    <p:sldId id="274" r:id="rId16"/>
    <p:sldId id="276" r:id="rId17"/>
    <p:sldId id="277" r:id="rId18"/>
    <p:sldId id="258" r:id="rId19"/>
  </p:sldIdLst>
  <p:sldSz cx="9144000" cy="5143500" type="screen16x9"/>
  <p:notesSz cx="6858000" cy="9144000"/>
  <p:embeddedFontLs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Proxima Nova Semibold" panose="020B0604020202020204" charset="0"/>
      <p:regular r:id="rId26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2154" y="1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rive'&#305;m\Develhope\Develhope_stage2\data-5---team-4\Presentation\Sales%20Category,Country,%23%20of%20Delayed%20Ord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rive'&#305;m\Develhope\Develhope_stage2\data-5---team-4\Presentation\High%20Product%20Categories,Avg%20Deadline,Avg%20Proc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Delayed Shippments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'Sales Category,Country,# of Del'!$D$1</c:f>
              <c:strCache>
                <c:ptCount val="1"/>
                <c:pt idx="0">
                  <c:v>AVG Delay(days)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'Sales Category,Country,# of Del'!$B$2:$B$17</c:f>
              <c:strCache>
                <c:ptCount val="16"/>
                <c:pt idx="0">
                  <c:v>Argentina</c:v>
                </c:pt>
                <c:pt idx="1">
                  <c:v>Finland</c:v>
                </c:pt>
                <c:pt idx="2">
                  <c:v>Italy</c:v>
                </c:pt>
                <c:pt idx="3">
                  <c:v>Norway</c:v>
                </c:pt>
                <c:pt idx="4">
                  <c:v>Poland</c:v>
                </c:pt>
                <c:pt idx="5">
                  <c:v>Portugal</c:v>
                </c:pt>
                <c:pt idx="6">
                  <c:v>Spain</c:v>
                </c:pt>
                <c:pt idx="7">
                  <c:v>Austria</c:v>
                </c:pt>
                <c:pt idx="8">
                  <c:v>Brazil</c:v>
                </c:pt>
                <c:pt idx="9">
                  <c:v>France</c:v>
                </c:pt>
                <c:pt idx="10">
                  <c:v>Germany</c:v>
                </c:pt>
                <c:pt idx="11">
                  <c:v>Ireland</c:v>
                </c:pt>
                <c:pt idx="12">
                  <c:v>Sweden</c:v>
                </c:pt>
                <c:pt idx="13">
                  <c:v>UK</c:v>
                </c:pt>
                <c:pt idx="14">
                  <c:v>USA</c:v>
                </c:pt>
                <c:pt idx="15">
                  <c:v>Venezuela</c:v>
                </c:pt>
              </c:strCache>
            </c:strRef>
          </c:cat>
          <c:val>
            <c:numRef>
              <c:f>'Sales Category,Country,# of Del'!$D$2:$D$17</c:f>
              <c:numCache>
                <c:formatCode>General</c:formatCode>
                <c:ptCount val="16"/>
                <c:pt idx="0">
                  <c:v>8</c:v>
                </c:pt>
                <c:pt idx="1">
                  <c:v>16.22</c:v>
                </c:pt>
                <c:pt idx="2">
                  <c:v>8.8699999999999992</c:v>
                </c:pt>
                <c:pt idx="3">
                  <c:v>12.17</c:v>
                </c:pt>
                <c:pt idx="4">
                  <c:v>15</c:v>
                </c:pt>
                <c:pt idx="5">
                  <c:v>1</c:v>
                </c:pt>
                <c:pt idx="6">
                  <c:v>17</c:v>
                </c:pt>
                <c:pt idx="7">
                  <c:v>7</c:v>
                </c:pt>
                <c:pt idx="8">
                  <c:v>15.67</c:v>
                </c:pt>
                <c:pt idx="9">
                  <c:v>8.67</c:v>
                </c:pt>
                <c:pt idx="10">
                  <c:v>7.75</c:v>
                </c:pt>
                <c:pt idx="11">
                  <c:v>5</c:v>
                </c:pt>
                <c:pt idx="12">
                  <c:v>3.33</c:v>
                </c:pt>
                <c:pt idx="13">
                  <c:v>5.75</c:v>
                </c:pt>
                <c:pt idx="14">
                  <c:v>4.43</c:v>
                </c:pt>
                <c:pt idx="1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F-4A3D-942D-D5BF9D5A9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1670240"/>
        <c:axId val="1261678144"/>
      </c:barChart>
      <c:lineChart>
        <c:grouping val="stacked"/>
        <c:varyColors val="0"/>
        <c:ser>
          <c:idx val="0"/>
          <c:order val="1"/>
          <c:tx>
            <c:strRef>
              <c:f>'Sales Category,Country,# of Del'!$C$1</c:f>
              <c:strCache>
                <c:ptCount val="1"/>
                <c:pt idx="0">
                  <c:v># of Delayed Orders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'Sales Category,Country,# of Del'!$B$2:$B$17</c:f>
              <c:strCache>
                <c:ptCount val="16"/>
                <c:pt idx="0">
                  <c:v>Argentina</c:v>
                </c:pt>
                <c:pt idx="1">
                  <c:v>Finland</c:v>
                </c:pt>
                <c:pt idx="2">
                  <c:v>Italy</c:v>
                </c:pt>
                <c:pt idx="3">
                  <c:v>Norway</c:v>
                </c:pt>
                <c:pt idx="4">
                  <c:v>Poland</c:v>
                </c:pt>
                <c:pt idx="5">
                  <c:v>Portugal</c:v>
                </c:pt>
                <c:pt idx="6">
                  <c:v>Spain</c:v>
                </c:pt>
                <c:pt idx="7">
                  <c:v>Austria</c:v>
                </c:pt>
                <c:pt idx="8">
                  <c:v>Brazil</c:v>
                </c:pt>
                <c:pt idx="9">
                  <c:v>France</c:v>
                </c:pt>
                <c:pt idx="10">
                  <c:v>Germany</c:v>
                </c:pt>
                <c:pt idx="11">
                  <c:v>Ireland</c:v>
                </c:pt>
                <c:pt idx="12">
                  <c:v>Sweden</c:v>
                </c:pt>
                <c:pt idx="13">
                  <c:v>UK</c:v>
                </c:pt>
                <c:pt idx="14">
                  <c:v>USA</c:v>
                </c:pt>
                <c:pt idx="15">
                  <c:v>Venezuela</c:v>
                </c:pt>
              </c:strCache>
            </c:strRef>
          </c:cat>
          <c:val>
            <c:numRef>
              <c:f>'Sales Category,Country,# of Del'!$C$2:$C$17</c:f>
              <c:numCache>
                <c:formatCode>General</c:formatCode>
                <c:ptCount val="16"/>
                <c:pt idx="0">
                  <c:v>1</c:v>
                </c:pt>
                <c:pt idx="1">
                  <c:v>9</c:v>
                </c:pt>
                <c:pt idx="2">
                  <c:v>15</c:v>
                </c:pt>
                <c:pt idx="3">
                  <c:v>6</c:v>
                </c:pt>
                <c:pt idx="4">
                  <c:v>6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7</c:v>
                </c:pt>
                <c:pt idx="15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2F-4A3D-942D-D5BF9D5A9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8774048"/>
        <c:axId val="1988769888"/>
      </c:lineChart>
      <c:catAx>
        <c:axId val="198877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988769888"/>
        <c:crosses val="autoZero"/>
        <c:auto val="1"/>
        <c:lblAlgn val="ctr"/>
        <c:lblOffset val="100"/>
        <c:noMultiLvlLbl val="0"/>
      </c:catAx>
      <c:valAx>
        <c:axId val="198876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dirty="0" err="1"/>
                  <a:t>Days</a:t>
                </a:r>
                <a:endParaRPr lang="tr-T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988774048"/>
        <c:crosses val="autoZero"/>
        <c:crossBetween val="between"/>
      </c:valAx>
      <c:valAx>
        <c:axId val="12616781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261670240"/>
        <c:crosses val="max"/>
        <c:crossBetween val="between"/>
      </c:valAx>
      <c:catAx>
        <c:axId val="12616702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61678144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b="1" dirty="0" err="1">
                <a:latin typeface="Proxima Nova" panose="020B0604020202020204" charset="0"/>
              </a:rPr>
              <a:t>Order</a:t>
            </a:r>
            <a:r>
              <a:rPr lang="tr-TR" b="1" dirty="0">
                <a:latin typeface="Proxima Nova" panose="020B0604020202020204" charset="0"/>
              </a:rPr>
              <a:t> </a:t>
            </a:r>
            <a:r>
              <a:rPr lang="tr-TR" b="1" dirty="0" err="1">
                <a:latin typeface="Proxima Nova" panose="020B0604020202020204" charset="0"/>
              </a:rPr>
              <a:t>Process</a:t>
            </a:r>
            <a:r>
              <a:rPr lang="tr-TR" b="1" dirty="0">
                <a:latin typeface="Proxima Nova" panose="020B0604020202020204" charset="0"/>
              </a:rPr>
              <a:t>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4"/>
          <c:order val="4"/>
          <c:tx>
            <c:strRef>
              <c:f>'High Product Categories,Avg Dea'!$F$1</c:f>
              <c:strCache>
                <c:ptCount val="1"/>
                <c:pt idx="0">
                  <c:v>Avg Procurement Time(Low)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'High Product Categories,Avg Dea'!$A$2:$A$9</c:f>
              <c:strCache>
                <c:ptCount val="8"/>
                <c:pt idx="0">
                  <c:v>Beverages</c:v>
                </c:pt>
                <c:pt idx="1">
                  <c:v>Condiments</c:v>
                </c:pt>
                <c:pt idx="2">
                  <c:v>Confections</c:v>
                </c:pt>
                <c:pt idx="3">
                  <c:v>Dairy Products</c:v>
                </c:pt>
                <c:pt idx="4">
                  <c:v>Grains/Cereals</c:v>
                </c:pt>
                <c:pt idx="5">
                  <c:v>Meat/Poultry</c:v>
                </c:pt>
                <c:pt idx="6">
                  <c:v>Produce</c:v>
                </c:pt>
                <c:pt idx="7">
                  <c:v>Seafood</c:v>
                </c:pt>
              </c:strCache>
            </c:strRef>
          </c:cat>
          <c:val>
            <c:numRef>
              <c:f>'High Product Categories,Avg Dea'!$F$2:$F$9</c:f>
              <c:numCache>
                <c:formatCode>@</c:formatCode>
                <c:ptCount val="8"/>
                <c:pt idx="0">
                  <c:v>17.7</c:v>
                </c:pt>
                <c:pt idx="1">
                  <c:v>15.6</c:v>
                </c:pt>
                <c:pt idx="2">
                  <c:v>17.899999999999999</c:v>
                </c:pt>
                <c:pt idx="3">
                  <c:v>21.2</c:v>
                </c:pt>
                <c:pt idx="4">
                  <c:v>17.899999999999999</c:v>
                </c:pt>
                <c:pt idx="5">
                  <c:v>15.7</c:v>
                </c:pt>
                <c:pt idx="6">
                  <c:v>16.600000000000001</c:v>
                </c:pt>
                <c:pt idx="7">
                  <c:v>15.5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80-4576-9E01-5F9AB41039B2}"/>
            </c:ext>
          </c:extLst>
        </c:ser>
        <c:ser>
          <c:idx val="5"/>
          <c:order val="5"/>
          <c:tx>
            <c:strRef>
              <c:f>'High Product Categories,Avg Dea'!$G$1</c:f>
              <c:strCache>
                <c:ptCount val="1"/>
                <c:pt idx="0">
                  <c:v>Avg Delivery Time Left(Low)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'High Product Categories,Avg Dea'!$A$2:$A$9</c:f>
              <c:strCache>
                <c:ptCount val="8"/>
                <c:pt idx="0">
                  <c:v>Beverages</c:v>
                </c:pt>
                <c:pt idx="1">
                  <c:v>Condiments</c:v>
                </c:pt>
                <c:pt idx="2">
                  <c:v>Confections</c:v>
                </c:pt>
                <c:pt idx="3">
                  <c:v>Dairy Products</c:v>
                </c:pt>
                <c:pt idx="4">
                  <c:v>Grains/Cereals</c:v>
                </c:pt>
                <c:pt idx="5">
                  <c:v>Meat/Poultry</c:v>
                </c:pt>
                <c:pt idx="6">
                  <c:v>Produce</c:v>
                </c:pt>
                <c:pt idx="7">
                  <c:v>Seafood</c:v>
                </c:pt>
              </c:strCache>
            </c:strRef>
          </c:cat>
          <c:val>
            <c:numRef>
              <c:f>'High Product Categories,Avg Dea'!$G$2:$G$9</c:f>
              <c:numCache>
                <c:formatCode>@</c:formatCode>
                <c:ptCount val="8"/>
                <c:pt idx="0">
                  <c:v>9.1</c:v>
                </c:pt>
                <c:pt idx="1">
                  <c:v>13.3</c:v>
                </c:pt>
                <c:pt idx="2">
                  <c:v>9.6999999999999993</c:v>
                </c:pt>
                <c:pt idx="3">
                  <c:v>7.6</c:v>
                </c:pt>
                <c:pt idx="4">
                  <c:v>9.5</c:v>
                </c:pt>
                <c:pt idx="5">
                  <c:v>12.3</c:v>
                </c:pt>
                <c:pt idx="6">
                  <c:v>9.9</c:v>
                </c:pt>
                <c:pt idx="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80-4576-9E01-5F9AB4103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899042528"/>
        <c:axId val="899049872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'High Product Categories,Avg Dea'!$E$1</c15:sqref>
                        </c15:formulaRef>
                      </c:ext>
                    </c:extLst>
                    <c:strCache>
                      <c:ptCount val="1"/>
                      <c:pt idx="0">
                        <c:v>Avg Deadline(Low)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'High Product Categories,Avg Dea'!$A$2:$A$9</c15:sqref>
                        </c15:formulaRef>
                      </c:ext>
                    </c:extLst>
                    <c:strCache>
                      <c:ptCount val="8"/>
                      <c:pt idx="0">
                        <c:v>Beverages</c:v>
                      </c:pt>
                      <c:pt idx="1">
                        <c:v>Condiments</c:v>
                      </c:pt>
                      <c:pt idx="2">
                        <c:v>Confections</c:v>
                      </c:pt>
                      <c:pt idx="3">
                        <c:v>Dairy Products</c:v>
                      </c:pt>
                      <c:pt idx="4">
                        <c:v>Grains/Cereals</c:v>
                      </c:pt>
                      <c:pt idx="5">
                        <c:v>Meat/Poultry</c:v>
                      </c:pt>
                      <c:pt idx="6">
                        <c:v>Produce</c:v>
                      </c:pt>
                      <c:pt idx="7">
                        <c:v>Seafood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'High Product Categories,Avg Dea'!$E$2:$E$9</c15:sqref>
                        </c15:formulaRef>
                      </c:ext>
                    </c:extLst>
                    <c:numCache>
                      <c:formatCode>@</c:formatCode>
                      <c:ptCount val="8"/>
                      <c:pt idx="0">
                        <c:v>26.9</c:v>
                      </c:pt>
                      <c:pt idx="1">
                        <c:v>28.9</c:v>
                      </c:pt>
                      <c:pt idx="2">
                        <c:v>27.7</c:v>
                      </c:pt>
                      <c:pt idx="3">
                        <c:v>28.8</c:v>
                      </c:pt>
                      <c:pt idx="4">
                        <c:v>27.4</c:v>
                      </c:pt>
                      <c:pt idx="5">
                        <c:v>28</c:v>
                      </c:pt>
                      <c:pt idx="6">
                        <c:v>26.6</c:v>
                      </c:pt>
                      <c:pt idx="7">
                        <c:v>27.6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B180-4576-9E01-5F9AB41039B2}"/>
                  </c:ext>
                </c:extLst>
              </c15:ser>
            </c15:filteredBarSeries>
          </c:ext>
        </c:extLst>
      </c:barChart>
      <c:lineChart>
        <c:grouping val="stacked"/>
        <c:varyColors val="0"/>
        <c:ser>
          <c:idx val="1"/>
          <c:order val="1"/>
          <c:tx>
            <c:strRef>
              <c:f>'High Product Categories,Avg Dea'!$C$1</c:f>
              <c:strCache>
                <c:ptCount val="1"/>
                <c:pt idx="0">
                  <c:v>Avg Procurement Time(High)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'High Product Categories,Avg Dea'!$A$2:$A$9</c:f>
              <c:strCache>
                <c:ptCount val="8"/>
                <c:pt idx="0">
                  <c:v>Beverages</c:v>
                </c:pt>
                <c:pt idx="1">
                  <c:v>Condiments</c:v>
                </c:pt>
                <c:pt idx="2">
                  <c:v>Confections</c:v>
                </c:pt>
                <c:pt idx="3">
                  <c:v>Dairy Products</c:v>
                </c:pt>
                <c:pt idx="4">
                  <c:v>Grains/Cereals</c:v>
                </c:pt>
                <c:pt idx="5">
                  <c:v>Meat/Poultry</c:v>
                </c:pt>
                <c:pt idx="6">
                  <c:v>Produce</c:v>
                </c:pt>
                <c:pt idx="7">
                  <c:v>Seafood</c:v>
                </c:pt>
              </c:strCache>
            </c:strRef>
          </c:cat>
          <c:val>
            <c:numRef>
              <c:f>'High Product Categories,Avg Dea'!$C$2:$C$9</c:f>
              <c:numCache>
                <c:formatCode>@</c:formatCode>
                <c:ptCount val="8"/>
                <c:pt idx="0">
                  <c:v>8.6999999999999993</c:v>
                </c:pt>
                <c:pt idx="1">
                  <c:v>8.6</c:v>
                </c:pt>
                <c:pt idx="2">
                  <c:v>8.9</c:v>
                </c:pt>
                <c:pt idx="3">
                  <c:v>8.6</c:v>
                </c:pt>
                <c:pt idx="4">
                  <c:v>8.3000000000000007</c:v>
                </c:pt>
                <c:pt idx="5">
                  <c:v>8.6</c:v>
                </c:pt>
                <c:pt idx="6">
                  <c:v>7.5</c:v>
                </c:pt>
                <c:pt idx="7">
                  <c:v>7.7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180-4576-9E01-5F9AB41039B2}"/>
            </c:ext>
          </c:extLst>
        </c:ser>
        <c:ser>
          <c:idx val="2"/>
          <c:order val="2"/>
          <c:tx>
            <c:strRef>
              <c:f>'High Product Categories,Avg Dea'!$D$1</c:f>
              <c:strCache>
                <c:ptCount val="1"/>
                <c:pt idx="0">
                  <c:v>Avg Delivery Time Left(High)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'High Product Categories,Avg Dea'!$A$2:$A$9</c:f>
              <c:strCache>
                <c:ptCount val="8"/>
                <c:pt idx="0">
                  <c:v>Beverages</c:v>
                </c:pt>
                <c:pt idx="1">
                  <c:v>Condiments</c:v>
                </c:pt>
                <c:pt idx="2">
                  <c:v>Confections</c:v>
                </c:pt>
                <c:pt idx="3">
                  <c:v>Dairy Products</c:v>
                </c:pt>
                <c:pt idx="4">
                  <c:v>Grains/Cereals</c:v>
                </c:pt>
                <c:pt idx="5">
                  <c:v>Meat/Poultry</c:v>
                </c:pt>
                <c:pt idx="6">
                  <c:v>Produce</c:v>
                </c:pt>
                <c:pt idx="7">
                  <c:v>Seafood</c:v>
                </c:pt>
              </c:strCache>
            </c:strRef>
          </c:cat>
          <c:val>
            <c:numRef>
              <c:f>'High Product Categories,Avg Dea'!$D$2:$D$9</c:f>
              <c:numCache>
                <c:formatCode>@</c:formatCode>
                <c:ptCount val="8"/>
                <c:pt idx="0">
                  <c:v>19.3</c:v>
                </c:pt>
                <c:pt idx="1">
                  <c:v>19.899999999999999</c:v>
                </c:pt>
                <c:pt idx="2">
                  <c:v>19.8</c:v>
                </c:pt>
                <c:pt idx="3">
                  <c:v>18.3</c:v>
                </c:pt>
                <c:pt idx="4">
                  <c:v>19.8</c:v>
                </c:pt>
                <c:pt idx="5">
                  <c:v>18.8</c:v>
                </c:pt>
                <c:pt idx="6">
                  <c:v>20.8</c:v>
                </c:pt>
                <c:pt idx="7">
                  <c:v>20.2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180-4576-9E01-5F9AB4103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7793424"/>
        <c:axId val="7977804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'High Product Categories,Avg Dea'!$B$1</c15:sqref>
                        </c15:formulaRef>
                      </c:ext>
                    </c:extLst>
                    <c:strCache>
                      <c:ptCount val="1"/>
                      <c:pt idx="0">
                        <c:v>Avg Deadline(High)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'High Product Categories,Avg Dea'!$A$2:$A$9</c15:sqref>
                        </c15:formulaRef>
                      </c:ext>
                    </c:extLst>
                    <c:strCache>
                      <c:ptCount val="8"/>
                      <c:pt idx="0">
                        <c:v>Beverages</c:v>
                      </c:pt>
                      <c:pt idx="1">
                        <c:v>Condiments</c:v>
                      </c:pt>
                      <c:pt idx="2">
                        <c:v>Confections</c:v>
                      </c:pt>
                      <c:pt idx="3">
                        <c:v>Dairy Products</c:v>
                      </c:pt>
                      <c:pt idx="4">
                        <c:v>Grains/Cereals</c:v>
                      </c:pt>
                      <c:pt idx="5">
                        <c:v>Meat/Poultry</c:v>
                      </c:pt>
                      <c:pt idx="6">
                        <c:v>Produce</c:v>
                      </c:pt>
                      <c:pt idx="7">
                        <c:v>Seafood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'High Product Categories,Avg Dea'!$B$2:$B$9</c15:sqref>
                        </c15:formulaRef>
                      </c:ext>
                    </c:extLst>
                    <c:numCache>
                      <c:formatCode>@</c:formatCode>
                      <c:ptCount val="8"/>
                      <c:pt idx="0">
                        <c:v>28</c:v>
                      </c:pt>
                      <c:pt idx="1">
                        <c:v>28.4</c:v>
                      </c:pt>
                      <c:pt idx="2">
                        <c:v>28.6</c:v>
                      </c:pt>
                      <c:pt idx="3">
                        <c:v>27</c:v>
                      </c:pt>
                      <c:pt idx="4">
                        <c:v>28.1</c:v>
                      </c:pt>
                      <c:pt idx="5">
                        <c:v>27.6</c:v>
                      </c:pt>
                      <c:pt idx="6">
                        <c:v>28.3</c:v>
                      </c:pt>
                      <c:pt idx="7">
                        <c:v>27.9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B180-4576-9E01-5F9AB41039B2}"/>
                  </c:ext>
                </c:extLst>
              </c15:ser>
            </c15:filteredLineSeries>
          </c:ext>
        </c:extLst>
      </c:lineChart>
      <c:catAx>
        <c:axId val="79779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797780464"/>
        <c:crosses val="autoZero"/>
        <c:auto val="1"/>
        <c:lblAlgn val="ctr"/>
        <c:lblOffset val="100"/>
        <c:noMultiLvlLbl val="0"/>
      </c:catAx>
      <c:valAx>
        <c:axId val="79778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797793424"/>
        <c:crosses val="autoZero"/>
        <c:crossBetween val="between"/>
      </c:valAx>
      <c:valAx>
        <c:axId val="8990498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899042528"/>
        <c:crosses val="max"/>
        <c:crossBetween val="between"/>
      </c:valAx>
      <c:catAx>
        <c:axId val="899042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990498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716D2-0581-4176-9248-DE65A449D5EF}" type="datetime1">
              <a:rPr lang="en-US" smtClean="0"/>
              <a:t>2/21/2023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Data_Int_5_Team_5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874E9-BC46-43B0-A22C-8471C34D6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02891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0ab8be35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0ab8be35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718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732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907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95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359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57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61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997c764f9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997c764f9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320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215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368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803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04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442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14faa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14faa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85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83681"/>
            </a:gs>
            <a:gs pos="34000">
              <a:srgbClr val="283681"/>
            </a:gs>
            <a:gs pos="100000">
              <a:srgbClr val="358DDA"/>
            </a:gs>
          </a:gsLst>
          <a:lin ang="2700006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99486" y="1412129"/>
            <a:ext cx="8187000" cy="193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b="1" dirty="0">
                <a:solidFill>
                  <a:schemeClr val="lt1"/>
                </a:solidFill>
                <a:latin typeface="Proxima Nova"/>
                <a:sym typeface="Proxima Nova"/>
              </a:rPr>
              <a:t>Northwind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b="1" dirty="0">
                <a:solidFill>
                  <a:schemeClr val="lt1"/>
                </a:solidFill>
                <a:latin typeface="Proxima Nova"/>
                <a:sym typeface="Proxima Nova"/>
              </a:rPr>
              <a:t>Database</a:t>
            </a:r>
            <a:endParaRPr sz="100" b="1" dirty="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61061" y="3351091"/>
            <a:ext cx="637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Data-Int-5-team-4 </a:t>
            </a:r>
            <a:endParaRPr sz="2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425" y="472375"/>
            <a:ext cx="1827476" cy="3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Country Analysis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8400" y="1005873"/>
            <a:ext cx="8043901" cy="416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1600" dirty="0">
                <a:solidFill>
                  <a:schemeClr val="tx1"/>
                </a:solidFill>
                <a:latin typeface="Proxima Nova" panose="020B0604020202020204" charset="0"/>
              </a:rPr>
              <a:t>Product </a:t>
            </a:r>
            <a:r>
              <a:rPr lang="tr-TR" sz="1600" dirty="0" err="1">
                <a:solidFill>
                  <a:schemeClr val="tx1"/>
                </a:solidFill>
                <a:latin typeface="Proxima Nova" panose="020B0604020202020204" charset="0"/>
              </a:rPr>
              <a:t>Categories</a:t>
            </a:r>
            <a:r>
              <a:rPr lang="tr-TR" sz="1600" dirty="0">
                <a:solidFill>
                  <a:schemeClr val="tx1"/>
                </a:solidFill>
                <a:latin typeface="Proxima Nova" panose="020B0604020202020204" charset="0"/>
              </a:rPr>
              <a:t> </a:t>
            </a:r>
            <a:r>
              <a:rPr lang="tr-TR" sz="1600" dirty="0" err="1">
                <a:solidFill>
                  <a:schemeClr val="tx1"/>
                </a:solidFill>
                <a:latin typeface="Proxima Nova" panose="020B0604020202020204" charset="0"/>
              </a:rPr>
              <a:t>that</a:t>
            </a:r>
            <a:r>
              <a:rPr lang="tr-TR" sz="1600" dirty="0">
                <a:solidFill>
                  <a:schemeClr val="tx1"/>
                </a:solidFill>
                <a:latin typeface="Proxima Nova" panose="020B0604020202020204" charset="0"/>
              </a:rPr>
              <a:t> </a:t>
            </a:r>
            <a:r>
              <a:rPr lang="tr-TR" sz="1600" dirty="0" err="1">
                <a:solidFill>
                  <a:schemeClr val="tx1"/>
                </a:solidFill>
                <a:latin typeface="Proxima Nova" panose="020B0604020202020204" charset="0"/>
              </a:rPr>
              <a:t>countries</a:t>
            </a:r>
            <a:r>
              <a:rPr lang="tr-TR" sz="1600" dirty="0">
                <a:solidFill>
                  <a:schemeClr val="tx1"/>
                </a:solidFill>
                <a:latin typeface="Proxima Nova" panose="020B0604020202020204" charset="0"/>
              </a:rPr>
              <a:t> buy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Proxima Nova" panose="020B060402020202020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47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846633-A477-4267-8441-2413FAF39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29595"/>
              </p:ext>
            </p:extLst>
          </p:nvPr>
        </p:nvGraphicFramePr>
        <p:xfrm>
          <a:off x="253221" y="0"/>
          <a:ext cx="8890779" cy="5038539"/>
        </p:xfrm>
        <a:graphic>
          <a:graphicData uri="http://schemas.openxmlformats.org/drawingml/2006/table">
            <a:tbl>
              <a:tblPr/>
              <a:tblGrid>
                <a:gridCol w="926658">
                  <a:extLst>
                    <a:ext uri="{9D8B030D-6E8A-4147-A177-3AD203B41FA5}">
                      <a16:colId xmlns:a16="http://schemas.microsoft.com/office/drawing/2014/main" val="793013969"/>
                    </a:ext>
                  </a:extLst>
                </a:gridCol>
                <a:gridCol w="1123585">
                  <a:extLst>
                    <a:ext uri="{9D8B030D-6E8A-4147-A177-3AD203B41FA5}">
                      <a16:colId xmlns:a16="http://schemas.microsoft.com/office/drawing/2014/main" val="881866495"/>
                    </a:ext>
                  </a:extLst>
                </a:gridCol>
                <a:gridCol w="6840536">
                  <a:extLst>
                    <a:ext uri="{9D8B030D-6E8A-4147-A177-3AD203B41FA5}">
                      <a16:colId xmlns:a16="http://schemas.microsoft.com/office/drawing/2014/main" val="1404131561"/>
                    </a:ext>
                  </a:extLst>
                </a:gridCol>
              </a:tblGrid>
              <a:tr h="200990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Country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# of Categories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Categories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967804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Argentina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7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Produce,Confections,Seafood,Beverages,Dairy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Products,Condiments,Grains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/Cereals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547741"/>
                  </a:ext>
                </a:extLst>
              </a:tr>
              <a:tr h="253219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Austria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Beverages,Condiments,Dairy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Products,Confections,Seafood,Produce,Grains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Cereals,Meat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/Poultry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035893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Belgium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Confections,Dairy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Poultry,Produce,Beverages,Grains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Cereals,Condiments,Seafood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580917"/>
                  </a:ext>
                </a:extLst>
              </a:tr>
              <a:tr h="239151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Brazil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Seafood,Produce,Condiments,Dairy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Products,Beverages,Confections,Meat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Poultry,Grains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/Cereals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688942"/>
                  </a:ext>
                </a:extLst>
              </a:tr>
              <a:tr h="249092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Canada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Seafood,Grains/Cereals,Confections,Condiments,Meat/Poultry,Dairy Products,Beverages,Produce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238809"/>
                  </a:ext>
                </a:extLst>
              </a:tr>
              <a:tr h="239151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Denmark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Dairy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Products,Beverages,Meat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Poultry,Condiments,Confections,Seafood,Produce,Grains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/Cereals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143393"/>
                  </a:ext>
                </a:extLst>
              </a:tr>
              <a:tr h="210934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Finland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Dairy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Products,Seafood,Beverages,Produce,Confections,Meat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Poultry,Grains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Cereals,Condiments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906356"/>
                  </a:ext>
                </a:extLst>
              </a:tr>
              <a:tr h="211097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France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Dairy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Cereals,Condiments,Meat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Poultry,Beverages,Confections,Seafood,Produce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879968"/>
                  </a:ext>
                </a:extLst>
              </a:tr>
              <a:tr h="234982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Germany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Produce,Seafood,Grains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Cereals,Confections,Beverages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,</a:t>
                      </a:r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Dairy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Poultry,Condiments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848136"/>
                  </a:ext>
                </a:extLst>
              </a:tr>
              <a:tr h="261429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Ireland</a:t>
                      </a:r>
                      <a:endParaRPr lang="tr-TR" sz="12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Beverages,Seafood,Dairy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Products,Confections,Condiments,Grains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Cereals,Produce,Meat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/Poultry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934610"/>
                  </a:ext>
                </a:extLst>
              </a:tr>
              <a:tr h="281354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Italy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Beverages,Dairy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Poultry,Confections,Condiments,Grains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Cereals,Seafood,Produce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256025"/>
                  </a:ext>
                </a:extLst>
              </a:tr>
              <a:tr h="272182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Mexico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Confections,Seafood,Beverages,Condiments,Dairy Products,Meat/Poultry,Produce,Grains/Cereals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865519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Norway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7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Beverages,Produce,Dairy Products,Meat/Poultry,Seafood,Confections,Condiments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540532"/>
                  </a:ext>
                </a:extLst>
              </a:tr>
              <a:tr h="206120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Poland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7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Dairy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Products,Seafood,Beverages,Meat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Poultry,Confections,Produce,Condiments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757879"/>
                  </a:ext>
                </a:extLst>
              </a:tr>
              <a:tr h="239151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Portugal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Dairy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Products,Condiments,Confections,Beverages,Meat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Poultry,Produce,Grains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Cereals,Seafood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05707"/>
                  </a:ext>
                </a:extLst>
              </a:tr>
              <a:tr h="196947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Spain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Confections,Beverages,Seafood,Grains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Cereals,Condiments,Meat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Poultry,Dairy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Products,Produce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59144"/>
                  </a:ext>
                </a:extLst>
              </a:tr>
              <a:tr h="198017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Sweden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Beverages,Seafood,Condiments,Dairy Products,Meat/Poultry,Confections,Produce,Grains/Cereals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62832"/>
                  </a:ext>
                </a:extLst>
              </a:tr>
              <a:tr h="174816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Switzerland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Beverages,Meat/Poultry,Produce,Confections,Seafood,Dairy Products,Grains/Cereals,Condiments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449066"/>
                  </a:ext>
                </a:extLst>
              </a:tr>
              <a:tr h="188884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UK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Condiments,Grains/Cereals,Beverages,Seafood,Confections,Dairy Products,Produce,Meat/Poultry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297795"/>
                  </a:ext>
                </a:extLst>
              </a:tr>
              <a:tr h="253219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USA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Condiments,Produce,Grains/Cereals,Dairy Products,Confections,Beverages,Meat/Poultry,Seafood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243953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Venezuela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8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Confections,Beverages,Condiments,Meat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Poultry,Dairy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Products,Seafood,Produce,Grains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/Cereals</a:t>
                      </a:r>
                    </a:p>
                  </a:txBody>
                  <a:tcPr marL="2304" marR="2304" marT="23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625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19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71201" y="635150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Product Analysis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8400" y="1284050"/>
            <a:ext cx="4650255" cy="2927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2;p14"/>
          <p:cNvSpPr txBox="1">
            <a:spLocks/>
          </p:cNvSpPr>
          <p:nvPr/>
        </p:nvSpPr>
        <p:spPr>
          <a:xfrm>
            <a:off x="571201" y="1465633"/>
            <a:ext cx="4650255" cy="29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What are the top three products in sales volume?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How can we boost product sales volume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     for the above top three products?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88" y="1284050"/>
            <a:ext cx="1921461" cy="192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8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71201" y="635150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Sales Volume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8400" y="1284050"/>
            <a:ext cx="4650255" cy="2927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2;p14"/>
          <p:cNvSpPr txBox="1">
            <a:spLocks/>
          </p:cNvSpPr>
          <p:nvPr/>
        </p:nvSpPr>
        <p:spPr>
          <a:xfrm>
            <a:off x="571202" y="1465633"/>
            <a:ext cx="2597300" cy="99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33" y="1284050"/>
            <a:ext cx="4526398" cy="25920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1201" y="1465633"/>
            <a:ext cx="25973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Top three products and their each selling quantity.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2">
                  <a:lumMod val="50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All of the top three  items are cheese.</a:t>
            </a:r>
          </a:p>
        </p:txBody>
      </p:sp>
    </p:spTree>
    <p:extLst>
      <p:ext uri="{BB962C8B-B14F-4D97-AF65-F5344CB8AC3E}">
        <p14:creationId xmlns:p14="http://schemas.microsoft.com/office/powerpoint/2010/main" val="4798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71201" y="145691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700" dirty="0" err="1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Average</a:t>
            </a:r>
            <a:r>
              <a:rPr lang="tr-TR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tr-TR" sz="2700" dirty="0" err="1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Discounts</a:t>
            </a:r>
            <a:r>
              <a:rPr lang="tr-TR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of </a:t>
            </a:r>
            <a:r>
              <a:rPr lang="tr-TR" sz="2700" dirty="0" err="1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Countries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2;p14"/>
          <p:cNvSpPr txBox="1">
            <a:spLocks/>
          </p:cNvSpPr>
          <p:nvPr/>
        </p:nvSpPr>
        <p:spPr>
          <a:xfrm>
            <a:off x="571202" y="1465633"/>
            <a:ext cx="2597300" cy="99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9B87C3-C536-43E6-B460-6FEF43F86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010089"/>
              </p:ext>
            </p:extLst>
          </p:nvPr>
        </p:nvGraphicFramePr>
        <p:xfrm>
          <a:off x="701697" y="590843"/>
          <a:ext cx="7740604" cy="4552876"/>
        </p:xfrm>
        <a:graphic>
          <a:graphicData uri="http://schemas.openxmlformats.org/drawingml/2006/table">
            <a:tbl>
              <a:tblPr/>
              <a:tblGrid>
                <a:gridCol w="1422525">
                  <a:extLst>
                    <a:ext uri="{9D8B030D-6E8A-4147-A177-3AD203B41FA5}">
                      <a16:colId xmlns:a16="http://schemas.microsoft.com/office/drawing/2014/main" val="3796895666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1131580827"/>
                    </a:ext>
                  </a:extLst>
                </a:gridCol>
                <a:gridCol w="2357181">
                  <a:extLst>
                    <a:ext uri="{9D8B030D-6E8A-4147-A177-3AD203B41FA5}">
                      <a16:colId xmlns:a16="http://schemas.microsoft.com/office/drawing/2014/main" val="2175268904"/>
                    </a:ext>
                  </a:extLst>
                </a:gridCol>
                <a:gridCol w="1935151">
                  <a:extLst>
                    <a:ext uri="{9D8B030D-6E8A-4147-A177-3AD203B41FA5}">
                      <a16:colId xmlns:a16="http://schemas.microsoft.com/office/drawing/2014/main" val="1853442907"/>
                    </a:ext>
                  </a:extLst>
                </a:gridCol>
              </a:tblGrid>
              <a:tr h="2532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Sales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Category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Country Name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Average</a:t>
                      </a:r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Discount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Sales Amount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04376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Ireland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11.36%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$49,979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928905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Low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Portugal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9.5%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$11,472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201173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Sweden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7.06%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$54,495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312768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Austria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6.88%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$128,003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811080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Venezuela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6.69%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$56,810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088174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Brazil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6.65%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$106,925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924203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Canada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6.4%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$50,196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637396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Germany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6.31%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$230,284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812099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USA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5.95%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$245,584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138329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France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5.52%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$81,358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225674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Low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Italy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5.38%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$15,770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364356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Low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Finland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3.7%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$18,810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853564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Low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Spain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3.24%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$17,983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189985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UK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2.3%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$58,971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832952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Low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Argentina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0.0%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$8,119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090204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Low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Norway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0.0%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$5,735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41207"/>
                  </a:ext>
                </a:extLst>
              </a:tr>
              <a:tr h="24884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Low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Poland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0.0%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$3,531</a:t>
                      </a:r>
                    </a:p>
                  </a:txBody>
                  <a:tcPr marL="9081" marR="9081" marT="90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36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702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Eklenti 3" title="Microsoft Power BI">
                <a:extLst>
                  <a:ext uri="{FF2B5EF4-FFF2-40B4-BE49-F238E27FC236}">
                    <a16:creationId xmlns:a16="http://schemas.microsoft.com/office/drawing/2014/main" id="{40E9B60E-2559-4025-9A31-A34AF177C9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2404078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Eklenti 3" title="Microsoft Power BI">
                <a:extLst>
                  <a:ext uri="{FF2B5EF4-FFF2-40B4-BE49-F238E27FC236}">
                    <a16:creationId xmlns:a16="http://schemas.microsoft.com/office/drawing/2014/main" id="{40E9B60E-2559-4025-9A31-A34AF177C9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3980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71201" y="145691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700" dirty="0" err="1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Shipment</a:t>
            </a:r>
            <a:r>
              <a:rPr lang="tr-TR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tr-TR" sz="2700" dirty="0" err="1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Performance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1219424-44E8-4302-A105-137F0A6437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235589"/>
              </p:ext>
            </p:extLst>
          </p:nvPr>
        </p:nvGraphicFramePr>
        <p:xfrm>
          <a:off x="701699" y="718391"/>
          <a:ext cx="7740602" cy="4136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2830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71201" y="145691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700" dirty="0" err="1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Shipment</a:t>
            </a:r>
            <a:r>
              <a:rPr lang="tr-TR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tr-TR" sz="2700" dirty="0" err="1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Performance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934D9FE-3B24-4802-B6F1-DEC2F54904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8823997"/>
              </p:ext>
            </p:extLst>
          </p:nvPr>
        </p:nvGraphicFramePr>
        <p:xfrm>
          <a:off x="155101" y="718391"/>
          <a:ext cx="8703300" cy="4279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3758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68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73025" y="2395875"/>
            <a:ext cx="81870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  </a:t>
            </a:r>
            <a:endParaRPr sz="1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Introduction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8400" y="1284050"/>
            <a:ext cx="4650255" cy="2927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What does our Company about?</a:t>
            </a:r>
            <a:endParaRPr lang="tr-TR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tr-TR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Who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are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we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How we come up with a data pipeline where Data users can be delivered with good meaningful data for Analysis?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Northwind Company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8400" y="1284050"/>
            <a:ext cx="4650255" cy="2927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The Northwind database contains sales information from Northwind Traders</a:t>
            </a: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an imaginary specialties export-import firm.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05" y="1067197"/>
            <a:ext cx="1680713" cy="168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8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700" dirty="0" err="1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Our</a:t>
            </a:r>
            <a:r>
              <a:rPr lang="tr-TR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Team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8400" y="1284050"/>
            <a:ext cx="5839562" cy="2927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Adem </a:t>
            </a: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Aktas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Employee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Performance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Analysis</a:t>
            </a: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tr-TR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Barnabas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Obande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– Country </a:t>
            </a: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Performance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Analysis</a:t>
            </a: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tr-TR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Onur Ertugrul – </a:t>
            </a: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Shipment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Performance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Analysis</a:t>
            </a: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Vaibhav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Koneti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– Product </a:t>
            </a:r>
            <a:r>
              <a:rPr lang="tr-TR" dirty="0" err="1">
                <a:latin typeface="Proxima Nova"/>
                <a:ea typeface="Proxima Nova"/>
                <a:cs typeface="Proxima Nova"/>
                <a:sym typeface="Proxima Nova"/>
              </a:rPr>
              <a:t>Performance</a:t>
            </a:r>
            <a:r>
              <a:rPr lang="tr-TR" dirty="0">
                <a:latin typeface="Proxima Nova"/>
                <a:ea typeface="Proxima Nova"/>
                <a:cs typeface="Proxima Nova"/>
                <a:sym typeface="Proxima Nova"/>
              </a:rPr>
              <a:t> Analysis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00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Data Pipeline Workflow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8400" y="1284050"/>
            <a:ext cx="4650255" cy="2927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/>
          <p:cNvGrpSpPr/>
          <p:nvPr/>
        </p:nvGrpSpPr>
        <p:grpSpPr>
          <a:xfrm>
            <a:off x="877053" y="1803868"/>
            <a:ext cx="7349900" cy="1691701"/>
            <a:chOff x="877053" y="1803868"/>
            <a:chExt cx="7349900" cy="1691701"/>
          </a:xfrm>
        </p:grpSpPr>
        <p:grpSp>
          <p:nvGrpSpPr>
            <p:cNvPr id="7" name="Group 6"/>
            <p:cNvGrpSpPr/>
            <p:nvPr/>
          </p:nvGrpSpPr>
          <p:grpSpPr>
            <a:xfrm>
              <a:off x="1029044" y="1803868"/>
              <a:ext cx="6956006" cy="919110"/>
              <a:chOff x="1103473" y="2299030"/>
              <a:chExt cx="6556470" cy="90608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3473" y="2299030"/>
                <a:ext cx="906080" cy="90608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4676" y="2299030"/>
                <a:ext cx="906080" cy="90608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8655" y="2299030"/>
                <a:ext cx="705073" cy="906080"/>
              </a:xfrm>
              <a:prstGeom prst="rect">
                <a:avLst/>
              </a:prstGeom>
            </p:spPr>
          </p:pic>
          <p:sp>
            <p:nvSpPr>
              <p:cNvPr id="5" name="Right Arrow 4"/>
              <p:cNvSpPr/>
              <p:nvPr/>
            </p:nvSpPr>
            <p:spPr>
              <a:xfrm>
                <a:off x="2243470" y="2690037"/>
                <a:ext cx="446567" cy="159489"/>
              </a:xfrm>
              <a:prstGeom prst="rightArrow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4165395" y="2690037"/>
                <a:ext cx="446567" cy="159489"/>
              </a:xfrm>
              <a:prstGeom prst="rightArrow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ight Arrow 9"/>
              <p:cNvSpPr/>
              <p:nvPr/>
            </p:nvSpPr>
            <p:spPr>
              <a:xfrm>
                <a:off x="6087320" y="2690037"/>
                <a:ext cx="446567" cy="159489"/>
              </a:xfrm>
              <a:prstGeom prst="rightArrow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7479" y="2320296"/>
                <a:ext cx="792464" cy="841417"/>
              </a:xfrm>
              <a:prstGeom prst="rect">
                <a:avLst/>
              </a:prstGeom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877053" y="2901409"/>
              <a:ext cx="1175031" cy="55950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roxima Nova" panose="020B0604020202020204" charset="0"/>
                </a:rPr>
                <a:t>Extracting Data</a:t>
              </a:r>
              <a:endParaRPr lang="en-IN" dirty="0">
                <a:latin typeface="Proxima Nova" panose="020B060402020202020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65296" y="2936065"/>
              <a:ext cx="1370147" cy="55950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roxima Nova" panose="020B0604020202020204" charset="0"/>
                </a:rPr>
                <a:t>Transforming Data</a:t>
              </a:r>
              <a:endParaRPr lang="en-IN" dirty="0">
                <a:latin typeface="Proxima Nova" panose="020B060402020202020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61051" y="2936066"/>
              <a:ext cx="1370147" cy="55950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roxima Nova" panose="020B0604020202020204" charset="0"/>
                </a:rPr>
                <a:t>Loading Data</a:t>
              </a:r>
              <a:endParaRPr lang="en-IN" dirty="0">
                <a:latin typeface="Proxima Nova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56806" y="2936065"/>
              <a:ext cx="1370147" cy="55950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roxima Nova" panose="020B0604020202020204" charset="0"/>
                </a:rPr>
                <a:t>Analysis report for Data User</a:t>
              </a:r>
              <a:endParaRPr lang="en-IN" dirty="0">
                <a:latin typeface="Proxima Nova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99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700" dirty="0" err="1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Challenges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8400" y="1284050"/>
            <a:ext cx="8043901" cy="1885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roxima Nova" panose="020B0604020202020204" charset="0"/>
              </a:rPr>
              <a:t>Data Management Poses Major Challenges And Issues For Companies. Such as:-</a:t>
            </a:r>
          </a:p>
          <a:p>
            <a:pPr algn="ctr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Proxima Nova" panose="020B060402020202020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333333"/>
                </a:solidFill>
                <a:latin typeface="Proxima Nova" panose="020B0604020202020204" charset="0"/>
              </a:rPr>
              <a:t>Understanding Data / Getting the most out of it data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333333"/>
                </a:solidFill>
                <a:latin typeface="Proxima Nova" panose="020B0604020202020204" charset="0"/>
              </a:rPr>
              <a:t>Using Data Management to maximize profits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Proxima Nova" panose="020B060402020202020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671DA2-9389-46DF-9ABC-1AF28DAAEF0E}"/>
              </a:ext>
            </a:extLst>
          </p:cNvPr>
          <p:cNvSpPr txBox="1"/>
          <p:nvPr/>
        </p:nvSpPr>
        <p:spPr>
          <a:xfrm>
            <a:off x="526094" y="3419605"/>
            <a:ext cx="7743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Proxima Nova" panose="020B0604020202020204" charset="0"/>
              </a:rPr>
              <a:t>Statistics show that 93% of companies file for bankruptcy within one year of losing their data center and 50% companies file for bankruptcy immediately after going without any data management for a period of about 10 days.</a:t>
            </a:r>
          </a:p>
        </p:txBody>
      </p:sp>
    </p:spTree>
    <p:extLst>
      <p:ext uri="{BB962C8B-B14F-4D97-AF65-F5344CB8AC3E}">
        <p14:creationId xmlns:p14="http://schemas.microsoft.com/office/powerpoint/2010/main" val="345901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700" dirty="0" err="1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Challenges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8400" y="1284050"/>
            <a:ext cx="8043901" cy="1885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Proxima Nova" panose="020B0604020202020204" charset="0"/>
              </a:rPr>
              <a:t>Data Management Poses Major Challenges And Issues For Companies. Such as:-</a:t>
            </a:r>
          </a:p>
          <a:p>
            <a:pPr algn="ctr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Proxima Nova" panose="020B060402020202020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</a:rPr>
              <a:t>Understanding Data / Getting the most out of it data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</a:rPr>
              <a:t>Using Data Management to maximize profits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Proxima Nova" panose="020B060402020202020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671DA2-9389-46DF-9ABC-1AF28DAAEF0E}"/>
              </a:ext>
            </a:extLst>
          </p:cNvPr>
          <p:cNvSpPr txBox="1"/>
          <p:nvPr/>
        </p:nvSpPr>
        <p:spPr>
          <a:xfrm>
            <a:off x="526094" y="3419605"/>
            <a:ext cx="7743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Proxima Nova" panose="020B0604020202020204" charset="0"/>
              </a:rPr>
              <a:t>Statistics show that 93% of companies file for bankruptcy within one year of losing their data center and 50% companies file for bankruptcy immediately after going without any data management for a period of about 10 days.</a:t>
            </a:r>
          </a:p>
        </p:txBody>
      </p:sp>
    </p:spTree>
    <p:extLst>
      <p:ext uri="{BB962C8B-B14F-4D97-AF65-F5344CB8AC3E}">
        <p14:creationId xmlns:p14="http://schemas.microsoft.com/office/powerpoint/2010/main" val="261216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Country Analysis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50049" y="1002026"/>
            <a:ext cx="80439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chemeClr val="tx1"/>
                </a:solidFill>
                <a:latin typeface="Proxima Nova" panose="020B0604020202020204" charset="0"/>
              </a:rPr>
              <a:t>Annual</a:t>
            </a:r>
            <a:r>
              <a:rPr lang="tr-TR" dirty="0">
                <a:solidFill>
                  <a:schemeClr val="tx1"/>
                </a:solidFill>
                <a:latin typeface="Proxima Nova" panose="020B0604020202020204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Proxima Nova" panose="020B0604020202020204" charset="0"/>
              </a:rPr>
              <a:t>Sales</a:t>
            </a:r>
            <a:r>
              <a:rPr lang="tr-TR" dirty="0">
                <a:solidFill>
                  <a:schemeClr val="tx1"/>
                </a:solidFill>
                <a:latin typeface="Proxima Nova" panose="020B0604020202020204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Proxima Nova" panose="020B0604020202020204" charset="0"/>
              </a:rPr>
              <a:t>Amounts</a:t>
            </a:r>
            <a:r>
              <a:rPr lang="tr-TR" dirty="0">
                <a:solidFill>
                  <a:schemeClr val="tx1"/>
                </a:solidFill>
                <a:latin typeface="Proxima Nova" panose="020B0604020202020204" charset="0"/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Proxima Nova" panose="020B060402020202020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B68471-F8F4-42FD-A4B9-0EF4BF591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14413"/>
              </p:ext>
            </p:extLst>
          </p:nvPr>
        </p:nvGraphicFramePr>
        <p:xfrm>
          <a:off x="2809374" y="1952482"/>
          <a:ext cx="3525252" cy="1900992"/>
        </p:xfrm>
        <a:graphic>
          <a:graphicData uri="http://schemas.openxmlformats.org/drawingml/2006/table">
            <a:tbl>
              <a:tblPr/>
              <a:tblGrid>
                <a:gridCol w="1434001">
                  <a:extLst>
                    <a:ext uri="{9D8B030D-6E8A-4147-A177-3AD203B41FA5}">
                      <a16:colId xmlns:a16="http://schemas.microsoft.com/office/drawing/2014/main" val="1258748506"/>
                    </a:ext>
                  </a:extLst>
                </a:gridCol>
                <a:gridCol w="2091251">
                  <a:extLst>
                    <a:ext uri="{9D8B030D-6E8A-4147-A177-3AD203B41FA5}">
                      <a16:colId xmlns:a16="http://schemas.microsoft.com/office/drawing/2014/main" val="3253047132"/>
                    </a:ext>
                  </a:extLst>
                </a:gridCol>
              </a:tblGrid>
              <a:tr h="475248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Year</a:t>
                      </a:r>
                      <a:endParaRPr lang="tr-TR" sz="1800" b="1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Sales</a:t>
                      </a:r>
                      <a:r>
                        <a:rPr lang="tr-T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</a:t>
                      </a:r>
                      <a:r>
                        <a:rPr lang="tr-T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Amount</a:t>
                      </a:r>
                      <a:endParaRPr lang="tr-TR" sz="1800" b="1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02564"/>
                  </a:ext>
                </a:extLst>
              </a:tr>
              <a:tr h="475248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$208,083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882268"/>
                  </a:ext>
                </a:extLst>
              </a:tr>
              <a:tr h="475248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$617,085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505957"/>
                  </a:ext>
                </a:extLst>
              </a:tr>
              <a:tr h="475248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$440,623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900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21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700" dirty="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Country Analysis</a:t>
            </a:r>
            <a:endParaRPr sz="2700" dirty="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98400" y="1005873"/>
            <a:ext cx="8043901" cy="1195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1600" dirty="0" err="1">
                <a:solidFill>
                  <a:schemeClr val="tx1"/>
                </a:solidFill>
                <a:latin typeface="Proxima Nova" panose="020B0604020202020204" charset="0"/>
              </a:rPr>
              <a:t>Company</a:t>
            </a:r>
            <a:r>
              <a:rPr lang="tr-TR" sz="1600" dirty="0">
                <a:solidFill>
                  <a:schemeClr val="tx1"/>
                </a:solidFill>
                <a:latin typeface="Proxima Nova" panose="020B0604020202020204" charset="0"/>
              </a:rPr>
              <a:t> </a:t>
            </a:r>
            <a:r>
              <a:rPr lang="tr-TR" sz="1600" dirty="0" err="1">
                <a:solidFill>
                  <a:schemeClr val="tx1"/>
                </a:solidFill>
                <a:latin typeface="Proxima Nova" panose="020B0604020202020204" charset="0"/>
              </a:rPr>
              <a:t>categories</a:t>
            </a:r>
            <a:r>
              <a:rPr lang="tr-TR" sz="1600" dirty="0">
                <a:solidFill>
                  <a:schemeClr val="tx1"/>
                </a:solidFill>
                <a:latin typeface="Proxima Nova" panose="020B0604020202020204" charset="0"/>
              </a:rPr>
              <a:t> </a:t>
            </a:r>
            <a:r>
              <a:rPr lang="tr-TR" sz="1600" dirty="0" err="1">
                <a:solidFill>
                  <a:schemeClr val="tx1"/>
                </a:solidFill>
                <a:latin typeface="Proxima Nova" panose="020B0604020202020204" charset="0"/>
              </a:rPr>
              <a:t>according</a:t>
            </a:r>
            <a:r>
              <a:rPr lang="tr-TR" sz="1600" dirty="0">
                <a:solidFill>
                  <a:schemeClr val="tx1"/>
                </a:solidFill>
                <a:latin typeface="Proxima Nova" panose="020B0604020202020204" charset="0"/>
              </a:rPr>
              <a:t> to </a:t>
            </a:r>
            <a:r>
              <a:rPr lang="tr-TR" sz="1600" dirty="0" err="1">
                <a:solidFill>
                  <a:schemeClr val="tx1"/>
                </a:solidFill>
                <a:latin typeface="Proxima Nova" panose="020B0604020202020204" charset="0"/>
              </a:rPr>
              <a:t>Annual</a:t>
            </a:r>
            <a:r>
              <a:rPr lang="tr-TR" sz="1600" dirty="0">
                <a:solidFill>
                  <a:schemeClr val="tx1"/>
                </a:solidFill>
                <a:latin typeface="Proxima Nova" panose="020B0604020202020204" charset="0"/>
              </a:rPr>
              <a:t> </a:t>
            </a:r>
            <a:r>
              <a:rPr lang="tr-TR" sz="1600" dirty="0" err="1">
                <a:solidFill>
                  <a:schemeClr val="tx1"/>
                </a:solidFill>
                <a:latin typeface="Proxima Nova" panose="020B0604020202020204" charset="0"/>
              </a:rPr>
              <a:t>Sales</a:t>
            </a:r>
            <a:r>
              <a:rPr lang="tr-TR" sz="1600" dirty="0">
                <a:solidFill>
                  <a:schemeClr val="tx1"/>
                </a:solidFill>
                <a:latin typeface="Proxima Nova" panose="020B0604020202020204" charset="0"/>
              </a:rPr>
              <a:t> </a:t>
            </a:r>
            <a:r>
              <a:rPr lang="tr-TR" sz="1600" dirty="0" err="1">
                <a:solidFill>
                  <a:schemeClr val="tx1"/>
                </a:solidFill>
                <a:latin typeface="Proxima Nova" panose="020B0604020202020204" charset="0"/>
              </a:rPr>
              <a:t>Amounts</a:t>
            </a:r>
            <a:endParaRPr lang="tr-TR" sz="1600" dirty="0">
              <a:solidFill>
                <a:schemeClr val="tx1"/>
              </a:solidFill>
              <a:latin typeface="Proxima Nova" panose="020B060402020202020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1200" dirty="0" err="1">
                <a:solidFill>
                  <a:schemeClr val="tx1"/>
                </a:solidFill>
                <a:latin typeface="Proxima Nova" panose="020B0604020202020204" charset="0"/>
              </a:rPr>
              <a:t>Low</a:t>
            </a:r>
            <a:r>
              <a:rPr lang="tr-TR" sz="1200" dirty="0">
                <a:solidFill>
                  <a:schemeClr val="tx1"/>
                </a:solidFill>
                <a:latin typeface="Proxima Nova" panose="020B0604020202020204" charset="0"/>
              </a:rPr>
              <a:t> </a:t>
            </a:r>
            <a:r>
              <a:rPr lang="tr-TR" sz="1200" dirty="0" err="1">
                <a:solidFill>
                  <a:schemeClr val="tx1"/>
                </a:solidFill>
                <a:latin typeface="Proxima Nova" panose="020B0604020202020204" charset="0"/>
              </a:rPr>
              <a:t>Sales</a:t>
            </a:r>
            <a:r>
              <a:rPr lang="tr-TR" sz="1200" dirty="0">
                <a:solidFill>
                  <a:schemeClr val="tx1"/>
                </a:solidFill>
                <a:latin typeface="Proxima Nova" panose="020B0604020202020204" charset="0"/>
              </a:rPr>
              <a:t> &lt;$6,500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1200" dirty="0" err="1">
                <a:solidFill>
                  <a:schemeClr val="tx1"/>
                </a:solidFill>
                <a:latin typeface="Proxima Nova" panose="020B0604020202020204" charset="0"/>
              </a:rPr>
              <a:t>Medium</a:t>
            </a:r>
            <a:r>
              <a:rPr lang="tr-TR" sz="1200" dirty="0">
                <a:solidFill>
                  <a:schemeClr val="tx1"/>
                </a:solidFill>
                <a:latin typeface="Proxima Nova" panose="020B0604020202020204" charset="0"/>
              </a:rPr>
              <a:t> </a:t>
            </a:r>
            <a:r>
              <a:rPr lang="tr-TR" sz="1200" dirty="0" err="1">
                <a:solidFill>
                  <a:schemeClr val="tx1"/>
                </a:solidFill>
                <a:latin typeface="Proxima Nova" panose="020B0604020202020204" charset="0"/>
              </a:rPr>
              <a:t>Sales</a:t>
            </a:r>
            <a:r>
              <a:rPr lang="tr-TR" sz="1200" dirty="0">
                <a:solidFill>
                  <a:schemeClr val="tx1"/>
                </a:solidFill>
                <a:latin typeface="Proxima Nova" panose="020B0604020202020204" charset="0"/>
              </a:rPr>
              <a:t> &gt;$6,500 </a:t>
            </a:r>
            <a:r>
              <a:rPr lang="tr-TR" sz="1200" dirty="0" err="1">
                <a:solidFill>
                  <a:schemeClr val="tx1"/>
                </a:solidFill>
                <a:latin typeface="Proxima Nova" panose="020B0604020202020204" charset="0"/>
              </a:rPr>
              <a:t>and</a:t>
            </a:r>
            <a:r>
              <a:rPr lang="tr-TR" sz="1200" dirty="0">
                <a:solidFill>
                  <a:schemeClr val="tx1"/>
                </a:solidFill>
                <a:latin typeface="Proxima Nova" panose="020B0604020202020204" charset="0"/>
              </a:rPr>
              <a:t> &lt;$14,300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1200" dirty="0">
                <a:solidFill>
                  <a:schemeClr val="tx1"/>
                </a:solidFill>
                <a:latin typeface="Proxima Nova" panose="020B0604020202020204" charset="0"/>
              </a:rPr>
              <a:t>High </a:t>
            </a:r>
            <a:r>
              <a:rPr lang="tr-TR" sz="1200" dirty="0" err="1">
                <a:solidFill>
                  <a:schemeClr val="tx1"/>
                </a:solidFill>
                <a:latin typeface="Proxima Nova" panose="020B0604020202020204" charset="0"/>
              </a:rPr>
              <a:t>Sales</a:t>
            </a:r>
            <a:r>
              <a:rPr lang="tr-TR" sz="1200" dirty="0">
                <a:solidFill>
                  <a:schemeClr val="tx1"/>
                </a:solidFill>
                <a:latin typeface="Proxima Nova" panose="020B0604020202020204" charset="0"/>
              </a:rPr>
              <a:t> &gt;$14,300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Proxima Nova" panose="020B060402020202020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6EC287-D931-461F-A658-A99C5AB8F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64998"/>
              </p:ext>
            </p:extLst>
          </p:nvPr>
        </p:nvGraphicFramePr>
        <p:xfrm>
          <a:off x="398400" y="2037668"/>
          <a:ext cx="8043901" cy="3165989"/>
        </p:xfrm>
        <a:graphic>
          <a:graphicData uri="http://schemas.openxmlformats.org/drawingml/2006/table">
            <a:tbl>
              <a:tblPr/>
              <a:tblGrid>
                <a:gridCol w="590378">
                  <a:extLst>
                    <a:ext uri="{9D8B030D-6E8A-4147-A177-3AD203B41FA5}">
                      <a16:colId xmlns:a16="http://schemas.microsoft.com/office/drawing/2014/main" val="2760608044"/>
                    </a:ext>
                  </a:extLst>
                </a:gridCol>
                <a:gridCol w="1364106">
                  <a:extLst>
                    <a:ext uri="{9D8B030D-6E8A-4147-A177-3AD203B41FA5}">
                      <a16:colId xmlns:a16="http://schemas.microsoft.com/office/drawing/2014/main" val="1719361888"/>
                    </a:ext>
                  </a:extLst>
                </a:gridCol>
                <a:gridCol w="6089417">
                  <a:extLst>
                    <a:ext uri="{9D8B030D-6E8A-4147-A177-3AD203B41FA5}">
                      <a16:colId xmlns:a16="http://schemas.microsoft.com/office/drawing/2014/main" val="753578813"/>
                    </a:ext>
                  </a:extLst>
                </a:gridCol>
              </a:tblGrid>
              <a:tr h="265322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Year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Category Sum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Country </a:t>
                      </a:r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Category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Proxima Nova" panose="020B060402020202020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768980"/>
                  </a:ext>
                </a:extLst>
              </a:tr>
              <a:tr h="265322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$136,635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 (Austria,Brazil,France,Germany,USA)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539253"/>
                  </a:ext>
                </a:extLst>
              </a:tr>
              <a:tr h="265322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$29,007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Low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(</a:t>
                      </a:r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Belgium,Denmark,Finland,Italy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,</a:t>
                      </a:r>
                    </a:p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Mexico,Norway,Poland,Portugal,Spain,Switzerland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847554"/>
                  </a:ext>
                </a:extLst>
              </a:tr>
              <a:tr h="265322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$42,441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Medium (Canada,Ireland,Sweden,UK,Venezuela)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643005"/>
                  </a:ext>
                </a:extLst>
              </a:tr>
              <a:tr h="265322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$567,089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 (</a:t>
                      </a:r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Austria,Brazil,Canada,Denmark,France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,</a:t>
                      </a:r>
                    </a:p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Germany,Ireland,Mexico,Sweden,Switzerland,UK,USA,Venezuela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909928"/>
                  </a:ext>
                </a:extLst>
              </a:tr>
              <a:tr h="265322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$10,198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Low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Argentina,Norway,Poland,Portugal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626357"/>
                  </a:ext>
                </a:extLst>
              </a:tr>
              <a:tr h="265322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$39,796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Medium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(</a:t>
                      </a:r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Belgium,Finland,Italy,Spain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21843"/>
                  </a:ext>
                </a:extLst>
              </a:tr>
              <a:tr h="265322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$378,924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High (</a:t>
                      </a:r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Austria,Belgium,Brazil,France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,</a:t>
                      </a:r>
                    </a:p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Germany,Ireland,Sweden,UK,USA,Venezuela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518691"/>
                  </a:ext>
                </a:extLst>
              </a:tr>
              <a:tr h="265322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$26,154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Low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(</a:t>
                      </a:r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Argentina,Denmark,Finland,Mexico,Norway,Poland,Portugal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753722"/>
                  </a:ext>
                </a:extLst>
              </a:tr>
              <a:tr h="265322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$35,545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Medium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 (</a:t>
                      </a:r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Canada,Italy,Spain,Switzerland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12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9873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webextension1.xml><?xml version="1.0" encoding="utf-8"?>
<we:webextension xmlns:we="http://schemas.microsoft.com/office/webextensions/webextension/2010/11" id="{2970DBC6-A209-4240-8BE9-60155C994114}">
  <we:reference id="wa200003233" version="2.0.0.3" store="tr-TR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YW2+bMBT+K5Wf0QQkXNK3Nk2kSVXXNVX3MPXBwIG4dTAypiuL8t93bEBNmmxNr8um8BJ8fHz8nct37DAnCSsLTuszOgNySI6FuJ1ReXvgEIvkq7LIiWEQBLETOb049KOB0wPUEoViIi/J4ZwoKjNQV6ysKNcGUfid2ImfBqkDeh0EA98OI0quLUI5P6eZ1kkpL8EiBchS5JSzn9CYwCklK1hYBO4LLiTVG00UVaA3u0N1HCNA51MPcdBYsTuYQKwa6QUUQqpubJGyeTNAV+e0MbPhUOSKshwNa1l/kNhBOPA96AV+EIb4nmp5yrhqVaJ6dF9I9HLeBWtsJqkTeEBtL/Ed8HuO50dxghBUXWidIXqQCcliylHYmNPWrjqPXIuMpZgZu21idKRHuWKqxsFohuGoAWNnkUtj015gRL9NQYJZhI4krPPtTCj9o5FCWbbCz/mqrGzX8WqWr2tPRCVjuID0YWAwLTA351Jg5gyuMZOlMoAXGs8V5ZWpAbR8ynRYuHFTi1E7rzjXitcL/Vw3aV7adCswG2LyB1AWmYofQwmYgIQcOgtr3uXkKLmjeQw6S6sojrJMQka7YI5eAfESpGQKE78OspuqT6CMJTOUMjrjKm+L1H0M316Cv1pS7xNHTNfBxjjaJnklyzPeMveBUk15YmeIOIzudbuIbpB2mj24RsgE5HFtau+EyY6PjvUI6i4lAZ1FEU09CmE66AU9cFw3cqkf/L457EaWPrbav+jcHpwAdlS+BvMUu6wSivJH8bV3GvXXijZ6T4J+khAxr0osFEgaeMMplWpLdrjvyI6XJk23++YARv2bpZO2Lfl6++PleTWuDw9r8x3jKTb+Q+W0Qxx4EXPfrvEZbGugJlNWXEDW9etncnFGiz31nhvllnieHwaJ7UR9r5/QpJ/iX4T9Hfk/vSO/HYtfcgl7ixuntuP6XkIj6NuB69t+CG4E4Qfe3DpL6553fN3f3v72cbu/vb3+CNm6zpvWtliOHpmBzMxHHlGpsqAxnNO86dpFY0ebxWksJJonOmnm3ZwQG7qo+cBE2haKzy+zs/vx9hIAAA==&quot;"/>
    <we:property name="creatorSessionId" value="&quot;fecee3e4-ed70-4c3b-8451-a29e69fc0857&quot;"/>
    <we:property name="creatorTenantId" value="&quot;6f23ce14-c337-487f-80d2-7d41dd622593&quot;"/>
    <we:property name="creatorUserId" value="&quot;10032001DA59DAC8&quot;"/>
    <we:property name="datasetId" value="&quot;f37f2d58-80ba-4d2d-b0a9-180a8bdbe09d&quot;"/>
    <we:property name="embedUrl" value="&quot;/reportEmbed?reportId=6250b523-af7b-4ca8-9674-0a08f4636f35&amp;config=eyJjbHVzdGVyVXJsIjoiaHR0cHM6Ly9XQUJJLVdFU1QtRVVST1BFLUUtUFJJTUFSWS1yZWRpcmVjdC5hbmFseXNpcy53aW5kb3dzLm5ldCIsImVtYmVkRmVhdHVyZXMiOnsibW9kZXJuRW1iZWQiOnRydWUsInVzYWdlTWV0cmljc1ZOZXh0Ijp0cnVlfX0%3D&amp;disableSensitivityBanner=true&quot;"/>
    <we:property name="initialStateBookmark" value="&quot;H4sIAAAAAAAAA+1YbW/aMBD+K8ifoykJ5IV+oxSkqV3bQdVpmqrJSS7BlUkix+nKEL9lv2b/a2cnUaF0g76OTfCF+Hw5P77nnrOVOYlYkXM6O6VTIAfkM4gW+/mDCpCsZRGDpJX98Ozs+ENvdPz1tPdhgOYslyxLC3IwJ5KKBOQlK0rKVRQ0frkyCOX8nCZqFFNegEFyEEWWUs6+Q+WMU1KUsDAI3OY8E1SFHEsqQYW9QXcc49rWuzauSEPJbmAMoaysI8gzIZuxQYrqSUNanVPB9IL9LJWUpRhY2TrdyPT8rutA23M938fnWNljxmXtEswGt7nA/cybPAz1JLU8B6jpRK4Fbtty3CCMEIKc5cqnjztIMsFCytFYhVPRLpsd2QYZimyq49Z5B/QcpJLJGQ4GU0zHDDB3BrnQMc0FZvTTBATol3AjEWv2dppJ9aeQQlHUxvfpqq2o3+PlNF33HmelCGEE8d1AY1ogN+ciQ+Y0riEThdSAFwrPJeWlZhsjnzCVFq63qczonZacK8erhfpdVTQvLboVmAdy8gdQBplk3/oCkICIHFgLY95w0otuaBqCYmkVRS9JBCS0SebgGRAvQAgmkfh1kM3U7AiKUDAtHu0zLNO6SO378M0l+Ksl9Tp5RLpaD+bR1OQVLE14rdw7SVXliT0g4DC4VY0huEbZKfXgO5mIQBzOdO0dMdHo0TLuQd0lEnCzaKKxQ8GPu22vDZZtBzZ1vd83h91g6W2r/Uxx2zoC7Kh8DeYJdlmZScrv5dfcadQfS1r5bQS9URAhLwssFIgqeP0JFXJLddivqI6nkqbafXUAo//10klbl/xs++PlcTWuDg+DmJEbe7EFoRVY4HVd0w/oRjX+Q+W0Qxp4knJfrvFpbGugxhOWjyBp+vUjtTil+V56j81yLTzH9b3ItIKO04lo1IlD6O7vyP/pHfnlVPyUS9hL3DhVHNt1IhpAx/Rs13R9sAPw3/Dm1kRa33mj1/3t7W8ft/vb2/OPkK3rvGpti+XskSmIRH/kyUpZ5DSEc5pWXTuv4qiwOI2FRNNIkaaf9QnxQBfVH5iIXgRpZNgYNrygPjuRuuXi7xfTJA7TBRMAAA==&quot;"/>
    <we:property name="isFiltersActionButtonVisible" value="true"/>
    <we:property name="pageDisplayName" value="&quot;Page 1&quot;"/>
    <we:property name="pptInsertionSessionID" value="&quot;5E603357-D4B1-447A-915F-DBC73A81B984&quot;"/>
    <we:property name="reportEmbeddedTime" value="&quot;2023-02-21T13:11:36.064Z&quot;"/>
    <we:property name="reportName" value="&quot;Data int 5&quot;"/>
    <we:property name="reportState" value="&quot;CONNECTED&quot;"/>
    <we:property name="reportUrl" value="&quot;/links/ixJ_hkHprr?ctid=6f23ce14-c337-487f-80d2-7d41dd622593&amp;pbi_source=linkShare&quot;"/>
    <we:property name="isFooterCollapsed" value="true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1088</Words>
  <Application>Microsoft Office PowerPoint</Application>
  <PresentationFormat>On-screen Show (16:9)</PresentationFormat>
  <Paragraphs>247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Proxima Nova</vt:lpstr>
      <vt:lpstr>Wingdings</vt:lpstr>
      <vt:lpstr>Arial</vt:lpstr>
      <vt:lpstr>Proxima Nova Semibold</vt:lpstr>
      <vt:lpstr>Simple Light</vt:lpstr>
      <vt:lpstr>PowerPoint Presentation</vt:lpstr>
      <vt:lpstr>Introduction</vt:lpstr>
      <vt:lpstr>Northwind Company</vt:lpstr>
      <vt:lpstr>Our Team</vt:lpstr>
      <vt:lpstr>Data Pipeline Workflow</vt:lpstr>
      <vt:lpstr>Challenges</vt:lpstr>
      <vt:lpstr>Challenges</vt:lpstr>
      <vt:lpstr>Country Analysis</vt:lpstr>
      <vt:lpstr>Country Analysis</vt:lpstr>
      <vt:lpstr>Country Analysis</vt:lpstr>
      <vt:lpstr>PowerPoint Presentation</vt:lpstr>
      <vt:lpstr>Product Analysis</vt:lpstr>
      <vt:lpstr>Sales Volume</vt:lpstr>
      <vt:lpstr>Average Discounts of Countries</vt:lpstr>
      <vt:lpstr>PowerPoint Presentation</vt:lpstr>
      <vt:lpstr>Shipment Performance</vt:lpstr>
      <vt:lpstr>Shipment Performance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koneti</dc:creator>
  <cp:lastModifiedBy>Onur Ertugrul</cp:lastModifiedBy>
  <cp:revision>25</cp:revision>
  <dcterms:modified xsi:type="dcterms:W3CDTF">2023-02-21T14:22:01Z</dcterms:modified>
</cp:coreProperties>
</file>