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3" r:id="rId2"/>
    <p:sldId id="26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308D7-1855-45C9-81F3-65FB27506959}" type="datetimeFigureOut">
              <a:rPr lang="tr-TR" smtClean="0"/>
              <a:t>3.05.2020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76030-BF4F-487F-8FB2-BEDA3E603627}" type="slidenum">
              <a:rPr lang="tr-TR" smtClean="0"/>
              <a:t>‹#›</a:t>
            </a:fld>
            <a:endParaRPr lang="tr-TR"/>
          </a:p>
        </p:txBody>
      </p:sp>
    </p:spTree>
    <p:extLst>
      <p:ext uri="{BB962C8B-B14F-4D97-AF65-F5344CB8AC3E}">
        <p14:creationId xmlns:p14="http://schemas.microsoft.com/office/powerpoint/2010/main" val="3581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E176030-BF4F-487F-8FB2-BEDA3E603627}" type="slidenum">
              <a:rPr lang="tr-TR" smtClean="0"/>
              <a:t>2</a:t>
            </a:fld>
            <a:endParaRPr lang="tr-TR"/>
          </a:p>
        </p:txBody>
      </p:sp>
    </p:spTree>
    <p:extLst>
      <p:ext uri="{BB962C8B-B14F-4D97-AF65-F5344CB8AC3E}">
        <p14:creationId xmlns:p14="http://schemas.microsoft.com/office/powerpoint/2010/main" val="308516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6D935-7659-46E6-B166-5FD84242231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F3C0CBF-97E3-4FC1-8AF6-372558120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43F3F8D-5953-4D3B-A47D-7F53993820AB}"/>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7236D0EA-60F0-4FA4-826F-B4973CC905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F0F0DF-5800-48E5-B537-453479739A2B}"/>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85520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1ABA1-5AE8-4EA1-B51E-8189F7239FF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0022498-8748-42C2-A3C3-4D9E11AE186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4E5EBD-BBEB-4133-978F-547F9753B495}"/>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C831A400-4CA9-41A4-A310-A1CBD2D36E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685E2A1-7BB0-42E0-9B31-6EBF9E3EBE74}"/>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322212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9FC0EA1-91DA-4A90-AA2B-7A37F4A2175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AD51E28-890E-4EF3-8D4F-A9BD2C45E6D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044864-A367-4AF8-A982-BE5D60CEB342}"/>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0B5245CC-1E96-4778-AAFE-0F72C581D3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9BE098-6337-46CB-AE07-486FBC6878E5}"/>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395115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AC86B9-A687-46FE-8EC2-EA7B6B98241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56A119F-C4A6-4A4E-94EF-596701601FF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E23109-6EEC-4221-B1C0-B9BB5663F24A}"/>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4AFF2574-863F-4ABF-8147-F62CB3F502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260F72-137E-4713-A2EB-CFCABE4E38AB}"/>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68461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81957E-79E8-47AC-8168-9C77F1DA04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99B7341-288A-4C16-897F-08CEA4E07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20FF639-0870-4208-A05E-C36C9524197C}"/>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B9C823B7-D832-4FF8-8D3D-40262A8102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9BB8CD-EA7B-42B0-A524-2AB4DA6DF88B}"/>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273533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DD0CF-1133-4E06-966C-DE14A60C8E1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478AA31-23D5-4D28-9F2C-5D74CD3A353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FF5020A-58AD-4088-A915-AC423C9A20D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699AF88-AF92-49F4-9674-380BF2D47D80}"/>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6" name="Alt Bilgi Yer Tutucusu 5">
            <a:extLst>
              <a:ext uri="{FF2B5EF4-FFF2-40B4-BE49-F238E27FC236}">
                <a16:creationId xmlns:a16="http://schemas.microsoft.com/office/drawing/2014/main" id="{95C05607-54AB-4819-A6E4-F7247809E5E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61431A-7CD2-4174-8F38-9BEE1F1368B5}"/>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24866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7401E7-5F47-4A8C-9DCE-8BBBC2F0A1A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F8F3EF4-A66C-484A-AF80-1B9369A44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D628D1E-003C-42C3-B877-5B89D2C1B25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E4BAAF7-1A17-4850-A5F2-CC718D6AB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11F1424-72F6-4B63-B7F9-DF184F02BC0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C942EB9-94DA-459D-87BB-AE8CC84E9AB1}"/>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8" name="Alt Bilgi Yer Tutucusu 7">
            <a:extLst>
              <a:ext uri="{FF2B5EF4-FFF2-40B4-BE49-F238E27FC236}">
                <a16:creationId xmlns:a16="http://schemas.microsoft.com/office/drawing/2014/main" id="{C7624965-EE52-4657-AFAD-A7C66A00DBB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835D97B-0C5B-486D-B1DA-C2CEB3533249}"/>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5993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0ECD8A-8600-4652-A210-1D9F81C6F36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012FBAA-48F6-4192-96F3-0FC899B1C823}"/>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4" name="Alt Bilgi Yer Tutucusu 3">
            <a:extLst>
              <a:ext uri="{FF2B5EF4-FFF2-40B4-BE49-F238E27FC236}">
                <a16:creationId xmlns:a16="http://schemas.microsoft.com/office/drawing/2014/main" id="{5FB8781F-6713-4791-881D-2FAB24687DB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0AED67A-E5EE-463F-803F-7B78B99CC795}"/>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290807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9019B27-AB7E-4F83-A077-1164AC0ECF81}"/>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3" name="Alt Bilgi Yer Tutucusu 2">
            <a:extLst>
              <a:ext uri="{FF2B5EF4-FFF2-40B4-BE49-F238E27FC236}">
                <a16:creationId xmlns:a16="http://schemas.microsoft.com/office/drawing/2014/main" id="{3A95F6DC-B21B-445C-9CCA-3981A29C544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A2B505F-C71C-4866-9962-0106FA059025}"/>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92322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C0194B-0A75-4CD9-9C23-3C7E515EDDA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633EE27-48D4-4D08-978D-8D2F69E81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68C4475-8C9C-439E-8F06-D11A15C87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81F5462-71AB-443C-95A6-0F85B5418A13}"/>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6" name="Alt Bilgi Yer Tutucusu 5">
            <a:extLst>
              <a:ext uri="{FF2B5EF4-FFF2-40B4-BE49-F238E27FC236}">
                <a16:creationId xmlns:a16="http://schemas.microsoft.com/office/drawing/2014/main" id="{2EB8C805-AF31-49C8-8BBB-00DE47F1624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92E9A8-BE8C-4D75-B70B-7BB3484542EC}"/>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386428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24CD5-6AC3-4BDD-BF84-D23762F0033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242B2B6-C898-43A4-962E-CB5211454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74FF448-B4E4-4876-8461-5AACD6D1B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48A2580-CD57-48CB-8179-2F5DFDF7EB7D}"/>
              </a:ext>
            </a:extLst>
          </p:cNvPr>
          <p:cNvSpPr>
            <a:spLocks noGrp="1"/>
          </p:cNvSpPr>
          <p:nvPr>
            <p:ph type="dt" sz="half" idx="10"/>
          </p:nvPr>
        </p:nvSpPr>
        <p:spPr/>
        <p:txBody>
          <a:bodyPr/>
          <a:lstStyle/>
          <a:p>
            <a:fld id="{00F1DB1D-F3DA-44E7-996C-8AB7F5D8C3BE}" type="datetimeFigureOut">
              <a:rPr lang="tr-TR" smtClean="0"/>
              <a:t>3.05.2020</a:t>
            </a:fld>
            <a:endParaRPr lang="tr-TR"/>
          </a:p>
        </p:txBody>
      </p:sp>
      <p:sp>
        <p:nvSpPr>
          <p:cNvPr id="6" name="Alt Bilgi Yer Tutucusu 5">
            <a:extLst>
              <a:ext uri="{FF2B5EF4-FFF2-40B4-BE49-F238E27FC236}">
                <a16:creationId xmlns:a16="http://schemas.microsoft.com/office/drawing/2014/main" id="{8A7521C2-4AA2-4FF7-AB1B-CAF90265DFD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9610CEE-1FA3-4F41-8875-AA56BEFA4D1B}"/>
              </a:ext>
            </a:extLst>
          </p:cNvPr>
          <p:cNvSpPr>
            <a:spLocks noGrp="1"/>
          </p:cNvSpPr>
          <p:nvPr>
            <p:ph type="sldNum" sz="quarter" idx="12"/>
          </p:nvPr>
        </p:nvSpPr>
        <p:spPr/>
        <p:txBody>
          <a:bodyPr/>
          <a:lstStyle/>
          <a:p>
            <a:fld id="{722E71BC-08D9-4F34-BD65-ABC5B87D7F9D}" type="slidenum">
              <a:rPr lang="tr-TR" smtClean="0"/>
              <a:t>‹#›</a:t>
            </a:fld>
            <a:endParaRPr lang="tr-TR"/>
          </a:p>
        </p:txBody>
      </p:sp>
    </p:spTree>
    <p:extLst>
      <p:ext uri="{BB962C8B-B14F-4D97-AF65-F5344CB8AC3E}">
        <p14:creationId xmlns:p14="http://schemas.microsoft.com/office/powerpoint/2010/main" val="277582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4ED8673-155F-4999-900D-5B14C971C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8B84865-0460-4A56-8157-0D138BE92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3CC2EC-E970-4E2B-86CF-D6E7F8E7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1DB1D-F3DA-44E7-996C-8AB7F5D8C3BE}" type="datetimeFigureOut">
              <a:rPr lang="tr-TR" smtClean="0"/>
              <a:t>3.05.2020</a:t>
            </a:fld>
            <a:endParaRPr lang="tr-TR"/>
          </a:p>
        </p:txBody>
      </p:sp>
      <p:sp>
        <p:nvSpPr>
          <p:cNvPr id="5" name="Alt Bilgi Yer Tutucusu 4">
            <a:extLst>
              <a:ext uri="{FF2B5EF4-FFF2-40B4-BE49-F238E27FC236}">
                <a16:creationId xmlns:a16="http://schemas.microsoft.com/office/drawing/2014/main" id="{04AA8A88-A7A4-4906-926C-8D18194D2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EB09C8C-5C51-4883-851C-E3DE449B70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E71BC-08D9-4F34-BD65-ABC5B87D7F9D}" type="slidenum">
              <a:rPr lang="tr-TR" smtClean="0"/>
              <a:t>‹#›</a:t>
            </a:fld>
            <a:endParaRPr lang="tr-TR"/>
          </a:p>
        </p:txBody>
      </p:sp>
    </p:spTree>
    <p:extLst>
      <p:ext uri="{BB962C8B-B14F-4D97-AF65-F5344CB8AC3E}">
        <p14:creationId xmlns:p14="http://schemas.microsoft.com/office/powerpoint/2010/main" val="145632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6068C-C9C8-4884-B0F9-97DC7051E69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5533428-9BC5-41C8-987F-D78EB2E1A9D2}"/>
              </a:ext>
            </a:extLst>
          </p:cNvPr>
          <p:cNvSpPr>
            <a:spLocks noGrp="1"/>
          </p:cNvSpPr>
          <p:nvPr>
            <p:ph idx="1"/>
          </p:nvPr>
        </p:nvSpPr>
        <p:spPr>
          <a:xfrm>
            <a:off x="2142344" y="3069809"/>
            <a:ext cx="10515600" cy="4351338"/>
          </a:xfrm>
        </p:spPr>
        <p:txBody>
          <a:bodyPr>
            <a:normAutofit/>
          </a:bodyPr>
          <a:lstStyle/>
          <a:p>
            <a:pPr marL="0" indent="0">
              <a:buNone/>
            </a:pPr>
            <a:r>
              <a:rPr lang="tr-TR" sz="4000" b="1" dirty="0">
                <a:solidFill>
                  <a:schemeClr val="folHlink"/>
                </a:solidFill>
                <a:latin typeface="Times" panose="02020603050405020304" pitchFamily="18" charset="0"/>
                <a:ea typeface="+mj-ea"/>
                <a:cs typeface="+mj-cs"/>
              </a:rPr>
              <a:t>   YAZILIM TANIMLI AĞLAR</a:t>
            </a:r>
          </a:p>
          <a:p>
            <a:pPr marL="0" indent="0">
              <a:buNone/>
            </a:pPr>
            <a:r>
              <a:rPr lang="tr-TR" sz="4000" b="1" dirty="0">
                <a:solidFill>
                  <a:schemeClr val="folHlink"/>
                </a:solidFill>
                <a:latin typeface="Times" panose="02020603050405020304" pitchFamily="18" charset="0"/>
                <a:ea typeface="+mj-ea"/>
                <a:cs typeface="+mj-cs"/>
              </a:rPr>
              <a:t>(Software </a:t>
            </a:r>
            <a:r>
              <a:rPr lang="tr-TR" sz="4000" b="1" dirty="0" err="1">
                <a:solidFill>
                  <a:schemeClr val="folHlink"/>
                </a:solidFill>
                <a:latin typeface="Times" panose="02020603050405020304" pitchFamily="18" charset="0"/>
                <a:ea typeface="+mj-ea"/>
                <a:cs typeface="+mj-cs"/>
              </a:rPr>
              <a:t>Defined</a:t>
            </a:r>
            <a:r>
              <a:rPr lang="tr-TR" sz="4000" b="1" dirty="0">
                <a:solidFill>
                  <a:schemeClr val="folHlink"/>
                </a:solidFill>
                <a:latin typeface="Times" panose="02020603050405020304" pitchFamily="18" charset="0"/>
                <a:ea typeface="+mj-ea"/>
                <a:cs typeface="+mj-cs"/>
              </a:rPr>
              <a:t> Network-SDN)</a:t>
            </a:r>
          </a:p>
        </p:txBody>
      </p:sp>
    </p:spTree>
    <p:extLst>
      <p:ext uri="{BB962C8B-B14F-4D97-AF65-F5344CB8AC3E}">
        <p14:creationId xmlns:p14="http://schemas.microsoft.com/office/powerpoint/2010/main" val="305351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6DE022-3785-409D-AEC4-7EFD1D5CBE28}"/>
              </a:ext>
            </a:extLst>
          </p:cNvPr>
          <p:cNvSpPr>
            <a:spLocks noGrp="1"/>
          </p:cNvSpPr>
          <p:nvPr>
            <p:ph type="title"/>
          </p:nvPr>
        </p:nvSpPr>
        <p:spPr>
          <a:xfrm>
            <a:off x="838200" y="365125"/>
            <a:ext cx="10515600" cy="699177"/>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Forces</a:t>
            </a:r>
            <a:endParaRPr lang="tr-TR" sz="3200" dirty="0"/>
          </a:p>
        </p:txBody>
      </p:sp>
      <p:sp>
        <p:nvSpPr>
          <p:cNvPr id="3" name="İçerik Yer Tutucusu 2">
            <a:extLst>
              <a:ext uri="{FF2B5EF4-FFF2-40B4-BE49-F238E27FC236}">
                <a16:creationId xmlns:a16="http://schemas.microsoft.com/office/drawing/2014/main" id="{313F8B98-CBCD-46D5-A224-1F299F35D7B9}"/>
              </a:ext>
            </a:extLst>
          </p:cNvPr>
          <p:cNvSpPr>
            <a:spLocks noGrp="1"/>
          </p:cNvSpPr>
          <p:nvPr>
            <p:ph idx="1"/>
          </p:nvPr>
        </p:nvSpPr>
        <p:spPr>
          <a:xfrm>
            <a:off x="838199" y="1214203"/>
            <a:ext cx="10764187" cy="5516381"/>
          </a:xfrm>
        </p:spPr>
        <p:txBody>
          <a:bodyPr>
            <a:normAutofit fontScale="62500" lnSpcReduction="20000"/>
          </a:bodyPr>
          <a:lstStyle/>
          <a:p>
            <a:pPr algn="just">
              <a:lnSpc>
                <a:spcPct val="160000"/>
              </a:lnSpc>
            </a:pPr>
            <a:r>
              <a:rPr lang="tr-TR" dirty="0"/>
              <a:t>IETF çalışma grubu tarafından geliştirilen </a:t>
            </a:r>
            <a:r>
              <a:rPr lang="tr-TR" dirty="0" err="1"/>
              <a:t>ForCES</a:t>
            </a:r>
            <a:r>
              <a:rPr lang="tr-TR" dirty="0"/>
              <a:t> (</a:t>
            </a:r>
            <a:r>
              <a:rPr lang="tr-TR" dirty="0" err="1"/>
              <a:t>Forwarding</a:t>
            </a:r>
            <a:r>
              <a:rPr lang="tr-TR" dirty="0"/>
              <a:t> </a:t>
            </a:r>
            <a:r>
              <a:rPr lang="tr-TR" dirty="0" err="1"/>
              <a:t>and</a:t>
            </a:r>
            <a:r>
              <a:rPr lang="tr-TR" dirty="0"/>
              <a:t> Control Element </a:t>
            </a:r>
            <a:r>
              <a:rPr lang="tr-TR" dirty="0" err="1"/>
              <a:t>Separation</a:t>
            </a:r>
            <a:r>
              <a:rPr lang="tr-TR" dirty="0"/>
              <a:t>) protokolü ağdaki cihazların kontrol ve iletim işlevlerini birbirinden ayırmayı amaçlasa da, bu cihazların tek bir birimmiş gibi hareket eder. </a:t>
            </a:r>
          </a:p>
          <a:p>
            <a:pPr algn="just">
              <a:lnSpc>
                <a:spcPct val="160000"/>
              </a:lnSpc>
            </a:pPr>
            <a:r>
              <a:rPr lang="tr-TR" dirty="0"/>
              <a:t>İletim cihazları üzerinde, tam anlamıyla Open-</a:t>
            </a:r>
            <a:r>
              <a:rPr lang="tr-TR" dirty="0" err="1"/>
              <a:t>flow</a:t>
            </a:r>
            <a:r>
              <a:rPr lang="tr-TR" dirty="0"/>
              <a:t> temelli yazılım tanımlı ağlardaki gibi bir </a:t>
            </a:r>
            <a:r>
              <a:rPr lang="nn-NO" dirty="0"/>
              <a:t>soyutlama yoktur. </a:t>
            </a:r>
            <a:endParaRPr lang="tr-TR" dirty="0"/>
          </a:p>
          <a:p>
            <a:pPr algn="just">
              <a:lnSpc>
                <a:spcPct val="160000"/>
              </a:lnSpc>
            </a:pPr>
            <a:r>
              <a:rPr lang="nn-NO" dirty="0"/>
              <a:t>ForCES, iletim elemanları ve kontrol elemanı olmak üzere iki</a:t>
            </a:r>
            <a:r>
              <a:rPr lang="tr-TR" dirty="0"/>
              <a:t> mantıksal birim tanımlamaktadır. </a:t>
            </a:r>
          </a:p>
          <a:p>
            <a:pPr algn="just">
              <a:lnSpc>
                <a:spcPct val="160000"/>
              </a:lnSpc>
            </a:pPr>
            <a:r>
              <a:rPr lang="tr-TR" dirty="0"/>
              <a:t>İletim elemanları kendisine gelen paketleri işlemekten sorumludurlar. Kontrol elemanı ise tüm ağın yönetimi sağlar ve iletim elemanlarının paketleri nasıl işleyeceğine karar verir. </a:t>
            </a:r>
          </a:p>
          <a:p>
            <a:pPr algn="just">
              <a:lnSpc>
                <a:spcPct val="160000"/>
              </a:lnSpc>
            </a:pPr>
            <a:r>
              <a:rPr lang="tr-TR" dirty="0"/>
              <a:t>Bu protokol, iletim elemanlarının köle, kontrol elemanın efendi olarak tanımlandığı </a:t>
            </a:r>
            <a:r>
              <a:rPr lang="tr-TR" dirty="0" err="1"/>
              <a:t>master-slave</a:t>
            </a:r>
            <a:r>
              <a:rPr lang="tr-TR" dirty="0"/>
              <a:t> mantığında çalışır. İletim elemanları üzerinde kontrol elemanından gelen komutların tutulduğu ve işlendiği mantıksal fonksiyon blokları bulunur. </a:t>
            </a:r>
          </a:p>
          <a:p>
            <a:pPr algn="just">
              <a:lnSpc>
                <a:spcPct val="160000"/>
              </a:lnSpc>
            </a:pPr>
            <a:r>
              <a:rPr lang="tr-TR" dirty="0"/>
              <a:t>2003 yılından beri çalışmaları devam eden ilgili IETF çalışma grubu, </a:t>
            </a:r>
            <a:r>
              <a:rPr lang="tr-TR" dirty="0" err="1"/>
              <a:t>ForCES</a:t>
            </a:r>
            <a:r>
              <a:rPr lang="tr-TR" dirty="0"/>
              <a:t> protokolü ile ilgili mimari, bileşenler ve çalışma yapısı açısından birçok paylaşım yapmıştır.</a:t>
            </a:r>
          </a:p>
        </p:txBody>
      </p:sp>
    </p:spTree>
    <p:extLst>
      <p:ext uri="{BB962C8B-B14F-4D97-AF65-F5344CB8AC3E}">
        <p14:creationId xmlns:p14="http://schemas.microsoft.com/office/powerpoint/2010/main" val="155061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D3C82A-683D-4564-8220-13D60318C07B}"/>
              </a:ext>
            </a:extLst>
          </p:cNvPr>
          <p:cNvSpPr>
            <a:spLocks noGrp="1"/>
          </p:cNvSpPr>
          <p:nvPr>
            <p:ph type="title"/>
          </p:nvPr>
        </p:nvSpPr>
        <p:spPr>
          <a:xfrm>
            <a:off x="958122" y="559998"/>
            <a:ext cx="10515600" cy="654206"/>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endParaRPr lang="tr-TR" sz="3200" dirty="0"/>
          </a:p>
        </p:txBody>
      </p:sp>
      <p:sp>
        <p:nvSpPr>
          <p:cNvPr id="3" name="İçerik Yer Tutucusu 2">
            <a:extLst>
              <a:ext uri="{FF2B5EF4-FFF2-40B4-BE49-F238E27FC236}">
                <a16:creationId xmlns:a16="http://schemas.microsoft.com/office/drawing/2014/main" id="{A3108432-DC7A-4164-A936-EE9462609D22}"/>
              </a:ext>
            </a:extLst>
          </p:cNvPr>
          <p:cNvSpPr>
            <a:spLocks noGrp="1"/>
          </p:cNvSpPr>
          <p:nvPr>
            <p:ph idx="1"/>
          </p:nvPr>
        </p:nvSpPr>
        <p:spPr>
          <a:xfrm>
            <a:off x="838200" y="1394084"/>
            <a:ext cx="10515600" cy="5308651"/>
          </a:xfrm>
        </p:spPr>
        <p:txBody>
          <a:bodyPr>
            <a:normAutofit/>
          </a:bodyPr>
          <a:lstStyle/>
          <a:p>
            <a:pPr algn="just">
              <a:lnSpc>
                <a:spcPct val="150000"/>
              </a:lnSpc>
            </a:pPr>
            <a:r>
              <a:rPr lang="tr-TR" sz="2000" dirty="0" err="1"/>
              <a:t>OpenFlow</a:t>
            </a:r>
            <a:r>
              <a:rPr lang="tr-TR" sz="2000" dirty="0"/>
              <a:t> protokolü Open Network Foundation tarafından geliştirilmiştir.</a:t>
            </a:r>
          </a:p>
          <a:p>
            <a:pPr algn="just">
              <a:lnSpc>
                <a:spcPct val="150000"/>
              </a:lnSpc>
            </a:pPr>
            <a:r>
              <a:rPr lang="tr-TR" sz="2000" dirty="0" err="1"/>
              <a:t>ForCES</a:t>
            </a:r>
            <a:r>
              <a:rPr lang="tr-TR" sz="2000" dirty="0"/>
              <a:t> gibi </a:t>
            </a:r>
            <a:r>
              <a:rPr lang="tr-TR" sz="2000" dirty="0" err="1"/>
              <a:t>SDN’nin</a:t>
            </a:r>
            <a:r>
              <a:rPr lang="tr-TR" sz="2000" dirty="0"/>
              <a:t> temel mantığı olan iletim ve kontrol düzlemlerinin ayrıştırılmasına göre çalışmaktadır. </a:t>
            </a:r>
          </a:p>
          <a:p>
            <a:pPr algn="just">
              <a:lnSpc>
                <a:spcPct val="150000"/>
              </a:lnSpc>
            </a:pPr>
            <a:r>
              <a:rPr lang="tr-TR" sz="2000" dirty="0" err="1"/>
              <a:t>ForCES’ten</a:t>
            </a:r>
            <a:r>
              <a:rPr lang="tr-TR" sz="2000" dirty="0"/>
              <a:t> farklı olarak </a:t>
            </a:r>
            <a:r>
              <a:rPr lang="tr-TR" sz="2000" dirty="0" err="1"/>
              <a:t>OpenFlow</a:t>
            </a:r>
            <a:r>
              <a:rPr lang="tr-TR" sz="2000" dirty="0"/>
              <a:t> protokolünde akış tabloları ve farklı mesaj tipleri kullanılmaktadır.</a:t>
            </a:r>
          </a:p>
          <a:p>
            <a:pPr algn="just">
              <a:lnSpc>
                <a:spcPct val="150000"/>
              </a:lnSpc>
            </a:pPr>
            <a:r>
              <a:rPr lang="tr-TR" sz="2000" dirty="0"/>
              <a:t>SDN ağlarında en çok tercih edilen Güney Sınırı </a:t>
            </a:r>
            <a:r>
              <a:rPr lang="tr-TR" sz="2000" dirty="0" err="1"/>
              <a:t>API’sidir</a:t>
            </a:r>
            <a:r>
              <a:rPr lang="tr-TR" sz="2000" dirty="0"/>
              <a:t>.</a:t>
            </a:r>
          </a:p>
        </p:txBody>
      </p:sp>
    </p:spTree>
    <p:extLst>
      <p:ext uri="{BB962C8B-B14F-4D97-AF65-F5344CB8AC3E}">
        <p14:creationId xmlns:p14="http://schemas.microsoft.com/office/powerpoint/2010/main" val="379279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2A97F8-59B2-4F71-93B4-440BB6DE0A4E}"/>
              </a:ext>
            </a:extLst>
          </p:cNvPr>
          <p:cNvSpPr>
            <a:spLocks noGrp="1"/>
          </p:cNvSpPr>
          <p:nvPr>
            <p:ph type="title"/>
          </p:nvPr>
        </p:nvSpPr>
        <p:spPr>
          <a:xfrm>
            <a:off x="838200" y="365125"/>
            <a:ext cx="10515600" cy="970015"/>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endParaRPr lang="tr-TR" sz="3200" dirty="0"/>
          </a:p>
        </p:txBody>
      </p:sp>
      <p:sp>
        <p:nvSpPr>
          <p:cNvPr id="3" name="İçerik Yer Tutucusu 2">
            <a:extLst>
              <a:ext uri="{FF2B5EF4-FFF2-40B4-BE49-F238E27FC236}">
                <a16:creationId xmlns:a16="http://schemas.microsoft.com/office/drawing/2014/main" id="{5B6672F8-043C-4C3C-BC18-F8812DFDBB98}"/>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4763D7C8-E4C9-4DA2-9AB8-E1039DBF5B14}"/>
              </a:ext>
            </a:extLst>
          </p:cNvPr>
          <p:cNvPicPr>
            <a:picLocks noChangeAspect="1"/>
          </p:cNvPicPr>
          <p:nvPr/>
        </p:nvPicPr>
        <p:blipFill>
          <a:blip r:embed="rId2"/>
          <a:stretch>
            <a:fillRect/>
          </a:stretch>
        </p:blipFill>
        <p:spPr>
          <a:xfrm>
            <a:off x="2199437" y="1457761"/>
            <a:ext cx="7793125" cy="5087065"/>
          </a:xfrm>
          <a:prstGeom prst="rect">
            <a:avLst/>
          </a:prstGeom>
        </p:spPr>
      </p:pic>
    </p:spTree>
    <p:extLst>
      <p:ext uri="{BB962C8B-B14F-4D97-AF65-F5344CB8AC3E}">
        <p14:creationId xmlns:p14="http://schemas.microsoft.com/office/powerpoint/2010/main" val="149342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1FB3F0-D934-4CED-9978-62025A244068}"/>
              </a:ext>
            </a:extLst>
          </p:cNvPr>
          <p:cNvSpPr>
            <a:spLocks noGrp="1"/>
          </p:cNvSpPr>
          <p:nvPr>
            <p:ph type="title"/>
          </p:nvPr>
        </p:nvSpPr>
        <p:spPr>
          <a:xfrm>
            <a:off x="649571" y="370486"/>
            <a:ext cx="10515600" cy="579255"/>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endParaRPr lang="tr-TR" sz="3200" dirty="0"/>
          </a:p>
        </p:txBody>
      </p:sp>
      <p:sp>
        <p:nvSpPr>
          <p:cNvPr id="3" name="İçerik Yer Tutucusu 2">
            <a:extLst>
              <a:ext uri="{FF2B5EF4-FFF2-40B4-BE49-F238E27FC236}">
                <a16:creationId xmlns:a16="http://schemas.microsoft.com/office/drawing/2014/main" id="{A4AAA48B-B47A-4941-8D9C-88EAF144230C}"/>
              </a:ext>
            </a:extLst>
          </p:cNvPr>
          <p:cNvSpPr>
            <a:spLocks noGrp="1"/>
          </p:cNvSpPr>
          <p:nvPr>
            <p:ph idx="1"/>
          </p:nvPr>
        </p:nvSpPr>
        <p:spPr>
          <a:xfrm>
            <a:off x="649571" y="1036455"/>
            <a:ext cx="10854129" cy="5456420"/>
          </a:xfrm>
        </p:spPr>
        <p:txBody>
          <a:bodyPr>
            <a:normAutofit/>
          </a:bodyPr>
          <a:lstStyle/>
          <a:p>
            <a:pPr algn="just">
              <a:lnSpc>
                <a:spcPct val="150000"/>
              </a:lnSpc>
            </a:pPr>
            <a:r>
              <a:rPr lang="nn-NO" sz="1900" dirty="0"/>
              <a:t>Bir Openflow destekli iletim elemanı, bir veya birkaç akış tablosundan ve de Openflow</a:t>
            </a:r>
            <a:r>
              <a:rPr lang="tr-TR" sz="1900" dirty="0"/>
              <a:t> vasıtasıyla kontrolör ile haberleşen bir soyutlama katmanından oluşur. </a:t>
            </a:r>
          </a:p>
          <a:p>
            <a:pPr algn="just">
              <a:lnSpc>
                <a:spcPct val="150000"/>
              </a:lnSpc>
            </a:pPr>
            <a:r>
              <a:rPr lang="tr-TR" sz="1900" dirty="0"/>
              <a:t>Akış tabloları, kendilerine gelen her bir paketin nasıl işleneceği ve iletileceği ilgili bilgileri tutan akış girdilerinden oluşmaktadır. </a:t>
            </a:r>
          </a:p>
          <a:p>
            <a:pPr algn="just">
              <a:lnSpc>
                <a:spcPct val="150000"/>
              </a:lnSpc>
            </a:pPr>
            <a:r>
              <a:rPr lang="tr-TR" sz="1900" dirty="0"/>
              <a:t>Akış girdileri genellikle, eşleşme alanı, sayıcılar ve komut kümeleri olmak üzere 3 alandan oluşmaktadırlar.</a:t>
            </a:r>
          </a:p>
          <a:p>
            <a:pPr marL="457200" lvl="1" indent="0" algn="just">
              <a:lnSpc>
                <a:spcPct val="170000"/>
              </a:lnSpc>
              <a:buNone/>
            </a:pPr>
            <a:r>
              <a:rPr lang="tr-TR" sz="1800" b="1" u="sng" dirty="0"/>
              <a:t>1. Eşleşme alanı; </a:t>
            </a:r>
            <a:r>
              <a:rPr lang="tr-TR" sz="1800" dirty="0"/>
              <a:t>SDN temelli anahtar cihazı, kendisine gelen paketleri akış girdilerine göre, paket başlığı, </a:t>
            </a:r>
            <a:r>
              <a:rPr lang="tr-TR" sz="1800" dirty="0" err="1"/>
              <a:t>ingress</a:t>
            </a:r>
            <a:r>
              <a:rPr lang="tr-TR" sz="1800" dirty="0"/>
              <a:t> portu ve meta veriye bağlı olarak karşılaştırmasını yapar.</a:t>
            </a:r>
          </a:p>
          <a:p>
            <a:pPr marL="457200" lvl="1" indent="0" algn="just">
              <a:lnSpc>
                <a:spcPct val="170000"/>
              </a:lnSpc>
              <a:buNone/>
            </a:pPr>
            <a:r>
              <a:rPr lang="tr-TR" sz="1800" b="1" u="sng" dirty="0"/>
              <a:t>2. Sayıcılar; </a:t>
            </a:r>
            <a:r>
              <a:rPr lang="tr-TR" sz="1800" dirty="0"/>
              <a:t>Anahtar cihaza gelen paket sayısı, boyutu, akış süresi gibi verileri tutarak düzenli akış istatistik toplar.</a:t>
            </a:r>
          </a:p>
          <a:p>
            <a:pPr marL="457200" lvl="1" indent="0" algn="just">
              <a:lnSpc>
                <a:spcPct val="170000"/>
              </a:lnSpc>
              <a:buNone/>
            </a:pPr>
            <a:r>
              <a:rPr lang="tr-TR" sz="1800" b="1" u="sng" dirty="0"/>
              <a:t>3. Komut/eylem kümeleri; </a:t>
            </a:r>
            <a:r>
              <a:rPr lang="tr-TR" sz="1800" dirty="0"/>
              <a:t>Gelen paketlerin nasıl işleneceği ve eşleştirilmesi ile ilgili işlemlerin yapıldığı kısımdır.</a:t>
            </a:r>
          </a:p>
        </p:txBody>
      </p:sp>
    </p:spTree>
    <p:extLst>
      <p:ext uri="{BB962C8B-B14F-4D97-AF65-F5344CB8AC3E}">
        <p14:creationId xmlns:p14="http://schemas.microsoft.com/office/powerpoint/2010/main" val="366375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ED26AE-4727-46F0-824D-FC023E4787B7}"/>
              </a:ext>
            </a:extLst>
          </p:cNvPr>
          <p:cNvSpPr>
            <a:spLocks noGrp="1"/>
          </p:cNvSpPr>
          <p:nvPr>
            <p:ph type="title"/>
          </p:nvPr>
        </p:nvSpPr>
        <p:spPr>
          <a:xfrm>
            <a:off x="838200" y="365126"/>
            <a:ext cx="10515600" cy="804108"/>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r>
              <a:rPr lang="tr-TR" sz="3200" b="1" dirty="0">
                <a:solidFill>
                  <a:schemeClr val="folHlink"/>
                </a:solidFill>
                <a:latin typeface="Times" panose="02020603050405020304" pitchFamily="18" charset="0"/>
              </a:rPr>
              <a:t> </a:t>
            </a:r>
            <a:r>
              <a:rPr lang="tr-TR" sz="2800" b="1" dirty="0">
                <a:solidFill>
                  <a:schemeClr val="folHlink"/>
                </a:solidFill>
                <a:latin typeface="Times" panose="02020603050405020304" pitchFamily="18" charset="0"/>
              </a:rPr>
              <a:t>(Akış tablosu)</a:t>
            </a:r>
            <a:endParaRPr lang="tr-TR" sz="3200" dirty="0"/>
          </a:p>
        </p:txBody>
      </p:sp>
      <p:sp>
        <p:nvSpPr>
          <p:cNvPr id="3" name="İçerik Yer Tutucusu 2">
            <a:extLst>
              <a:ext uri="{FF2B5EF4-FFF2-40B4-BE49-F238E27FC236}">
                <a16:creationId xmlns:a16="http://schemas.microsoft.com/office/drawing/2014/main" id="{2A734549-C45E-400D-90EE-A3B37CBDEC3C}"/>
              </a:ext>
            </a:extLst>
          </p:cNvPr>
          <p:cNvSpPr>
            <a:spLocks noGrp="1"/>
          </p:cNvSpPr>
          <p:nvPr>
            <p:ph idx="1"/>
          </p:nvPr>
        </p:nvSpPr>
        <p:spPr>
          <a:xfrm>
            <a:off x="838200" y="1441188"/>
            <a:ext cx="10515600" cy="5051686"/>
          </a:xfrm>
        </p:spPr>
        <p:txBody>
          <a:bodyPr>
            <a:normAutofit/>
          </a:bodyPr>
          <a:lstStyle/>
          <a:p>
            <a:pPr algn="just">
              <a:lnSpc>
                <a:spcPct val="150000"/>
              </a:lnSpc>
            </a:pPr>
            <a:r>
              <a:rPr lang="tr-TR" sz="2000" dirty="0" err="1"/>
              <a:t>Openflow</a:t>
            </a:r>
            <a:r>
              <a:rPr lang="tr-TR" sz="2000" dirty="0"/>
              <a:t> temelli bir anahtar cihaza bir paket geldiği zaman, paket başlığı çıkartılarak, anahtar üzerindeki akış tablosundaki akış girdileri ile bir eşleşme var mı bakılır. </a:t>
            </a:r>
          </a:p>
          <a:p>
            <a:pPr algn="just">
              <a:lnSpc>
                <a:spcPct val="150000"/>
              </a:lnSpc>
            </a:pPr>
            <a:r>
              <a:rPr lang="tr-TR" sz="2000" dirty="0"/>
              <a:t>Eğer bir eşleşme var ise, anahtar kümesi eylem kümesindeki işleme göre paketi iletir veya iletmez. </a:t>
            </a:r>
          </a:p>
          <a:p>
            <a:pPr algn="just">
              <a:lnSpc>
                <a:spcPct val="150000"/>
              </a:lnSpc>
            </a:pPr>
            <a:r>
              <a:rPr lang="tr-TR" sz="2000" dirty="0"/>
              <a:t>Bir eşleşme olmaması durumunda paket ile ilgili anahtar cihaz üzerinde </a:t>
            </a:r>
            <a:r>
              <a:rPr lang="tr-TR" sz="2000" dirty="0" err="1"/>
              <a:t>tablemiss</a:t>
            </a:r>
            <a:r>
              <a:rPr lang="tr-TR" sz="2000" dirty="0"/>
              <a:t> akış girdisi oluşturulur.</a:t>
            </a:r>
          </a:p>
        </p:txBody>
      </p:sp>
      <p:pic>
        <p:nvPicPr>
          <p:cNvPr id="4" name="Resim 3">
            <a:extLst>
              <a:ext uri="{FF2B5EF4-FFF2-40B4-BE49-F238E27FC236}">
                <a16:creationId xmlns:a16="http://schemas.microsoft.com/office/drawing/2014/main" id="{74842B15-E465-4223-820C-7030C47E33CC}"/>
              </a:ext>
            </a:extLst>
          </p:cNvPr>
          <p:cNvPicPr>
            <a:picLocks noChangeAspect="1"/>
          </p:cNvPicPr>
          <p:nvPr/>
        </p:nvPicPr>
        <p:blipFill>
          <a:blip r:embed="rId2"/>
          <a:stretch>
            <a:fillRect/>
          </a:stretch>
        </p:blipFill>
        <p:spPr>
          <a:xfrm>
            <a:off x="2012574" y="4248664"/>
            <a:ext cx="8483032" cy="2336295"/>
          </a:xfrm>
          <a:prstGeom prst="rect">
            <a:avLst/>
          </a:prstGeom>
        </p:spPr>
      </p:pic>
    </p:spTree>
    <p:extLst>
      <p:ext uri="{BB962C8B-B14F-4D97-AF65-F5344CB8AC3E}">
        <p14:creationId xmlns:p14="http://schemas.microsoft.com/office/powerpoint/2010/main" val="200765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E87204-6264-4638-9968-BE531DADAF0F}"/>
              </a:ext>
            </a:extLst>
          </p:cNvPr>
          <p:cNvSpPr>
            <a:spLocks noGrp="1"/>
          </p:cNvSpPr>
          <p:nvPr>
            <p:ph type="title"/>
          </p:nvPr>
        </p:nvSpPr>
        <p:spPr>
          <a:xfrm>
            <a:off x="838200" y="365126"/>
            <a:ext cx="10515600" cy="819098"/>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r>
              <a:rPr lang="tr-TR" sz="3200" b="1" dirty="0">
                <a:solidFill>
                  <a:schemeClr val="folHlink"/>
                </a:solidFill>
                <a:latin typeface="Times" panose="02020603050405020304" pitchFamily="18" charset="0"/>
              </a:rPr>
              <a:t> </a:t>
            </a:r>
            <a:r>
              <a:rPr lang="tr-TR" sz="2800" b="1" dirty="0">
                <a:solidFill>
                  <a:schemeClr val="folHlink"/>
                </a:solidFill>
                <a:latin typeface="Times" panose="02020603050405020304" pitchFamily="18" charset="0"/>
              </a:rPr>
              <a:t>(Mesajlar)</a:t>
            </a:r>
            <a:endParaRPr lang="tr-TR" sz="3200" dirty="0"/>
          </a:p>
        </p:txBody>
      </p:sp>
      <p:sp>
        <p:nvSpPr>
          <p:cNvPr id="3" name="İçerik Yer Tutucusu 2">
            <a:extLst>
              <a:ext uri="{FF2B5EF4-FFF2-40B4-BE49-F238E27FC236}">
                <a16:creationId xmlns:a16="http://schemas.microsoft.com/office/drawing/2014/main" id="{3E4E26CC-5391-461B-AF1D-EE23BD51E807}"/>
              </a:ext>
            </a:extLst>
          </p:cNvPr>
          <p:cNvSpPr>
            <a:spLocks noGrp="1"/>
          </p:cNvSpPr>
          <p:nvPr>
            <p:ph idx="1"/>
          </p:nvPr>
        </p:nvSpPr>
        <p:spPr>
          <a:xfrm>
            <a:off x="838200" y="1334126"/>
            <a:ext cx="10515600" cy="5308650"/>
          </a:xfrm>
        </p:spPr>
        <p:txBody>
          <a:bodyPr>
            <a:normAutofit/>
          </a:bodyPr>
          <a:lstStyle/>
          <a:p>
            <a:pPr algn="just">
              <a:lnSpc>
                <a:spcPct val="150000"/>
              </a:lnSpc>
            </a:pPr>
            <a:r>
              <a:rPr lang="tr-TR" sz="2200" dirty="0" err="1"/>
              <a:t>OpenFlow</a:t>
            </a:r>
            <a:r>
              <a:rPr lang="tr-TR" sz="2200" dirty="0"/>
              <a:t> mesajları üç ana tipte kategorize edilebilir. Bunlar;</a:t>
            </a:r>
          </a:p>
          <a:p>
            <a:pPr marL="457200" indent="-457200" algn="just">
              <a:lnSpc>
                <a:spcPct val="150000"/>
              </a:lnSpc>
              <a:buFont typeface="+mj-lt"/>
              <a:buAutoNum type="arabicPeriod"/>
            </a:pPr>
            <a:r>
              <a:rPr lang="tr-TR" sz="2000" b="1" u="sng" dirty="0"/>
              <a:t>Kontrolör-anahtar arası mesajlar; </a:t>
            </a:r>
            <a:r>
              <a:rPr lang="tr-TR" sz="2000" dirty="0"/>
              <a:t>Kontrolör tarafından başlatılan ve anahtarların durumunu gözetlemek veya yönetmek için kullanılan mesaj tipleridir. </a:t>
            </a:r>
          </a:p>
          <a:p>
            <a:pPr marL="457200" indent="-457200" algn="just">
              <a:lnSpc>
                <a:spcPct val="150000"/>
              </a:lnSpc>
              <a:buFont typeface="+mj-lt"/>
              <a:buAutoNum type="arabicPeriod"/>
            </a:pPr>
            <a:r>
              <a:rPr lang="tr-TR" sz="2000" b="1" u="sng" dirty="0"/>
              <a:t>Asenkron mesajlar; </a:t>
            </a:r>
            <a:r>
              <a:rPr lang="tr-TR" sz="2000" dirty="0"/>
              <a:t>Bir anahtar ağ olaylarında kontrolörü güncellemek için asenkron mesajlar başlatabilir ve anahtarın durumunu değiştirir.</a:t>
            </a:r>
          </a:p>
          <a:p>
            <a:pPr marL="457200" indent="-457200" algn="just">
              <a:lnSpc>
                <a:spcPct val="150000"/>
              </a:lnSpc>
              <a:buFont typeface="+mj-lt"/>
              <a:buAutoNum type="arabicPeriod"/>
            </a:pPr>
            <a:r>
              <a:rPr lang="tr-TR" sz="2000" b="1" u="sng" dirty="0"/>
              <a:t>Simetrik mesajlar; </a:t>
            </a:r>
            <a:r>
              <a:rPr lang="tr-TR" sz="2000" dirty="0"/>
              <a:t>Herhangi bir istek olmadan anahtar ya da kontrolör tarafından başlatılan mesaj tipleridir. Örneğin, kontrolör-anahtar bağlantısı canlılığını kontrol etmek için bu tip mesaj kullanılır.</a:t>
            </a:r>
          </a:p>
        </p:txBody>
      </p:sp>
    </p:spTree>
    <p:extLst>
      <p:ext uri="{BB962C8B-B14F-4D97-AF65-F5344CB8AC3E}">
        <p14:creationId xmlns:p14="http://schemas.microsoft.com/office/powerpoint/2010/main" val="421711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1CEB1A-A7F0-42BF-A985-831C88DC571D}"/>
              </a:ext>
            </a:extLst>
          </p:cNvPr>
          <p:cNvSpPr>
            <a:spLocks noGrp="1"/>
          </p:cNvSpPr>
          <p:nvPr>
            <p:ph type="title"/>
          </p:nvPr>
        </p:nvSpPr>
        <p:spPr>
          <a:xfrm>
            <a:off x="838200" y="365126"/>
            <a:ext cx="10515600" cy="624226"/>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OpenFlow</a:t>
            </a:r>
            <a:r>
              <a:rPr lang="tr-TR" sz="3200" b="1" dirty="0">
                <a:solidFill>
                  <a:schemeClr val="folHlink"/>
                </a:solidFill>
                <a:latin typeface="Times" panose="02020603050405020304" pitchFamily="18" charset="0"/>
              </a:rPr>
              <a:t> </a:t>
            </a:r>
            <a:r>
              <a:rPr lang="tr-TR" sz="2800" b="1" dirty="0">
                <a:solidFill>
                  <a:schemeClr val="folHlink"/>
                </a:solidFill>
                <a:latin typeface="Times" panose="02020603050405020304" pitchFamily="18" charset="0"/>
              </a:rPr>
              <a:t>(Mesajlar)</a:t>
            </a:r>
            <a:endParaRPr lang="tr-TR" sz="3200" dirty="0"/>
          </a:p>
        </p:txBody>
      </p:sp>
      <p:sp>
        <p:nvSpPr>
          <p:cNvPr id="3" name="İçerik Yer Tutucusu 2">
            <a:extLst>
              <a:ext uri="{FF2B5EF4-FFF2-40B4-BE49-F238E27FC236}">
                <a16:creationId xmlns:a16="http://schemas.microsoft.com/office/drawing/2014/main" id="{8FD86307-87A6-43C3-8255-B7CC1E7AE01B}"/>
              </a:ext>
            </a:extLst>
          </p:cNvPr>
          <p:cNvSpPr>
            <a:spLocks noGrp="1"/>
          </p:cNvSpPr>
          <p:nvPr>
            <p:ph idx="1"/>
          </p:nvPr>
        </p:nvSpPr>
        <p:spPr>
          <a:xfrm>
            <a:off x="838200" y="1229193"/>
            <a:ext cx="10515600" cy="5051686"/>
          </a:xfrm>
        </p:spPr>
        <p:txBody>
          <a:bodyPr>
            <a:normAutofit/>
          </a:bodyPr>
          <a:lstStyle/>
          <a:p>
            <a:pPr algn="just">
              <a:lnSpc>
                <a:spcPct val="150000"/>
              </a:lnSpc>
            </a:pPr>
            <a:r>
              <a:rPr lang="tr-TR" sz="2000" dirty="0" err="1"/>
              <a:t>Openflow</a:t>
            </a:r>
            <a:r>
              <a:rPr lang="tr-TR" sz="2000" dirty="0"/>
              <a:t> </a:t>
            </a:r>
            <a:r>
              <a:rPr lang="tr-TR" sz="2000" dirty="0" err="1"/>
              <a:t>protokokü</a:t>
            </a:r>
            <a:r>
              <a:rPr lang="tr-TR" sz="2000" dirty="0"/>
              <a:t> (sürüm 1.4) haberleşme, bağlantı kurulumu, durum bildirimi, yapılandırma bilgisi gibi birçok işleve sahip mesaj tipleriyle birlikte toplam 32 çeşit mesaj tipi vardır.</a:t>
            </a:r>
          </a:p>
          <a:p>
            <a:pPr algn="just">
              <a:lnSpc>
                <a:spcPct val="150000"/>
              </a:lnSpc>
            </a:pPr>
            <a:r>
              <a:rPr lang="tr-TR" sz="2000" dirty="0"/>
              <a:t>Fakat bu mesaj tiplerinden en önemlileri yazılım tanımlı ağlardaki, veri ve kontrol düzlemlerini soyutlama mantığına dayalı akış tablolarındaki akış girdileriyle alakalı olan “</a:t>
            </a:r>
            <a:r>
              <a:rPr lang="tr-TR" sz="2000" dirty="0" err="1"/>
              <a:t>packet_in</a:t>
            </a:r>
            <a:r>
              <a:rPr lang="tr-TR" sz="2000" dirty="0"/>
              <a:t>” ve “</a:t>
            </a:r>
            <a:r>
              <a:rPr lang="tr-TR" sz="2000" dirty="0" err="1"/>
              <a:t>packet_out</a:t>
            </a:r>
            <a:r>
              <a:rPr lang="tr-TR" sz="2000" dirty="0"/>
              <a:t>” mesaj tipleridir.</a:t>
            </a:r>
          </a:p>
        </p:txBody>
      </p:sp>
    </p:spTree>
    <p:extLst>
      <p:ext uri="{BB962C8B-B14F-4D97-AF65-F5344CB8AC3E}">
        <p14:creationId xmlns:p14="http://schemas.microsoft.com/office/powerpoint/2010/main" val="290598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2E70A9-BDF8-409D-B549-642B37ACC8A3}"/>
              </a:ext>
            </a:extLst>
          </p:cNvPr>
          <p:cNvSpPr>
            <a:spLocks noGrp="1"/>
          </p:cNvSpPr>
          <p:nvPr>
            <p:ph type="title"/>
          </p:nvPr>
        </p:nvSpPr>
        <p:spPr>
          <a:xfrm>
            <a:off x="568376" y="335145"/>
            <a:ext cx="5772463" cy="834088"/>
          </a:xfrm>
        </p:spPr>
        <p:txBody>
          <a:bodyPr>
            <a:normAutofit fontScale="90000"/>
          </a:bodyPr>
          <a:lstStyle/>
          <a:p>
            <a:r>
              <a:rPr lang="tr-TR" sz="3200" b="1" dirty="0">
                <a:solidFill>
                  <a:schemeClr val="folHlink"/>
                </a:solidFill>
                <a:latin typeface="Times" panose="02020603050405020304" pitchFamily="18" charset="0"/>
              </a:rPr>
              <a:t>SDN-</a:t>
            </a:r>
            <a:r>
              <a:rPr lang="tr-TR" sz="2800" b="1" dirty="0">
                <a:solidFill>
                  <a:schemeClr val="folHlink"/>
                </a:solidFill>
                <a:latin typeface="Times" panose="02020603050405020304" pitchFamily="18" charset="0"/>
              </a:rPr>
              <a:t>(</a:t>
            </a:r>
            <a:r>
              <a:rPr lang="tr-TR" sz="2800" b="1" dirty="0" err="1">
                <a:solidFill>
                  <a:schemeClr val="folHlink"/>
                </a:solidFill>
                <a:latin typeface="Times" panose="02020603050405020304" pitchFamily="18" charset="0"/>
              </a:rPr>
              <a:t>OpenFlowBağlantı</a:t>
            </a:r>
            <a:r>
              <a:rPr lang="tr-TR" sz="2800" b="1" dirty="0">
                <a:solidFill>
                  <a:schemeClr val="folHlink"/>
                </a:solidFill>
                <a:latin typeface="Times" panose="02020603050405020304" pitchFamily="18" charset="0"/>
              </a:rPr>
              <a:t> Kurulumu)</a:t>
            </a:r>
            <a:endParaRPr lang="tr-TR" sz="3200" dirty="0"/>
          </a:p>
        </p:txBody>
      </p:sp>
      <p:sp>
        <p:nvSpPr>
          <p:cNvPr id="3" name="İçerik Yer Tutucusu 2">
            <a:extLst>
              <a:ext uri="{FF2B5EF4-FFF2-40B4-BE49-F238E27FC236}">
                <a16:creationId xmlns:a16="http://schemas.microsoft.com/office/drawing/2014/main" id="{0C9D884A-3D7F-4EB3-9A1B-8E826382B260}"/>
              </a:ext>
            </a:extLst>
          </p:cNvPr>
          <p:cNvSpPr>
            <a:spLocks noGrp="1"/>
          </p:cNvSpPr>
          <p:nvPr>
            <p:ph idx="1"/>
          </p:nvPr>
        </p:nvSpPr>
        <p:spPr>
          <a:xfrm>
            <a:off x="568376" y="1334123"/>
            <a:ext cx="6312109" cy="5336499"/>
          </a:xfrm>
        </p:spPr>
        <p:txBody>
          <a:bodyPr>
            <a:normAutofit/>
          </a:bodyPr>
          <a:lstStyle/>
          <a:p>
            <a:pPr algn="just">
              <a:lnSpc>
                <a:spcPct val="150000"/>
              </a:lnSpc>
            </a:pPr>
            <a:r>
              <a:rPr lang="da-DK" sz="1800" dirty="0"/>
              <a:t>Bir anahtar cihaz kendisine gelen paketi, kendi üzerindeki akış</a:t>
            </a:r>
            <a:r>
              <a:rPr lang="tr-TR" sz="1800" dirty="0"/>
              <a:t> tablosunda eşleştiremediği zaman bu paketi, kontrolör ile bağlantı kurulumu işlemlerinden sonra bir </a:t>
            </a:r>
            <a:r>
              <a:rPr lang="tr-TR" sz="1800" b="1" dirty="0" err="1"/>
              <a:t>packet_in</a:t>
            </a:r>
            <a:r>
              <a:rPr lang="tr-TR" sz="1800" b="1" dirty="0"/>
              <a:t> </a:t>
            </a:r>
            <a:r>
              <a:rPr lang="tr-TR" sz="1800" dirty="0"/>
              <a:t>mesajı içerisinde kontrolöre iletir.</a:t>
            </a:r>
          </a:p>
          <a:p>
            <a:pPr algn="just">
              <a:lnSpc>
                <a:spcPct val="150000"/>
              </a:lnSpc>
            </a:pPr>
            <a:r>
              <a:rPr lang="tr-TR" sz="1800" dirty="0"/>
              <a:t>Kontrolör kendisine gelen </a:t>
            </a:r>
            <a:r>
              <a:rPr lang="tr-TR" sz="1800" dirty="0" err="1"/>
              <a:t>packet_in</a:t>
            </a:r>
            <a:r>
              <a:rPr lang="tr-TR" sz="1800" dirty="0"/>
              <a:t> mesajını ayrıştırarak, önceden tanımlı kural veya kendi iç modüllerine göre hedefe en uygun yol üzerinden </a:t>
            </a:r>
            <a:r>
              <a:rPr lang="tr-TR" sz="1800" b="1" dirty="0" err="1"/>
              <a:t>packet_out</a:t>
            </a:r>
            <a:r>
              <a:rPr lang="tr-TR" sz="1800" b="1" dirty="0"/>
              <a:t> </a:t>
            </a:r>
            <a:r>
              <a:rPr lang="tr-TR" sz="1800" dirty="0"/>
              <a:t>veya </a:t>
            </a:r>
            <a:r>
              <a:rPr lang="tr-TR" sz="1800" b="1" dirty="0" err="1"/>
              <a:t>flow_mod</a:t>
            </a:r>
            <a:r>
              <a:rPr lang="tr-TR" sz="1800" dirty="0"/>
              <a:t> mesajı içerisinde yollar.</a:t>
            </a:r>
          </a:p>
          <a:p>
            <a:pPr algn="just">
              <a:lnSpc>
                <a:spcPct val="160000"/>
              </a:lnSpc>
            </a:pPr>
            <a:r>
              <a:rPr lang="tr-TR" sz="1800" dirty="0"/>
              <a:t>Yol üzerindeki ilgili anahtar cihazlar kendilerine gelen bu mesajı ayrıştırarak, akış tablolarına yeni girdi olarak ekleme yaparlar ve kaynak-hedef arası yol belirlenir.</a:t>
            </a:r>
          </a:p>
        </p:txBody>
      </p:sp>
      <p:pic>
        <p:nvPicPr>
          <p:cNvPr id="4" name="Resim 3">
            <a:extLst>
              <a:ext uri="{FF2B5EF4-FFF2-40B4-BE49-F238E27FC236}">
                <a16:creationId xmlns:a16="http://schemas.microsoft.com/office/drawing/2014/main" id="{7483AA21-D5C7-461D-9767-F8A23E47116E}"/>
              </a:ext>
            </a:extLst>
          </p:cNvPr>
          <p:cNvPicPr>
            <a:picLocks noChangeAspect="1"/>
          </p:cNvPicPr>
          <p:nvPr/>
        </p:nvPicPr>
        <p:blipFill>
          <a:blip r:embed="rId2"/>
          <a:stretch>
            <a:fillRect/>
          </a:stretch>
        </p:blipFill>
        <p:spPr>
          <a:xfrm>
            <a:off x="7020394" y="122519"/>
            <a:ext cx="5171606" cy="6735481"/>
          </a:xfrm>
          <a:prstGeom prst="rect">
            <a:avLst/>
          </a:prstGeom>
        </p:spPr>
      </p:pic>
    </p:spTree>
    <p:extLst>
      <p:ext uri="{BB962C8B-B14F-4D97-AF65-F5344CB8AC3E}">
        <p14:creationId xmlns:p14="http://schemas.microsoft.com/office/powerpoint/2010/main" val="324862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E06226-6676-42FE-B42A-FCF9F2193E60}"/>
              </a:ext>
            </a:extLst>
          </p:cNvPr>
          <p:cNvSpPr>
            <a:spLocks noGrp="1"/>
          </p:cNvSpPr>
          <p:nvPr>
            <p:ph type="title"/>
          </p:nvPr>
        </p:nvSpPr>
        <p:spPr>
          <a:xfrm>
            <a:off x="314377" y="500037"/>
            <a:ext cx="10515600" cy="819098"/>
          </a:xfrm>
        </p:spPr>
        <p:txBody>
          <a:bodyPr>
            <a:normAutofit/>
          </a:bodyPr>
          <a:lstStyle/>
          <a:p>
            <a:r>
              <a:rPr lang="tr-TR" sz="3200" b="1" dirty="0">
                <a:solidFill>
                  <a:schemeClr val="folHlink"/>
                </a:solidFill>
                <a:latin typeface="Times" panose="02020603050405020304" pitchFamily="18" charset="0"/>
              </a:rPr>
              <a:t>Yazılım Tanımlı Ağlar-</a:t>
            </a:r>
            <a:r>
              <a:rPr lang="tr-TR" sz="2800" b="1" dirty="0">
                <a:solidFill>
                  <a:schemeClr val="folHlink"/>
                </a:solidFill>
                <a:latin typeface="Times" panose="02020603050405020304" pitchFamily="18" charset="0"/>
              </a:rPr>
              <a:t>(</a:t>
            </a:r>
            <a:r>
              <a:rPr lang="tr-TR" sz="2800" b="1" dirty="0" err="1">
                <a:solidFill>
                  <a:schemeClr val="folHlink"/>
                </a:solidFill>
                <a:latin typeface="Times" panose="02020603050405020304" pitchFamily="18" charset="0"/>
              </a:rPr>
              <a:t>OpenFlow</a:t>
            </a:r>
            <a:r>
              <a:rPr lang="tr-TR" sz="2800" b="1" dirty="0">
                <a:solidFill>
                  <a:schemeClr val="folHlink"/>
                </a:solidFill>
                <a:latin typeface="Times" panose="02020603050405020304" pitchFamily="18" charset="0"/>
              </a:rPr>
              <a:t> Mesaj Başlık Yapıları)</a:t>
            </a:r>
            <a:endParaRPr lang="tr-TR" sz="3200" dirty="0"/>
          </a:p>
        </p:txBody>
      </p:sp>
      <p:pic>
        <p:nvPicPr>
          <p:cNvPr id="4" name="Resim 3">
            <a:extLst>
              <a:ext uri="{FF2B5EF4-FFF2-40B4-BE49-F238E27FC236}">
                <a16:creationId xmlns:a16="http://schemas.microsoft.com/office/drawing/2014/main" id="{33C90ACF-E599-416C-BDA3-2A324EC6532A}"/>
              </a:ext>
            </a:extLst>
          </p:cNvPr>
          <p:cNvPicPr>
            <a:picLocks noChangeAspect="1"/>
          </p:cNvPicPr>
          <p:nvPr/>
        </p:nvPicPr>
        <p:blipFill>
          <a:blip r:embed="rId2"/>
          <a:stretch>
            <a:fillRect/>
          </a:stretch>
        </p:blipFill>
        <p:spPr>
          <a:xfrm>
            <a:off x="73705" y="2053649"/>
            <a:ext cx="3928672" cy="2479216"/>
          </a:xfrm>
          <a:prstGeom prst="rect">
            <a:avLst/>
          </a:prstGeom>
        </p:spPr>
      </p:pic>
      <p:pic>
        <p:nvPicPr>
          <p:cNvPr id="5" name="Resim 4">
            <a:extLst>
              <a:ext uri="{FF2B5EF4-FFF2-40B4-BE49-F238E27FC236}">
                <a16:creationId xmlns:a16="http://schemas.microsoft.com/office/drawing/2014/main" id="{37C8BB7A-99DF-4AE7-811D-F99D9B1A68C5}"/>
              </a:ext>
            </a:extLst>
          </p:cNvPr>
          <p:cNvPicPr>
            <a:picLocks noChangeAspect="1"/>
          </p:cNvPicPr>
          <p:nvPr/>
        </p:nvPicPr>
        <p:blipFill>
          <a:blip r:embed="rId3"/>
          <a:stretch>
            <a:fillRect/>
          </a:stretch>
        </p:blipFill>
        <p:spPr>
          <a:xfrm>
            <a:off x="4257831" y="1952415"/>
            <a:ext cx="3928671" cy="2580450"/>
          </a:xfrm>
          <a:prstGeom prst="rect">
            <a:avLst/>
          </a:prstGeom>
        </p:spPr>
      </p:pic>
      <p:pic>
        <p:nvPicPr>
          <p:cNvPr id="6" name="Resim 5">
            <a:extLst>
              <a:ext uri="{FF2B5EF4-FFF2-40B4-BE49-F238E27FC236}">
                <a16:creationId xmlns:a16="http://schemas.microsoft.com/office/drawing/2014/main" id="{8B0CFCE7-B565-4061-BAC2-7D47DCE8A2CD}"/>
              </a:ext>
            </a:extLst>
          </p:cNvPr>
          <p:cNvPicPr>
            <a:picLocks noChangeAspect="1"/>
          </p:cNvPicPr>
          <p:nvPr/>
        </p:nvPicPr>
        <p:blipFill>
          <a:blip r:embed="rId4"/>
          <a:stretch>
            <a:fillRect/>
          </a:stretch>
        </p:blipFill>
        <p:spPr>
          <a:xfrm>
            <a:off x="8368260" y="2053649"/>
            <a:ext cx="3688830" cy="2568979"/>
          </a:xfrm>
          <a:prstGeom prst="rect">
            <a:avLst/>
          </a:prstGeom>
        </p:spPr>
      </p:pic>
      <p:sp>
        <p:nvSpPr>
          <p:cNvPr id="7" name="Metin kutusu 6">
            <a:extLst>
              <a:ext uri="{FF2B5EF4-FFF2-40B4-BE49-F238E27FC236}">
                <a16:creationId xmlns:a16="http://schemas.microsoft.com/office/drawing/2014/main" id="{D71593C9-FD29-457E-B2C9-002E53811D3E}"/>
              </a:ext>
            </a:extLst>
          </p:cNvPr>
          <p:cNvSpPr txBox="1"/>
          <p:nvPr/>
        </p:nvSpPr>
        <p:spPr>
          <a:xfrm>
            <a:off x="1432394" y="4623545"/>
            <a:ext cx="1211294" cy="400110"/>
          </a:xfrm>
          <a:prstGeom prst="rect">
            <a:avLst/>
          </a:prstGeom>
          <a:noFill/>
        </p:spPr>
        <p:txBody>
          <a:bodyPr wrap="none" rtlCol="0">
            <a:spAutoFit/>
          </a:bodyPr>
          <a:lstStyle/>
          <a:p>
            <a:r>
              <a:rPr lang="tr-TR" sz="2000" b="1" dirty="0" err="1">
                <a:solidFill>
                  <a:srgbClr val="FF0000"/>
                </a:solidFill>
              </a:rPr>
              <a:t>Packet_in</a:t>
            </a:r>
            <a:endParaRPr lang="tr-TR" sz="2000" b="1" dirty="0">
              <a:solidFill>
                <a:srgbClr val="FF0000"/>
              </a:solidFill>
            </a:endParaRPr>
          </a:p>
        </p:txBody>
      </p:sp>
      <p:sp>
        <p:nvSpPr>
          <p:cNvPr id="8" name="Metin kutusu 7">
            <a:extLst>
              <a:ext uri="{FF2B5EF4-FFF2-40B4-BE49-F238E27FC236}">
                <a16:creationId xmlns:a16="http://schemas.microsoft.com/office/drawing/2014/main" id="{BDFFE66A-1E6B-4A00-9862-B41C7FAB395B}"/>
              </a:ext>
            </a:extLst>
          </p:cNvPr>
          <p:cNvSpPr txBox="1"/>
          <p:nvPr/>
        </p:nvSpPr>
        <p:spPr>
          <a:xfrm>
            <a:off x="5572177" y="4602632"/>
            <a:ext cx="1374800" cy="400110"/>
          </a:xfrm>
          <a:prstGeom prst="rect">
            <a:avLst/>
          </a:prstGeom>
          <a:noFill/>
        </p:spPr>
        <p:txBody>
          <a:bodyPr wrap="none" rtlCol="0">
            <a:spAutoFit/>
          </a:bodyPr>
          <a:lstStyle/>
          <a:p>
            <a:r>
              <a:rPr lang="tr-TR" sz="2000" b="1" dirty="0" err="1">
                <a:solidFill>
                  <a:srgbClr val="FF0000"/>
                </a:solidFill>
              </a:rPr>
              <a:t>Packet_out</a:t>
            </a:r>
            <a:endParaRPr lang="tr-TR" sz="2000" b="1" dirty="0">
              <a:solidFill>
                <a:srgbClr val="FF0000"/>
              </a:solidFill>
            </a:endParaRPr>
          </a:p>
        </p:txBody>
      </p:sp>
      <p:sp>
        <p:nvSpPr>
          <p:cNvPr id="9" name="Metin kutusu 8">
            <a:extLst>
              <a:ext uri="{FF2B5EF4-FFF2-40B4-BE49-F238E27FC236}">
                <a16:creationId xmlns:a16="http://schemas.microsoft.com/office/drawing/2014/main" id="{8732145D-FDDE-4564-94A3-31104B2D4B66}"/>
              </a:ext>
            </a:extLst>
          </p:cNvPr>
          <p:cNvSpPr txBox="1"/>
          <p:nvPr/>
        </p:nvSpPr>
        <p:spPr>
          <a:xfrm>
            <a:off x="9800516" y="4568681"/>
            <a:ext cx="1304653" cy="400110"/>
          </a:xfrm>
          <a:prstGeom prst="rect">
            <a:avLst/>
          </a:prstGeom>
          <a:noFill/>
        </p:spPr>
        <p:txBody>
          <a:bodyPr wrap="none" rtlCol="0">
            <a:spAutoFit/>
          </a:bodyPr>
          <a:lstStyle/>
          <a:p>
            <a:r>
              <a:rPr lang="tr-TR" sz="2000" b="1" dirty="0" err="1">
                <a:solidFill>
                  <a:srgbClr val="FF0000"/>
                </a:solidFill>
              </a:rPr>
              <a:t>Flow_mod</a:t>
            </a:r>
            <a:endParaRPr lang="tr-TR" sz="2000" b="1" dirty="0">
              <a:solidFill>
                <a:srgbClr val="FF0000"/>
              </a:solidFill>
            </a:endParaRPr>
          </a:p>
        </p:txBody>
      </p:sp>
    </p:spTree>
    <p:extLst>
      <p:ext uri="{BB962C8B-B14F-4D97-AF65-F5344CB8AC3E}">
        <p14:creationId xmlns:p14="http://schemas.microsoft.com/office/powerpoint/2010/main" val="98774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168651-1516-474C-9A15-3DD21B1D03DF}"/>
              </a:ext>
            </a:extLst>
          </p:cNvPr>
          <p:cNvSpPr>
            <a:spLocks noGrp="1"/>
          </p:cNvSpPr>
          <p:nvPr>
            <p:ph type="title"/>
          </p:nvPr>
        </p:nvSpPr>
        <p:spPr>
          <a:xfrm>
            <a:off x="838200" y="365126"/>
            <a:ext cx="10515600" cy="864068"/>
          </a:xfrm>
        </p:spPr>
        <p:txBody>
          <a:bodyPr>
            <a:normAutofit/>
          </a:bodyPr>
          <a:lstStyle/>
          <a:p>
            <a:r>
              <a:rPr lang="tr-TR" sz="3200" b="1" dirty="0">
                <a:solidFill>
                  <a:schemeClr val="folHlink"/>
                </a:solidFill>
                <a:latin typeface="Times" panose="02020603050405020304" pitchFamily="18" charset="0"/>
              </a:rPr>
              <a:t>Yazılım Tanımlı Ağlar-Kontrolör</a:t>
            </a:r>
            <a:endParaRPr lang="tr-TR" sz="3200" dirty="0"/>
          </a:p>
        </p:txBody>
      </p:sp>
      <p:sp>
        <p:nvSpPr>
          <p:cNvPr id="3" name="İçerik Yer Tutucusu 2">
            <a:extLst>
              <a:ext uri="{FF2B5EF4-FFF2-40B4-BE49-F238E27FC236}">
                <a16:creationId xmlns:a16="http://schemas.microsoft.com/office/drawing/2014/main" id="{63525269-66FD-40C4-B40E-53ECBCAD89C6}"/>
              </a:ext>
            </a:extLst>
          </p:cNvPr>
          <p:cNvSpPr>
            <a:spLocks noGrp="1"/>
          </p:cNvSpPr>
          <p:nvPr>
            <p:ph idx="1"/>
          </p:nvPr>
        </p:nvSpPr>
        <p:spPr>
          <a:xfrm>
            <a:off x="838200" y="1349114"/>
            <a:ext cx="10515600" cy="5143759"/>
          </a:xfrm>
        </p:spPr>
        <p:txBody>
          <a:bodyPr>
            <a:normAutofit/>
          </a:bodyPr>
          <a:lstStyle/>
          <a:p>
            <a:pPr algn="just">
              <a:lnSpc>
                <a:spcPct val="150000"/>
              </a:lnSpc>
            </a:pPr>
            <a:r>
              <a:rPr lang="tr-TR" sz="2000" dirty="0"/>
              <a:t>Kontrolör, katmanlı mimaride ağ işletim sistemlerinin ana parçası olmasının yanı sıra SDN ağların da kontrol ve yönetim merkezinde yer alır. </a:t>
            </a:r>
          </a:p>
          <a:p>
            <a:pPr algn="just">
              <a:lnSpc>
                <a:spcPct val="150000"/>
              </a:lnSpc>
            </a:pPr>
            <a:r>
              <a:rPr lang="tr-TR" sz="2000" dirty="0"/>
              <a:t>Ağdaki iletim elemanlarını, gerek uygulama temelli gerekse kendi iç modülleri kullanarak akış girdileri vasıtasıyla yönetmek zorundadır.</a:t>
            </a:r>
          </a:p>
          <a:p>
            <a:pPr algn="just">
              <a:lnSpc>
                <a:spcPct val="150000"/>
              </a:lnSpc>
            </a:pPr>
            <a:r>
              <a:rPr lang="tr-TR" sz="2000" dirty="0"/>
              <a:t>Kontrolörler tarafından;</a:t>
            </a:r>
          </a:p>
          <a:p>
            <a:pPr lvl="1" algn="just">
              <a:lnSpc>
                <a:spcPct val="150000"/>
              </a:lnSpc>
              <a:buFont typeface="Wingdings" panose="05000000000000000000" pitchFamily="2" charset="2"/>
              <a:buChar char="Ø"/>
            </a:pPr>
            <a:r>
              <a:rPr lang="tr-TR" sz="2000" b="1" dirty="0" err="1"/>
              <a:t>Proaktif</a:t>
            </a:r>
            <a:endParaRPr lang="tr-TR" sz="2000" b="1" dirty="0"/>
          </a:p>
          <a:p>
            <a:pPr lvl="1" algn="just">
              <a:lnSpc>
                <a:spcPct val="150000"/>
              </a:lnSpc>
              <a:buFont typeface="Wingdings" panose="05000000000000000000" pitchFamily="2" charset="2"/>
              <a:buChar char="Ø"/>
            </a:pPr>
            <a:r>
              <a:rPr lang="tr-TR" sz="2000" b="1" dirty="0"/>
              <a:t>Reaktif </a:t>
            </a:r>
          </a:p>
          <a:p>
            <a:pPr algn="just">
              <a:lnSpc>
                <a:spcPct val="150000"/>
              </a:lnSpc>
            </a:pPr>
            <a:r>
              <a:rPr lang="tr-TR" sz="2000" dirty="0"/>
              <a:t>olmak üzere iki farklı akış kurulum </a:t>
            </a:r>
            <a:r>
              <a:rPr lang="tr-TR" sz="2000" dirty="0" err="1"/>
              <a:t>modu</a:t>
            </a:r>
            <a:r>
              <a:rPr lang="tr-TR" sz="2000" dirty="0"/>
              <a:t> vardır.</a:t>
            </a:r>
            <a:endParaRPr lang="tr-TR" sz="1600" dirty="0"/>
          </a:p>
        </p:txBody>
      </p:sp>
    </p:spTree>
    <p:extLst>
      <p:ext uri="{BB962C8B-B14F-4D97-AF65-F5344CB8AC3E}">
        <p14:creationId xmlns:p14="http://schemas.microsoft.com/office/powerpoint/2010/main" val="412375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3A4D98-D60C-42FF-8A1E-4A7E419D57F9}"/>
              </a:ext>
            </a:extLst>
          </p:cNvPr>
          <p:cNvSpPr>
            <a:spLocks noGrp="1"/>
          </p:cNvSpPr>
          <p:nvPr>
            <p:ph type="title"/>
          </p:nvPr>
        </p:nvSpPr>
        <p:spPr>
          <a:xfrm>
            <a:off x="674557" y="365127"/>
            <a:ext cx="11497454" cy="591478"/>
          </a:xfrm>
        </p:spPr>
        <p:txBody>
          <a:bodyPr>
            <a:normAutofit/>
          </a:bodyPr>
          <a:lstStyle/>
          <a:p>
            <a:pPr algn="just"/>
            <a:r>
              <a:rPr lang="tr-TR" sz="3200" b="1" dirty="0">
                <a:solidFill>
                  <a:schemeClr val="folHlink"/>
                </a:solidFill>
                <a:latin typeface="Times" panose="02020603050405020304" pitchFamily="18" charset="0"/>
              </a:rPr>
              <a:t>Yazılım Tanımlı Ağlar</a:t>
            </a:r>
          </a:p>
        </p:txBody>
      </p:sp>
      <p:sp>
        <p:nvSpPr>
          <p:cNvPr id="3" name="İçerik Yer Tutucusu 2">
            <a:extLst>
              <a:ext uri="{FF2B5EF4-FFF2-40B4-BE49-F238E27FC236}">
                <a16:creationId xmlns:a16="http://schemas.microsoft.com/office/drawing/2014/main" id="{AB5E9B1D-0496-4CD8-94DD-B98ABFE53083}"/>
              </a:ext>
            </a:extLst>
          </p:cNvPr>
          <p:cNvSpPr>
            <a:spLocks noGrp="1"/>
          </p:cNvSpPr>
          <p:nvPr>
            <p:ph idx="1"/>
          </p:nvPr>
        </p:nvSpPr>
        <p:spPr>
          <a:xfrm>
            <a:off x="674557" y="1237956"/>
            <a:ext cx="11062741" cy="5254917"/>
          </a:xfrm>
        </p:spPr>
        <p:txBody>
          <a:bodyPr>
            <a:normAutofit/>
          </a:bodyPr>
          <a:lstStyle/>
          <a:p>
            <a:pPr algn="just">
              <a:lnSpc>
                <a:spcPct val="150000"/>
              </a:lnSpc>
            </a:pPr>
            <a:r>
              <a:rPr lang="tr-TR" sz="2000" dirty="0"/>
              <a:t>Günümüz kurumsal ağ yapıları, kendi bünyelerinde yönlendirici, anahtar cihazı, çeşitli orta kutu cihazı (güvenlik duvarı) gibi birçok ağ cihazı ve bunlar üzerinde çalışan protokollerden oluşmaktadır.</a:t>
            </a:r>
          </a:p>
          <a:p>
            <a:pPr algn="just">
              <a:lnSpc>
                <a:spcPct val="150000"/>
              </a:lnSpc>
            </a:pPr>
            <a:r>
              <a:rPr lang="tr-TR" sz="2000" dirty="0"/>
              <a:t>Kurumsal ağların fiziksel ve uygulama altyapılarındaki bu gelişimler beraberinde cihazlara kolay erişim, yüksek bant genişliği, dinamik yönetim gibi problemler oluşturmaktadırlar.</a:t>
            </a:r>
          </a:p>
          <a:p>
            <a:pPr algn="just">
              <a:lnSpc>
                <a:spcPct val="150000"/>
              </a:lnSpc>
            </a:pPr>
            <a:r>
              <a:rPr lang="tr-TR" sz="2000" dirty="0"/>
              <a:t>SDN, ağ yapılarının dinamik ve kolayca optimize edilebileceği, daha güvenilir ve esnek bir yapı sunan, hızlı </a:t>
            </a:r>
            <a:r>
              <a:rPr lang="tr-TR" sz="2000" dirty="0" err="1"/>
              <a:t>erişebilirlik</a:t>
            </a:r>
            <a:r>
              <a:rPr lang="tr-TR" sz="2000" dirty="0"/>
              <a:t>, yük dengeleme ve merkezi yönetim sağlayan yeni bir ağ paradigmasıdır.</a:t>
            </a:r>
          </a:p>
          <a:p>
            <a:pPr algn="just">
              <a:lnSpc>
                <a:spcPct val="150000"/>
              </a:lnSpc>
            </a:pPr>
            <a:r>
              <a:rPr lang="tr-TR" sz="2000" dirty="0"/>
              <a:t>Önceleri programlanabilir ağlar olarak adlandırılan bu ağ paradigması, ağdaki cihazlar üzerinde bulunan kontrol ve veri düzlemlerini programlanabilir </a:t>
            </a:r>
            <a:r>
              <a:rPr lang="tr-TR" sz="2000" dirty="0" err="1"/>
              <a:t>arayüzler</a:t>
            </a:r>
            <a:r>
              <a:rPr lang="tr-TR" sz="2000" dirty="0"/>
              <a:t> vasıtasıyla birbirinden ayırarak, ağın yönetimini tek bir merkezde toplayan yazılım tanımlı ağlar olarak adlandırılmaktadır.</a:t>
            </a:r>
            <a:endParaRPr lang="tr-TR" sz="1600" dirty="0"/>
          </a:p>
        </p:txBody>
      </p:sp>
    </p:spTree>
    <p:extLst>
      <p:ext uri="{BB962C8B-B14F-4D97-AF65-F5344CB8AC3E}">
        <p14:creationId xmlns:p14="http://schemas.microsoft.com/office/powerpoint/2010/main" val="174076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135389-EAC0-4C16-8030-058278A885EE}"/>
              </a:ext>
            </a:extLst>
          </p:cNvPr>
          <p:cNvSpPr>
            <a:spLocks noGrp="1"/>
          </p:cNvSpPr>
          <p:nvPr>
            <p:ph type="title"/>
          </p:nvPr>
        </p:nvSpPr>
        <p:spPr>
          <a:xfrm>
            <a:off x="838200" y="365126"/>
            <a:ext cx="10515600" cy="819098"/>
          </a:xfrm>
        </p:spPr>
        <p:txBody>
          <a:bodyPr>
            <a:normAutofit/>
          </a:bodyPr>
          <a:lstStyle/>
          <a:p>
            <a:r>
              <a:rPr lang="tr-TR" sz="3200" b="1" dirty="0">
                <a:solidFill>
                  <a:schemeClr val="folHlink"/>
                </a:solidFill>
                <a:latin typeface="Times" panose="02020603050405020304" pitchFamily="18" charset="0"/>
              </a:rPr>
              <a:t>Yazılım Tanımlı Ağlar-Kontrolör (devam)</a:t>
            </a:r>
            <a:endParaRPr lang="tr-TR" sz="3200" dirty="0"/>
          </a:p>
        </p:txBody>
      </p:sp>
      <p:sp>
        <p:nvSpPr>
          <p:cNvPr id="3" name="İçerik Yer Tutucusu 2">
            <a:extLst>
              <a:ext uri="{FF2B5EF4-FFF2-40B4-BE49-F238E27FC236}">
                <a16:creationId xmlns:a16="http://schemas.microsoft.com/office/drawing/2014/main" id="{E23FDE17-2DFF-44D6-B5CD-24874D567976}"/>
              </a:ext>
            </a:extLst>
          </p:cNvPr>
          <p:cNvSpPr>
            <a:spLocks noGrp="1"/>
          </p:cNvSpPr>
          <p:nvPr>
            <p:ph idx="1"/>
          </p:nvPr>
        </p:nvSpPr>
        <p:spPr>
          <a:xfrm>
            <a:off x="838200" y="1184223"/>
            <a:ext cx="10515600" cy="5486399"/>
          </a:xfrm>
        </p:spPr>
        <p:txBody>
          <a:bodyPr>
            <a:normAutofit/>
          </a:bodyPr>
          <a:lstStyle/>
          <a:p>
            <a:pPr marL="0" indent="0" algn="just">
              <a:lnSpc>
                <a:spcPct val="150000"/>
              </a:lnSpc>
              <a:buNone/>
            </a:pPr>
            <a:r>
              <a:rPr lang="tr-TR" sz="2000" b="1" u="sng" dirty="0"/>
              <a:t>1. </a:t>
            </a:r>
            <a:r>
              <a:rPr lang="tr-TR" sz="2000" b="1" u="sng" dirty="0" err="1"/>
              <a:t>Proaktif</a:t>
            </a:r>
            <a:r>
              <a:rPr lang="tr-TR" sz="2000" b="1" u="sng" dirty="0"/>
              <a:t> akış kurulumlarında, </a:t>
            </a:r>
            <a:r>
              <a:rPr lang="tr-TR" sz="2000" dirty="0"/>
              <a:t>paketlerin nasıl işleneceği ve iletileceği ile ilgili akış kuralları anahtar cihazlar üzerindeki akış tablolarına önceden yüklenir. </a:t>
            </a:r>
          </a:p>
          <a:p>
            <a:pPr marL="0" indent="0" algn="just">
              <a:lnSpc>
                <a:spcPct val="150000"/>
              </a:lnSpc>
              <a:buNone/>
            </a:pPr>
            <a:r>
              <a:rPr lang="tr-TR" sz="2000" dirty="0"/>
              <a:t>Bu </a:t>
            </a:r>
            <a:r>
              <a:rPr lang="tr-TR" sz="2000" dirty="0" err="1"/>
              <a:t>atip</a:t>
            </a:r>
            <a:r>
              <a:rPr lang="tr-TR" sz="2000" dirty="0"/>
              <a:t> akış kurulumlarının ana amacı ve avantajı, iletim cihazları ve kontrolörün bağlantı kurulum sıklığının azaltılması ve gecikme, </a:t>
            </a:r>
            <a:r>
              <a:rPr lang="tr-TR" sz="2000" dirty="0" err="1"/>
              <a:t>jitter</a:t>
            </a:r>
            <a:r>
              <a:rPr lang="tr-TR" sz="2000" dirty="0"/>
              <a:t> gibi servis kalitesi kriterlerinin iyileştirilmesidir.</a:t>
            </a:r>
          </a:p>
          <a:p>
            <a:pPr marL="0" indent="0" algn="just">
              <a:lnSpc>
                <a:spcPct val="150000"/>
              </a:lnSpc>
              <a:buNone/>
            </a:pPr>
            <a:r>
              <a:rPr lang="tr-TR" sz="2000" b="1" u="sng" dirty="0"/>
              <a:t>2. Reaktif akış kurulumlarında</a:t>
            </a:r>
            <a:r>
              <a:rPr lang="tr-TR" sz="2000" dirty="0"/>
              <a:t> ise, </a:t>
            </a:r>
            <a:r>
              <a:rPr lang="tr-TR" sz="2000" dirty="0" err="1"/>
              <a:t>Openflow</a:t>
            </a:r>
            <a:r>
              <a:rPr lang="tr-TR" sz="2000" dirty="0"/>
              <a:t> destekli anahtar cihazların akış tabloları üzerinde gelen paketlerle ilgili bir akış girdisi olmadığı zaman (</a:t>
            </a:r>
            <a:r>
              <a:rPr lang="tr-TR" sz="2000" dirty="0" err="1"/>
              <a:t>table-miss</a:t>
            </a:r>
            <a:r>
              <a:rPr lang="tr-TR" sz="2000" dirty="0"/>
              <a:t>) iletim elemanlarının kontrolör ile bağlantı kurulumu yapılır. </a:t>
            </a:r>
          </a:p>
          <a:p>
            <a:pPr marL="0" indent="0" algn="just">
              <a:lnSpc>
                <a:spcPct val="150000"/>
              </a:lnSpc>
              <a:buNone/>
            </a:pPr>
            <a:r>
              <a:rPr lang="tr-TR" sz="2000" dirty="0"/>
              <a:t>Bu akış girdileri, önceden tanımlı bir durgunluk süreaşımından sonra geçersiz kılınır ve tablodan silinir. Reaktif akış kurulumu yüksek bir Gidiş-Geliş Süresinden (</a:t>
            </a:r>
            <a:r>
              <a:rPr lang="tr-TR" sz="2000" dirty="0" err="1"/>
              <a:t>Round</a:t>
            </a:r>
            <a:r>
              <a:rPr lang="tr-TR" sz="2000" dirty="0"/>
              <a:t> Trip Time) </a:t>
            </a:r>
            <a:r>
              <a:rPr lang="tr-TR" sz="2000" dirty="0" err="1"/>
              <a:t>muzdarip</a:t>
            </a:r>
            <a:r>
              <a:rPr lang="tr-TR" sz="2000" dirty="0"/>
              <a:t> olsa da, </a:t>
            </a:r>
            <a:r>
              <a:rPr lang="tr-TR" sz="2000" dirty="0" err="1"/>
              <a:t>QoS</a:t>
            </a:r>
            <a:r>
              <a:rPr lang="tr-TR" sz="2000" dirty="0"/>
              <a:t> gereksinimleri ve trafik yük şartları dikkate alındığında akış seviyesinde kararlar vermek için belirli esneklik derecesi sağlar.</a:t>
            </a:r>
          </a:p>
        </p:txBody>
      </p:sp>
    </p:spTree>
    <p:extLst>
      <p:ext uri="{BB962C8B-B14F-4D97-AF65-F5344CB8AC3E}">
        <p14:creationId xmlns:p14="http://schemas.microsoft.com/office/powerpoint/2010/main" val="811699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CCF76D-B0B6-4DF3-B633-9C3BDA90A33E}"/>
              </a:ext>
            </a:extLst>
          </p:cNvPr>
          <p:cNvSpPr>
            <a:spLocks noGrp="1"/>
          </p:cNvSpPr>
          <p:nvPr>
            <p:ph type="title"/>
          </p:nvPr>
        </p:nvSpPr>
        <p:spPr>
          <a:xfrm>
            <a:off x="493426" y="290175"/>
            <a:ext cx="5127885" cy="969000"/>
          </a:xfrm>
        </p:spPr>
        <p:txBody>
          <a:bodyPr>
            <a:normAutofit/>
          </a:bodyPr>
          <a:lstStyle/>
          <a:p>
            <a:r>
              <a:rPr lang="tr-TR" sz="3200" b="1" dirty="0">
                <a:solidFill>
                  <a:schemeClr val="folHlink"/>
                </a:solidFill>
                <a:latin typeface="Times" panose="02020603050405020304" pitchFamily="18" charset="0"/>
              </a:rPr>
              <a:t>SDN-</a:t>
            </a:r>
            <a:r>
              <a:rPr lang="tr-TR" sz="2800" b="1" dirty="0">
                <a:solidFill>
                  <a:schemeClr val="folHlink"/>
                </a:solidFill>
                <a:latin typeface="Times" panose="02020603050405020304" pitchFamily="18" charset="0"/>
              </a:rPr>
              <a:t>(Kontrolör Karşılaştırma)</a:t>
            </a:r>
            <a:endParaRPr lang="tr-TR" sz="3200" dirty="0"/>
          </a:p>
        </p:txBody>
      </p:sp>
      <p:pic>
        <p:nvPicPr>
          <p:cNvPr id="4" name="Resim 3">
            <a:extLst>
              <a:ext uri="{FF2B5EF4-FFF2-40B4-BE49-F238E27FC236}">
                <a16:creationId xmlns:a16="http://schemas.microsoft.com/office/drawing/2014/main" id="{DA955D9B-AF01-4AA9-B7CF-2127F68BF83B}"/>
              </a:ext>
            </a:extLst>
          </p:cNvPr>
          <p:cNvPicPr>
            <a:picLocks noChangeAspect="1"/>
          </p:cNvPicPr>
          <p:nvPr/>
        </p:nvPicPr>
        <p:blipFill>
          <a:blip r:embed="rId2"/>
          <a:stretch>
            <a:fillRect/>
          </a:stretch>
        </p:blipFill>
        <p:spPr>
          <a:xfrm>
            <a:off x="5936105" y="1"/>
            <a:ext cx="6090418" cy="6858000"/>
          </a:xfrm>
          <a:prstGeom prst="rect">
            <a:avLst/>
          </a:prstGeom>
        </p:spPr>
      </p:pic>
    </p:spTree>
    <p:extLst>
      <p:ext uri="{BB962C8B-B14F-4D97-AF65-F5344CB8AC3E}">
        <p14:creationId xmlns:p14="http://schemas.microsoft.com/office/powerpoint/2010/main" val="319019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0487B7-CCED-43D5-9A2F-378D056DF979}"/>
              </a:ext>
            </a:extLst>
          </p:cNvPr>
          <p:cNvSpPr>
            <a:spLocks noGrp="1"/>
          </p:cNvSpPr>
          <p:nvPr>
            <p:ph type="title"/>
          </p:nvPr>
        </p:nvSpPr>
        <p:spPr>
          <a:xfrm>
            <a:off x="838200" y="365125"/>
            <a:ext cx="10515600" cy="774127"/>
          </a:xfrm>
        </p:spPr>
        <p:txBody>
          <a:bodyPr>
            <a:normAutofit/>
          </a:bodyPr>
          <a:lstStyle/>
          <a:p>
            <a:r>
              <a:rPr lang="tr-TR" sz="3200" b="1" dirty="0">
                <a:solidFill>
                  <a:schemeClr val="folHlink"/>
                </a:solidFill>
                <a:latin typeface="Times" panose="02020603050405020304" pitchFamily="18" charset="0"/>
              </a:rPr>
              <a:t>Yazılım Tanımlı Ağlar-</a:t>
            </a:r>
            <a:r>
              <a:rPr lang="tr-TR" sz="3200" b="1" dirty="0" err="1">
                <a:solidFill>
                  <a:schemeClr val="folHlink"/>
                </a:solidFill>
                <a:latin typeface="Times" panose="02020603050405020304" pitchFamily="18" charset="0"/>
              </a:rPr>
              <a:t>Floodlight</a:t>
            </a:r>
            <a:r>
              <a:rPr lang="tr-TR" sz="3200" b="1" dirty="0">
                <a:solidFill>
                  <a:schemeClr val="folHlink"/>
                </a:solidFill>
                <a:latin typeface="Times" panose="02020603050405020304" pitchFamily="18" charset="0"/>
              </a:rPr>
              <a:t> Kontrolör</a:t>
            </a:r>
            <a:endParaRPr lang="tr-TR" sz="3200" dirty="0"/>
          </a:p>
        </p:txBody>
      </p:sp>
      <p:sp>
        <p:nvSpPr>
          <p:cNvPr id="3" name="İçerik Yer Tutucusu 2">
            <a:extLst>
              <a:ext uri="{FF2B5EF4-FFF2-40B4-BE49-F238E27FC236}">
                <a16:creationId xmlns:a16="http://schemas.microsoft.com/office/drawing/2014/main" id="{05700397-58BF-4C3D-9907-E8BA1F8A7D90}"/>
              </a:ext>
            </a:extLst>
          </p:cNvPr>
          <p:cNvSpPr>
            <a:spLocks noGrp="1"/>
          </p:cNvSpPr>
          <p:nvPr>
            <p:ph idx="1"/>
          </p:nvPr>
        </p:nvSpPr>
        <p:spPr>
          <a:xfrm>
            <a:off x="838200" y="1244184"/>
            <a:ext cx="10515600" cy="5051685"/>
          </a:xfrm>
        </p:spPr>
        <p:txBody>
          <a:bodyPr/>
          <a:lstStyle/>
          <a:p>
            <a:endParaRPr lang="tr-TR" dirty="0"/>
          </a:p>
        </p:txBody>
      </p:sp>
      <p:pic>
        <p:nvPicPr>
          <p:cNvPr id="4" name="Resim 3">
            <a:extLst>
              <a:ext uri="{FF2B5EF4-FFF2-40B4-BE49-F238E27FC236}">
                <a16:creationId xmlns:a16="http://schemas.microsoft.com/office/drawing/2014/main" id="{5E84F7E5-8553-463E-89C0-549C0E239909}"/>
              </a:ext>
            </a:extLst>
          </p:cNvPr>
          <p:cNvPicPr>
            <a:picLocks noChangeAspect="1"/>
          </p:cNvPicPr>
          <p:nvPr/>
        </p:nvPicPr>
        <p:blipFill>
          <a:blip r:embed="rId2"/>
          <a:stretch>
            <a:fillRect/>
          </a:stretch>
        </p:blipFill>
        <p:spPr>
          <a:xfrm>
            <a:off x="2441900" y="1244184"/>
            <a:ext cx="7676460" cy="5102168"/>
          </a:xfrm>
          <a:prstGeom prst="rect">
            <a:avLst/>
          </a:prstGeom>
        </p:spPr>
      </p:pic>
    </p:spTree>
    <p:extLst>
      <p:ext uri="{BB962C8B-B14F-4D97-AF65-F5344CB8AC3E}">
        <p14:creationId xmlns:p14="http://schemas.microsoft.com/office/powerpoint/2010/main" val="306010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BC680-2670-41C0-B0AA-601E674F3B28}"/>
              </a:ext>
            </a:extLst>
          </p:cNvPr>
          <p:cNvSpPr>
            <a:spLocks noGrp="1"/>
          </p:cNvSpPr>
          <p:nvPr>
            <p:ph type="title"/>
          </p:nvPr>
        </p:nvSpPr>
        <p:spPr>
          <a:xfrm>
            <a:off x="838200" y="365125"/>
            <a:ext cx="10515600" cy="744147"/>
          </a:xfrm>
        </p:spPr>
        <p:txBody>
          <a:bodyPr>
            <a:normAutofit/>
          </a:bodyPr>
          <a:lstStyle/>
          <a:p>
            <a:r>
              <a:rPr lang="tr-TR" sz="3200" b="1" dirty="0">
                <a:solidFill>
                  <a:schemeClr val="folHlink"/>
                </a:solidFill>
                <a:latin typeface="Times" panose="02020603050405020304" pitchFamily="18" charset="0"/>
              </a:rPr>
              <a:t>Yazılım Tanımlı Ağlar-Uygulama Yazılımları</a:t>
            </a:r>
            <a:endParaRPr lang="tr-TR" sz="3200" dirty="0"/>
          </a:p>
        </p:txBody>
      </p:sp>
      <p:sp>
        <p:nvSpPr>
          <p:cNvPr id="3" name="İçerik Yer Tutucusu 2">
            <a:extLst>
              <a:ext uri="{FF2B5EF4-FFF2-40B4-BE49-F238E27FC236}">
                <a16:creationId xmlns:a16="http://schemas.microsoft.com/office/drawing/2014/main" id="{5457857B-8504-4B8F-89B2-6B5F228CC0C7}"/>
              </a:ext>
            </a:extLst>
          </p:cNvPr>
          <p:cNvSpPr>
            <a:spLocks noGrp="1"/>
          </p:cNvSpPr>
          <p:nvPr>
            <p:ph idx="1"/>
          </p:nvPr>
        </p:nvSpPr>
        <p:spPr>
          <a:xfrm>
            <a:off x="838200" y="1304144"/>
            <a:ext cx="10515600" cy="4931764"/>
          </a:xfrm>
        </p:spPr>
        <p:txBody>
          <a:bodyPr>
            <a:normAutofit/>
          </a:bodyPr>
          <a:lstStyle/>
          <a:p>
            <a:pPr algn="just">
              <a:lnSpc>
                <a:spcPct val="150000"/>
              </a:lnSpc>
            </a:pPr>
            <a:r>
              <a:rPr lang="tr-TR" sz="2000" dirty="0"/>
              <a:t>Yazılım tanımlı ağ paradigmasının iletim elemanları üzerindeki kontrol ve veri düzlemlerini soyutlanmasıyla, ağ ihtiyaçları ve servis kalitesini arttırmak için özellikle;</a:t>
            </a:r>
          </a:p>
          <a:p>
            <a:pPr lvl="1" algn="just">
              <a:lnSpc>
                <a:spcPct val="150000"/>
              </a:lnSpc>
              <a:buFont typeface="Wingdings" panose="05000000000000000000" pitchFamily="2" charset="2"/>
              <a:buChar char="Ø"/>
            </a:pPr>
            <a:r>
              <a:rPr lang="tr-TR" sz="2000" dirty="0" err="1"/>
              <a:t>adaptif</a:t>
            </a:r>
            <a:r>
              <a:rPr lang="tr-TR" sz="2000" dirty="0"/>
              <a:t> yönlendirme, </a:t>
            </a:r>
          </a:p>
          <a:p>
            <a:pPr lvl="1" algn="just">
              <a:lnSpc>
                <a:spcPct val="150000"/>
              </a:lnSpc>
              <a:buFont typeface="Wingdings" panose="05000000000000000000" pitchFamily="2" charset="2"/>
              <a:buChar char="Ø"/>
            </a:pPr>
            <a:r>
              <a:rPr lang="tr-TR" sz="2000" dirty="0"/>
              <a:t>yük dengeleme, </a:t>
            </a:r>
          </a:p>
          <a:p>
            <a:pPr lvl="1" algn="just">
              <a:lnSpc>
                <a:spcPct val="150000"/>
              </a:lnSpc>
              <a:buFont typeface="Wingdings" panose="05000000000000000000" pitchFamily="2" charset="2"/>
              <a:buChar char="Ø"/>
            </a:pPr>
            <a:r>
              <a:rPr lang="tr-TR" sz="2000" dirty="0"/>
              <a:t>katmanlar arası geçiş, </a:t>
            </a:r>
          </a:p>
          <a:p>
            <a:pPr lvl="1" algn="just">
              <a:lnSpc>
                <a:spcPct val="150000"/>
              </a:lnSpc>
              <a:buFont typeface="Wingdings" panose="05000000000000000000" pitchFamily="2" charset="2"/>
              <a:buChar char="Ø"/>
            </a:pPr>
            <a:r>
              <a:rPr lang="tr-TR" sz="2000" dirty="0"/>
              <a:t>sınırsız iletişim/dolaşım, </a:t>
            </a:r>
          </a:p>
          <a:p>
            <a:pPr lvl="1" algn="just">
              <a:lnSpc>
                <a:spcPct val="150000"/>
              </a:lnSpc>
              <a:buFont typeface="Wingdings" panose="05000000000000000000" pitchFamily="2" charset="2"/>
              <a:buChar char="Ø"/>
            </a:pPr>
            <a:r>
              <a:rPr lang="tr-TR" sz="2000" dirty="0"/>
              <a:t>kolay ağ yönetimi ve bakımı, ağ güvenliği, </a:t>
            </a:r>
          </a:p>
          <a:p>
            <a:pPr lvl="1" algn="just">
              <a:lnSpc>
                <a:spcPct val="150000"/>
              </a:lnSpc>
              <a:buFont typeface="Wingdings" panose="05000000000000000000" pitchFamily="2" charset="2"/>
              <a:buChar char="Ø"/>
            </a:pPr>
            <a:r>
              <a:rPr lang="tr-TR" sz="2000" dirty="0"/>
              <a:t>ağ sanallaştırma </a:t>
            </a:r>
          </a:p>
          <a:p>
            <a:pPr algn="just">
              <a:lnSpc>
                <a:spcPct val="150000"/>
              </a:lnSpc>
            </a:pPr>
            <a:r>
              <a:rPr lang="tr-TR" sz="2000" dirty="0"/>
              <a:t>gibi genel konularda yeni protokol ve servisler üzerinde çalışmalar hızlanmıştır.</a:t>
            </a:r>
          </a:p>
        </p:txBody>
      </p:sp>
    </p:spTree>
    <p:extLst>
      <p:ext uri="{BB962C8B-B14F-4D97-AF65-F5344CB8AC3E}">
        <p14:creationId xmlns:p14="http://schemas.microsoft.com/office/powerpoint/2010/main" val="209276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D6AA1F-F464-4AA7-924B-8AD5425C2123}"/>
              </a:ext>
            </a:extLst>
          </p:cNvPr>
          <p:cNvSpPr>
            <a:spLocks noGrp="1"/>
          </p:cNvSpPr>
          <p:nvPr>
            <p:ph type="title"/>
          </p:nvPr>
        </p:nvSpPr>
        <p:spPr>
          <a:xfrm>
            <a:off x="838200" y="365126"/>
            <a:ext cx="10515600" cy="669196"/>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a:t>
            </a:r>
            <a:r>
              <a:rPr lang="tr-TR" sz="2800" b="1" dirty="0" err="1">
                <a:solidFill>
                  <a:schemeClr val="folHlink"/>
                </a:solidFill>
                <a:latin typeface="Times" panose="02020603050405020304" pitchFamily="18" charset="0"/>
              </a:rPr>
              <a:t>Adaptif</a:t>
            </a:r>
            <a:r>
              <a:rPr lang="tr-TR" sz="2800" b="1" dirty="0">
                <a:solidFill>
                  <a:schemeClr val="folHlink"/>
                </a:solidFill>
                <a:latin typeface="Times" panose="02020603050405020304" pitchFamily="18" charset="0"/>
              </a:rPr>
              <a:t> Yönlendirme)</a:t>
            </a:r>
            <a:endParaRPr lang="tr-TR" sz="3200" dirty="0"/>
          </a:p>
        </p:txBody>
      </p:sp>
      <p:sp>
        <p:nvSpPr>
          <p:cNvPr id="3" name="İçerik Yer Tutucusu 2">
            <a:extLst>
              <a:ext uri="{FF2B5EF4-FFF2-40B4-BE49-F238E27FC236}">
                <a16:creationId xmlns:a16="http://schemas.microsoft.com/office/drawing/2014/main" id="{612E9BDF-D667-4B93-9ED8-1EB39F8CA818}"/>
              </a:ext>
            </a:extLst>
          </p:cNvPr>
          <p:cNvSpPr>
            <a:spLocks noGrp="1"/>
          </p:cNvSpPr>
          <p:nvPr>
            <p:ph idx="1"/>
          </p:nvPr>
        </p:nvSpPr>
        <p:spPr>
          <a:xfrm>
            <a:off x="838200" y="1259174"/>
            <a:ext cx="10515600" cy="4917789"/>
          </a:xfrm>
        </p:spPr>
        <p:txBody>
          <a:bodyPr>
            <a:normAutofit/>
          </a:bodyPr>
          <a:lstStyle/>
          <a:p>
            <a:pPr algn="just">
              <a:lnSpc>
                <a:spcPct val="150000"/>
              </a:lnSpc>
            </a:pPr>
            <a:r>
              <a:rPr lang="tr-TR" sz="2000" b="1" u="sng" dirty="0" err="1"/>
              <a:t>Adaptif</a:t>
            </a:r>
            <a:r>
              <a:rPr lang="tr-TR" sz="2000" b="1" u="sng" dirty="0"/>
              <a:t> yönlendirme; </a:t>
            </a:r>
            <a:r>
              <a:rPr lang="tr-TR" sz="2000" dirty="0"/>
              <a:t>Paket anahtarlama ve yönlendirme, bir ağın temel fonksiyonlarıdır. </a:t>
            </a:r>
          </a:p>
          <a:p>
            <a:pPr algn="just">
              <a:lnSpc>
                <a:spcPct val="150000"/>
              </a:lnSpc>
            </a:pPr>
            <a:r>
              <a:rPr lang="tr-TR" sz="2000" dirty="0"/>
              <a:t>Bu kavramlar, geleneksel ağlarda sağlamlığı sağlayabilmek için farklı ve dağıtık yaklaşımlar üzerine oturtulmuştur. </a:t>
            </a:r>
          </a:p>
          <a:p>
            <a:pPr algn="just">
              <a:lnSpc>
                <a:spcPct val="150000"/>
              </a:lnSpc>
            </a:pPr>
            <a:r>
              <a:rPr lang="tr-TR" sz="2000" dirty="0"/>
              <a:t>Bu farklı yaklaşımlar/tasarımlar karmaşık </a:t>
            </a:r>
            <a:r>
              <a:rPr lang="tr-TR" sz="2000" dirty="0" err="1"/>
              <a:t>implementasyon</a:t>
            </a:r>
            <a:r>
              <a:rPr lang="tr-TR" sz="2000" dirty="0"/>
              <a:t>, yavaş yakınsama, sınırlı yönetim gibi birçok problemi beraberinde getirmiştir. </a:t>
            </a:r>
          </a:p>
          <a:p>
            <a:pPr algn="just">
              <a:lnSpc>
                <a:spcPct val="150000"/>
              </a:lnSpc>
            </a:pPr>
            <a:r>
              <a:rPr lang="tr-TR" sz="2000" dirty="0"/>
              <a:t>Buna karşın yazılım tanımlı ağlar, uygulamalara genel ağ durum bilgilerini elde etme ve ağı </a:t>
            </a:r>
            <a:r>
              <a:rPr lang="tr-TR" sz="2000" dirty="0" err="1"/>
              <a:t>adaptif</a:t>
            </a:r>
            <a:r>
              <a:rPr lang="tr-TR" sz="2000" dirty="0"/>
              <a:t> kontrol etmelerine izin vermişlerdir.</a:t>
            </a:r>
          </a:p>
        </p:txBody>
      </p:sp>
    </p:spTree>
    <p:extLst>
      <p:ext uri="{BB962C8B-B14F-4D97-AF65-F5344CB8AC3E}">
        <p14:creationId xmlns:p14="http://schemas.microsoft.com/office/powerpoint/2010/main" val="2537259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98286C-4BFA-4520-85FB-DA31CEB29381}"/>
              </a:ext>
            </a:extLst>
          </p:cNvPr>
          <p:cNvSpPr>
            <a:spLocks noGrp="1"/>
          </p:cNvSpPr>
          <p:nvPr>
            <p:ph type="title"/>
          </p:nvPr>
        </p:nvSpPr>
        <p:spPr>
          <a:xfrm>
            <a:off x="838200" y="391409"/>
            <a:ext cx="10515600" cy="579255"/>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(Yük Dengeleme)</a:t>
            </a:r>
            <a:endParaRPr lang="tr-TR" sz="3200" dirty="0"/>
          </a:p>
        </p:txBody>
      </p:sp>
      <p:sp>
        <p:nvSpPr>
          <p:cNvPr id="3" name="İçerik Yer Tutucusu 2">
            <a:extLst>
              <a:ext uri="{FF2B5EF4-FFF2-40B4-BE49-F238E27FC236}">
                <a16:creationId xmlns:a16="http://schemas.microsoft.com/office/drawing/2014/main" id="{2787D0C6-AE7C-4071-A4D7-48563E14637A}"/>
              </a:ext>
            </a:extLst>
          </p:cNvPr>
          <p:cNvSpPr>
            <a:spLocks noGrp="1"/>
          </p:cNvSpPr>
          <p:nvPr>
            <p:ph idx="1"/>
          </p:nvPr>
        </p:nvSpPr>
        <p:spPr>
          <a:xfrm>
            <a:off x="838200" y="1229193"/>
            <a:ext cx="10515600" cy="4947770"/>
          </a:xfrm>
        </p:spPr>
        <p:txBody>
          <a:bodyPr>
            <a:normAutofit/>
          </a:bodyPr>
          <a:lstStyle/>
          <a:p>
            <a:pPr algn="just">
              <a:lnSpc>
                <a:spcPct val="150000"/>
              </a:lnSpc>
            </a:pPr>
            <a:r>
              <a:rPr lang="tr-TR" sz="2000" b="1" u="sng" dirty="0"/>
              <a:t>Yük dengeleme; </a:t>
            </a:r>
            <a:r>
              <a:rPr lang="tr-TR" sz="2000" dirty="0"/>
              <a:t>Yük dengeleme, ağ yapılarında daha iyi kaynak kullanımı sağlamak amacıyla uzun süredir çalışılan bir konudur. </a:t>
            </a:r>
          </a:p>
          <a:p>
            <a:pPr algn="just">
              <a:lnSpc>
                <a:spcPct val="150000"/>
              </a:lnSpc>
            </a:pPr>
            <a:r>
              <a:rPr lang="tr-TR" sz="2000" dirty="0"/>
              <a:t>Özellikle veri merkezi gibi ağlarda kullanıcıların isteklerine karşılık verebilmek için, işlem hacmini artıran, cevap süresini azaltan ve ağdaki </a:t>
            </a:r>
            <a:r>
              <a:rPr lang="tr-TR" sz="2000" dirty="0" err="1"/>
              <a:t>overload</a:t>
            </a:r>
            <a:r>
              <a:rPr lang="tr-TR" sz="2000" dirty="0"/>
              <a:t> dan kaçınan atanmış yük dengeleyiciler kullanılır. </a:t>
            </a:r>
          </a:p>
          <a:p>
            <a:pPr algn="just">
              <a:lnSpc>
                <a:spcPct val="150000"/>
              </a:lnSpc>
            </a:pPr>
            <a:r>
              <a:rPr lang="tr-TR" sz="2000" dirty="0"/>
              <a:t>Bu sistemlerin pahalı olması ve yazılım tanımlı ağ kontrolörlerinin yük dengeleme modülleri sayesinde veri merkezlerinde geleneksel sistemlerin yerini yazılım tanımlı ağlar almaya başlamıştır.</a:t>
            </a:r>
          </a:p>
        </p:txBody>
      </p:sp>
    </p:spTree>
    <p:extLst>
      <p:ext uri="{BB962C8B-B14F-4D97-AF65-F5344CB8AC3E}">
        <p14:creationId xmlns:p14="http://schemas.microsoft.com/office/powerpoint/2010/main" val="343674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CAC13-840D-4678-B88E-3A4BEC7087A5}"/>
              </a:ext>
            </a:extLst>
          </p:cNvPr>
          <p:cNvSpPr>
            <a:spLocks noGrp="1"/>
          </p:cNvSpPr>
          <p:nvPr>
            <p:ph type="title"/>
          </p:nvPr>
        </p:nvSpPr>
        <p:spPr>
          <a:xfrm>
            <a:off x="838200" y="365126"/>
            <a:ext cx="10515600" cy="639216"/>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(Katmanlar Arası Geçiş)</a:t>
            </a:r>
            <a:endParaRPr lang="tr-TR" sz="3200" dirty="0"/>
          </a:p>
        </p:txBody>
      </p:sp>
      <p:sp>
        <p:nvSpPr>
          <p:cNvPr id="3" name="İçerik Yer Tutucusu 2">
            <a:extLst>
              <a:ext uri="{FF2B5EF4-FFF2-40B4-BE49-F238E27FC236}">
                <a16:creationId xmlns:a16="http://schemas.microsoft.com/office/drawing/2014/main" id="{F2B9AC06-00FC-481E-9E95-861E9BA87424}"/>
              </a:ext>
            </a:extLst>
          </p:cNvPr>
          <p:cNvSpPr>
            <a:spLocks noGrp="1"/>
          </p:cNvSpPr>
          <p:nvPr>
            <p:ph idx="1"/>
          </p:nvPr>
        </p:nvSpPr>
        <p:spPr>
          <a:xfrm>
            <a:off x="838200" y="1351248"/>
            <a:ext cx="10515600" cy="5141626"/>
          </a:xfrm>
        </p:spPr>
        <p:txBody>
          <a:bodyPr>
            <a:normAutofit/>
          </a:bodyPr>
          <a:lstStyle/>
          <a:p>
            <a:pPr algn="just">
              <a:lnSpc>
                <a:spcPct val="150000"/>
              </a:lnSpc>
            </a:pPr>
            <a:r>
              <a:rPr lang="tr-TR" sz="2000" b="1" u="sng" dirty="0"/>
              <a:t>Katmanlar arası geçiş tasarımı; </a:t>
            </a:r>
            <a:r>
              <a:rPr lang="tr-TR" sz="2000" dirty="0"/>
              <a:t>OSI referans modelindeki katmanlı mimarideki farklı katmanlardaki birimlerin entegrasyonun arttırılması üzerine kurulu bu yaklaşım, yazılım tanımlı ağların uygulamalara ağ durum bilgilerine kolay erişim ve servis kalitesi desteği vermesiyle birlikte daha da gelişmiştir.</a:t>
            </a:r>
          </a:p>
        </p:txBody>
      </p:sp>
    </p:spTree>
    <p:extLst>
      <p:ext uri="{BB962C8B-B14F-4D97-AF65-F5344CB8AC3E}">
        <p14:creationId xmlns:p14="http://schemas.microsoft.com/office/powerpoint/2010/main" val="253928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085F5C-49D4-4547-B324-68A1E1CF1211}"/>
              </a:ext>
            </a:extLst>
          </p:cNvPr>
          <p:cNvSpPr>
            <a:spLocks noGrp="1"/>
          </p:cNvSpPr>
          <p:nvPr>
            <p:ph type="title"/>
          </p:nvPr>
        </p:nvSpPr>
        <p:spPr>
          <a:xfrm>
            <a:off x="838200" y="200235"/>
            <a:ext cx="10515600" cy="609236"/>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(Sınırsız Dolaşım)</a:t>
            </a:r>
            <a:endParaRPr lang="tr-TR" sz="3200" dirty="0"/>
          </a:p>
        </p:txBody>
      </p:sp>
      <p:sp>
        <p:nvSpPr>
          <p:cNvPr id="3" name="İçerik Yer Tutucusu 2">
            <a:extLst>
              <a:ext uri="{FF2B5EF4-FFF2-40B4-BE49-F238E27FC236}">
                <a16:creationId xmlns:a16="http://schemas.microsoft.com/office/drawing/2014/main" id="{AD6DF4C6-CABC-4A30-8282-BDACFB53EA87}"/>
              </a:ext>
            </a:extLst>
          </p:cNvPr>
          <p:cNvSpPr>
            <a:spLocks noGrp="1"/>
          </p:cNvSpPr>
          <p:nvPr>
            <p:ph idx="1"/>
          </p:nvPr>
        </p:nvSpPr>
        <p:spPr>
          <a:xfrm>
            <a:off x="838200" y="1019331"/>
            <a:ext cx="10515600" cy="5246558"/>
          </a:xfrm>
        </p:spPr>
        <p:txBody>
          <a:bodyPr>
            <a:normAutofit/>
          </a:bodyPr>
          <a:lstStyle/>
          <a:p>
            <a:pPr algn="just">
              <a:lnSpc>
                <a:spcPct val="150000"/>
              </a:lnSpc>
            </a:pPr>
            <a:r>
              <a:rPr lang="tr-TR" sz="2000" b="1" u="sng" dirty="0"/>
              <a:t>Sınırsız dolaşım; </a:t>
            </a:r>
            <a:r>
              <a:rPr lang="tr-TR" sz="2000" dirty="0"/>
              <a:t>Akıllı telefon ve tabletler internet erişiminde baskın cihazlar haline gelmişlerdir. </a:t>
            </a:r>
          </a:p>
          <a:p>
            <a:pPr algn="just">
              <a:lnSpc>
                <a:spcPct val="150000"/>
              </a:lnSpc>
            </a:pPr>
            <a:r>
              <a:rPr lang="tr-TR" sz="2000" dirty="0"/>
              <a:t>Bu cihazların internete erişimleri kablosuz olarak sağlandığından, bir konumdan başka bir konuma hareket halindeyken sürekli bağlantının sağlanabilmesi için, istasyonlar arasında iletişimlerin değiştirilmesi gerekmektedir. </a:t>
            </a:r>
          </a:p>
          <a:p>
            <a:pPr algn="just">
              <a:lnSpc>
                <a:spcPct val="150000"/>
              </a:lnSpc>
            </a:pPr>
            <a:r>
              <a:rPr lang="tr-TR" sz="2000" dirty="0"/>
              <a:t>Farklı teknolojiler ve farklı taşıyıcılar ile kontrol düzleminde yapılacak uygulamalar bu tip ağlarda da yazılım tanımlı ağların gerekliliğini ortaya koyacaktır.</a:t>
            </a:r>
          </a:p>
        </p:txBody>
      </p:sp>
    </p:spTree>
    <p:extLst>
      <p:ext uri="{BB962C8B-B14F-4D97-AF65-F5344CB8AC3E}">
        <p14:creationId xmlns:p14="http://schemas.microsoft.com/office/powerpoint/2010/main" val="219497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F45F8-B4BB-4AE1-95CC-71353C84F2CA}"/>
              </a:ext>
            </a:extLst>
          </p:cNvPr>
          <p:cNvSpPr>
            <a:spLocks noGrp="1"/>
          </p:cNvSpPr>
          <p:nvPr>
            <p:ph type="title"/>
          </p:nvPr>
        </p:nvSpPr>
        <p:spPr>
          <a:xfrm>
            <a:off x="838200" y="365126"/>
            <a:ext cx="10515600" cy="639216"/>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(Ağ Yönetimi/Bakımı)</a:t>
            </a:r>
            <a:endParaRPr lang="tr-TR" sz="3200" dirty="0"/>
          </a:p>
        </p:txBody>
      </p:sp>
      <p:sp>
        <p:nvSpPr>
          <p:cNvPr id="3" name="İçerik Yer Tutucusu 2">
            <a:extLst>
              <a:ext uri="{FF2B5EF4-FFF2-40B4-BE49-F238E27FC236}">
                <a16:creationId xmlns:a16="http://schemas.microsoft.com/office/drawing/2014/main" id="{BFC99F01-950F-4838-85D1-3C544DECF629}"/>
              </a:ext>
            </a:extLst>
          </p:cNvPr>
          <p:cNvSpPr>
            <a:spLocks noGrp="1"/>
          </p:cNvSpPr>
          <p:nvPr>
            <p:ph idx="1"/>
          </p:nvPr>
        </p:nvSpPr>
        <p:spPr>
          <a:xfrm>
            <a:off x="838200" y="1229192"/>
            <a:ext cx="10515600" cy="5156617"/>
          </a:xfrm>
        </p:spPr>
        <p:txBody>
          <a:bodyPr>
            <a:normAutofit/>
          </a:bodyPr>
          <a:lstStyle/>
          <a:p>
            <a:pPr algn="just">
              <a:lnSpc>
                <a:spcPct val="150000"/>
              </a:lnSpc>
            </a:pPr>
            <a:r>
              <a:rPr lang="tr-TR" sz="2000" b="1" u="sng" dirty="0"/>
              <a:t>Ağ yönetimi/bakımı; </a:t>
            </a:r>
            <a:r>
              <a:rPr lang="tr-TR" sz="2000" dirty="0"/>
              <a:t>Ağ üzerinde yapılan her hangi bir yapılandırma hatası, ağdaki veri trafiğini olumsuz etkilemektedir. </a:t>
            </a:r>
          </a:p>
          <a:p>
            <a:pPr algn="just">
              <a:lnSpc>
                <a:spcPct val="150000"/>
              </a:lnSpc>
            </a:pPr>
            <a:r>
              <a:rPr lang="tr-TR" sz="2000" dirty="0"/>
              <a:t>Yapılan araştırmalar neticesinde ağ kesintilerinin %60’lık gibi büyük bir oranının ağ operatörleri tarafından yapılan yanlış cihaz yapılandırmalarından kaynaklandığı belirtilmektedir. </a:t>
            </a:r>
          </a:p>
          <a:p>
            <a:pPr algn="just">
              <a:lnSpc>
                <a:spcPct val="150000"/>
              </a:lnSpc>
            </a:pPr>
            <a:r>
              <a:rPr lang="tr-TR" sz="2000" dirty="0"/>
              <a:t>Merkezi ve otomatik yönetim ile ağdaki iletim elemanlarına ilke göndererek yazılım tanımlı ağlar, ağ yapılandırmalarındaki hata oranını büyük ölçüde düşürerek kesintisiz ve verimli bir ağ hizmeti sunabilmektedirler.</a:t>
            </a:r>
          </a:p>
        </p:txBody>
      </p:sp>
    </p:spTree>
    <p:extLst>
      <p:ext uri="{BB962C8B-B14F-4D97-AF65-F5344CB8AC3E}">
        <p14:creationId xmlns:p14="http://schemas.microsoft.com/office/powerpoint/2010/main" val="409341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3FABF3-E956-42A7-9399-EFBF8D631A3E}"/>
              </a:ext>
            </a:extLst>
          </p:cNvPr>
          <p:cNvSpPr>
            <a:spLocks noGrp="1"/>
          </p:cNvSpPr>
          <p:nvPr>
            <p:ph type="title"/>
          </p:nvPr>
        </p:nvSpPr>
        <p:spPr>
          <a:xfrm>
            <a:off x="838200" y="365125"/>
            <a:ext cx="10515600" cy="579255"/>
          </a:xfrm>
        </p:spPr>
        <p:txBody>
          <a:bodyPr>
            <a:normAutofit/>
          </a:bodyPr>
          <a:lstStyle/>
          <a:p>
            <a:r>
              <a:rPr lang="tr-TR" sz="3200" b="1" dirty="0">
                <a:solidFill>
                  <a:schemeClr val="folHlink"/>
                </a:solidFill>
                <a:latin typeface="Times" panose="02020603050405020304" pitchFamily="18" charset="0"/>
              </a:rPr>
              <a:t>SDN-Uygulama Yazılımları </a:t>
            </a:r>
            <a:r>
              <a:rPr lang="tr-TR" sz="2800" b="1" dirty="0">
                <a:solidFill>
                  <a:schemeClr val="folHlink"/>
                </a:solidFill>
                <a:latin typeface="Times" panose="02020603050405020304" pitchFamily="18" charset="0"/>
              </a:rPr>
              <a:t>(Ağ Güvenliği)</a:t>
            </a:r>
            <a:endParaRPr lang="tr-TR" sz="3200" dirty="0"/>
          </a:p>
        </p:txBody>
      </p:sp>
      <p:sp>
        <p:nvSpPr>
          <p:cNvPr id="3" name="İçerik Yer Tutucusu 2">
            <a:extLst>
              <a:ext uri="{FF2B5EF4-FFF2-40B4-BE49-F238E27FC236}">
                <a16:creationId xmlns:a16="http://schemas.microsoft.com/office/drawing/2014/main" id="{6E99FAF9-160C-4590-99A4-4DCC752071F1}"/>
              </a:ext>
            </a:extLst>
          </p:cNvPr>
          <p:cNvSpPr>
            <a:spLocks noGrp="1"/>
          </p:cNvSpPr>
          <p:nvPr>
            <p:ph idx="1"/>
          </p:nvPr>
        </p:nvSpPr>
        <p:spPr>
          <a:xfrm>
            <a:off x="838200" y="1184223"/>
            <a:ext cx="10515600" cy="5308652"/>
          </a:xfrm>
        </p:spPr>
        <p:txBody>
          <a:bodyPr>
            <a:normAutofit/>
          </a:bodyPr>
          <a:lstStyle/>
          <a:p>
            <a:pPr algn="just">
              <a:lnSpc>
                <a:spcPct val="150000"/>
              </a:lnSpc>
            </a:pPr>
            <a:r>
              <a:rPr lang="tr-TR" sz="2000" b="1" u="sng" dirty="0"/>
              <a:t>Ağ güvenliği; </a:t>
            </a:r>
            <a:r>
              <a:rPr lang="tr-TR" sz="2000" dirty="0"/>
              <a:t>Ağ güvenliği, siber güvenliğin en önem arz eden bir alt konusudur. </a:t>
            </a:r>
          </a:p>
          <a:p>
            <a:pPr algn="just">
              <a:lnSpc>
                <a:spcPct val="150000"/>
              </a:lnSpc>
            </a:pPr>
            <a:r>
              <a:rPr lang="tr-TR" sz="2000" dirty="0"/>
              <a:t>Geleneksel ağlarda güvenlik için, güvenlik duvarları, vekil sunucular gibi fiziksel ve </a:t>
            </a:r>
            <a:r>
              <a:rPr lang="tr-TR" sz="2000" dirty="0" err="1"/>
              <a:t>yazılımsal</a:t>
            </a:r>
            <a:r>
              <a:rPr lang="tr-TR" sz="2000" dirty="0"/>
              <a:t> çözümler kullanılmaktadır. </a:t>
            </a:r>
          </a:p>
          <a:p>
            <a:pPr algn="just">
              <a:lnSpc>
                <a:spcPct val="150000"/>
              </a:lnSpc>
            </a:pPr>
            <a:r>
              <a:rPr lang="tr-TR" sz="2000" dirty="0"/>
              <a:t>Ağ altyapıları ve uygulamalarının heterojen ve karmaşık yapılarından dolayı bu cihazlar üzerinde her ağ durumu için ayrı ayrı ilke ve yapılandırmalar yapılmak zorundadır.</a:t>
            </a:r>
          </a:p>
          <a:p>
            <a:pPr algn="just">
              <a:lnSpc>
                <a:spcPct val="150000"/>
              </a:lnSpc>
            </a:pPr>
            <a:r>
              <a:rPr lang="tr-TR" sz="2000" dirty="0"/>
              <a:t> Bu sebepten ötürü yazılım tanımlı ağlar ağ güvenliği konusunda, gerek kontrolörlerin güvenlik modül uygulamaları, gerekse ağın merkezi kontrolü sayesinde geleneksel ağlara göre daha avantajlı durumdadırlar.</a:t>
            </a:r>
          </a:p>
        </p:txBody>
      </p:sp>
    </p:spTree>
    <p:extLst>
      <p:ext uri="{BB962C8B-B14F-4D97-AF65-F5344CB8AC3E}">
        <p14:creationId xmlns:p14="http://schemas.microsoft.com/office/powerpoint/2010/main" val="78986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E812CA-25C9-4B05-966F-7B359738F002}"/>
              </a:ext>
            </a:extLst>
          </p:cNvPr>
          <p:cNvSpPr>
            <a:spLocks noGrp="1"/>
          </p:cNvSpPr>
          <p:nvPr>
            <p:ph type="title"/>
          </p:nvPr>
        </p:nvSpPr>
        <p:spPr>
          <a:xfrm>
            <a:off x="838200" y="365126"/>
            <a:ext cx="10515600" cy="684186"/>
          </a:xfrm>
        </p:spPr>
        <p:txBody>
          <a:bodyPr>
            <a:normAutofit/>
          </a:bodyPr>
          <a:lstStyle/>
          <a:p>
            <a:r>
              <a:rPr lang="tr-TR" sz="3200" b="1" dirty="0">
                <a:solidFill>
                  <a:schemeClr val="folHlink"/>
                </a:solidFill>
                <a:latin typeface="Times" panose="02020603050405020304" pitchFamily="18" charset="0"/>
              </a:rPr>
              <a:t>Yazılım Tanımlı Ağlar-Genel Mimari Yapı</a:t>
            </a:r>
            <a:endParaRPr lang="tr-TR" sz="3200" dirty="0"/>
          </a:p>
        </p:txBody>
      </p:sp>
      <p:sp>
        <p:nvSpPr>
          <p:cNvPr id="3" name="İçerik Yer Tutucusu 2">
            <a:extLst>
              <a:ext uri="{FF2B5EF4-FFF2-40B4-BE49-F238E27FC236}">
                <a16:creationId xmlns:a16="http://schemas.microsoft.com/office/drawing/2014/main" id="{EFD6751C-A64E-446B-BBF3-26381D0320B1}"/>
              </a:ext>
            </a:extLst>
          </p:cNvPr>
          <p:cNvSpPr>
            <a:spLocks noGrp="1"/>
          </p:cNvSpPr>
          <p:nvPr>
            <p:ph idx="1"/>
          </p:nvPr>
        </p:nvSpPr>
        <p:spPr>
          <a:xfrm>
            <a:off x="838200" y="1350102"/>
            <a:ext cx="5697511" cy="5338631"/>
          </a:xfrm>
        </p:spPr>
        <p:txBody>
          <a:bodyPr>
            <a:normAutofit/>
          </a:bodyPr>
          <a:lstStyle/>
          <a:p>
            <a:pPr algn="just">
              <a:lnSpc>
                <a:spcPct val="150000"/>
              </a:lnSpc>
            </a:pPr>
            <a:r>
              <a:rPr lang="tr-TR" sz="2000" dirty="0"/>
              <a:t>Veri ve kontrol düzlemleri birbirlerinden ayrılır.</a:t>
            </a:r>
          </a:p>
          <a:p>
            <a:pPr algn="just">
              <a:lnSpc>
                <a:spcPct val="150000"/>
              </a:lnSpc>
            </a:pPr>
            <a:r>
              <a:rPr lang="tr-TR" sz="2000" dirty="0"/>
              <a:t>Ağ kontrolünün doğrudan programlanabilir olmasına ve altyapının uygulamalar ve ağ hizmetleri için soyutlaştırılmasına olanak sağlanır.</a:t>
            </a:r>
          </a:p>
          <a:p>
            <a:pPr algn="just">
              <a:lnSpc>
                <a:spcPct val="150000"/>
              </a:lnSpc>
            </a:pPr>
            <a:r>
              <a:rPr lang="tr-TR" sz="2000" dirty="0"/>
              <a:t>Mimari yapı; </a:t>
            </a:r>
          </a:p>
          <a:p>
            <a:pPr lvl="1" algn="just">
              <a:lnSpc>
                <a:spcPct val="150000"/>
              </a:lnSpc>
              <a:buFont typeface="Wingdings" panose="05000000000000000000" pitchFamily="2" charset="2"/>
              <a:buChar char="Ø"/>
            </a:pPr>
            <a:r>
              <a:rPr lang="tr-TR" sz="2000" dirty="0"/>
              <a:t>İletim elemanları</a:t>
            </a:r>
          </a:p>
          <a:p>
            <a:pPr lvl="1" algn="just">
              <a:lnSpc>
                <a:spcPct val="150000"/>
              </a:lnSpc>
              <a:buFont typeface="Wingdings" panose="05000000000000000000" pitchFamily="2" charset="2"/>
              <a:buChar char="Ø"/>
            </a:pPr>
            <a:r>
              <a:rPr lang="tr-TR" sz="2000" dirty="0"/>
              <a:t>Kontrolör</a:t>
            </a:r>
          </a:p>
          <a:p>
            <a:pPr lvl="1" algn="just">
              <a:lnSpc>
                <a:spcPct val="150000"/>
              </a:lnSpc>
              <a:buFont typeface="Wingdings" panose="05000000000000000000" pitchFamily="2" charset="2"/>
              <a:buChar char="Ø"/>
            </a:pPr>
            <a:r>
              <a:rPr lang="tr-TR" sz="2000" dirty="0"/>
              <a:t>Uygulama yazılımı</a:t>
            </a:r>
          </a:p>
        </p:txBody>
      </p:sp>
      <p:pic>
        <p:nvPicPr>
          <p:cNvPr id="4" name="Resim 3">
            <a:extLst>
              <a:ext uri="{FF2B5EF4-FFF2-40B4-BE49-F238E27FC236}">
                <a16:creationId xmlns:a16="http://schemas.microsoft.com/office/drawing/2014/main" id="{30102C44-C4F8-48A9-A34E-C33932F56697}"/>
              </a:ext>
            </a:extLst>
          </p:cNvPr>
          <p:cNvPicPr>
            <a:picLocks noChangeAspect="1"/>
          </p:cNvPicPr>
          <p:nvPr/>
        </p:nvPicPr>
        <p:blipFill>
          <a:blip r:embed="rId2"/>
          <a:stretch>
            <a:fillRect/>
          </a:stretch>
        </p:blipFill>
        <p:spPr>
          <a:xfrm>
            <a:off x="6729141" y="1451286"/>
            <a:ext cx="5282979" cy="3639198"/>
          </a:xfrm>
          <a:prstGeom prst="rect">
            <a:avLst/>
          </a:prstGeom>
        </p:spPr>
      </p:pic>
    </p:spTree>
    <p:extLst>
      <p:ext uri="{BB962C8B-B14F-4D97-AF65-F5344CB8AC3E}">
        <p14:creationId xmlns:p14="http://schemas.microsoft.com/office/powerpoint/2010/main" val="243578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E0FAA3-136B-4DF8-BFAC-0AFA89624B27}"/>
              </a:ext>
            </a:extLst>
          </p:cNvPr>
          <p:cNvSpPr>
            <a:spLocks noGrp="1"/>
          </p:cNvSpPr>
          <p:nvPr>
            <p:ph type="title"/>
          </p:nvPr>
        </p:nvSpPr>
        <p:spPr>
          <a:xfrm>
            <a:off x="838200" y="365126"/>
            <a:ext cx="10515600" cy="669196"/>
          </a:xfrm>
        </p:spPr>
        <p:txBody>
          <a:bodyPr>
            <a:normAutofit/>
          </a:bodyPr>
          <a:lstStyle/>
          <a:p>
            <a:r>
              <a:rPr lang="tr-TR" sz="3200" b="1" dirty="0">
                <a:solidFill>
                  <a:schemeClr val="folHlink"/>
                </a:solidFill>
                <a:latin typeface="Times" panose="02020603050405020304" pitchFamily="18" charset="0"/>
              </a:rPr>
              <a:t>Yazılım Tanımlı Ağlar-Genel Mimari Yapı (devam)</a:t>
            </a:r>
            <a:endParaRPr lang="tr-TR" sz="3200" dirty="0"/>
          </a:p>
        </p:txBody>
      </p:sp>
      <p:sp>
        <p:nvSpPr>
          <p:cNvPr id="3" name="İçerik Yer Tutucusu 2">
            <a:extLst>
              <a:ext uri="{FF2B5EF4-FFF2-40B4-BE49-F238E27FC236}">
                <a16:creationId xmlns:a16="http://schemas.microsoft.com/office/drawing/2014/main" id="{E53F5C0A-1675-4126-82E1-171ABFA8D4E9}"/>
              </a:ext>
            </a:extLst>
          </p:cNvPr>
          <p:cNvSpPr>
            <a:spLocks noGrp="1"/>
          </p:cNvSpPr>
          <p:nvPr>
            <p:ph idx="1"/>
          </p:nvPr>
        </p:nvSpPr>
        <p:spPr>
          <a:xfrm>
            <a:off x="838200" y="1259175"/>
            <a:ext cx="10515600" cy="4916774"/>
          </a:xfrm>
        </p:spPr>
        <p:txBody>
          <a:bodyPr>
            <a:normAutofit/>
          </a:bodyPr>
          <a:lstStyle/>
          <a:p>
            <a:pPr algn="just">
              <a:lnSpc>
                <a:spcPct val="150000"/>
              </a:lnSpc>
            </a:pPr>
            <a:r>
              <a:rPr lang="tr-TR" sz="2000" dirty="0"/>
              <a:t>İletim elemanları önceden tanımlı program mantığına göre kendilerine kontrolörden gelen kurallara göre veri trafiğini iletirler.</a:t>
            </a:r>
          </a:p>
          <a:p>
            <a:pPr algn="just">
              <a:lnSpc>
                <a:spcPct val="150000"/>
              </a:lnSpc>
            </a:pPr>
            <a:r>
              <a:rPr lang="tr-TR" sz="2000" dirty="0"/>
              <a:t>Kontrolör genellikle uzak bir sunucuda çalışır ve bir takım standartlaşmış komutlar kullanarak iletme elemanlarıyla güvenli bir bağlantı üzerinden haberleşir.</a:t>
            </a:r>
          </a:p>
          <a:p>
            <a:pPr algn="just">
              <a:lnSpc>
                <a:spcPct val="150000"/>
              </a:lnSpc>
            </a:pPr>
            <a:r>
              <a:rPr lang="tr-TR" sz="2000" dirty="0"/>
              <a:t>Uygulama yazılımı ise, ağdaki iletim cihazlarını senaryolar gereği nasıl hareket edeceğiyle ilgili yazılan uygulamalardır. 2 tip uygulama şekli olabilir.</a:t>
            </a:r>
          </a:p>
          <a:p>
            <a:pPr lvl="1" algn="just">
              <a:lnSpc>
                <a:spcPct val="150000"/>
              </a:lnSpc>
              <a:buFont typeface="Wingdings" panose="05000000000000000000" pitchFamily="2" charset="2"/>
              <a:buChar char="Ø"/>
            </a:pPr>
            <a:r>
              <a:rPr lang="tr-TR" sz="1800" b="1" dirty="0" err="1"/>
              <a:t>İnterior</a:t>
            </a:r>
            <a:endParaRPr lang="tr-TR" sz="1800" b="1" dirty="0"/>
          </a:p>
          <a:p>
            <a:pPr lvl="1" algn="just">
              <a:lnSpc>
                <a:spcPct val="150000"/>
              </a:lnSpc>
              <a:buFont typeface="Wingdings" panose="05000000000000000000" pitchFamily="2" charset="2"/>
              <a:buChar char="Ø"/>
            </a:pPr>
            <a:r>
              <a:rPr lang="tr-TR" sz="1800" b="1" dirty="0" err="1"/>
              <a:t>Exterior</a:t>
            </a:r>
            <a:endParaRPr lang="tr-TR" sz="1800" b="1" dirty="0"/>
          </a:p>
        </p:txBody>
      </p:sp>
    </p:spTree>
    <p:extLst>
      <p:ext uri="{BB962C8B-B14F-4D97-AF65-F5344CB8AC3E}">
        <p14:creationId xmlns:p14="http://schemas.microsoft.com/office/powerpoint/2010/main" val="40968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FAC50E-5364-4F3F-94B9-98B454E244F3}"/>
              </a:ext>
            </a:extLst>
          </p:cNvPr>
          <p:cNvSpPr>
            <a:spLocks noGrp="1"/>
          </p:cNvSpPr>
          <p:nvPr>
            <p:ph type="title"/>
          </p:nvPr>
        </p:nvSpPr>
        <p:spPr>
          <a:xfrm>
            <a:off x="643328" y="440076"/>
            <a:ext cx="10515600" cy="684186"/>
          </a:xfrm>
        </p:spPr>
        <p:txBody>
          <a:bodyPr>
            <a:normAutofit/>
          </a:bodyPr>
          <a:lstStyle/>
          <a:p>
            <a:r>
              <a:rPr lang="tr-TR" sz="3200" b="1" dirty="0">
                <a:solidFill>
                  <a:schemeClr val="folHlink"/>
                </a:solidFill>
                <a:latin typeface="Times" panose="02020603050405020304" pitchFamily="18" charset="0"/>
              </a:rPr>
              <a:t>Yazılım Tanımlı Ağlar-ONF Mimarisi</a:t>
            </a:r>
            <a:endParaRPr lang="tr-TR" sz="3200" dirty="0"/>
          </a:p>
        </p:txBody>
      </p:sp>
      <p:sp>
        <p:nvSpPr>
          <p:cNvPr id="3" name="İçerik Yer Tutucusu 2">
            <a:extLst>
              <a:ext uri="{FF2B5EF4-FFF2-40B4-BE49-F238E27FC236}">
                <a16:creationId xmlns:a16="http://schemas.microsoft.com/office/drawing/2014/main" id="{5115BD31-D572-491D-B0AC-415EFFFE2B05}"/>
              </a:ext>
            </a:extLst>
          </p:cNvPr>
          <p:cNvSpPr>
            <a:spLocks noGrp="1"/>
          </p:cNvSpPr>
          <p:nvPr>
            <p:ph idx="1"/>
          </p:nvPr>
        </p:nvSpPr>
        <p:spPr>
          <a:xfrm>
            <a:off x="643328" y="1304144"/>
            <a:ext cx="5682521" cy="5006715"/>
          </a:xfrm>
        </p:spPr>
        <p:txBody>
          <a:bodyPr>
            <a:normAutofit/>
          </a:bodyPr>
          <a:lstStyle/>
          <a:p>
            <a:pPr algn="just">
              <a:lnSpc>
                <a:spcPct val="150000"/>
              </a:lnSpc>
            </a:pPr>
            <a:r>
              <a:rPr lang="tr-TR" sz="2000" dirty="0"/>
              <a:t>Literatürde en bilinen SDN mimarisi </a:t>
            </a:r>
            <a:r>
              <a:rPr lang="tr-TR" sz="2000" b="1" dirty="0"/>
              <a:t>ONF</a:t>
            </a:r>
            <a:r>
              <a:rPr lang="tr-TR" sz="2000" dirty="0"/>
              <a:t> tarafından oluşturulmuş mimaridir.</a:t>
            </a:r>
          </a:p>
          <a:p>
            <a:pPr algn="just">
              <a:lnSpc>
                <a:spcPct val="150000"/>
              </a:lnSpc>
            </a:pPr>
            <a:r>
              <a:rPr lang="tr-TR" sz="2000" dirty="0"/>
              <a:t>3 temel katmandan oluşur:</a:t>
            </a:r>
          </a:p>
          <a:p>
            <a:pPr lvl="1" algn="just">
              <a:lnSpc>
                <a:spcPct val="150000"/>
              </a:lnSpc>
            </a:pPr>
            <a:r>
              <a:rPr lang="tr-TR" sz="2000" b="1" dirty="0"/>
              <a:t>Altyapı düzlemi</a:t>
            </a:r>
          </a:p>
          <a:p>
            <a:pPr lvl="1" algn="just">
              <a:lnSpc>
                <a:spcPct val="150000"/>
              </a:lnSpc>
            </a:pPr>
            <a:r>
              <a:rPr lang="tr-TR" sz="2000" b="1" dirty="0"/>
              <a:t>Kontrol düzlemi</a:t>
            </a:r>
          </a:p>
          <a:p>
            <a:pPr lvl="1" algn="just">
              <a:lnSpc>
                <a:spcPct val="150000"/>
              </a:lnSpc>
            </a:pPr>
            <a:r>
              <a:rPr lang="tr-TR" sz="2000" b="1" dirty="0"/>
              <a:t>Uygulama düzlemi</a:t>
            </a:r>
          </a:p>
          <a:p>
            <a:pPr algn="just">
              <a:lnSpc>
                <a:spcPct val="150000"/>
              </a:lnSpc>
            </a:pPr>
            <a:r>
              <a:rPr lang="tr-TR" sz="2000" dirty="0"/>
              <a:t>Katmanlar arasındaki haberleşme açık kaynak protokoller/</a:t>
            </a:r>
            <a:r>
              <a:rPr lang="tr-TR" sz="2000" dirty="0" err="1"/>
              <a:t>API’ler</a:t>
            </a:r>
            <a:r>
              <a:rPr lang="tr-TR" sz="2000" dirty="0"/>
              <a:t> vasıtasıyla sağlanmaktadır.</a:t>
            </a:r>
          </a:p>
        </p:txBody>
      </p:sp>
      <p:pic>
        <p:nvPicPr>
          <p:cNvPr id="4" name="Resim 3">
            <a:extLst>
              <a:ext uri="{FF2B5EF4-FFF2-40B4-BE49-F238E27FC236}">
                <a16:creationId xmlns:a16="http://schemas.microsoft.com/office/drawing/2014/main" id="{E217F402-F77F-4D3A-B9DA-E40740CA2A75}"/>
              </a:ext>
            </a:extLst>
          </p:cNvPr>
          <p:cNvPicPr>
            <a:picLocks noChangeAspect="1"/>
          </p:cNvPicPr>
          <p:nvPr/>
        </p:nvPicPr>
        <p:blipFill>
          <a:blip r:embed="rId2"/>
          <a:stretch>
            <a:fillRect/>
          </a:stretch>
        </p:blipFill>
        <p:spPr>
          <a:xfrm>
            <a:off x="6698338" y="1304144"/>
            <a:ext cx="5218842" cy="4995204"/>
          </a:xfrm>
          <a:prstGeom prst="rect">
            <a:avLst/>
          </a:prstGeom>
        </p:spPr>
      </p:pic>
    </p:spTree>
    <p:extLst>
      <p:ext uri="{BB962C8B-B14F-4D97-AF65-F5344CB8AC3E}">
        <p14:creationId xmlns:p14="http://schemas.microsoft.com/office/powerpoint/2010/main" val="103029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36C25A-578D-40B3-9C75-F6C6C5D18442}"/>
              </a:ext>
            </a:extLst>
          </p:cNvPr>
          <p:cNvSpPr>
            <a:spLocks noGrp="1"/>
          </p:cNvSpPr>
          <p:nvPr>
            <p:ph type="title"/>
          </p:nvPr>
        </p:nvSpPr>
        <p:spPr>
          <a:xfrm>
            <a:off x="838200" y="365125"/>
            <a:ext cx="10515600" cy="1058941"/>
          </a:xfrm>
        </p:spPr>
        <p:txBody>
          <a:bodyPr>
            <a:normAutofit/>
          </a:bodyPr>
          <a:lstStyle/>
          <a:p>
            <a:r>
              <a:rPr lang="tr-TR" sz="3200" b="1" dirty="0">
                <a:solidFill>
                  <a:schemeClr val="folHlink"/>
                </a:solidFill>
                <a:latin typeface="Times" panose="02020603050405020304" pitchFamily="18" charset="0"/>
              </a:rPr>
              <a:t>Yazılım Tanımlı Ağlar-ONF Mimarisi (devam)</a:t>
            </a:r>
            <a:endParaRPr lang="tr-TR" sz="3200" dirty="0"/>
          </a:p>
        </p:txBody>
      </p:sp>
      <p:sp>
        <p:nvSpPr>
          <p:cNvPr id="3" name="İçerik Yer Tutucusu 2">
            <a:extLst>
              <a:ext uri="{FF2B5EF4-FFF2-40B4-BE49-F238E27FC236}">
                <a16:creationId xmlns:a16="http://schemas.microsoft.com/office/drawing/2014/main" id="{86B8839F-B154-4668-982E-5E01F8C46DF6}"/>
              </a:ext>
            </a:extLst>
          </p:cNvPr>
          <p:cNvSpPr>
            <a:spLocks noGrp="1"/>
          </p:cNvSpPr>
          <p:nvPr>
            <p:ph idx="1"/>
          </p:nvPr>
        </p:nvSpPr>
        <p:spPr>
          <a:xfrm>
            <a:off x="838200" y="1540812"/>
            <a:ext cx="10515600" cy="4351338"/>
          </a:xfrm>
        </p:spPr>
        <p:txBody>
          <a:bodyPr>
            <a:normAutofit/>
          </a:bodyPr>
          <a:lstStyle/>
          <a:p>
            <a:pPr marL="0" indent="0" algn="just">
              <a:lnSpc>
                <a:spcPct val="150000"/>
              </a:lnSpc>
              <a:buNone/>
            </a:pPr>
            <a:r>
              <a:rPr lang="tr-TR" sz="2000" b="1" u="sng" dirty="0"/>
              <a:t>1. Altyapı Katmanı: </a:t>
            </a:r>
            <a:r>
              <a:rPr lang="tr-TR" sz="2000" dirty="0"/>
              <a:t>Veri düzlemi olarak da adlandırılan bu katmanda, bir açık </a:t>
            </a:r>
            <a:r>
              <a:rPr lang="tr-TR" sz="2000" dirty="0" err="1"/>
              <a:t>arayüzle</a:t>
            </a:r>
            <a:r>
              <a:rPr lang="tr-TR" sz="2000" dirty="0"/>
              <a:t>/API vasıtasıyla erişilebilen İletme Elemanlarından (fiziksel ve sanal anahtarları) oluşur.</a:t>
            </a:r>
          </a:p>
          <a:p>
            <a:pPr marL="0" indent="0" algn="just">
              <a:lnSpc>
                <a:spcPct val="150000"/>
              </a:lnSpc>
              <a:buNone/>
            </a:pPr>
            <a:r>
              <a:rPr lang="tr-TR" sz="2000" b="1" u="sng" dirty="0"/>
              <a:t>2. Kontrol Katmanı: </a:t>
            </a:r>
            <a:r>
              <a:rPr lang="tr-TR" sz="2000" dirty="0"/>
              <a:t>Bu katman, bir açık </a:t>
            </a:r>
            <a:r>
              <a:rPr lang="tr-TR" sz="2000" dirty="0" err="1"/>
              <a:t>arayüz</a:t>
            </a:r>
            <a:r>
              <a:rPr lang="tr-TR" sz="2000" dirty="0"/>
              <a:t> üzerinden ağdaki cihazları yönetmek için çeşitli ağ modüllerinden oluşan kontrolör olarak adlandırılan yazılım bulunmaktadır. </a:t>
            </a:r>
          </a:p>
          <a:p>
            <a:pPr marL="0" indent="0" algn="just">
              <a:lnSpc>
                <a:spcPct val="150000"/>
              </a:lnSpc>
              <a:buNone/>
            </a:pPr>
            <a:r>
              <a:rPr lang="tr-TR" sz="2000" b="1" u="sng" dirty="0"/>
              <a:t>3. Uygulama Katmanı (Application </a:t>
            </a:r>
            <a:r>
              <a:rPr lang="tr-TR" sz="2000" b="1" u="sng" dirty="0" err="1"/>
              <a:t>Layer</a:t>
            </a:r>
            <a:r>
              <a:rPr lang="tr-TR" sz="2000" b="1" u="sng" dirty="0"/>
              <a:t>): </a:t>
            </a:r>
            <a:r>
              <a:rPr lang="tr-TR" sz="2000" dirty="0"/>
              <a:t>Bu katman, ana olarak SDN haberleşmesi ve ağ servislerini kullanan yük dengeleme, en kısa yol, güvenlik gibi son-kullanıcı uygulamalarından oluşmaktadır.</a:t>
            </a:r>
          </a:p>
        </p:txBody>
      </p:sp>
    </p:spTree>
    <p:extLst>
      <p:ext uri="{BB962C8B-B14F-4D97-AF65-F5344CB8AC3E}">
        <p14:creationId xmlns:p14="http://schemas.microsoft.com/office/powerpoint/2010/main" val="107720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60C196-E177-4358-9836-B7D24721D641}"/>
              </a:ext>
            </a:extLst>
          </p:cNvPr>
          <p:cNvSpPr>
            <a:spLocks noGrp="1"/>
          </p:cNvSpPr>
          <p:nvPr>
            <p:ph type="title"/>
          </p:nvPr>
        </p:nvSpPr>
        <p:spPr>
          <a:xfrm>
            <a:off x="838200" y="365125"/>
            <a:ext cx="10515600" cy="729157"/>
          </a:xfrm>
        </p:spPr>
        <p:txBody>
          <a:bodyPr>
            <a:normAutofit/>
          </a:bodyPr>
          <a:lstStyle/>
          <a:p>
            <a:r>
              <a:rPr lang="tr-TR" sz="3200" b="1" dirty="0">
                <a:solidFill>
                  <a:schemeClr val="folHlink"/>
                </a:solidFill>
                <a:latin typeface="Times" panose="02020603050405020304" pitchFamily="18" charset="0"/>
              </a:rPr>
              <a:t>Yazılım Tanımlı Ağlar-ONF Mimarisi (Sanal Katmanlar)</a:t>
            </a:r>
            <a:endParaRPr lang="tr-TR" sz="3200" dirty="0"/>
          </a:p>
        </p:txBody>
      </p:sp>
      <p:pic>
        <p:nvPicPr>
          <p:cNvPr id="4" name="Resim 3">
            <a:extLst>
              <a:ext uri="{FF2B5EF4-FFF2-40B4-BE49-F238E27FC236}">
                <a16:creationId xmlns:a16="http://schemas.microsoft.com/office/drawing/2014/main" id="{B76E2491-93DE-4C01-B6DE-BA9D8AC14028}"/>
              </a:ext>
            </a:extLst>
          </p:cNvPr>
          <p:cNvPicPr>
            <a:picLocks noChangeAspect="1"/>
          </p:cNvPicPr>
          <p:nvPr/>
        </p:nvPicPr>
        <p:blipFill>
          <a:blip r:embed="rId2"/>
          <a:stretch>
            <a:fillRect/>
          </a:stretch>
        </p:blipFill>
        <p:spPr>
          <a:xfrm>
            <a:off x="2113077" y="1360357"/>
            <a:ext cx="7660509" cy="5348512"/>
          </a:xfrm>
          <a:prstGeom prst="rect">
            <a:avLst/>
          </a:prstGeom>
        </p:spPr>
      </p:pic>
    </p:spTree>
    <p:extLst>
      <p:ext uri="{BB962C8B-B14F-4D97-AF65-F5344CB8AC3E}">
        <p14:creationId xmlns:p14="http://schemas.microsoft.com/office/powerpoint/2010/main" val="20810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F729C7-DA31-44AB-8F4F-7278C9106C4C}"/>
              </a:ext>
            </a:extLst>
          </p:cNvPr>
          <p:cNvSpPr>
            <a:spLocks noGrp="1"/>
          </p:cNvSpPr>
          <p:nvPr>
            <p:ph type="title"/>
          </p:nvPr>
        </p:nvSpPr>
        <p:spPr>
          <a:xfrm>
            <a:off x="838200" y="365126"/>
            <a:ext cx="10515600" cy="819098"/>
          </a:xfrm>
        </p:spPr>
        <p:txBody>
          <a:bodyPr>
            <a:normAutofit/>
          </a:bodyPr>
          <a:lstStyle/>
          <a:p>
            <a:r>
              <a:rPr lang="tr-TR" sz="3200" b="1" dirty="0">
                <a:solidFill>
                  <a:schemeClr val="folHlink"/>
                </a:solidFill>
                <a:latin typeface="Times" panose="02020603050405020304" pitchFamily="18" charset="0"/>
              </a:rPr>
              <a:t>Yazılım Tanımlı Ağlar-ONF Mimarisi (Sanal Katmanlar)</a:t>
            </a:r>
            <a:endParaRPr lang="tr-TR" sz="3200" dirty="0"/>
          </a:p>
        </p:txBody>
      </p:sp>
      <p:sp>
        <p:nvSpPr>
          <p:cNvPr id="3" name="İçerik Yer Tutucusu 2">
            <a:extLst>
              <a:ext uri="{FF2B5EF4-FFF2-40B4-BE49-F238E27FC236}">
                <a16:creationId xmlns:a16="http://schemas.microsoft.com/office/drawing/2014/main" id="{404EEB38-2CB7-4270-9FB3-6CDE04401B44}"/>
              </a:ext>
            </a:extLst>
          </p:cNvPr>
          <p:cNvSpPr>
            <a:spLocks noGrp="1"/>
          </p:cNvSpPr>
          <p:nvPr>
            <p:ph idx="1"/>
          </p:nvPr>
        </p:nvSpPr>
        <p:spPr>
          <a:xfrm>
            <a:off x="838200" y="1319134"/>
            <a:ext cx="10515600" cy="5173740"/>
          </a:xfrm>
        </p:spPr>
        <p:txBody>
          <a:bodyPr>
            <a:normAutofit/>
          </a:bodyPr>
          <a:lstStyle/>
          <a:p>
            <a:pPr algn="just">
              <a:lnSpc>
                <a:spcPct val="150000"/>
              </a:lnSpc>
            </a:pPr>
            <a:r>
              <a:rPr lang="tr-TR" sz="2000" dirty="0"/>
              <a:t>Fiziksel iletim düzlemi, ağ içerisinde bulunan iletim elemanlarını ifade ederken, aynı zamanda bu elemanların bir üst katman olan ağ sanallaştırma katmanı ile olan iletişimlerini sağlar.</a:t>
            </a:r>
          </a:p>
          <a:p>
            <a:pPr algn="just">
              <a:lnSpc>
                <a:spcPct val="150000"/>
              </a:lnSpc>
            </a:pPr>
            <a:r>
              <a:rPr lang="tr-TR" sz="2000" dirty="0"/>
              <a:t>Ağ sanallaştırma katmanı ağın ihtiyaçlarına göre belirlenen mantıksal iletim düzlemin neticesinde sahadaki iletim elemanlarının nasıl hareket edecekleri ile ilgili bilgi akışı sağlar. </a:t>
            </a:r>
          </a:p>
          <a:p>
            <a:pPr algn="just">
              <a:lnSpc>
                <a:spcPct val="150000"/>
              </a:lnSpc>
            </a:pPr>
            <a:r>
              <a:rPr lang="tr-TR" sz="2000" dirty="0"/>
              <a:t>Ağdaki cihazların yüklenme işlemleri, cihazların davranışlarını, kısaca ağın </a:t>
            </a:r>
            <a:r>
              <a:rPr lang="tr-TR" sz="2000" dirty="0" err="1"/>
              <a:t>programsal</a:t>
            </a:r>
            <a:r>
              <a:rPr lang="tr-TR" sz="2000" dirty="0"/>
              <a:t> kontrolünü sağlayan uygulama yazılımı olan ağ işletim sistemi, iletim elemanlarının kontrolünü sağlayabilmesi için genel ağ görüntüsünü alması gerekmektedir. </a:t>
            </a:r>
          </a:p>
          <a:p>
            <a:pPr algn="just">
              <a:lnSpc>
                <a:spcPct val="150000"/>
              </a:lnSpc>
            </a:pPr>
            <a:r>
              <a:rPr lang="tr-TR" sz="2000" dirty="0"/>
              <a:t>Soyut ağ görünümü düzlemi ise genel ağ görünümünün uygulamalar ve kontrol programı tarafından yorumlanabilmesi için oluşturulan bir </a:t>
            </a:r>
            <a:r>
              <a:rPr lang="tr-TR" sz="2000" dirty="0" err="1"/>
              <a:t>izdüşüm</a:t>
            </a:r>
            <a:r>
              <a:rPr lang="tr-TR" sz="2000" dirty="0"/>
              <a:t>/tersleme işlemidir.</a:t>
            </a:r>
            <a:endParaRPr lang="tr-TR" sz="1600" dirty="0"/>
          </a:p>
        </p:txBody>
      </p:sp>
    </p:spTree>
    <p:extLst>
      <p:ext uri="{BB962C8B-B14F-4D97-AF65-F5344CB8AC3E}">
        <p14:creationId xmlns:p14="http://schemas.microsoft.com/office/powerpoint/2010/main" val="252509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118D1-95A6-4841-B07E-12F359CDED94}"/>
              </a:ext>
            </a:extLst>
          </p:cNvPr>
          <p:cNvSpPr>
            <a:spLocks noGrp="1"/>
          </p:cNvSpPr>
          <p:nvPr>
            <p:ph type="title"/>
          </p:nvPr>
        </p:nvSpPr>
        <p:spPr>
          <a:xfrm>
            <a:off x="838200" y="365125"/>
            <a:ext cx="10515600" cy="744147"/>
          </a:xfrm>
        </p:spPr>
        <p:txBody>
          <a:bodyPr>
            <a:normAutofit/>
          </a:bodyPr>
          <a:lstStyle/>
          <a:p>
            <a:r>
              <a:rPr lang="tr-TR" sz="3200" b="1" dirty="0">
                <a:solidFill>
                  <a:schemeClr val="folHlink"/>
                </a:solidFill>
                <a:latin typeface="Times" panose="02020603050405020304" pitchFamily="18" charset="0"/>
              </a:rPr>
              <a:t>Yazılım Tanımlı Ağlar-İletim Elemanları</a:t>
            </a:r>
            <a:endParaRPr lang="tr-TR" sz="3200" dirty="0"/>
          </a:p>
        </p:txBody>
      </p:sp>
      <p:sp>
        <p:nvSpPr>
          <p:cNvPr id="3" name="İçerik Yer Tutucusu 2">
            <a:extLst>
              <a:ext uri="{FF2B5EF4-FFF2-40B4-BE49-F238E27FC236}">
                <a16:creationId xmlns:a16="http://schemas.microsoft.com/office/drawing/2014/main" id="{89C74F5E-799C-424D-9B7B-FC2D285CE94B}"/>
              </a:ext>
            </a:extLst>
          </p:cNvPr>
          <p:cNvSpPr>
            <a:spLocks noGrp="1"/>
          </p:cNvSpPr>
          <p:nvPr>
            <p:ph idx="1"/>
          </p:nvPr>
        </p:nvSpPr>
        <p:spPr>
          <a:xfrm>
            <a:off x="838200" y="1349114"/>
            <a:ext cx="10515600" cy="5263682"/>
          </a:xfrm>
        </p:spPr>
        <p:txBody>
          <a:bodyPr>
            <a:normAutofit/>
          </a:bodyPr>
          <a:lstStyle/>
          <a:p>
            <a:pPr algn="just">
              <a:lnSpc>
                <a:spcPct val="150000"/>
              </a:lnSpc>
            </a:pPr>
            <a:r>
              <a:rPr lang="tr-TR" sz="2000" dirty="0"/>
              <a:t>Ağ altyapıları, yönlendiriciler, anahtar cihazlar, sanal anahtar cihazlar, kablosuz erişim noktaları gibi bir çok iletim cihazı ve ağ ekipmanından oluşmaktadır.</a:t>
            </a:r>
          </a:p>
          <a:p>
            <a:pPr algn="just">
              <a:lnSpc>
                <a:spcPct val="150000"/>
              </a:lnSpc>
            </a:pPr>
            <a:r>
              <a:rPr lang="tr-TR" sz="2000" dirty="0"/>
              <a:t>Yazılım tanımlı ağlarda bu iletim cihazları, kontrol ve yönetim işlevlerini bir kontrolör cihazına devrederek soyutlanmış, açık bir API (</a:t>
            </a:r>
            <a:r>
              <a:rPr lang="tr-TR" sz="2000" dirty="0" err="1"/>
              <a:t>openflow</a:t>
            </a:r>
            <a:r>
              <a:rPr lang="tr-TR" sz="2000" dirty="0"/>
              <a:t>, </a:t>
            </a:r>
            <a:r>
              <a:rPr lang="tr-TR" sz="2000" dirty="0" err="1"/>
              <a:t>ForCES</a:t>
            </a:r>
            <a:r>
              <a:rPr lang="tr-TR" sz="2000" dirty="0"/>
              <a:t>) ile basitçe erişilebilen iletim elemanları olmuştur.</a:t>
            </a:r>
          </a:p>
          <a:p>
            <a:pPr algn="just">
              <a:lnSpc>
                <a:spcPct val="150000"/>
              </a:lnSpc>
            </a:pPr>
            <a:r>
              <a:rPr lang="tr-TR" sz="2000" dirty="0"/>
              <a:t>İletim elemanlarının kontrolör ve kendi aralarında iletişim halinde olabilmeleri için ONF SDN mimarisindeki güney sınırında gösterildiği üzere bir açık </a:t>
            </a:r>
            <a:r>
              <a:rPr lang="tr-TR" sz="2000" dirty="0" err="1"/>
              <a:t>arayüz</a:t>
            </a:r>
            <a:r>
              <a:rPr lang="tr-TR" sz="2000" dirty="0"/>
              <a:t> kullanmaları gerekmektedir. </a:t>
            </a:r>
          </a:p>
          <a:p>
            <a:pPr algn="just">
              <a:lnSpc>
                <a:spcPct val="150000"/>
              </a:lnSpc>
            </a:pPr>
            <a:r>
              <a:rPr lang="tr-TR" sz="2000" dirty="0"/>
              <a:t>Bu açık </a:t>
            </a:r>
            <a:r>
              <a:rPr lang="tr-TR" sz="2000" dirty="0" err="1"/>
              <a:t>arayüzlerden</a:t>
            </a:r>
            <a:r>
              <a:rPr lang="tr-TR" sz="2000" dirty="0"/>
              <a:t> literatürde en bilinenleri </a:t>
            </a:r>
            <a:r>
              <a:rPr lang="tr-TR" sz="2000" b="1" i="1" dirty="0" err="1"/>
              <a:t>ForCES</a:t>
            </a:r>
            <a:r>
              <a:rPr lang="tr-TR" sz="2000" dirty="0"/>
              <a:t> ve </a:t>
            </a:r>
            <a:r>
              <a:rPr lang="tr-TR" sz="2000" b="1" i="1" dirty="0" err="1"/>
              <a:t>Openflow</a:t>
            </a:r>
            <a:r>
              <a:rPr lang="tr-TR" sz="2000" dirty="0"/>
              <a:t> protokolleridir.</a:t>
            </a:r>
          </a:p>
        </p:txBody>
      </p:sp>
    </p:spTree>
    <p:extLst>
      <p:ext uri="{BB962C8B-B14F-4D97-AF65-F5344CB8AC3E}">
        <p14:creationId xmlns:p14="http://schemas.microsoft.com/office/powerpoint/2010/main" val="19619992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1950</Words>
  <Application>Microsoft Office PowerPoint</Application>
  <PresentationFormat>Geniş ekran</PresentationFormat>
  <Paragraphs>130</Paragraphs>
  <Slides>29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Calibri</vt:lpstr>
      <vt:lpstr>Calibri Light</vt:lpstr>
      <vt:lpstr>Times</vt:lpstr>
      <vt:lpstr>Wingdings</vt:lpstr>
      <vt:lpstr>Office Teması</vt:lpstr>
      <vt:lpstr>PowerPoint Sunusu</vt:lpstr>
      <vt:lpstr>Yazılım Tanımlı Ağlar</vt:lpstr>
      <vt:lpstr>Yazılım Tanımlı Ağlar-Genel Mimari Yapı</vt:lpstr>
      <vt:lpstr>Yazılım Tanımlı Ağlar-Genel Mimari Yapı (devam)</vt:lpstr>
      <vt:lpstr>Yazılım Tanımlı Ağlar-ONF Mimarisi</vt:lpstr>
      <vt:lpstr>Yazılım Tanımlı Ağlar-ONF Mimarisi (devam)</vt:lpstr>
      <vt:lpstr>Yazılım Tanımlı Ağlar-ONF Mimarisi (Sanal Katmanlar)</vt:lpstr>
      <vt:lpstr>Yazılım Tanımlı Ağlar-ONF Mimarisi (Sanal Katmanlar)</vt:lpstr>
      <vt:lpstr>Yazılım Tanımlı Ağlar-İletim Elemanları</vt:lpstr>
      <vt:lpstr>Yazılım Tanımlı Ağlar-Forces</vt:lpstr>
      <vt:lpstr>Yazılım Tanımlı Ağlar-OpenFlow</vt:lpstr>
      <vt:lpstr>Yazılım Tanımlı Ağlar-OpenFlow</vt:lpstr>
      <vt:lpstr>Yazılım Tanımlı Ağlar-OpenFlow</vt:lpstr>
      <vt:lpstr>Yazılım Tanımlı Ağlar-OpenFlow (Akış tablosu)</vt:lpstr>
      <vt:lpstr>Yazılım Tanımlı Ağlar-OpenFlow (Mesajlar)</vt:lpstr>
      <vt:lpstr>Yazılım Tanımlı Ağlar-OpenFlow (Mesajlar)</vt:lpstr>
      <vt:lpstr>SDN-(OpenFlowBağlantı Kurulumu)</vt:lpstr>
      <vt:lpstr>Yazılım Tanımlı Ağlar-(OpenFlow Mesaj Başlık Yapıları)</vt:lpstr>
      <vt:lpstr>Yazılım Tanımlı Ağlar-Kontrolör</vt:lpstr>
      <vt:lpstr>Yazılım Tanımlı Ağlar-Kontrolör (devam)</vt:lpstr>
      <vt:lpstr>SDN-(Kontrolör Karşılaştırma)</vt:lpstr>
      <vt:lpstr>Yazılım Tanımlı Ağlar-Floodlight Kontrolör</vt:lpstr>
      <vt:lpstr>Yazılım Tanımlı Ağlar-Uygulama Yazılımları</vt:lpstr>
      <vt:lpstr>SDN-Uygulama Yazılımları (Adaptif Yönlendirme)</vt:lpstr>
      <vt:lpstr>SDN-Uygulama Yazılımları (Yük Dengeleme)</vt:lpstr>
      <vt:lpstr>SDN-Uygulama Yazılımları (Katmanlar Arası Geçiş)</vt:lpstr>
      <vt:lpstr>SDN-Uygulama Yazılımları (Sınırsız Dolaşım)</vt:lpstr>
      <vt:lpstr>SDN-Uygulama Yazılımları (Ağ Yönetimi/Bakımı)</vt:lpstr>
      <vt:lpstr>SDN-Uygulama Yazılımları (Ağ Güvenliği)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Referans Modeli Katmansal Gösterim</dc:title>
  <dc:creator>MusaBalta</dc:creator>
  <cp:lastModifiedBy>MusaBalta</cp:lastModifiedBy>
  <cp:revision>75</cp:revision>
  <dcterms:created xsi:type="dcterms:W3CDTF">2020-02-12T04:15:44Z</dcterms:created>
  <dcterms:modified xsi:type="dcterms:W3CDTF">2020-05-03T13:29:39Z</dcterms:modified>
</cp:coreProperties>
</file>