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72" r:id="rId15"/>
    <p:sldId id="273" r:id="rId16"/>
    <p:sldId id="274" r:id="rId17"/>
    <p:sldId id="275" r:id="rId18"/>
    <p:sldId id="269" r:id="rId19"/>
    <p:sldId id="270" r:id="rId20"/>
    <p:sldId id="271" r:id="rId2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F3F"/>
    <a:srgbClr val="1906A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63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9" name="8 Alt Başlık"/>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Başlık"/>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tr-TR" smtClean="0"/>
              <a:t>Asıl başlık stili için tıklatın</a:t>
            </a:r>
            <a:endParaRPr kumimoji="0" lang="en-US"/>
          </a:p>
        </p:txBody>
      </p:sp>
      <p:cxnSp>
        <p:nvCxnSpPr>
          <p:cNvPr id="8" name="7 Düz Bağlayıcı"/>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Düz Bağlayıcı"/>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Oval"/>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Veri Yer Tutucusu"/>
          <p:cNvSpPr>
            <a:spLocks noGrp="1"/>
          </p:cNvSpPr>
          <p:nvPr>
            <p:ph type="dt" sz="half" idx="10"/>
          </p:nvPr>
        </p:nvSpPr>
        <p:spPr/>
        <p:txBody>
          <a:bodyPr/>
          <a:lstStyle/>
          <a:p>
            <a:fld id="{D9F75050-0E15-4C5B-92B0-66D068882F1F}" type="datetimeFigureOut">
              <a:rPr lang="tr-TR" smtClean="0"/>
              <a:pPr/>
              <a:t>30.03.2020</a:t>
            </a:fld>
            <a:endParaRPr lang="tr-TR"/>
          </a:p>
        </p:txBody>
      </p:sp>
      <p:sp>
        <p:nvSpPr>
          <p:cNvPr id="16" name="15 Slayt Numarası Yer Tutucusu"/>
          <p:cNvSpPr>
            <a:spLocks noGrp="1"/>
          </p:cNvSpPr>
          <p:nvPr>
            <p:ph type="sldNum" sz="quarter" idx="11"/>
          </p:nvPr>
        </p:nvSpPr>
        <p:spPr/>
        <p:txBody>
          <a:bodyPr/>
          <a:lstStyle/>
          <a:p>
            <a:fld id="{B1DEFA8C-F947-479F-BE07-76B6B3F80BF1}" type="slidenum">
              <a:rPr lang="tr-TR" smtClean="0"/>
              <a:pPr/>
              <a:t>‹#›</a:t>
            </a:fld>
            <a:endParaRPr lang="tr-TR"/>
          </a:p>
        </p:txBody>
      </p:sp>
      <p:sp>
        <p:nvSpPr>
          <p:cNvPr id="17" name="16 Altbilgi Yer Tutucusu"/>
          <p:cNvSpPr>
            <a:spLocks noGrp="1"/>
          </p:cNvSpPr>
          <p:nvPr>
            <p:ph type="ftr" sz="quarter" idx="12"/>
          </p:nvPr>
        </p:nvSpPr>
        <p:spPr/>
        <p:txBody>
          <a:bodyPr/>
          <a:lstStyle/>
          <a:p>
            <a:endParaRPr lang="tr-TR"/>
          </a:p>
        </p:txBody>
      </p:sp>
    </p:spTree>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30.03.2020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30.03.2020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9" name="8 İçerik Yer Tutucusu"/>
          <p:cNvSpPr>
            <a:spLocks noGrp="1"/>
          </p:cNvSpPr>
          <p:nvPr>
            <p:ph idx="1"/>
          </p:nvPr>
        </p:nvSpPr>
        <p:spPr>
          <a:xfrm>
            <a:off x="457200" y="1524000"/>
            <a:ext cx="8229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4" name="13 Veri Yer Tutucusu"/>
          <p:cNvSpPr>
            <a:spLocks noGrp="1"/>
          </p:cNvSpPr>
          <p:nvPr>
            <p:ph type="dt" sz="half" idx="14"/>
          </p:nvPr>
        </p:nvSpPr>
        <p:spPr/>
        <p:txBody>
          <a:bodyPr/>
          <a:lstStyle/>
          <a:p>
            <a:fld id="{D9F75050-0E15-4C5B-92B0-66D068882F1F}" type="datetimeFigureOut">
              <a:rPr lang="tr-TR" smtClean="0"/>
              <a:pPr/>
              <a:t>30.03.2020</a:t>
            </a:fld>
            <a:endParaRPr lang="tr-TR"/>
          </a:p>
        </p:txBody>
      </p:sp>
      <p:sp>
        <p:nvSpPr>
          <p:cNvPr id="15" name="14 Slayt Numarası Yer Tutucusu"/>
          <p:cNvSpPr>
            <a:spLocks noGrp="1"/>
          </p:cNvSpPr>
          <p:nvPr>
            <p:ph type="sldNum" sz="quarter" idx="15"/>
          </p:nvPr>
        </p:nvSpPr>
        <p:spPr/>
        <p:txBody>
          <a:bodyPr/>
          <a:lstStyle>
            <a:lvl1pPr algn="ctr">
              <a:defRPr/>
            </a:lvl1pPr>
          </a:lstStyle>
          <a:p>
            <a:fld id="{B1DEFA8C-F947-479F-BE07-76B6B3F80BF1}" type="slidenum">
              <a:rPr lang="tr-TR" smtClean="0"/>
              <a:pPr/>
              <a:t>‹#›</a:t>
            </a:fld>
            <a:endParaRPr lang="tr-TR"/>
          </a:p>
        </p:txBody>
      </p:sp>
      <p:sp>
        <p:nvSpPr>
          <p:cNvPr id="16" name="15 Altbilgi Yer Tutucusu"/>
          <p:cNvSpPr>
            <a:spLocks noGrp="1"/>
          </p:cNvSpPr>
          <p:nvPr>
            <p:ph type="ftr" sz="quarter" idx="16"/>
          </p:nvPr>
        </p:nvSpPr>
        <p:spPr/>
        <p:txBody>
          <a:bodyPr/>
          <a:lstStyle/>
          <a:p>
            <a:endParaRPr lang="tr-TR"/>
          </a:p>
        </p:txBody>
      </p:sp>
      <p:sp>
        <p:nvSpPr>
          <p:cNvPr id="17" name="16 Başlık"/>
          <p:cNvSpPr>
            <a:spLocks noGrp="1"/>
          </p:cNvSpPr>
          <p:nvPr>
            <p:ph type="title"/>
          </p:nvPr>
        </p:nvSpPr>
        <p:spPr/>
        <p:txBody>
          <a:bodyPr rtlCol="0" anchor="b" anchorCtr="0"/>
          <a:lstStyle/>
          <a:p>
            <a:r>
              <a:rPr kumimoji="0" lang="tr-TR" smtClean="0"/>
              <a:t>Asıl başlık stili için tıklatın</a:t>
            </a:r>
            <a:endParaRPr kumimoji="0" lang="en-US"/>
          </a:p>
        </p:txBody>
      </p:sp>
    </p:spTree>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4" name="3 Veri Yer Tutucusu"/>
          <p:cNvSpPr>
            <a:spLocks noGrp="1"/>
          </p:cNvSpPr>
          <p:nvPr>
            <p:ph type="dt" sz="half" idx="10"/>
          </p:nvPr>
        </p:nvSpPr>
        <p:spPr/>
        <p:txBody>
          <a:bodyPr/>
          <a:lstStyle/>
          <a:p>
            <a:fld id="{D9F75050-0E15-4C5B-92B0-66D068882F1F}" type="datetimeFigureOut">
              <a:rPr lang="tr-TR" smtClean="0"/>
              <a:pPr/>
              <a:t>30.03.2020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
        <p:nvSpPr>
          <p:cNvPr id="2" name="1 Başlık"/>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cxnSp>
        <p:nvCxnSpPr>
          <p:cNvPr id="7" name="6 Düz Bağlayıcı"/>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4 Veri Yer Tutucusu"/>
          <p:cNvSpPr>
            <a:spLocks noGrp="1"/>
          </p:cNvSpPr>
          <p:nvPr>
            <p:ph type="dt" sz="half" idx="10"/>
          </p:nvPr>
        </p:nvSpPr>
        <p:spPr/>
        <p:txBody>
          <a:bodyPr/>
          <a:lstStyle/>
          <a:p>
            <a:fld id="{D9F75050-0E15-4C5B-92B0-66D068882F1F}" type="datetimeFigureOut">
              <a:rPr lang="tr-TR" smtClean="0"/>
              <a:pPr/>
              <a:t>30.03.2020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11" name="10 İçerik Yer Tutucusu"/>
          <p:cNvSpPr>
            <a:spLocks noGrp="1"/>
          </p:cNvSpPr>
          <p:nvPr>
            <p:ph sz="half" idx="1"/>
          </p:nvPr>
        </p:nvSpPr>
        <p:spPr>
          <a:xfrm>
            <a:off x="457200" y="1524000"/>
            <a:ext cx="4059936"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half" idx="2"/>
          </p:nvPr>
        </p:nvSpPr>
        <p:spPr>
          <a:xfrm>
            <a:off x="4648200" y="1524000"/>
            <a:ext cx="4059936"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
        <p:nvSpPr>
          <p:cNvPr id="8" name="7 Altbilgi Yer Tutucusu"/>
          <p:cNvSpPr>
            <a:spLocks noGrp="1"/>
          </p:cNvSpPr>
          <p:nvPr>
            <p:ph type="ftr" sz="quarter" idx="11"/>
          </p:nvPr>
        </p:nvSpPr>
        <p:spPr/>
        <p:txBody>
          <a:bodyPr/>
          <a:lstStyle/>
          <a:p>
            <a:endParaRPr lang="tr-TR"/>
          </a:p>
        </p:txBody>
      </p:sp>
      <p:sp>
        <p:nvSpPr>
          <p:cNvPr id="7" name="6 Veri Yer Tutucusu"/>
          <p:cNvSpPr>
            <a:spLocks noGrp="1"/>
          </p:cNvSpPr>
          <p:nvPr>
            <p:ph type="dt" sz="half" idx="10"/>
          </p:nvPr>
        </p:nvSpPr>
        <p:spPr/>
        <p:txBody>
          <a:bodyPr/>
          <a:lstStyle/>
          <a:p>
            <a:fld id="{D9F75050-0E15-4C5B-92B0-66D068882F1F}" type="datetimeFigureOut">
              <a:rPr lang="tr-TR" smtClean="0"/>
              <a:pPr/>
              <a:t>30.03.2020</a:t>
            </a:fld>
            <a:endParaRPr lang="tr-TR"/>
          </a:p>
        </p:txBody>
      </p:sp>
      <p:sp>
        <p:nvSpPr>
          <p:cNvPr id="3" name="2 Metin Yer Tutucusu"/>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32" name="31 İçerik Yer Tutucusu"/>
          <p:cNvSpPr>
            <a:spLocks noGrp="1"/>
          </p:cNvSpPr>
          <p:nvPr>
            <p:ph sz="half" idx="2"/>
          </p:nvPr>
        </p:nvSpPr>
        <p:spPr>
          <a:xfrm>
            <a:off x="457200" y="2201896"/>
            <a:ext cx="4038600" cy="391363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34" name="33 İçerik Yer Tutucusu"/>
          <p:cNvSpPr>
            <a:spLocks noGrp="1"/>
          </p:cNvSpPr>
          <p:nvPr>
            <p:ph sz="quarter" idx="4"/>
          </p:nvPr>
        </p:nvSpPr>
        <p:spPr>
          <a:xfrm>
            <a:off x="4649788" y="2201896"/>
            <a:ext cx="4038600" cy="391363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 name="1 Başlık"/>
          <p:cNvSpPr>
            <a:spLocks noGrp="1"/>
          </p:cNvSpPr>
          <p:nvPr>
            <p:ph type="title"/>
          </p:nvPr>
        </p:nvSpPr>
        <p:spPr>
          <a:xfrm>
            <a:off x="457200" y="155448"/>
            <a:ext cx="8229600" cy="1143000"/>
          </a:xfrm>
        </p:spPr>
        <p:txBody>
          <a:bodyPr anchor="b" anchorCtr="0"/>
          <a:lstStyle>
            <a:lvl1pPr>
              <a:defRPr/>
            </a:lvl1pPr>
          </a:lstStyle>
          <a:p>
            <a:r>
              <a:rPr kumimoji="0" lang="tr-TR" smtClean="0"/>
              <a:t>Asıl başlık stili için tıklatın</a:t>
            </a:r>
            <a:endParaRPr kumimoji="0" lang="en-US"/>
          </a:p>
        </p:txBody>
      </p:sp>
      <p:sp>
        <p:nvSpPr>
          <p:cNvPr id="12" name="11 Metin Yer Tutucusu"/>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cxnSp>
        <p:nvCxnSpPr>
          <p:cNvPr id="10" name="9 Düz Bağlayıcı"/>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Düz Bağlayıcı"/>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 name="2 Veri Yer Tutucusu"/>
          <p:cNvSpPr>
            <a:spLocks noGrp="1"/>
          </p:cNvSpPr>
          <p:nvPr>
            <p:ph type="dt" sz="half" idx="10"/>
          </p:nvPr>
        </p:nvSpPr>
        <p:spPr/>
        <p:txBody>
          <a:bodyPr/>
          <a:lstStyle/>
          <a:p>
            <a:fld id="{D9F75050-0E15-4C5B-92B0-66D068882F1F}" type="datetimeFigureOut">
              <a:rPr lang="tr-TR" smtClean="0"/>
              <a:pPr/>
              <a:t>30.03.2020</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
        <p:nvSpPr>
          <p:cNvPr id="2" name="1 Başlık"/>
          <p:cNvSpPr>
            <a:spLocks noGrp="1"/>
          </p:cNvSpPr>
          <p:nvPr>
            <p:ph type="title"/>
          </p:nvPr>
        </p:nvSpPr>
        <p:spPr/>
        <p:txBody>
          <a:bodyPr/>
          <a:lstStyle/>
          <a:p>
            <a:r>
              <a:rPr kumimoji="0" lang="tr-TR" smtClean="0"/>
              <a:t>Asıl başlık stili için tıklatın</a:t>
            </a:r>
            <a:endParaRPr kumimoji="0" lang="en-US"/>
          </a:p>
        </p:txBody>
      </p:sp>
    </p:spTree>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30.03.2020</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9" name="28 İçerik Yer Tutucusu"/>
          <p:cNvSpPr>
            <a:spLocks noGrp="1"/>
          </p:cNvSpPr>
          <p:nvPr>
            <p:ph sz="quarter" idx="1"/>
          </p:nvPr>
        </p:nvSpPr>
        <p:spPr>
          <a:xfrm>
            <a:off x="457200" y="457200"/>
            <a:ext cx="6248400" cy="5715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3" name="2 Metin Yer Tutucusu"/>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31" name="30 Başlık"/>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tr-TR" smtClean="0"/>
              <a:t>Asıl başlık stili için tıklatın</a:t>
            </a:r>
            <a:endParaRPr kumimoji="0" lang="en-US"/>
          </a:p>
        </p:txBody>
      </p:sp>
      <p:sp>
        <p:nvSpPr>
          <p:cNvPr id="8" name="7 Veri Yer Tutucusu"/>
          <p:cNvSpPr>
            <a:spLocks noGrp="1"/>
          </p:cNvSpPr>
          <p:nvPr>
            <p:ph type="dt" sz="half" idx="14"/>
          </p:nvPr>
        </p:nvSpPr>
        <p:spPr/>
        <p:txBody>
          <a:bodyPr/>
          <a:lstStyle/>
          <a:p>
            <a:fld id="{D9F75050-0E15-4C5B-92B0-66D068882F1F}" type="datetimeFigureOut">
              <a:rPr lang="tr-TR" smtClean="0"/>
              <a:pPr/>
              <a:t>30.03.2020</a:t>
            </a:fld>
            <a:endParaRPr lang="tr-TR"/>
          </a:p>
        </p:txBody>
      </p:sp>
      <p:sp>
        <p:nvSpPr>
          <p:cNvPr id="9" name="8 Slayt Numarası Yer Tutucusu"/>
          <p:cNvSpPr>
            <a:spLocks noGrp="1"/>
          </p:cNvSpPr>
          <p:nvPr>
            <p:ph type="sldNum" sz="quarter" idx="15"/>
          </p:nvPr>
        </p:nvSpPr>
        <p:spPr/>
        <p:txBody>
          <a:bodyPr/>
          <a:lstStyle/>
          <a:p>
            <a:fld id="{B1DEFA8C-F947-479F-BE07-76B6B3F80BF1}" type="slidenum">
              <a:rPr lang="tr-TR" smtClean="0"/>
              <a:pPr/>
              <a:t>‹#›</a:t>
            </a:fld>
            <a:endParaRPr lang="tr-TR"/>
          </a:p>
        </p:txBody>
      </p:sp>
      <p:sp>
        <p:nvSpPr>
          <p:cNvPr id="10" name="9 Altbilgi Yer Tutucusu"/>
          <p:cNvSpPr>
            <a:spLocks noGrp="1"/>
          </p:cNvSpPr>
          <p:nvPr>
            <p:ph type="ftr" sz="quarter" idx="16"/>
          </p:nvPr>
        </p:nvSpPr>
        <p:spPr/>
        <p:txBody>
          <a:bodyPr/>
          <a:lstStyle/>
          <a:p>
            <a:endParaRPr lang="tr-TR"/>
          </a:p>
        </p:txBody>
      </p:sp>
    </p:spTree>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tr-TR" smtClean="0"/>
              <a:t>Resim eklemek için simgeyi tıklatın</a:t>
            </a:r>
            <a:endParaRPr kumimoji="0" lang="en-US"/>
          </a:p>
        </p:txBody>
      </p:sp>
      <p:sp>
        <p:nvSpPr>
          <p:cNvPr id="4" name="3 Metin Yer Tutucusu"/>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8" name="7 Veri Yer Tutucusu"/>
          <p:cNvSpPr>
            <a:spLocks noGrp="1"/>
          </p:cNvSpPr>
          <p:nvPr>
            <p:ph type="dt" sz="half" idx="10"/>
          </p:nvPr>
        </p:nvSpPr>
        <p:spPr/>
        <p:txBody>
          <a:bodyPr/>
          <a:lstStyle/>
          <a:p>
            <a:fld id="{D9F75050-0E15-4C5B-92B0-66D068882F1F}" type="datetimeFigureOut">
              <a:rPr lang="tr-TR" smtClean="0"/>
              <a:pPr/>
              <a:t>30.03.2020</a:t>
            </a:fld>
            <a:endParaRPr lang="tr-TR"/>
          </a:p>
        </p:txBody>
      </p:sp>
      <p:sp>
        <p:nvSpPr>
          <p:cNvPr id="9" name="8 Slayt Numarası Yer Tutucusu"/>
          <p:cNvSpPr>
            <a:spLocks noGrp="1"/>
          </p:cNvSpPr>
          <p:nvPr>
            <p:ph type="sldNum" sz="quarter" idx="11"/>
          </p:nvPr>
        </p:nvSpPr>
        <p:spPr/>
        <p:txBody>
          <a:bodyPr/>
          <a:lstStyle/>
          <a:p>
            <a:fld id="{B1DEFA8C-F947-479F-BE07-76B6B3F80BF1}" type="slidenum">
              <a:rPr lang="tr-TR" smtClean="0"/>
              <a:pPr/>
              <a:t>‹#›</a:t>
            </a:fld>
            <a:endParaRPr lang="tr-TR"/>
          </a:p>
        </p:txBody>
      </p:sp>
      <p:sp>
        <p:nvSpPr>
          <p:cNvPr id="10" name="9 Altbilgi Yer Tutucusu"/>
          <p:cNvSpPr>
            <a:spLocks noGrp="1"/>
          </p:cNvSpPr>
          <p:nvPr>
            <p:ph type="ftr" sz="quarter" idx="12"/>
          </p:nvPr>
        </p:nvSpPr>
        <p:spPr/>
        <p:txBody>
          <a:bodyPr/>
          <a:lstStyle/>
          <a:p>
            <a:endParaRPr lang="tr-TR"/>
          </a:p>
        </p:txBody>
      </p:sp>
    </p:spTree>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etin Yer Tutucusu"/>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4" name="23 Veri Yer Tutucusu"/>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D9F75050-0E15-4C5B-92B0-66D068882F1F}" type="datetimeFigureOut">
              <a:rPr lang="tr-TR" smtClean="0"/>
              <a:pPr/>
              <a:t>30.03.2020</a:t>
            </a:fld>
            <a:endParaRPr lang="tr-TR"/>
          </a:p>
        </p:txBody>
      </p:sp>
      <p:sp>
        <p:nvSpPr>
          <p:cNvPr id="10" name="9 Altbilgi Yer Tutucusu"/>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tr-TR"/>
          </a:p>
        </p:txBody>
      </p:sp>
      <p:sp>
        <p:nvSpPr>
          <p:cNvPr id="22" name="21 Slayt Numarası Yer Tutucusu"/>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1DEFA8C-F947-479F-BE07-76B6B3F80BF1}" type="slidenum">
              <a:rPr lang="tr-TR" smtClean="0"/>
              <a:pPr/>
              <a:t>‹#›</a:t>
            </a:fld>
            <a:endParaRPr lang="tr-TR"/>
          </a:p>
        </p:txBody>
      </p:sp>
      <p:sp>
        <p:nvSpPr>
          <p:cNvPr id="5" name="4 Başlık Yer Tutucusu"/>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tr-TR" smtClean="0"/>
              <a:t>Asıl başlık stili için tıklatın</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pull dir="d"/>
  </p:transition>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a:xfrm>
            <a:off x="457200" y="3699804"/>
            <a:ext cx="8305800" cy="2300964"/>
          </a:xfrm>
          <a:effectLst>
            <a:outerShdw blurRad="50800" dist="38100" dir="5400000" algn="t" rotWithShape="0">
              <a:prstClr val="black">
                <a:alpha val="40000"/>
              </a:prstClr>
            </a:outerShdw>
          </a:effectLst>
        </p:spPr>
        <p:txBody>
          <a:bodyPr/>
          <a:lstStyle/>
          <a:p>
            <a:r>
              <a:rPr lang="tr-TR" sz="2800" b="1" dirty="0"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cs typeface="Arial" pitchFamily="34" charset="0"/>
              </a:rPr>
              <a:t>Grup üyeleri:</a:t>
            </a:r>
          </a:p>
          <a:p>
            <a:r>
              <a:rPr lang="tr-TR" b="1"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cs typeface="Arial" pitchFamily="34" charset="0"/>
              </a:rPr>
              <a:t>B1612.10038 </a:t>
            </a:r>
            <a:r>
              <a:rPr lang="tr-TR" b="1"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cs typeface="Arial" pitchFamily="34" charset="0"/>
              </a:rPr>
              <a:t>Ümeyr</a:t>
            </a:r>
            <a:r>
              <a:rPr lang="tr-TR" b="1"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cs typeface="Arial" pitchFamily="34" charset="0"/>
              </a:rPr>
              <a:t> Talha TAŞCI</a:t>
            </a:r>
          </a:p>
          <a:p>
            <a:r>
              <a:rPr lang="tr-TR" b="1"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cs typeface="Arial" pitchFamily="34" charset="0"/>
              </a:rPr>
              <a:t>B1612.10002 Doğukan Sabri MEMİ</a:t>
            </a:r>
          </a:p>
          <a:p>
            <a:r>
              <a:rPr lang="tr-TR" b="1"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cs typeface="Arial" pitchFamily="34" charset="0"/>
              </a:rPr>
              <a:t>B1712.10020 Sırma KALENDER</a:t>
            </a:r>
          </a:p>
          <a:p>
            <a:r>
              <a:rPr lang="tr-TR" b="1"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cs typeface="Arial" pitchFamily="34" charset="0"/>
              </a:rPr>
              <a:t>B1612.10052 Çiğdem Sıla UĞURLU</a:t>
            </a:r>
          </a:p>
          <a:p>
            <a:endParaRPr lang="tr-TR" dirty="0"/>
          </a:p>
        </p:txBody>
      </p:sp>
      <p:sp>
        <p:nvSpPr>
          <p:cNvPr id="2" name="1 Başlık"/>
          <p:cNvSpPr>
            <a:spLocks noGrp="1"/>
          </p:cNvSpPr>
          <p:nvPr>
            <p:ph type="ctrTitle"/>
          </p:nvPr>
        </p:nvSpPr>
        <p:spPr>
          <a:xfrm>
            <a:off x="3286116" y="785794"/>
            <a:ext cx="5334008" cy="1981200"/>
          </a:xfrm>
          <a:ln>
            <a:noFill/>
          </a:ln>
          <a:effectLst>
            <a:outerShdw blurRad="50800" dist="38100" dir="5400000" algn="t" rotWithShape="0">
              <a:prstClr val="black">
                <a:alpha val="40000"/>
              </a:prstClr>
            </a:outerShdw>
          </a:effectLst>
        </p:spPr>
        <p:txBody>
          <a:bodyPr/>
          <a:lstStyle/>
          <a:p>
            <a:r>
              <a:rPr lang="tr-TR" dirty="0" smtClean="0">
                <a:solidFill>
                  <a:schemeClr val="accent3">
                    <a:lumMod val="60000"/>
                    <a:lumOff val="40000"/>
                  </a:schemeClr>
                </a:solidFill>
                <a:effectLst>
                  <a:outerShdw blurRad="50800" dist="38100" dir="5400000" algn="t" rotWithShape="0">
                    <a:prstClr val="black">
                      <a:alpha val="40000"/>
                    </a:prstClr>
                  </a:outerShdw>
                </a:effectLst>
                <a:latin typeface="Arial Black" pitchFamily="34" charset="0"/>
              </a:rPr>
              <a:t>Parçacık Sürü </a:t>
            </a:r>
            <a:br>
              <a:rPr lang="tr-TR" dirty="0" smtClean="0">
                <a:solidFill>
                  <a:schemeClr val="accent3">
                    <a:lumMod val="60000"/>
                    <a:lumOff val="40000"/>
                  </a:schemeClr>
                </a:solidFill>
                <a:effectLst>
                  <a:outerShdw blurRad="50800" dist="38100" dir="5400000" algn="t" rotWithShape="0">
                    <a:prstClr val="black">
                      <a:alpha val="40000"/>
                    </a:prstClr>
                  </a:outerShdw>
                </a:effectLst>
                <a:latin typeface="Arial Black" pitchFamily="34" charset="0"/>
              </a:rPr>
            </a:br>
            <a:r>
              <a:rPr lang="tr-TR" dirty="0" smtClean="0">
                <a:solidFill>
                  <a:schemeClr val="accent3">
                    <a:lumMod val="60000"/>
                    <a:lumOff val="40000"/>
                  </a:schemeClr>
                </a:solidFill>
                <a:effectLst>
                  <a:outerShdw blurRad="50800" dist="38100" dir="5400000" algn="t" rotWithShape="0">
                    <a:prstClr val="black">
                      <a:alpha val="40000"/>
                    </a:prstClr>
                  </a:outerShdw>
                </a:effectLst>
                <a:latin typeface="Arial Black" pitchFamily="34" charset="0"/>
              </a:rPr>
              <a:t>Optimizasyonu</a:t>
            </a:r>
            <a:endParaRPr lang="tr-TR" dirty="0">
              <a:solidFill>
                <a:schemeClr val="accent3">
                  <a:lumMod val="60000"/>
                  <a:lumOff val="40000"/>
                </a:schemeClr>
              </a:solidFill>
              <a:effectLst>
                <a:outerShdw blurRad="50800" dist="38100" dir="5400000" algn="t" rotWithShape="0">
                  <a:prstClr val="black">
                    <a:alpha val="40000"/>
                  </a:prstClr>
                </a:outerShdw>
              </a:effectLst>
              <a:latin typeface="Arial Black" pitchFamily="34" charset="0"/>
            </a:endParaRPr>
          </a:p>
        </p:txBody>
      </p: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26" name="Picture 2" descr="C:\Users\Talha Taşcı\Desktop\Parçacık Sürü Optimizasyonu\dikeylogo.png"/>
          <p:cNvPicPr>
            <a:picLocks noChangeAspect="1" noChangeArrowheads="1"/>
          </p:cNvPicPr>
          <p:nvPr/>
        </p:nvPicPr>
        <p:blipFill>
          <a:blip r:embed="rId2" cstate="print"/>
          <a:srcRect/>
          <a:stretch>
            <a:fillRect/>
          </a:stretch>
        </p:blipFill>
        <p:spPr bwMode="auto">
          <a:xfrm>
            <a:off x="1071538" y="571480"/>
            <a:ext cx="1926100" cy="261013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Talha Taşcı\Desktop\Parçacık Sürü Optimizasyonu\fly-bird-png-2.png"/>
          <p:cNvPicPr>
            <a:picLocks noChangeAspect="1" noChangeArrowheads="1"/>
          </p:cNvPicPr>
          <p:nvPr/>
        </p:nvPicPr>
        <p:blipFill>
          <a:blip r:embed="rId2">
            <a:lum bright="-57000" contrast="-100000"/>
          </a:blip>
          <a:srcRect/>
          <a:stretch>
            <a:fillRect/>
          </a:stretch>
        </p:blipFill>
        <p:spPr bwMode="auto">
          <a:xfrm>
            <a:off x="0" y="492874"/>
            <a:ext cx="8858280" cy="6365126"/>
          </a:xfrm>
          <a:prstGeom prst="rect">
            <a:avLst/>
          </a:prstGeom>
          <a:noFill/>
          <a:ln>
            <a:noFill/>
          </a:ln>
        </p:spPr>
      </p:pic>
      <p:sp>
        <p:nvSpPr>
          <p:cNvPr id="2" name="1 İçerik Yer Tutucusu"/>
          <p:cNvSpPr>
            <a:spLocks noGrp="1"/>
          </p:cNvSpPr>
          <p:nvPr>
            <p:ph idx="1"/>
          </p:nvPr>
        </p:nvSpPr>
        <p:spPr>
          <a:xfrm>
            <a:off x="428596" y="1728766"/>
            <a:ext cx="8229600" cy="4572000"/>
          </a:xfrm>
          <a:effectLst>
            <a:outerShdw blurRad="50800" dist="38100" dir="5400000" algn="t" rotWithShape="0">
              <a:prstClr val="black">
                <a:alpha val="40000"/>
              </a:prstClr>
            </a:outerShdw>
          </a:effectLst>
        </p:spPr>
        <p:txBody>
          <a:bodyPr>
            <a:normAutofit/>
          </a:bodyPr>
          <a:lstStyle/>
          <a:p>
            <a:r>
              <a:rPr lang="tr-TR" sz="2400"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vi</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değeri, parçacığın arama uzayından ayrılma olasılığını azaltmak için [-</a:t>
            </a:r>
            <a:r>
              <a:rPr lang="tr-TR" sz="2400"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vmaks</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a:t>
            </a:r>
            <a:r>
              <a:rPr lang="tr-TR" sz="2400"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vmaks</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değerine sıkıştırılmıştır. </a:t>
            </a:r>
          </a:p>
          <a:p>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Eğer arama uzayı [-</a:t>
            </a:r>
            <a:r>
              <a:rPr lang="tr-TR" sz="2400"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xmaks</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a:t>
            </a:r>
            <a:r>
              <a:rPr lang="tr-TR" sz="2400"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xmaks</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sınırları ile tanımlanmışsa, </a:t>
            </a:r>
            <a:r>
              <a:rPr lang="tr-TR" sz="2400"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vmaks’ın</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değeri tipik olarak </a:t>
            </a:r>
            <a:r>
              <a:rPr lang="tr-TR" sz="2400"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vmaks</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 k×</a:t>
            </a:r>
            <a:r>
              <a:rPr lang="tr-TR" sz="2400"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xmaks</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değerine ayarlanır ve 0.1 ≤ k ≤ 1.0 olur. • Ayrıca </a:t>
            </a:r>
            <a:r>
              <a:rPr lang="tr-TR" sz="2400"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vmaks</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arama uzayı büyüklüğünün yarısına eşitlenebilir</a:t>
            </a:r>
          </a:p>
          <a:p>
            <a:endParaRPr lang="tr-TR" sz="24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4" name="2 Başlık"/>
          <p:cNvSpPr>
            <a:spLocks noGrp="1"/>
          </p:cNvSpPr>
          <p:nvPr>
            <p:ph type="title"/>
          </p:nvPr>
        </p:nvSpPr>
        <p:spPr>
          <a:xfrm>
            <a:off x="428596" y="357166"/>
            <a:ext cx="8229600" cy="1219200"/>
          </a:xfrm>
          <a:effectLst>
            <a:outerShdw blurRad="50800" dist="38100" dir="5400000" algn="t" rotWithShape="0">
              <a:prstClr val="black">
                <a:alpha val="40000"/>
              </a:prstClr>
            </a:outerShdw>
          </a:effectLst>
        </p:spPr>
        <p:txBody>
          <a:bodyPr>
            <a:noAutofit/>
          </a:bodyPr>
          <a:lstStyle/>
          <a:p>
            <a:pPr>
              <a:buFont typeface="Arial Black" pitchFamily="34" charset="0"/>
              <a:buChar char="»"/>
            </a:pPr>
            <a:r>
              <a:rPr lang="tr-TR" sz="4800" dirty="0"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rPr>
              <a:t> Hız Değerinde Taşma</a:t>
            </a:r>
            <a:endParaRPr lang="tr-TR" sz="4000" dirty="0">
              <a:solidFill>
                <a:schemeClr val="accent3">
                  <a:lumMod val="60000"/>
                  <a:lumOff val="40000"/>
                </a:schemeClr>
              </a:solidFill>
            </a:endParaRPr>
          </a:p>
        </p:txBody>
      </p:sp>
    </p:spTree>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Talha Taşcı\Desktop\Parçacık Sürü Optimizasyonu\fly-bird-png-2.png"/>
          <p:cNvPicPr>
            <a:picLocks noChangeAspect="1" noChangeArrowheads="1"/>
          </p:cNvPicPr>
          <p:nvPr/>
        </p:nvPicPr>
        <p:blipFill>
          <a:blip r:embed="rId2">
            <a:lum bright="-57000" contrast="-100000"/>
          </a:blip>
          <a:srcRect/>
          <a:stretch>
            <a:fillRect/>
          </a:stretch>
        </p:blipFill>
        <p:spPr bwMode="auto">
          <a:xfrm>
            <a:off x="-214346" y="642918"/>
            <a:ext cx="8858280" cy="6365126"/>
          </a:xfrm>
          <a:prstGeom prst="rect">
            <a:avLst/>
          </a:prstGeom>
          <a:noFill/>
          <a:ln>
            <a:noFill/>
          </a:ln>
        </p:spPr>
      </p:pic>
      <p:sp>
        <p:nvSpPr>
          <p:cNvPr id="2" name="1 İçerik Yer Tutucusu"/>
          <p:cNvSpPr>
            <a:spLocks noGrp="1"/>
          </p:cNvSpPr>
          <p:nvPr>
            <p:ph idx="1"/>
          </p:nvPr>
        </p:nvSpPr>
        <p:spPr>
          <a:effectLst>
            <a:outerShdw blurRad="50800" dist="38100" dir="5400000" algn="t" rotWithShape="0">
              <a:prstClr val="black">
                <a:alpha val="40000"/>
              </a:prstClr>
            </a:outerShdw>
          </a:effectLst>
        </p:spPr>
        <p:txBody>
          <a:bodyPr>
            <a:normAutofit/>
          </a:bodyPr>
          <a:lstStyle/>
          <a:p>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Her parçacığın pozisyonu, bu parçacık için yeni hız vektörü kullanılarak </a:t>
            </a:r>
          </a:p>
          <a:p>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x (t +1) = x (t)+ v (t +1) şeklinde güncellenir.</a:t>
            </a:r>
          </a:p>
          <a:p>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PSO algoritmasının çalışması esnasında, boyutlar için alt sınır ya da üst sınırın aşılması durumunda bir düzeltme işlemi uygulanması gerekmektedir</a:t>
            </a:r>
          </a:p>
          <a:p>
            <a:endParaRPr lang="tr-TR" dirty="0">
              <a:effectLst>
                <a:outerShdw blurRad="38100" dist="38100" dir="2700000" algn="tl">
                  <a:srgbClr val="000000">
                    <a:alpha val="43137"/>
                  </a:srgbClr>
                </a:outerShdw>
              </a:effectLst>
            </a:endParaRPr>
          </a:p>
        </p:txBody>
      </p:sp>
      <p:pic>
        <p:nvPicPr>
          <p:cNvPr id="5122" name="Picture 2" descr="C:\Users\Talha Taşcı\Desktop\Parçacık Sürü Optimizasyonu\Xi taşma.PNG"/>
          <p:cNvPicPr>
            <a:picLocks noChangeAspect="1" noChangeArrowheads="1"/>
          </p:cNvPicPr>
          <p:nvPr/>
        </p:nvPicPr>
        <p:blipFill>
          <a:blip r:embed="rId3">
            <a:lum bright="-43000" contrast="3000"/>
          </a:blip>
          <a:srcRect/>
          <a:stretch>
            <a:fillRect/>
          </a:stretch>
        </p:blipFill>
        <p:spPr bwMode="auto">
          <a:xfrm>
            <a:off x="2071670" y="4572008"/>
            <a:ext cx="5286411" cy="1152525"/>
          </a:xfrm>
          <a:prstGeom prst="rect">
            <a:avLst/>
          </a:prstGeom>
          <a:noFill/>
          <a:ln w="127000">
            <a:solidFill>
              <a:schemeClr val="accent3">
                <a:lumMod val="60000"/>
                <a:lumOff val="40000"/>
              </a:schemeClr>
            </a:solidFill>
          </a:ln>
          <a:effectLst>
            <a:outerShdw blurRad="50800" dist="38100" dir="5400000" algn="t" rotWithShape="0">
              <a:prstClr val="black">
                <a:alpha val="40000"/>
              </a:prstClr>
            </a:outerShdw>
          </a:effectLst>
          <a:scene3d>
            <a:camera prst="orthographicFront"/>
            <a:lightRig rig="threePt" dir="t"/>
          </a:scene3d>
          <a:sp3d>
            <a:bevelT w="260350" h="50800" prst="softRound"/>
          </a:sp3d>
        </p:spPr>
      </p:pic>
      <p:sp>
        <p:nvSpPr>
          <p:cNvPr id="6" name="2 Başlık"/>
          <p:cNvSpPr>
            <a:spLocks noGrp="1"/>
          </p:cNvSpPr>
          <p:nvPr>
            <p:ph type="title"/>
          </p:nvPr>
        </p:nvSpPr>
        <p:spPr>
          <a:effectLst>
            <a:outerShdw blurRad="50800" dist="38100" dir="5400000" algn="t" rotWithShape="0">
              <a:prstClr val="black">
                <a:alpha val="40000"/>
              </a:prstClr>
            </a:outerShdw>
          </a:effectLst>
        </p:spPr>
        <p:txBody>
          <a:bodyPr>
            <a:normAutofit fontScale="90000"/>
          </a:bodyPr>
          <a:lstStyle/>
          <a:p>
            <a:pPr>
              <a:buFont typeface="Arial Black" pitchFamily="34" charset="0"/>
              <a:buChar char="»"/>
            </a:pPr>
            <a:r>
              <a:rPr lang="tr-TR" sz="5400" dirty="0"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rPr>
              <a:t> Pozisyon Hesaplama</a:t>
            </a:r>
            <a:endParaRPr lang="tr-TR" sz="4800" dirty="0">
              <a:solidFill>
                <a:schemeClr val="accent3">
                  <a:lumMod val="60000"/>
                  <a:lumOff val="40000"/>
                </a:schemeClr>
              </a:solidFill>
            </a:endParaRPr>
          </a:p>
        </p:txBody>
      </p:sp>
    </p:spTree>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Talha Taşcı\Desktop\Parçacık Sürü Optimizasyonu\fly-bird-png-2.png"/>
          <p:cNvPicPr>
            <a:picLocks noChangeAspect="1" noChangeArrowheads="1"/>
          </p:cNvPicPr>
          <p:nvPr/>
        </p:nvPicPr>
        <p:blipFill>
          <a:blip r:embed="rId2">
            <a:lum bright="-57000" contrast="-100000"/>
          </a:blip>
          <a:srcRect/>
          <a:stretch>
            <a:fillRect/>
          </a:stretch>
        </p:blipFill>
        <p:spPr bwMode="auto">
          <a:xfrm>
            <a:off x="0" y="492874"/>
            <a:ext cx="8858280" cy="6365126"/>
          </a:xfrm>
          <a:prstGeom prst="rect">
            <a:avLst/>
          </a:prstGeom>
          <a:noFill/>
          <a:ln>
            <a:noFill/>
          </a:ln>
        </p:spPr>
      </p:pic>
      <p:sp>
        <p:nvSpPr>
          <p:cNvPr id="2" name="1 İçerik Yer Tutucusu"/>
          <p:cNvSpPr>
            <a:spLocks noGrp="1"/>
          </p:cNvSpPr>
          <p:nvPr>
            <p:ph idx="1"/>
          </p:nvPr>
        </p:nvSpPr>
        <p:spPr/>
        <p:txBody>
          <a:bodyPr/>
          <a:lstStyle/>
          <a:p>
            <a:endParaRPr lang="tr-TR"/>
          </a:p>
        </p:txBody>
      </p:sp>
      <p:pic>
        <p:nvPicPr>
          <p:cNvPr id="1026" name="Picture 2" descr="C:\Users\Talha Taşcı\DERS\Yapay Zeka\Parçacık Sürü Optimizasyonu(Sunum Ödevi Araştırma Konusu)\Sunum\Sözde Kod.PNG"/>
          <p:cNvPicPr>
            <a:picLocks noChangeAspect="1" noChangeArrowheads="1"/>
          </p:cNvPicPr>
          <p:nvPr/>
        </p:nvPicPr>
        <p:blipFill>
          <a:blip r:embed="rId3"/>
          <a:srcRect/>
          <a:stretch>
            <a:fillRect/>
          </a:stretch>
        </p:blipFill>
        <p:spPr bwMode="auto">
          <a:xfrm>
            <a:off x="500034" y="1500174"/>
            <a:ext cx="8192605" cy="4572032"/>
          </a:xfrm>
          <a:prstGeom prst="rect">
            <a:avLst/>
          </a:prstGeom>
          <a:noFill/>
        </p:spPr>
      </p:pic>
      <p:sp>
        <p:nvSpPr>
          <p:cNvPr id="5" name="2 Başlık"/>
          <p:cNvSpPr>
            <a:spLocks noGrp="1"/>
          </p:cNvSpPr>
          <p:nvPr>
            <p:ph type="title"/>
          </p:nvPr>
        </p:nvSpPr>
        <p:spPr>
          <a:effectLst>
            <a:outerShdw blurRad="50800" dist="38100" dir="5400000" algn="t" rotWithShape="0">
              <a:prstClr val="black">
                <a:alpha val="40000"/>
              </a:prstClr>
            </a:outerShdw>
          </a:effectLst>
        </p:spPr>
        <p:txBody>
          <a:bodyPr>
            <a:normAutofit/>
          </a:bodyPr>
          <a:lstStyle/>
          <a:p>
            <a:pPr>
              <a:buFont typeface="Arial Black" pitchFamily="34" charset="0"/>
              <a:buChar char="»"/>
            </a:pPr>
            <a:r>
              <a:rPr lang="tr-TR" sz="5400" dirty="0"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rPr>
              <a:t> PSO Algoritması</a:t>
            </a:r>
            <a:endParaRPr lang="tr-TR" sz="4800" dirty="0">
              <a:solidFill>
                <a:schemeClr val="accent3">
                  <a:lumMod val="60000"/>
                  <a:lumOff val="40000"/>
                </a:schemeClr>
              </a:solidFill>
            </a:endParaRPr>
          </a:p>
        </p:txBody>
      </p:sp>
    </p:spTree>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Users\Talha Taşcı\Desktop\Parçacık Sürü Optimizasyonu\fly-bird-png-2.png"/>
          <p:cNvPicPr>
            <a:picLocks noChangeAspect="1" noChangeArrowheads="1"/>
          </p:cNvPicPr>
          <p:nvPr/>
        </p:nvPicPr>
        <p:blipFill>
          <a:blip r:embed="rId2">
            <a:lum bright="-57000" contrast="-100000"/>
          </a:blip>
          <a:srcRect/>
          <a:stretch>
            <a:fillRect/>
          </a:stretch>
        </p:blipFill>
        <p:spPr bwMode="auto">
          <a:xfrm>
            <a:off x="-285784" y="642918"/>
            <a:ext cx="8858280" cy="6365126"/>
          </a:xfrm>
          <a:prstGeom prst="rect">
            <a:avLst/>
          </a:prstGeom>
          <a:noFill/>
          <a:ln>
            <a:noFill/>
          </a:ln>
        </p:spPr>
      </p:pic>
      <p:sp>
        <p:nvSpPr>
          <p:cNvPr id="6" name="2 Başlık"/>
          <p:cNvSpPr txBox="1">
            <a:spLocks/>
          </p:cNvSpPr>
          <p:nvPr/>
        </p:nvSpPr>
        <p:spPr>
          <a:xfrm>
            <a:off x="2000232" y="642918"/>
            <a:ext cx="4786346" cy="933448"/>
          </a:xfrm>
          <a:prstGeom prst="rect">
            <a:avLst/>
          </a:prstGeom>
          <a:ln w="127000" cap="rnd" cmpd="dbl">
            <a:solidFill>
              <a:schemeClr val="accent3">
                <a:lumMod val="60000"/>
                <a:lumOff val="40000"/>
              </a:schemeClr>
            </a:solidFill>
          </a:ln>
          <a:effectLst>
            <a:outerShdw blurRad="50800" dist="38100" dir="5400000" algn="t" rotWithShape="0">
              <a:prstClr val="black">
                <a:alpha val="40000"/>
              </a:prstClr>
            </a:outerShdw>
          </a:effectLst>
        </p:spPr>
        <p:txBody>
          <a:bodyPr vert="horz" anchor="b" anchorCtr="0">
            <a:normAutofit/>
          </a:bodyPr>
          <a:lstStyle/>
          <a:p>
            <a:pPr marL="0" marR="0" lvl="0" indent="0" algn="ctr" defTabSz="914400" rtl="0" eaLnBrk="1" fontAlgn="auto" latinLnBrk="0" hangingPunct="1">
              <a:lnSpc>
                <a:spcPct val="100000"/>
              </a:lnSpc>
              <a:spcBef>
                <a:spcPct val="0"/>
              </a:spcBef>
              <a:spcAft>
                <a:spcPts val="0"/>
              </a:spcAft>
              <a:buClrTx/>
              <a:buSzTx/>
              <a:buFont typeface="Arial Black" pitchFamily="34" charset="0"/>
              <a:buChar char="»"/>
              <a:tabLst/>
              <a:defRPr/>
            </a:pPr>
            <a:r>
              <a:rPr lang="tr-TR" sz="5400" spc="-100" dirty="0" smtClean="0">
                <a:ln w="3200">
                  <a:solidFill>
                    <a:schemeClr val="bg2">
                      <a:shade val="25000"/>
                      <a:alpha val="25000"/>
                    </a:schemeClr>
                  </a:solidFill>
                  <a:prstDash val="solid"/>
                  <a:round/>
                </a:ln>
                <a:solidFill>
                  <a:schemeClr val="accent3">
                    <a:lumMod val="60000"/>
                    <a:lumOff val="40000"/>
                  </a:schemeClr>
                </a:solidFill>
                <a:effectLst>
                  <a:outerShdw blurRad="38100" dist="38100" dir="2700000" algn="tl">
                    <a:srgbClr val="000000">
                      <a:alpha val="43137"/>
                    </a:srgbClr>
                  </a:outerShdw>
                </a:effectLst>
                <a:latin typeface="Arial Black" pitchFamily="34" charset="0"/>
                <a:ea typeface="+mj-ea"/>
                <a:cs typeface="+mj-cs"/>
              </a:rPr>
              <a:t> Sorular</a:t>
            </a:r>
            <a:endParaRPr kumimoji="0" lang="tr-TR" sz="4800" b="0" i="0" u="none" strike="noStrike" kern="1200" cap="none" spc="-100" normalizeH="0" baseline="0" noProof="0" dirty="0">
              <a:ln w="3200">
                <a:solidFill>
                  <a:schemeClr val="bg2">
                    <a:shade val="25000"/>
                    <a:alpha val="25000"/>
                  </a:schemeClr>
                </a:solidFill>
                <a:prstDash val="solid"/>
                <a:round/>
              </a:ln>
              <a:solidFill>
                <a:schemeClr val="accent3">
                  <a:lumMod val="60000"/>
                  <a:lumOff val="40000"/>
                </a:schemeClr>
              </a:solidFill>
              <a:effectLst>
                <a:innerShdw blurRad="38100" dist="25400" dir="13500000">
                  <a:prstClr val="black">
                    <a:alpha val="70000"/>
                  </a:prstClr>
                </a:innerShdw>
              </a:effectLst>
              <a:uLnTx/>
              <a:uFillTx/>
              <a:latin typeface="+mj-lt"/>
              <a:ea typeface="+mj-ea"/>
              <a:cs typeface="+mj-cs"/>
            </a:endParaRPr>
          </a:p>
        </p:txBody>
      </p:sp>
      <p:pic>
        <p:nvPicPr>
          <p:cNvPr id="2050" name="Picture 2" descr="C:\Users\Talha Taşcı\DERS\Yapay Zeka\Parçacık Sürü Optimizasyonu(Sunum Ödevi Araştırma Konusu)\Sunum\Sorular.PNG"/>
          <p:cNvPicPr>
            <a:picLocks noChangeAspect="1" noChangeArrowheads="1"/>
          </p:cNvPicPr>
          <p:nvPr/>
        </p:nvPicPr>
        <p:blipFill>
          <a:blip r:embed="rId3">
            <a:lum bright="-32000" contrast="-31000"/>
          </a:blip>
          <a:srcRect/>
          <a:stretch>
            <a:fillRect/>
          </a:stretch>
        </p:blipFill>
        <p:spPr bwMode="auto">
          <a:xfrm>
            <a:off x="1928794" y="1928802"/>
            <a:ext cx="4972050" cy="4214813"/>
          </a:xfrm>
          <a:prstGeom prst="rect">
            <a:avLst/>
          </a:prstGeom>
          <a:noFill/>
          <a:ln w="127000">
            <a:solidFill>
              <a:schemeClr val="accent3">
                <a:lumMod val="60000"/>
                <a:lumOff val="4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381000" h="63500" prst="softRound"/>
          </a:sp3d>
        </p:spPr>
      </p:pic>
    </p:spTree>
  </p:cSld>
  <p:clrMapOvr>
    <a:masterClrMapping/>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C:\Users\Talha Taşcı\Desktop\Parçacık Sürü Optimizasyonu\fly-bird-png-2.png"/>
          <p:cNvPicPr>
            <a:picLocks noChangeAspect="1" noChangeArrowheads="1"/>
          </p:cNvPicPr>
          <p:nvPr/>
        </p:nvPicPr>
        <p:blipFill>
          <a:blip r:embed="rId2">
            <a:lum bright="-24000" contrast="-100000"/>
          </a:blip>
          <a:srcRect/>
          <a:stretch>
            <a:fillRect/>
          </a:stretch>
        </p:blipFill>
        <p:spPr bwMode="auto">
          <a:xfrm>
            <a:off x="-214346" y="492874"/>
            <a:ext cx="8858280" cy="6365126"/>
          </a:xfrm>
          <a:prstGeom prst="rect">
            <a:avLst/>
          </a:prstGeom>
          <a:noFill/>
          <a:ln>
            <a:noFill/>
          </a:ln>
        </p:spPr>
      </p:pic>
      <p:sp>
        <p:nvSpPr>
          <p:cNvPr id="2" name="1 İçerik Yer Tutucusu"/>
          <p:cNvSpPr>
            <a:spLocks noGrp="1"/>
          </p:cNvSpPr>
          <p:nvPr>
            <p:ph idx="1"/>
          </p:nvPr>
        </p:nvSpPr>
        <p:spPr>
          <a:xfrm>
            <a:off x="571472" y="2285992"/>
            <a:ext cx="8229600" cy="3810008"/>
          </a:xfrm>
          <a:effectLst>
            <a:outerShdw blurRad="50800" dist="38100" dir="5400000" algn="t" rotWithShape="0">
              <a:prstClr val="black">
                <a:alpha val="40000"/>
              </a:prstClr>
            </a:outerShdw>
          </a:effectLst>
        </p:spPr>
        <p:txBody>
          <a:bodyPr/>
          <a:lstStyle/>
          <a:p>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Yukarıdaki değişim hızı formülünde c₁ neyi ifade etmektedir?</a:t>
            </a:r>
            <a:endParaRPr lang="tr-TR"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4" name="2 Başlık"/>
          <p:cNvSpPr txBox="1">
            <a:spLocks noGrp="1"/>
          </p:cNvSpPr>
          <p:nvPr>
            <p:ph type="title"/>
          </p:nvPr>
        </p:nvSpPr>
        <p:spPr>
          <a:xfrm>
            <a:off x="457200" y="152400"/>
            <a:ext cx="8229600" cy="776270"/>
          </a:xfrm>
          <a:prstGeom prst="rect">
            <a:avLst/>
          </a:prstGeom>
          <a:ln w="127000" cap="rnd" cmpd="dbl">
            <a:noFill/>
          </a:ln>
          <a:effectLst>
            <a:outerShdw blurRad="50800" dist="38100" dir="5400000" algn="t" rotWithShape="0">
              <a:prstClr val="black">
                <a:alpha val="40000"/>
              </a:prstClr>
            </a:outerShdw>
          </a:effectLst>
        </p:spPr>
        <p:txBody>
          <a:bodyPr vert="horz" anchor="b" anchorCtr="0">
            <a:normAutofit/>
          </a:bodyPr>
          <a:lstStyle/>
          <a:p>
            <a:pPr marL="0" marR="0" lvl="0" indent="0" defTabSz="914400" rtl="0" eaLnBrk="1" fontAlgn="auto" latinLnBrk="0" hangingPunct="1">
              <a:lnSpc>
                <a:spcPct val="100000"/>
              </a:lnSpc>
              <a:spcBef>
                <a:spcPct val="0"/>
              </a:spcBef>
              <a:spcAft>
                <a:spcPts val="0"/>
              </a:spcAft>
              <a:buClrTx/>
              <a:buSzTx/>
              <a:buFont typeface="Arial Black" pitchFamily="34" charset="0"/>
              <a:buChar char="»"/>
              <a:tabLst/>
              <a:defRPr/>
            </a:pPr>
            <a:r>
              <a:rPr lang="tr-TR" sz="3600" spc="-100" dirty="0" smtClean="0">
                <a:ln w="3200">
                  <a:solidFill>
                    <a:schemeClr val="bg2">
                      <a:shade val="25000"/>
                      <a:alpha val="25000"/>
                    </a:schemeClr>
                  </a:solidFill>
                  <a:prstDash val="solid"/>
                  <a:round/>
                </a:ln>
                <a:solidFill>
                  <a:schemeClr val="accent3">
                    <a:lumMod val="60000"/>
                    <a:lumOff val="40000"/>
                  </a:schemeClr>
                </a:solidFill>
                <a:effectLst>
                  <a:outerShdw blurRad="38100" dist="38100" dir="2700000" algn="tl">
                    <a:srgbClr val="000000">
                      <a:alpha val="43137"/>
                    </a:srgbClr>
                  </a:outerShdw>
                </a:effectLst>
                <a:latin typeface="Arial Black" pitchFamily="34" charset="0"/>
                <a:ea typeface="+mj-ea"/>
                <a:cs typeface="+mj-cs"/>
              </a:rPr>
              <a:t> Soru 1</a:t>
            </a:r>
            <a:endParaRPr kumimoji="0" lang="tr-TR" sz="3200" b="0" i="0" u="none" strike="noStrike" kern="1200" cap="none" spc="-100" normalizeH="0" baseline="0" noProof="0" dirty="0">
              <a:ln w="3200">
                <a:solidFill>
                  <a:schemeClr val="bg2">
                    <a:shade val="25000"/>
                    <a:alpha val="25000"/>
                  </a:schemeClr>
                </a:solidFill>
                <a:prstDash val="solid"/>
                <a:round/>
              </a:ln>
              <a:solidFill>
                <a:schemeClr val="accent3">
                  <a:lumMod val="60000"/>
                  <a:lumOff val="40000"/>
                </a:schemeClr>
              </a:solidFill>
              <a:effectLst>
                <a:innerShdw blurRad="38100" dist="25400" dir="13500000">
                  <a:prstClr val="black">
                    <a:alpha val="70000"/>
                  </a:prstClr>
                </a:innerShdw>
              </a:effectLst>
              <a:uLnTx/>
              <a:uFillTx/>
              <a:latin typeface="+mj-lt"/>
              <a:ea typeface="+mj-ea"/>
              <a:cs typeface="+mj-cs"/>
            </a:endParaRPr>
          </a:p>
        </p:txBody>
      </p:sp>
      <p:pic>
        <p:nvPicPr>
          <p:cNvPr id="5" name="Picture 2" descr="C:\Users\Talha Taşcı\Desktop\Parçacık Sürü Optimizasyonu\1_LHo-7_xaj8HRnI6zxjFHfQ.png"/>
          <p:cNvPicPr>
            <a:picLocks noChangeAspect="1" noChangeArrowheads="1"/>
          </p:cNvPicPr>
          <p:nvPr/>
        </p:nvPicPr>
        <p:blipFill>
          <a:blip r:embed="rId3">
            <a:lum bright="-27000" contrast="5000"/>
          </a:blip>
          <a:srcRect/>
          <a:stretch>
            <a:fillRect/>
          </a:stretch>
        </p:blipFill>
        <p:spPr bwMode="auto">
          <a:xfrm>
            <a:off x="642910" y="1142984"/>
            <a:ext cx="7880375" cy="965732"/>
          </a:xfrm>
          <a:prstGeom prst="rect">
            <a:avLst/>
          </a:prstGeom>
          <a:noFill/>
          <a:ln w="127000">
            <a:solidFill>
              <a:schemeClr val="accent3">
                <a:lumMod val="60000"/>
                <a:lumOff val="40000"/>
              </a:schemeClr>
            </a:solid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pic>
      <p:sp>
        <p:nvSpPr>
          <p:cNvPr id="6" name="5 Metin kutusu"/>
          <p:cNvSpPr txBox="1"/>
          <p:nvPr/>
        </p:nvSpPr>
        <p:spPr>
          <a:xfrm>
            <a:off x="357158" y="3500438"/>
            <a:ext cx="6357982"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400" dirty="0" smtClean="0">
                <a:solidFill>
                  <a:schemeClr val="accent2"/>
                </a:solidFill>
                <a:effectLst>
                  <a:outerShdw blurRad="38100" dist="38100" dir="2700000" algn="tl">
                    <a:srgbClr val="000000">
                      <a:alpha val="43137"/>
                    </a:srgbClr>
                  </a:outerShdw>
                </a:effectLst>
                <a:latin typeface="Arial Black" pitchFamily="34" charset="0"/>
              </a:rPr>
              <a:t>A.  </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Öğrenme(Hızlanma) Katsayıları</a:t>
            </a:r>
            <a:endParaRPr lang="tr-TR" sz="24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7" name="6 Metin kutusu"/>
          <p:cNvSpPr txBox="1"/>
          <p:nvPr/>
        </p:nvSpPr>
        <p:spPr>
          <a:xfrm>
            <a:off x="357158" y="4643446"/>
            <a:ext cx="5786478"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400" dirty="0" smtClean="0">
                <a:solidFill>
                  <a:schemeClr val="accent2"/>
                </a:solidFill>
                <a:effectLst>
                  <a:outerShdw blurRad="38100" dist="38100" dir="2700000" algn="tl">
                    <a:srgbClr val="000000">
                      <a:alpha val="43137"/>
                    </a:srgbClr>
                  </a:outerShdw>
                </a:effectLst>
                <a:latin typeface="Arial Black" pitchFamily="34" charset="0"/>
              </a:rPr>
              <a:t>C.  </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Parçacık Değişim Hızı</a:t>
            </a:r>
            <a:endParaRPr lang="tr-TR" sz="24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8" name="7 Metin kutusu"/>
          <p:cNvSpPr txBox="1"/>
          <p:nvPr/>
        </p:nvSpPr>
        <p:spPr>
          <a:xfrm>
            <a:off x="357158" y="4071942"/>
            <a:ext cx="4071966"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400" dirty="0" smtClean="0">
                <a:solidFill>
                  <a:schemeClr val="accent2"/>
                </a:solidFill>
                <a:effectLst>
                  <a:outerShdw blurRad="38100" dist="38100" dir="2700000" algn="tl">
                    <a:srgbClr val="000000">
                      <a:alpha val="43137"/>
                    </a:srgbClr>
                  </a:outerShdw>
                </a:effectLst>
                <a:latin typeface="Arial Black" pitchFamily="34" charset="0"/>
              </a:rPr>
              <a:t>B.  </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Parçacık Değeri</a:t>
            </a:r>
            <a:endParaRPr lang="tr-TR" sz="24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9" name="8 Metin kutusu"/>
          <p:cNvSpPr txBox="1"/>
          <p:nvPr/>
        </p:nvSpPr>
        <p:spPr>
          <a:xfrm>
            <a:off x="357158" y="5715016"/>
            <a:ext cx="5286412"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400" dirty="0" smtClean="0">
                <a:solidFill>
                  <a:schemeClr val="accent2"/>
                </a:solidFill>
                <a:effectLst>
                  <a:outerShdw blurRad="38100" dist="38100" dir="2700000" algn="tl">
                    <a:srgbClr val="000000">
                      <a:alpha val="43137"/>
                    </a:srgbClr>
                  </a:outerShdw>
                </a:effectLst>
                <a:latin typeface="Arial Black" pitchFamily="34" charset="0"/>
              </a:rPr>
              <a:t>E.  </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Rastgele üretilen değerler</a:t>
            </a:r>
            <a:endParaRPr lang="tr-TR" sz="24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10" name="9 Metin kutusu"/>
          <p:cNvSpPr txBox="1"/>
          <p:nvPr/>
        </p:nvSpPr>
        <p:spPr>
          <a:xfrm>
            <a:off x="357158" y="5214950"/>
            <a:ext cx="8358246"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400" dirty="0" smtClean="0">
                <a:solidFill>
                  <a:schemeClr val="accent2"/>
                </a:solidFill>
                <a:effectLst>
                  <a:outerShdw blurRad="38100" dist="38100" dir="2700000" algn="tl">
                    <a:srgbClr val="000000">
                      <a:alpha val="43137"/>
                    </a:srgbClr>
                  </a:outerShdw>
                </a:effectLst>
                <a:latin typeface="Arial Black" pitchFamily="34" charset="0"/>
              </a:rPr>
              <a:t>D.  </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Parçacığın çözüme en çok yaklaştığı durum</a:t>
            </a:r>
            <a:endParaRPr lang="tr-TR" sz="24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cxnSp>
        <p:nvCxnSpPr>
          <p:cNvPr id="14" name="13 Düz Bağlayıcı"/>
          <p:cNvCxnSpPr/>
          <p:nvPr/>
        </p:nvCxnSpPr>
        <p:spPr>
          <a:xfrm rot="16200000" flipH="1">
            <a:off x="357158" y="3500438"/>
            <a:ext cx="428628" cy="428628"/>
          </a:xfrm>
          <a:prstGeom prst="line">
            <a:avLst/>
          </a:prstGeom>
          <a:ln w="76200">
            <a:solidFill>
              <a:srgbClr val="FF3F3F"/>
            </a:solidFill>
          </a:ln>
        </p:spPr>
        <p:style>
          <a:lnRef idx="1">
            <a:schemeClr val="accent1"/>
          </a:lnRef>
          <a:fillRef idx="0">
            <a:schemeClr val="accent1"/>
          </a:fillRef>
          <a:effectRef idx="0">
            <a:schemeClr val="accent1"/>
          </a:effectRef>
          <a:fontRef idx="minor">
            <a:schemeClr val="tx1"/>
          </a:fontRef>
        </p:style>
      </p:cxnSp>
      <p:cxnSp>
        <p:nvCxnSpPr>
          <p:cNvPr id="16" name="15 Düz Bağlayıcı"/>
          <p:cNvCxnSpPr/>
          <p:nvPr/>
        </p:nvCxnSpPr>
        <p:spPr>
          <a:xfrm rot="5400000">
            <a:off x="357158" y="3500438"/>
            <a:ext cx="428628" cy="428628"/>
          </a:xfrm>
          <a:prstGeom prst="line">
            <a:avLst/>
          </a:prstGeom>
          <a:ln w="76200">
            <a:solidFill>
              <a:srgbClr val="FF3F3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Talha Taşcı\Desktop\Parçacık Sürü Optimizasyonu\fly-bird-png-2.png"/>
          <p:cNvPicPr>
            <a:picLocks noChangeAspect="1" noChangeArrowheads="1"/>
          </p:cNvPicPr>
          <p:nvPr/>
        </p:nvPicPr>
        <p:blipFill>
          <a:blip r:embed="rId2">
            <a:lum bright="-24000" contrast="-100000"/>
          </a:blip>
          <a:srcRect/>
          <a:stretch>
            <a:fillRect/>
          </a:stretch>
        </p:blipFill>
        <p:spPr bwMode="auto">
          <a:xfrm>
            <a:off x="-357222" y="492874"/>
            <a:ext cx="8858280" cy="6365126"/>
          </a:xfrm>
          <a:prstGeom prst="rect">
            <a:avLst/>
          </a:prstGeom>
          <a:noFill/>
          <a:ln>
            <a:noFill/>
          </a:ln>
        </p:spPr>
      </p:pic>
      <p:sp>
        <p:nvSpPr>
          <p:cNvPr id="2" name="1 İçerik Yer Tutucusu"/>
          <p:cNvSpPr>
            <a:spLocks noGrp="1"/>
          </p:cNvSpPr>
          <p:nvPr>
            <p:ph idx="1"/>
          </p:nvPr>
        </p:nvSpPr>
        <p:spPr>
          <a:xfrm>
            <a:off x="457200" y="1524000"/>
            <a:ext cx="8229600" cy="619116"/>
          </a:xfrm>
          <a:effectLst>
            <a:outerShdw blurRad="50800" dist="38100" dir="5400000" algn="t" rotWithShape="0">
              <a:prstClr val="black">
                <a:alpha val="40000"/>
              </a:prstClr>
            </a:outerShdw>
          </a:effectLst>
        </p:spPr>
        <p:txBody>
          <a:bodyPr/>
          <a:lstStyle/>
          <a:p>
            <a:r>
              <a:rPr lang="tr-TR"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Gbest</a:t>
            </a: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neyi ifade eder?</a:t>
            </a:r>
            <a:endParaRPr lang="tr-TR"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4" name="2 Başlık"/>
          <p:cNvSpPr txBox="1">
            <a:spLocks noGrp="1"/>
          </p:cNvSpPr>
          <p:nvPr>
            <p:ph type="title"/>
          </p:nvPr>
        </p:nvSpPr>
        <p:spPr>
          <a:prstGeom prst="rect">
            <a:avLst/>
          </a:prstGeom>
          <a:ln w="127000" cap="rnd" cmpd="dbl">
            <a:noFill/>
          </a:ln>
          <a:effectLst>
            <a:outerShdw blurRad="50800" dist="38100" dir="5400000" algn="t" rotWithShape="0">
              <a:prstClr val="black">
                <a:alpha val="40000"/>
              </a:prstClr>
            </a:outerShdw>
          </a:effectLst>
        </p:spPr>
        <p:txBody>
          <a:bodyPr vert="horz" anchor="b" anchorCtr="0">
            <a:normAutofit/>
          </a:bodyPr>
          <a:lstStyle/>
          <a:p>
            <a:pPr marL="0" marR="0" lvl="0" indent="0" defTabSz="914400" rtl="0" eaLnBrk="1" fontAlgn="auto" latinLnBrk="0" hangingPunct="1">
              <a:lnSpc>
                <a:spcPct val="100000"/>
              </a:lnSpc>
              <a:spcBef>
                <a:spcPct val="0"/>
              </a:spcBef>
              <a:spcAft>
                <a:spcPts val="0"/>
              </a:spcAft>
              <a:buClrTx/>
              <a:buSzTx/>
              <a:buFont typeface="Arial Black" pitchFamily="34" charset="0"/>
              <a:buChar char="»"/>
              <a:tabLst/>
              <a:defRPr/>
            </a:pPr>
            <a:r>
              <a:rPr lang="tr-TR" sz="3600" spc="-100" dirty="0" smtClean="0">
                <a:ln w="3200">
                  <a:solidFill>
                    <a:schemeClr val="bg2">
                      <a:shade val="25000"/>
                      <a:alpha val="25000"/>
                    </a:schemeClr>
                  </a:solidFill>
                  <a:prstDash val="solid"/>
                  <a:round/>
                </a:ln>
                <a:solidFill>
                  <a:schemeClr val="accent3">
                    <a:lumMod val="60000"/>
                    <a:lumOff val="40000"/>
                  </a:schemeClr>
                </a:solidFill>
                <a:effectLst>
                  <a:outerShdw blurRad="38100" dist="38100" dir="2700000" algn="tl">
                    <a:srgbClr val="000000">
                      <a:alpha val="43137"/>
                    </a:srgbClr>
                  </a:outerShdw>
                </a:effectLst>
                <a:latin typeface="Arial Black" pitchFamily="34" charset="0"/>
                <a:ea typeface="+mj-ea"/>
                <a:cs typeface="+mj-cs"/>
              </a:rPr>
              <a:t> Soru 2</a:t>
            </a:r>
            <a:endParaRPr kumimoji="0" lang="tr-TR" sz="3200" b="0" i="0" u="none" strike="noStrike" kern="1200" cap="none" spc="-100" normalizeH="0" baseline="0" noProof="0" dirty="0">
              <a:ln w="3200">
                <a:solidFill>
                  <a:schemeClr val="bg2">
                    <a:shade val="25000"/>
                    <a:alpha val="25000"/>
                  </a:schemeClr>
                </a:solidFill>
                <a:prstDash val="solid"/>
                <a:round/>
              </a:ln>
              <a:solidFill>
                <a:schemeClr val="accent3">
                  <a:lumMod val="60000"/>
                  <a:lumOff val="40000"/>
                </a:schemeClr>
              </a:solidFill>
              <a:effectLst>
                <a:innerShdw blurRad="38100" dist="25400" dir="13500000">
                  <a:prstClr val="black">
                    <a:alpha val="70000"/>
                  </a:prstClr>
                </a:innerShdw>
              </a:effectLst>
              <a:uLnTx/>
              <a:uFillTx/>
              <a:latin typeface="+mj-lt"/>
              <a:ea typeface="+mj-ea"/>
              <a:cs typeface="+mj-cs"/>
            </a:endParaRPr>
          </a:p>
        </p:txBody>
      </p:sp>
      <p:sp>
        <p:nvSpPr>
          <p:cNvPr id="5" name="4 Metin kutusu"/>
          <p:cNvSpPr txBox="1"/>
          <p:nvPr/>
        </p:nvSpPr>
        <p:spPr>
          <a:xfrm>
            <a:off x="571472" y="4071942"/>
            <a:ext cx="8072494" cy="830997"/>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400" dirty="0" smtClean="0">
                <a:solidFill>
                  <a:schemeClr val="accent2"/>
                </a:solidFill>
                <a:effectLst>
                  <a:outerShdw blurRad="38100" dist="38100" dir="2700000" algn="tl">
                    <a:srgbClr val="000000">
                      <a:alpha val="43137"/>
                    </a:srgbClr>
                  </a:outerShdw>
                </a:effectLst>
                <a:latin typeface="Arial Black" pitchFamily="34" charset="0"/>
              </a:rPr>
              <a:t>D. </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Tüm parçacıklar arasında çözüme en çok        yaklaşılan durum </a:t>
            </a:r>
            <a:endParaRPr lang="tr-TR" sz="24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6" name="5 Metin kutusu"/>
          <p:cNvSpPr txBox="1"/>
          <p:nvPr/>
        </p:nvSpPr>
        <p:spPr>
          <a:xfrm>
            <a:off x="571472" y="5000636"/>
            <a:ext cx="5786478"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400" dirty="0" smtClean="0">
                <a:solidFill>
                  <a:schemeClr val="accent2"/>
                </a:solidFill>
                <a:effectLst>
                  <a:outerShdw blurRad="38100" dist="38100" dir="2700000" algn="tl">
                    <a:srgbClr val="000000">
                      <a:alpha val="43137"/>
                    </a:srgbClr>
                  </a:outerShdw>
                </a:effectLst>
                <a:latin typeface="Arial Black" pitchFamily="34" charset="0"/>
              </a:rPr>
              <a:t>E.  </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Parçacık Değişim Hızı</a:t>
            </a:r>
            <a:endParaRPr lang="tr-TR" sz="24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7" name="6 Metin kutusu"/>
          <p:cNvSpPr txBox="1"/>
          <p:nvPr/>
        </p:nvSpPr>
        <p:spPr>
          <a:xfrm>
            <a:off x="571472" y="2428868"/>
            <a:ext cx="4071966"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400" dirty="0" smtClean="0">
                <a:solidFill>
                  <a:schemeClr val="accent2"/>
                </a:solidFill>
                <a:effectLst>
                  <a:outerShdw blurRad="38100" dist="38100" dir="2700000" algn="tl">
                    <a:srgbClr val="000000">
                      <a:alpha val="43137"/>
                    </a:srgbClr>
                  </a:outerShdw>
                </a:effectLst>
                <a:latin typeface="Arial Black" pitchFamily="34" charset="0"/>
              </a:rPr>
              <a:t>A.  </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Parçacık Değeri</a:t>
            </a:r>
            <a:endParaRPr lang="tr-TR" sz="24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8" name="7 Metin kutusu"/>
          <p:cNvSpPr txBox="1"/>
          <p:nvPr/>
        </p:nvSpPr>
        <p:spPr>
          <a:xfrm>
            <a:off x="571472" y="3000372"/>
            <a:ext cx="5286412"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400" dirty="0" smtClean="0">
                <a:solidFill>
                  <a:schemeClr val="accent2"/>
                </a:solidFill>
                <a:effectLst>
                  <a:outerShdw blurRad="38100" dist="38100" dir="2700000" algn="tl">
                    <a:srgbClr val="000000">
                      <a:alpha val="43137"/>
                    </a:srgbClr>
                  </a:outerShdw>
                </a:effectLst>
                <a:latin typeface="Arial Black" pitchFamily="34" charset="0"/>
              </a:rPr>
              <a:t>B.  </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Rastgele üretilen değerler</a:t>
            </a:r>
            <a:endParaRPr lang="tr-TR" sz="24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9" name="8 Metin kutusu"/>
          <p:cNvSpPr txBox="1"/>
          <p:nvPr/>
        </p:nvSpPr>
        <p:spPr>
          <a:xfrm>
            <a:off x="571472" y="3571876"/>
            <a:ext cx="8358246"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400" dirty="0" smtClean="0">
                <a:solidFill>
                  <a:schemeClr val="accent2"/>
                </a:solidFill>
                <a:effectLst>
                  <a:outerShdw blurRad="38100" dist="38100" dir="2700000" algn="tl">
                    <a:srgbClr val="000000">
                      <a:alpha val="43137"/>
                    </a:srgbClr>
                  </a:outerShdw>
                </a:effectLst>
                <a:latin typeface="Arial Black" pitchFamily="34" charset="0"/>
              </a:rPr>
              <a:t>C.  </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Parçacığın çözüme en çok yaklaştığı durum</a:t>
            </a:r>
            <a:endParaRPr lang="tr-TR" sz="24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cxnSp>
        <p:nvCxnSpPr>
          <p:cNvPr id="10" name="9 Düz Bağlayıcı"/>
          <p:cNvCxnSpPr/>
          <p:nvPr/>
        </p:nvCxnSpPr>
        <p:spPr>
          <a:xfrm rot="16200000" flipH="1">
            <a:off x="571472" y="4071942"/>
            <a:ext cx="428628" cy="428628"/>
          </a:xfrm>
          <a:prstGeom prst="line">
            <a:avLst/>
          </a:prstGeom>
          <a:ln w="76200">
            <a:solidFill>
              <a:srgbClr val="FF3F3F"/>
            </a:solidFill>
          </a:ln>
        </p:spPr>
        <p:style>
          <a:lnRef idx="1">
            <a:schemeClr val="accent1"/>
          </a:lnRef>
          <a:fillRef idx="0">
            <a:schemeClr val="accent1"/>
          </a:fillRef>
          <a:effectRef idx="0">
            <a:schemeClr val="accent1"/>
          </a:effectRef>
          <a:fontRef idx="minor">
            <a:schemeClr val="tx1"/>
          </a:fontRef>
        </p:style>
      </p:cxnSp>
      <p:cxnSp>
        <p:nvCxnSpPr>
          <p:cNvPr id="11" name="10 Düz Bağlayıcı"/>
          <p:cNvCxnSpPr/>
          <p:nvPr/>
        </p:nvCxnSpPr>
        <p:spPr>
          <a:xfrm rot="5400000">
            <a:off x="571472" y="4071942"/>
            <a:ext cx="428628" cy="428628"/>
          </a:xfrm>
          <a:prstGeom prst="line">
            <a:avLst/>
          </a:prstGeom>
          <a:ln w="76200">
            <a:solidFill>
              <a:srgbClr val="FF3F3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Talha Taşcı\Desktop\Parçacık Sürü Optimizasyonu\fly-bird-png-2.png"/>
          <p:cNvPicPr>
            <a:picLocks noChangeAspect="1" noChangeArrowheads="1"/>
          </p:cNvPicPr>
          <p:nvPr/>
        </p:nvPicPr>
        <p:blipFill>
          <a:blip r:embed="rId2">
            <a:lum bright="-24000" contrast="-100000"/>
          </a:blip>
          <a:srcRect/>
          <a:stretch>
            <a:fillRect/>
          </a:stretch>
        </p:blipFill>
        <p:spPr bwMode="auto">
          <a:xfrm>
            <a:off x="0" y="492874"/>
            <a:ext cx="8858280" cy="6365126"/>
          </a:xfrm>
          <a:prstGeom prst="rect">
            <a:avLst/>
          </a:prstGeom>
          <a:noFill/>
          <a:ln>
            <a:noFill/>
          </a:ln>
        </p:spPr>
      </p:pic>
      <p:sp>
        <p:nvSpPr>
          <p:cNvPr id="2" name="1 İçerik Yer Tutucusu"/>
          <p:cNvSpPr>
            <a:spLocks noGrp="1"/>
          </p:cNvSpPr>
          <p:nvPr>
            <p:ph idx="1"/>
          </p:nvPr>
        </p:nvSpPr>
        <p:spPr>
          <a:xfrm>
            <a:off x="457200" y="1524000"/>
            <a:ext cx="8229600" cy="547678"/>
          </a:xfrm>
          <a:effectLst>
            <a:outerShdw blurRad="50800" dist="38100" dir="5400000" algn="t" rotWithShape="0">
              <a:prstClr val="black">
                <a:alpha val="40000"/>
              </a:prstClr>
            </a:outerShdw>
          </a:effectLst>
        </p:spPr>
        <p:txBody>
          <a:bodyPr/>
          <a:lstStyle/>
          <a:p>
            <a:r>
              <a:rPr lang="tr-TR"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Pbest</a:t>
            </a: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neyi ifade eder?</a:t>
            </a:r>
            <a:endParaRPr lang="tr-TR"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4" name="2 Başlık"/>
          <p:cNvSpPr txBox="1">
            <a:spLocks noGrp="1"/>
          </p:cNvSpPr>
          <p:nvPr>
            <p:ph type="title"/>
          </p:nvPr>
        </p:nvSpPr>
        <p:spPr>
          <a:prstGeom prst="rect">
            <a:avLst/>
          </a:prstGeom>
          <a:ln w="127000" cap="rnd" cmpd="dbl">
            <a:noFill/>
          </a:ln>
          <a:effectLst>
            <a:outerShdw blurRad="50800" dist="38100" dir="5400000" algn="t" rotWithShape="0">
              <a:prstClr val="black">
                <a:alpha val="40000"/>
              </a:prstClr>
            </a:outerShdw>
          </a:effectLst>
        </p:spPr>
        <p:txBody>
          <a:bodyPr vert="horz" anchor="b" anchorCtr="0">
            <a:normAutofit/>
          </a:bodyPr>
          <a:lstStyle/>
          <a:p>
            <a:pPr marL="0" marR="0" lvl="0" indent="0" defTabSz="914400" rtl="0" eaLnBrk="1" fontAlgn="auto" latinLnBrk="0" hangingPunct="1">
              <a:lnSpc>
                <a:spcPct val="100000"/>
              </a:lnSpc>
              <a:spcBef>
                <a:spcPct val="0"/>
              </a:spcBef>
              <a:spcAft>
                <a:spcPts val="0"/>
              </a:spcAft>
              <a:buClrTx/>
              <a:buSzTx/>
              <a:buFont typeface="Arial Black" pitchFamily="34" charset="0"/>
              <a:buChar char="»"/>
              <a:tabLst/>
              <a:defRPr/>
            </a:pPr>
            <a:r>
              <a:rPr lang="tr-TR" sz="3600" spc="-100" dirty="0" smtClean="0">
                <a:ln w="3200">
                  <a:solidFill>
                    <a:schemeClr val="bg2">
                      <a:shade val="25000"/>
                      <a:alpha val="25000"/>
                    </a:schemeClr>
                  </a:solidFill>
                  <a:prstDash val="solid"/>
                  <a:round/>
                </a:ln>
                <a:solidFill>
                  <a:schemeClr val="accent3">
                    <a:lumMod val="60000"/>
                    <a:lumOff val="40000"/>
                  </a:schemeClr>
                </a:solidFill>
                <a:effectLst>
                  <a:outerShdw blurRad="38100" dist="38100" dir="2700000" algn="tl">
                    <a:srgbClr val="000000">
                      <a:alpha val="43137"/>
                    </a:srgbClr>
                  </a:outerShdw>
                </a:effectLst>
                <a:latin typeface="Arial Black" pitchFamily="34" charset="0"/>
                <a:ea typeface="+mj-ea"/>
                <a:cs typeface="+mj-cs"/>
              </a:rPr>
              <a:t> Soru 3</a:t>
            </a:r>
            <a:endParaRPr kumimoji="0" lang="tr-TR" sz="3200" b="0" i="0" u="none" strike="noStrike" kern="1200" cap="none" spc="-100" normalizeH="0" baseline="0" noProof="0" dirty="0">
              <a:ln w="3200">
                <a:solidFill>
                  <a:schemeClr val="bg2">
                    <a:shade val="25000"/>
                    <a:alpha val="25000"/>
                  </a:schemeClr>
                </a:solidFill>
                <a:prstDash val="solid"/>
                <a:round/>
              </a:ln>
              <a:solidFill>
                <a:schemeClr val="accent3">
                  <a:lumMod val="60000"/>
                  <a:lumOff val="40000"/>
                </a:schemeClr>
              </a:solidFill>
              <a:effectLst>
                <a:innerShdw blurRad="38100" dist="25400" dir="13500000">
                  <a:prstClr val="black">
                    <a:alpha val="70000"/>
                  </a:prstClr>
                </a:innerShdw>
              </a:effectLst>
              <a:uLnTx/>
              <a:uFillTx/>
              <a:latin typeface="+mj-lt"/>
              <a:ea typeface="+mj-ea"/>
              <a:cs typeface="+mj-cs"/>
            </a:endParaRPr>
          </a:p>
        </p:txBody>
      </p:sp>
      <p:sp>
        <p:nvSpPr>
          <p:cNvPr id="5" name="4 Metin kutusu"/>
          <p:cNvSpPr txBox="1"/>
          <p:nvPr/>
        </p:nvSpPr>
        <p:spPr>
          <a:xfrm>
            <a:off x="500034" y="3929066"/>
            <a:ext cx="8072494"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400" dirty="0" smtClean="0">
                <a:solidFill>
                  <a:schemeClr val="accent2"/>
                </a:solidFill>
                <a:effectLst>
                  <a:outerShdw blurRad="38100" dist="38100" dir="2700000" algn="tl">
                    <a:srgbClr val="000000">
                      <a:alpha val="43137"/>
                    </a:srgbClr>
                  </a:outerShdw>
                </a:effectLst>
                <a:latin typeface="Arial Black" pitchFamily="34" charset="0"/>
              </a:rPr>
              <a:t>D. </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Değişim hız fonksiyonu</a:t>
            </a:r>
            <a:endParaRPr lang="tr-TR" sz="24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6" name="5 Metin kutusu"/>
          <p:cNvSpPr txBox="1"/>
          <p:nvPr/>
        </p:nvSpPr>
        <p:spPr>
          <a:xfrm>
            <a:off x="500034" y="4429132"/>
            <a:ext cx="5786478"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400" dirty="0" smtClean="0">
                <a:solidFill>
                  <a:schemeClr val="accent2"/>
                </a:solidFill>
                <a:effectLst>
                  <a:outerShdw blurRad="38100" dist="38100" dir="2700000" algn="tl">
                    <a:srgbClr val="000000">
                      <a:alpha val="43137"/>
                    </a:srgbClr>
                  </a:outerShdw>
                </a:effectLst>
                <a:latin typeface="Arial Black" pitchFamily="34" charset="0"/>
              </a:rPr>
              <a:t>E.  </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Parçacık Değişim Hızı</a:t>
            </a:r>
            <a:endParaRPr lang="tr-TR" sz="24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7" name="6 Metin kutusu"/>
          <p:cNvSpPr txBox="1"/>
          <p:nvPr/>
        </p:nvSpPr>
        <p:spPr>
          <a:xfrm>
            <a:off x="500034" y="2285992"/>
            <a:ext cx="4071966"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400" dirty="0" smtClean="0">
                <a:solidFill>
                  <a:schemeClr val="accent2"/>
                </a:solidFill>
                <a:effectLst>
                  <a:outerShdw blurRad="38100" dist="38100" dir="2700000" algn="tl">
                    <a:srgbClr val="000000">
                      <a:alpha val="43137"/>
                    </a:srgbClr>
                  </a:outerShdw>
                </a:effectLst>
                <a:latin typeface="Arial Black" pitchFamily="34" charset="0"/>
              </a:rPr>
              <a:t>A.  </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Parçacık Değeri</a:t>
            </a:r>
            <a:endParaRPr lang="tr-TR" sz="24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8" name="7 Metin kutusu"/>
          <p:cNvSpPr txBox="1"/>
          <p:nvPr/>
        </p:nvSpPr>
        <p:spPr>
          <a:xfrm>
            <a:off x="500034" y="2857496"/>
            <a:ext cx="5286412"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400" dirty="0" smtClean="0">
                <a:solidFill>
                  <a:schemeClr val="accent2"/>
                </a:solidFill>
                <a:effectLst>
                  <a:outerShdw blurRad="38100" dist="38100" dir="2700000" algn="tl">
                    <a:srgbClr val="000000">
                      <a:alpha val="43137"/>
                    </a:srgbClr>
                  </a:outerShdw>
                </a:effectLst>
                <a:latin typeface="Arial Black" pitchFamily="34" charset="0"/>
              </a:rPr>
              <a:t>B.  </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Rastgele üretilen değerler</a:t>
            </a:r>
            <a:endParaRPr lang="tr-TR" sz="24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9" name="8 Metin kutusu"/>
          <p:cNvSpPr txBox="1"/>
          <p:nvPr/>
        </p:nvSpPr>
        <p:spPr>
          <a:xfrm>
            <a:off x="500034" y="3429000"/>
            <a:ext cx="8358246"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400" dirty="0" smtClean="0">
                <a:solidFill>
                  <a:schemeClr val="accent2"/>
                </a:solidFill>
                <a:effectLst>
                  <a:outerShdw blurRad="38100" dist="38100" dir="2700000" algn="tl">
                    <a:srgbClr val="000000">
                      <a:alpha val="43137"/>
                    </a:srgbClr>
                  </a:outerShdw>
                </a:effectLst>
                <a:latin typeface="Arial Black" pitchFamily="34" charset="0"/>
              </a:rPr>
              <a:t>C.  </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Parçacığın çözüme en çok yaklaştığı durum</a:t>
            </a:r>
            <a:endParaRPr lang="tr-TR" sz="24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cxnSp>
        <p:nvCxnSpPr>
          <p:cNvPr id="10" name="9 Düz Bağlayıcı"/>
          <p:cNvCxnSpPr/>
          <p:nvPr/>
        </p:nvCxnSpPr>
        <p:spPr>
          <a:xfrm rot="16200000" flipH="1">
            <a:off x="500034" y="3429000"/>
            <a:ext cx="428628" cy="428628"/>
          </a:xfrm>
          <a:prstGeom prst="line">
            <a:avLst/>
          </a:prstGeom>
          <a:ln w="76200">
            <a:solidFill>
              <a:srgbClr val="FF3F3F"/>
            </a:solidFill>
          </a:ln>
        </p:spPr>
        <p:style>
          <a:lnRef idx="1">
            <a:schemeClr val="accent1"/>
          </a:lnRef>
          <a:fillRef idx="0">
            <a:schemeClr val="accent1"/>
          </a:fillRef>
          <a:effectRef idx="0">
            <a:schemeClr val="accent1"/>
          </a:effectRef>
          <a:fontRef idx="minor">
            <a:schemeClr val="tx1"/>
          </a:fontRef>
        </p:style>
      </p:cxnSp>
      <p:cxnSp>
        <p:nvCxnSpPr>
          <p:cNvPr id="11" name="10 Düz Bağlayıcı"/>
          <p:cNvCxnSpPr/>
          <p:nvPr/>
        </p:nvCxnSpPr>
        <p:spPr>
          <a:xfrm rot="5400000">
            <a:off x="500034" y="3429000"/>
            <a:ext cx="428628" cy="428628"/>
          </a:xfrm>
          <a:prstGeom prst="line">
            <a:avLst/>
          </a:prstGeom>
          <a:ln w="76200">
            <a:solidFill>
              <a:srgbClr val="FF3F3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Talha Taşcı\Desktop\Parçacık Sürü Optimizasyonu\fly-bird-png-2.png"/>
          <p:cNvPicPr>
            <a:picLocks noChangeAspect="1" noChangeArrowheads="1"/>
          </p:cNvPicPr>
          <p:nvPr/>
        </p:nvPicPr>
        <p:blipFill>
          <a:blip r:embed="rId2">
            <a:lum bright="-24000" contrast="-100000"/>
          </a:blip>
          <a:srcRect/>
          <a:stretch>
            <a:fillRect/>
          </a:stretch>
        </p:blipFill>
        <p:spPr bwMode="auto">
          <a:xfrm>
            <a:off x="285720" y="714356"/>
            <a:ext cx="8858280" cy="6365126"/>
          </a:xfrm>
          <a:prstGeom prst="rect">
            <a:avLst/>
          </a:prstGeom>
          <a:noFill/>
          <a:ln>
            <a:noFill/>
          </a:ln>
        </p:spPr>
      </p:pic>
      <p:sp>
        <p:nvSpPr>
          <p:cNvPr id="2" name="1 İçerik Yer Tutucusu"/>
          <p:cNvSpPr>
            <a:spLocks noGrp="1"/>
          </p:cNvSpPr>
          <p:nvPr>
            <p:ph idx="1"/>
          </p:nvPr>
        </p:nvSpPr>
        <p:spPr>
          <a:xfrm>
            <a:off x="457200" y="1524000"/>
            <a:ext cx="8229600" cy="1047744"/>
          </a:xfrm>
          <a:effectLst>
            <a:outerShdw blurRad="50800" dist="38100" dir="5400000" algn="t" rotWithShape="0">
              <a:prstClr val="black">
                <a:alpha val="40000"/>
              </a:prstClr>
            </a:outerShdw>
          </a:effectLst>
        </p:spPr>
        <p:txBody>
          <a:bodyPr/>
          <a:lstStyle/>
          <a:p>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Parçacık değişim hızı aşağıdakilerden hangisine bağlı </a:t>
            </a:r>
            <a:r>
              <a:rPr lang="tr-TR" u="sng" dirty="0"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rPr>
              <a:t>değildir</a:t>
            </a: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a:t>
            </a:r>
            <a:endParaRPr lang="tr-TR"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4" name="2 Başlık"/>
          <p:cNvSpPr txBox="1">
            <a:spLocks noGrp="1"/>
          </p:cNvSpPr>
          <p:nvPr>
            <p:ph type="title"/>
          </p:nvPr>
        </p:nvSpPr>
        <p:spPr>
          <a:prstGeom prst="rect">
            <a:avLst/>
          </a:prstGeom>
          <a:ln w="127000" cap="rnd" cmpd="dbl">
            <a:noFill/>
          </a:ln>
          <a:effectLst>
            <a:outerShdw blurRad="50800" dist="38100" dir="5400000" algn="t" rotWithShape="0">
              <a:prstClr val="black">
                <a:alpha val="40000"/>
              </a:prstClr>
            </a:outerShdw>
          </a:effectLst>
        </p:spPr>
        <p:txBody>
          <a:bodyPr vert="horz" anchor="b" anchorCtr="0">
            <a:normAutofit/>
          </a:bodyPr>
          <a:lstStyle/>
          <a:p>
            <a:pPr marL="0" marR="0" lvl="0" indent="0" defTabSz="914400" rtl="0" eaLnBrk="1" fontAlgn="auto" latinLnBrk="0" hangingPunct="1">
              <a:lnSpc>
                <a:spcPct val="100000"/>
              </a:lnSpc>
              <a:spcBef>
                <a:spcPct val="0"/>
              </a:spcBef>
              <a:spcAft>
                <a:spcPts val="0"/>
              </a:spcAft>
              <a:buClrTx/>
              <a:buSzTx/>
              <a:buFont typeface="Arial Black" pitchFamily="34" charset="0"/>
              <a:buChar char="»"/>
              <a:tabLst/>
              <a:defRPr/>
            </a:pPr>
            <a:r>
              <a:rPr lang="tr-TR" sz="3600" spc="-100" dirty="0" smtClean="0">
                <a:ln w="3200">
                  <a:solidFill>
                    <a:schemeClr val="bg2">
                      <a:shade val="25000"/>
                      <a:alpha val="25000"/>
                    </a:schemeClr>
                  </a:solidFill>
                  <a:prstDash val="solid"/>
                  <a:round/>
                </a:ln>
                <a:solidFill>
                  <a:schemeClr val="accent3">
                    <a:lumMod val="60000"/>
                    <a:lumOff val="40000"/>
                  </a:schemeClr>
                </a:solidFill>
                <a:effectLst>
                  <a:outerShdw blurRad="38100" dist="38100" dir="2700000" algn="tl">
                    <a:srgbClr val="000000">
                      <a:alpha val="43137"/>
                    </a:srgbClr>
                  </a:outerShdw>
                </a:effectLst>
                <a:latin typeface="Arial Black" pitchFamily="34" charset="0"/>
                <a:ea typeface="+mj-ea"/>
                <a:cs typeface="+mj-cs"/>
              </a:rPr>
              <a:t> Soru 4</a:t>
            </a:r>
            <a:endParaRPr kumimoji="0" lang="tr-TR" sz="3200" b="0" i="0" u="none" strike="noStrike" kern="1200" cap="none" spc="-100" normalizeH="0" baseline="0" noProof="0" dirty="0">
              <a:ln w="3200">
                <a:solidFill>
                  <a:schemeClr val="bg2">
                    <a:shade val="25000"/>
                    <a:alpha val="25000"/>
                  </a:schemeClr>
                </a:solidFill>
                <a:prstDash val="solid"/>
                <a:round/>
              </a:ln>
              <a:solidFill>
                <a:schemeClr val="accent3">
                  <a:lumMod val="60000"/>
                  <a:lumOff val="40000"/>
                </a:schemeClr>
              </a:solidFill>
              <a:effectLst>
                <a:innerShdw blurRad="38100" dist="25400" dir="13500000">
                  <a:prstClr val="black">
                    <a:alpha val="70000"/>
                  </a:prstClr>
                </a:innerShdw>
              </a:effectLst>
              <a:uLnTx/>
              <a:uFillTx/>
              <a:latin typeface="+mj-lt"/>
              <a:ea typeface="+mj-ea"/>
              <a:cs typeface="+mj-cs"/>
            </a:endParaRPr>
          </a:p>
        </p:txBody>
      </p:sp>
      <p:sp>
        <p:nvSpPr>
          <p:cNvPr id="5" name="4 Metin kutusu"/>
          <p:cNvSpPr txBox="1"/>
          <p:nvPr/>
        </p:nvSpPr>
        <p:spPr>
          <a:xfrm>
            <a:off x="571472" y="4429132"/>
            <a:ext cx="8072494"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400" dirty="0" smtClean="0">
                <a:solidFill>
                  <a:schemeClr val="accent2"/>
                </a:solidFill>
                <a:effectLst>
                  <a:outerShdw blurRad="38100" dist="38100" dir="2700000" algn="tl">
                    <a:srgbClr val="000000">
                      <a:alpha val="43137"/>
                    </a:srgbClr>
                  </a:outerShdw>
                </a:effectLst>
                <a:latin typeface="Arial Black" pitchFamily="34" charset="0"/>
              </a:rPr>
              <a:t>D. </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a:t>
            </a:r>
            <a:r>
              <a:rPr lang="tr-TR" sz="2400"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İterasyon</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sayısı</a:t>
            </a:r>
            <a:endParaRPr lang="tr-TR" sz="24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6" name="5 Metin kutusu"/>
          <p:cNvSpPr txBox="1"/>
          <p:nvPr/>
        </p:nvSpPr>
        <p:spPr>
          <a:xfrm>
            <a:off x="571472" y="4929198"/>
            <a:ext cx="5786478"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400" dirty="0" smtClean="0">
                <a:solidFill>
                  <a:schemeClr val="accent2"/>
                </a:solidFill>
                <a:effectLst>
                  <a:outerShdw blurRad="38100" dist="38100" dir="2700000" algn="tl">
                    <a:srgbClr val="000000">
                      <a:alpha val="43137"/>
                    </a:srgbClr>
                  </a:outerShdw>
                </a:effectLst>
                <a:latin typeface="Arial Black" pitchFamily="34" charset="0"/>
              </a:rPr>
              <a:t>E.  </a:t>
            </a:r>
            <a:r>
              <a:rPr lang="tr-TR" sz="2400"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gbest</a:t>
            </a:r>
            <a:endParaRPr lang="tr-TR" sz="24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7" name="6 Metin kutusu"/>
          <p:cNvSpPr txBox="1"/>
          <p:nvPr/>
        </p:nvSpPr>
        <p:spPr>
          <a:xfrm>
            <a:off x="571472" y="2786058"/>
            <a:ext cx="4071966"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400" dirty="0" smtClean="0">
                <a:solidFill>
                  <a:schemeClr val="accent2"/>
                </a:solidFill>
                <a:effectLst>
                  <a:outerShdw blurRad="38100" dist="38100" dir="2700000" algn="tl">
                    <a:srgbClr val="000000">
                      <a:alpha val="43137"/>
                    </a:srgbClr>
                  </a:outerShdw>
                </a:effectLst>
                <a:latin typeface="Arial Black" pitchFamily="34" charset="0"/>
              </a:rPr>
              <a:t>A.  </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Parçacık Değeri</a:t>
            </a:r>
            <a:endParaRPr lang="tr-TR" sz="24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8" name="7 Metin kutusu"/>
          <p:cNvSpPr txBox="1"/>
          <p:nvPr/>
        </p:nvSpPr>
        <p:spPr>
          <a:xfrm>
            <a:off x="571472" y="3357562"/>
            <a:ext cx="6357982"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400" dirty="0" smtClean="0">
                <a:solidFill>
                  <a:schemeClr val="accent2"/>
                </a:solidFill>
                <a:effectLst>
                  <a:outerShdw blurRad="38100" dist="38100" dir="2700000" algn="tl">
                    <a:srgbClr val="000000">
                      <a:alpha val="43137"/>
                    </a:srgbClr>
                  </a:outerShdw>
                </a:effectLst>
                <a:latin typeface="Arial Black" pitchFamily="34" charset="0"/>
              </a:rPr>
              <a:t>B.  </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Öğrenme(Hızlanma) Katsayıları</a:t>
            </a:r>
            <a:endParaRPr lang="tr-TR" sz="24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9" name="8 Metin kutusu"/>
          <p:cNvSpPr txBox="1"/>
          <p:nvPr/>
        </p:nvSpPr>
        <p:spPr>
          <a:xfrm>
            <a:off x="571472" y="3929066"/>
            <a:ext cx="8358246"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400" dirty="0" smtClean="0">
                <a:solidFill>
                  <a:schemeClr val="accent2"/>
                </a:solidFill>
                <a:effectLst>
                  <a:outerShdw blurRad="38100" dist="38100" dir="2700000" algn="tl">
                    <a:srgbClr val="000000">
                      <a:alpha val="43137"/>
                    </a:srgbClr>
                  </a:outerShdw>
                </a:effectLst>
                <a:latin typeface="Arial Black" pitchFamily="34" charset="0"/>
              </a:rPr>
              <a:t>C.  </a:t>
            </a:r>
            <a:r>
              <a:rPr lang="tr-TR" sz="2400"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pbest</a:t>
            </a:r>
            <a:endParaRPr lang="tr-TR" sz="24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cxnSp>
        <p:nvCxnSpPr>
          <p:cNvPr id="10" name="9 Düz Bağlayıcı"/>
          <p:cNvCxnSpPr/>
          <p:nvPr/>
        </p:nvCxnSpPr>
        <p:spPr>
          <a:xfrm rot="16200000" flipH="1">
            <a:off x="571472" y="4429132"/>
            <a:ext cx="428628" cy="428628"/>
          </a:xfrm>
          <a:prstGeom prst="line">
            <a:avLst/>
          </a:prstGeom>
          <a:ln w="76200">
            <a:solidFill>
              <a:srgbClr val="FF3F3F"/>
            </a:solidFill>
          </a:ln>
        </p:spPr>
        <p:style>
          <a:lnRef idx="1">
            <a:schemeClr val="accent1"/>
          </a:lnRef>
          <a:fillRef idx="0">
            <a:schemeClr val="accent1"/>
          </a:fillRef>
          <a:effectRef idx="0">
            <a:schemeClr val="accent1"/>
          </a:effectRef>
          <a:fontRef idx="minor">
            <a:schemeClr val="tx1"/>
          </a:fontRef>
        </p:style>
      </p:cxnSp>
      <p:cxnSp>
        <p:nvCxnSpPr>
          <p:cNvPr id="11" name="10 Düz Bağlayıcı"/>
          <p:cNvCxnSpPr/>
          <p:nvPr/>
        </p:nvCxnSpPr>
        <p:spPr>
          <a:xfrm rot="5400000">
            <a:off x="571472" y="4429132"/>
            <a:ext cx="428628" cy="428628"/>
          </a:xfrm>
          <a:prstGeom prst="line">
            <a:avLst/>
          </a:prstGeom>
          <a:ln w="76200">
            <a:solidFill>
              <a:srgbClr val="FF3F3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Talha Taşcı\Desktop\Parçacık Sürü Optimizasyonu\fly-bird-png-2.png"/>
          <p:cNvPicPr>
            <a:picLocks noChangeAspect="1" noChangeArrowheads="1"/>
          </p:cNvPicPr>
          <p:nvPr/>
        </p:nvPicPr>
        <p:blipFill>
          <a:blip r:embed="rId2">
            <a:lum bright="-24000" contrast="-100000"/>
          </a:blip>
          <a:srcRect/>
          <a:stretch>
            <a:fillRect/>
          </a:stretch>
        </p:blipFill>
        <p:spPr bwMode="auto">
          <a:xfrm>
            <a:off x="0" y="492874"/>
            <a:ext cx="8858280" cy="6365126"/>
          </a:xfrm>
          <a:prstGeom prst="rect">
            <a:avLst/>
          </a:prstGeom>
          <a:noFill/>
          <a:ln>
            <a:noFill/>
          </a:ln>
        </p:spPr>
      </p:pic>
      <p:sp>
        <p:nvSpPr>
          <p:cNvPr id="3" name="2 İçerik Yer Tutucusu"/>
          <p:cNvSpPr>
            <a:spLocks noGrp="1"/>
          </p:cNvSpPr>
          <p:nvPr>
            <p:ph idx="1"/>
          </p:nvPr>
        </p:nvSpPr>
        <p:spPr>
          <a:xfrm>
            <a:off x="642910" y="1142984"/>
            <a:ext cx="8043890" cy="1714512"/>
          </a:xfrm>
          <a:effectLst>
            <a:outerShdw blurRad="50800" dist="38100" dir="5400000" algn="t" rotWithShape="0">
              <a:prstClr val="black">
                <a:alpha val="40000"/>
              </a:prstClr>
            </a:outerShdw>
          </a:effectLst>
        </p:spPr>
        <p:txBody>
          <a:bodyPr>
            <a:normAutofit/>
          </a:bodyPr>
          <a:lstStyle/>
          <a:p>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F(x)= x</a:t>
            </a:r>
            <a:r>
              <a:rPr lang="tr-TR" sz="2400" baseline="300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2 </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+ 2x – 3  verilen denklemin sonucunu 0 yapacak x değeri nedir?(parçacık sayısı 3; P1=3 , P2=7 , P3=5)</a:t>
            </a:r>
            <a:r>
              <a:rPr lang="tr-TR" sz="1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a:r>
            <a:br>
              <a:rPr lang="tr-TR" sz="1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br>
            <a:endParaRPr lang="tr-TR" sz="1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4" name="2 Başlık"/>
          <p:cNvSpPr txBox="1">
            <a:spLocks noGrp="1"/>
          </p:cNvSpPr>
          <p:nvPr>
            <p:ph type="title"/>
          </p:nvPr>
        </p:nvSpPr>
        <p:spPr>
          <a:xfrm>
            <a:off x="457200" y="152400"/>
            <a:ext cx="8229600" cy="847708"/>
          </a:xfrm>
          <a:prstGeom prst="rect">
            <a:avLst/>
          </a:prstGeom>
          <a:ln w="127000" cap="rnd" cmpd="dbl">
            <a:noFill/>
          </a:ln>
          <a:effectLst>
            <a:outerShdw blurRad="50800" dist="38100" dir="5400000" algn="t" rotWithShape="0">
              <a:prstClr val="black">
                <a:alpha val="40000"/>
              </a:prstClr>
            </a:outerShdw>
          </a:effectLst>
        </p:spPr>
        <p:txBody>
          <a:bodyPr vert="horz" anchor="b" anchorCtr="0">
            <a:normAutofit/>
          </a:bodyPr>
          <a:lstStyle/>
          <a:p>
            <a:pPr marL="0" marR="0" lvl="0" indent="0" defTabSz="914400" rtl="0" eaLnBrk="1" fontAlgn="auto" latinLnBrk="0" hangingPunct="1">
              <a:lnSpc>
                <a:spcPct val="100000"/>
              </a:lnSpc>
              <a:spcBef>
                <a:spcPct val="0"/>
              </a:spcBef>
              <a:spcAft>
                <a:spcPts val="0"/>
              </a:spcAft>
              <a:buClrTx/>
              <a:buSzTx/>
              <a:buFont typeface="Arial Black" pitchFamily="34" charset="0"/>
              <a:buChar char="»"/>
              <a:tabLst/>
              <a:defRPr/>
            </a:pPr>
            <a:r>
              <a:rPr lang="tr-TR" sz="3600" spc="-100" dirty="0" smtClean="0">
                <a:ln w="3200">
                  <a:solidFill>
                    <a:schemeClr val="bg2">
                      <a:shade val="25000"/>
                      <a:alpha val="25000"/>
                    </a:schemeClr>
                  </a:solidFill>
                  <a:prstDash val="solid"/>
                  <a:round/>
                </a:ln>
                <a:solidFill>
                  <a:schemeClr val="accent3">
                    <a:lumMod val="60000"/>
                    <a:lumOff val="40000"/>
                  </a:schemeClr>
                </a:solidFill>
                <a:effectLst>
                  <a:outerShdw blurRad="38100" dist="38100" dir="2700000" algn="tl">
                    <a:srgbClr val="000000">
                      <a:alpha val="43137"/>
                    </a:srgbClr>
                  </a:outerShdw>
                </a:effectLst>
                <a:latin typeface="Arial Black" pitchFamily="34" charset="0"/>
                <a:ea typeface="+mj-ea"/>
                <a:cs typeface="+mj-cs"/>
              </a:rPr>
              <a:t> Soru </a:t>
            </a:r>
            <a:r>
              <a:rPr lang="tr-TR" sz="3600" spc="-100" dirty="0" smtClean="0">
                <a:ln w="3200">
                  <a:solidFill>
                    <a:schemeClr val="bg2">
                      <a:shade val="25000"/>
                      <a:alpha val="25000"/>
                    </a:schemeClr>
                  </a:solidFill>
                  <a:prstDash val="solid"/>
                  <a:round/>
                </a:ln>
                <a:solidFill>
                  <a:schemeClr val="accent3">
                    <a:lumMod val="60000"/>
                    <a:lumOff val="40000"/>
                  </a:schemeClr>
                </a:solidFill>
                <a:effectLst>
                  <a:outerShdw blurRad="38100" dist="38100" dir="2700000" algn="tl">
                    <a:srgbClr val="000000">
                      <a:alpha val="43137"/>
                    </a:srgbClr>
                  </a:outerShdw>
                </a:effectLst>
                <a:latin typeface="Arial Black" pitchFamily="34" charset="0"/>
                <a:ea typeface="+mj-ea"/>
                <a:cs typeface="+mj-cs"/>
              </a:rPr>
              <a:t>5</a:t>
            </a:r>
            <a:endParaRPr kumimoji="0" lang="tr-TR" sz="3200" b="0" i="0" u="none" strike="noStrike" kern="1200" cap="none" spc="-100" normalizeH="0" baseline="0" noProof="0" dirty="0">
              <a:ln w="3200">
                <a:solidFill>
                  <a:schemeClr val="bg2">
                    <a:shade val="25000"/>
                    <a:alpha val="25000"/>
                  </a:schemeClr>
                </a:solidFill>
                <a:prstDash val="solid"/>
                <a:round/>
              </a:ln>
              <a:solidFill>
                <a:schemeClr val="accent3">
                  <a:lumMod val="60000"/>
                  <a:lumOff val="40000"/>
                </a:schemeClr>
              </a:solidFill>
              <a:effectLst>
                <a:innerShdw blurRad="38100" dist="25400" dir="13500000">
                  <a:prstClr val="black">
                    <a:alpha val="70000"/>
                  </a:prstClr>
                </a:innerShdw>
              </a:effectLst>
              <a:uLnTx/>
              <a:uFillTx/>
              <a:latin typeface="+mj-lt"/>
              <a:ea typeface="+mj-ea"/>
              <a:cs typeface="+mj-cs"/>
            </a:endParaRPr>
          </a:p>
        </p:txBody>
      </p:sp>
      <p:sp>
        <p:nvSpPr>
          <p:cNvPr id="7" name="6 Metin kutusu"/>
          <p:cNvSpPr txBox="1"/>
          <p:nvPr/>
        </p:nvSpPr>
        <p:spPr>
          <a:xfrm>
            <a:off x="1142976" y="3000372"/>
            <a:ext cx="1857388" cy="369332"/>
          </a:xfrm>
          <a:prstGeom prst="rect">
            <a:avLst/>
          </a:prstGeom>
          <a:noFill/>
        </p:spPr>
        <p:txBody>
          <a:bodyPr wrap="square" rtlCol="0">
            <a:spAutoFit/>
          </a:bodyPr>
          <a:lstStyle/>
          <a:p>
            <a:endParaRPr lang="tr-TR" dirty="0"/>
          </a:p>
        </p:txBody>
      </p:sp>
      <p:sp>
        <p:nvSpPr>
          <p:cNvPr id="8" name="7 Metin kutusu"/>
          <p:cNvSpPr txBox="1"/>
          <p:nvPr/>
        </p:nvSpPr>
        <p:spPr>
          <a:xfrm>
            <a:off x="1214414" y="3143248"/>
            <a:ext cx="1214446"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800" dirty="0" smtClean="0">
                <a:solidFill>
                  <a:schemeClr val="accent2"/>
                </a:solidFill>
                <a:effectLst>
                  <a:outerShdw blurRad="38100" dist="38100" dir="2700000" algn="tl">
                    <a:srgbClr val="000000">
                      <a:alpha val="43137"/>
                    </a:srgbClr>
                  </a:outerShdw>
                </a:effectLst>
                <a:latin typeface="Arial Black" pitchFamily="34" charset="0"/>
              </a:rPr>
              <a:t>A.  </a:t>
            </a:r>
            <a:r>
              <a:rPr lang="tr-TR" sz="2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3</a:t>
            </a:r>
            <a:endParaRPr lang="tr-TR" sz="28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9" name="8 Metin kutusu"/>
          <p:cNvSpPr txBox="1"/>
          <p:nvPr/>
        </p:nvSpPr>
        <p:spPr>
          <a:xfrm>
            <a:off x="6500826" y="3214686"/>
            <a:ext cx="1214446"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800" dirty="0" smtClean="0">
                <a:solidFill>
                  <a:schemeClr val="accent2"/>
                </a:solidFill>
                <a:effectLst>
                  <a:outerShdw blurRad="38100" dist="38100" dir="2700000" algn="tl">
                    <a:srgbClr val="000000">
                      <a:alpha val="43137"/>
                    </a:srgbClr>
                  </a:outerShdw>
                </a:effectLst>
                <a:latin typeface="Arial Black" pitchFamily="34" charset="0"/>
              </a:rPr>
              <a:t>C.  </a:t>
            </a:r>
            <a:r>
              <a:rPr lang="tr-TR" sz="2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9</a:t>
            </a:r>
            <a:endParaRPr lang="tr-TR" sz="28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10" name="9 Metin kutusu"/>
          <p:cNvSpPr txBox="1"/>
          <p:nvPr/>
        </p:nvSpPr>
        <p:spPr>
          <a:xfrm>
            <a:off x="3786182" y="3214686"/>
            <a:ext cx="1214446"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800" dirty="0" smtClean="0">
                <a:solidFill>
                  <a:schemeClr val="accent2"/>
                </a:solidFill>
                <a:effectLst>
                  <a:outerShdw blurRad="38100" dist="38100" dir="2700000" algn="tl">
                    <a:srgbClr val="000000">
                      <a:alpha val="43137"/>
                    </a:srgbClr>
                  </a:outerShdw>
                </a:effectLst>
                <a:latin typeface="Arial Black" pitchFamily="34" charset="0"/>
              </a:rPr>
              <a:t>B.  </a:t>
            </a:r>
            <a:r>
              <a:rPr lang="tr-TR" sz="2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5</a:t>
            </a:r>
            <a:endParaRPr lang="tr-TR" sz="28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11" name="10 Metin kutusu"/>
          <p:cNvSpPr txBox="1"/>
          <p:nvPr/>
        </p:nvSpPr>
        <p:spPr>
          <a:xfrm>
            <a:off x="5143504" y="4357694"/>
            <a:ext cx="1214446"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800" dirty="0" smtClean="0">
                <a:solidFill>
                  <a:schemeClr val="accent2"/>
                </a:solidFill>
                <a:effectLst>
                  <a:outerShdw blurRad="38100" dist="38100" dir="2700000" algn="tl">
                    <a:srgbClr val="000000">
                      <a:alpha val="43137"/>
                    </a:srgbClr>
                  </a:outerShdw>
                </a:effectLst>
                <a:latin typeface="Arial Black" pitchFamily="34" charset="0"/>
              </a:rPr>
              <a:t>E.  </a:t>
            </a:r>
            <a:r>
              <a:rPr lang="tr-TR" sz="2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0</a:t>
            </a:r>
            <a:endParaRPr lang="tr-TR" sz="28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12" name="11 Metin kutusu"/>
          <p:cNvSpPr txBox="1"/>
          <p:nvPr/>
        </p:nvSpPr>
        <p:spPr>
          <a:xfrm>
            <a:off x="2428860" y="4357694"/>
            <a:ext cx="1214446"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tr-TR" sz="2800" dirty="0" smtClean="0">
                <a:solidFill>
                  <a:schemeClr val="accent2"/>
                </a:solidFill>
                <a:effectLst>
                  <a:outerShdw blurRad="38100" dist="38100" dir="2700000" algn="tl">
                    <a:srgbClr val="000000">
                      <a:alpha val="43137"/>
                    </a:srgbClr>
                  </a:outerShdw>
                </a:effectLst>
                <a:latin typeface="Arial Black" pitchFamily="34" charset="0"/>
              </a:rPr>
              <a:t>D.  </a:t>
            </a:r>
            <a:r>
              <a:rPr lang="tr-TR" sz="2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-3</a:t>
            </a:r>
            <a:endParaRPr lang="tr-TR" sz="28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Tree>
  </p:cSld>
  <p:clrMapOvr>
    <a:masterClrMapping/>
  </p:clrMapOvr>
  <p:transition>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Talha Taşcı\Desktop\Parçacık Sürü Optimizasyonu\fly-bird-png-2.png"/>
          <p:cNvPicPr>
            <a:picLocks noChangeAspect="1" noChangeArrowheads="1"/>
          </p:cNvPicPr>
          <p:nvPr/>
        </p:nvPicPr>
        <p:blipFill>
          <a:blip r:embed="rId2">
            <a:lum bright="-24000" contrast="-100000"/>
          </a:blip>
          <a:srcRect/>
          <a:stretch>
            <a:fillRect/>
          </a:stretch>
        </p:blipFill>
        <p:spPr bwMode="auto">
          <a:xfrm>
            <a:off x="0" y="214290"/>
            <a:ext cx="8858280" cy="6365126"/>
          </a:xfrm>
          <a:prstGeom prst="rect">
            <a:avLst/>
          </a:prstGeom>
          <a:noFill/>
          <a:ln>
            <a:noFill/>
          </a:ln>
        </p:spPr>
      </p:pic>
      <p:sp>
        <p:nvSpPr>
          <p:cNvPr id="2" name="1 İçerik Yer Tutucusu"/>
          <p:cNvSpPr>
            <a:spLocks noGrp="1"/>
          </p:cNvSpPr>
          <p:nvPr>
            <p:ph idx="1"/>
          </p:nvPr>
        </p:nvSpPr>
        <p:spPr>
          <a:xfrm>
            <a:off x="457200" y="642918"/>
            <a:ext cx="8229600" cy="5453082"/>
          </a:xfrm>
          <a:effectLst>
            <a:outerShdw blurRad="50800" dist="38100" dir="5400000" algn="t" rotWithShape="0">
              <a:prstClr val="black">
                <a:alpha val="40000"/>
              </a:prstClr>
            </a:outerShdw>
          </a:effectLst>
        </p:spPr>
        <p:txBody>
          <a:bodyPr>
            <a:normAutofit fontScale="77500" lnSpcReduction="20000"/>
          </a:bodyPr>
          <a:lstStyle/>
          <a:p>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İlk olarak her parçacığın uygunluk değeri hesaplanır.</a:t>
            </a:r>
          </a:p>
          <a:p>
            <a:pPr>
              <a:buNone/>
            </a:pP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a:t>
            </a:r>
          </a:p>
          <a:p>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P1 -&gt; f(3) = 3</a:t>
            </a:r>
            <a:r>
              <a:rPr lang="tr-TR" baseline="300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2 </a:t>
            </a: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+2*3 -3= 12</a:t>
            </a:r>
          </a:p>
          <a:p>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P2 -&gt; f(7) = 7</a:t>
            </a:r>
            <a:r>
              <a:rPr lang="tr-TR" baseline="300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2</a:t>
            </a: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+ 2*7 -3= 60</a:t>
            </a:r>
          </a:p>
          <a:p>
            <a:pPr>
              <a:buNone/>
            </a:pP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a:t>
            </a: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a:t>
            </a: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P3 </a:t>
            </a: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-&gt; f(5) = 5</a:t>
            </a:r>
            <a:r>
              <a:rPr lang="tr-TR" baseline="300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2</a:t>
            </a: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+ 2*5 -3= 32</a:t>
            </a:r>
          </a:p>
          <a:p>
            <a:pPr>
              <a:buNone/>
            </a:pP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a:t>
            </a:r>
          </a:p>
          <a:p>
            <a:r>
              <a:rPr lang="tr-TR"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Pbest</a:t>
            </a: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ve </a:t>
            </a:r>
            <a:r>
              <a:rPr lang="tr-TR"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gbest</a:t>
            </a: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değerleri hesaplanır; şu an ilk </a:t>
            </a:r>
            <a:r>
              <a:rPr lang="tr-TR"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iterasyon</a:t>
            </a: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olduğu için </a:t>
            </a:r>
            <a:r>
              <a:rPr lang="tr-TR"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pbest</a:t>
            </a: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değerleri parçacıkların kendileridir. </a:t>
            </a:r>
            <a:r>
              <a:rPr lang="tr-TR"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Gbest</a:t>
            </a: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değerleri ise 0’a en yakın değer yani P1’in değeridir.</a:t>
            </a:r>
          </a:p>
          <a:p>
            <a:pPr>
              <a:buNone/>
            </a:pP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a:t>
            </a:r>
          </a:p>
          <a:p>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C1, c2, rand1, rand2 değerleri belirlenir; c1 ,c2 genellikle 2 alınır, işlem kolaylığı açısından rand1 ve rand2 değerlerini de 2 alalım.</a:t>
            </a:r>
          </a:p>
          <a:p>
            <a:pPr>
              <a:buNone/>
            </a:pP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a:t>
            </a:r>
          </a:p>
          <a:p>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Ayrıca ilk </a:t>
            </a:r>
            <a:r>
              <a:rPr lang="tr-TR"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iterasyon</a:t>
            </a: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olduğu için parçacıklar herhangi bir hıza sahip değillerdir , ilk hız değerini 0 alırız.</a:t>
            </a:r>
          </a:p>
          <a:p>
            <a:pPr>
              <a:buNone/>
            </a:pPr>
            <a:endParaRPr lang="tr-TR"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alha Taşcı\Desktop\Parçacık Sürü Optimizasyonu\fly-bird-png-2.png"/>
          <p:cNvPicPr>
            <a:picLocks noChangeAspect="1" noChangeArrowheads="1"/>
          </p:cNvPicPr>
          <p:nvPr/>
        </p:nvPicPr>
        <p:blipFill>
          <a:blip r:embed="rId2">
            <a:lum bright="-57000" contrast="-100000"/>
          </a:blip>
          <a:srcRect/>
          <a:stretch>
            <a:fillRect/>
          </a:stretch>
        </p:blipFill>
        <p:spPr bwMode="auto">
          <a:xfrm>
            <a:off x="0" y="285728"/>
            <a:ext cx="8858280" cy="6365126"/>
          </a:xfrm>
          <a:prstGeom prst="rect">
            <a:avLst/>
          </a:prstGeom>
          <a:noFill/>
          <a:ln>
            <a:noFill/>
          </a:ln>
        </p:spPr>
      </p:pic>
      <p:sp>
        <p:nvSpPr>
          <p:cNvPr id="2" name="1 İçerik Yer Tutucusu"/>
          <p:cNvSpPr>
            <a:spLocks noGrp="1"/>
          </p:cNvSpPr>
          <p:nvPr>
            <p:ph idx="1"/>
          </p:nvPr>
        </p:nvSpPr>
        <p:spPr>
          <a:xfrm>
            <a:off x="428596" y="1571612"/>
            <a:ext cx="8229600" cy="4572000"/>
          </a:xfrm>
          <a:noFill/>
          <a:ln>
            <a:noFill/>
          </a:ln>
          <a:effectLst>
            <a:outerShdw blurRad="50800" dist="38100" dir="5400000" algn="t" rotWithShape="0">
              <a:prstClr val="black">
                <a:alpha val="40000"/>
              </a:prstClr>
            </a:outerShdw>
          </a:effectLst>
        </p:spPr>
        <p:txBody>
          <a:bodyPr>
            <a:normAutofit/>
          </a:bodyPr>
          <a:lstStyle/>
          <a:p>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1995 yılında </a:t>
            </a:r>
            <a:r>
              <a:rPr lang="tr-TR" sz="2400"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Dr.Eberhart</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ve </a:t>
            </a:r>
            <a:r>
              <a:rPr lang="tr-TR" sz="2400"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Dr.Kennedy</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tarafından geliştirilmiş popülasyon temelli sezgisel bir optimizasyon tekniğidir.</a:t>
            </a:r>
          </a:p>
          <a:p>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Algoritmanın orijinal fikri, kuşların sürü halinde toplanmasıyla ilişkilendirilmiş sosyolojik davranışlarına dayanır.</a:t>
            </a:r>
          </a:p>
          <a:p>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Kuş, balık ve hayvan sürülerinin bir “bilgi paylaşma” yaklaşımı uygulayarak çevrelerine adapte olabilme, zengin yiyecek kaynağı bulabilme ve avcılardan kaçabilme yeteneklerinden esinlenmiştir.</a:t>
            </a:r>
          </a:p>
          <a:p>
            <a:endParaRPr lang="tr-TR" sz="24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3" name="2 Başlık"/>
          <p:cNvSpPr>
            <a:spLocks noGrp="1"/>
          </p:cNvSpPr>
          <p:nvPr>
            <p:ph type="title"/>
          </p:nvPr>
        </p:nvSpPr>
        <p:spPr>
          <a:effectLst>
            <a:outerShdw blurRad="50800" dist="38100" dir="5400000" algn="t" rotWithShape="0">
              <a:prstClr val="black">
                <a:alpha val="40000"/>
              </a:prstClr>
            </a:outerShdw>
          </a:effectLst>
        </p:spPr>
        <p:txBody>
          <a:bodyPr>
            <a:normAutofit/>
          </a:bodyPr>
          <a:lstStyle/>
          <a:p>
            <a:pPr>
              <a:buFont typeface="Arial Black" pitchFamily="34" charset="0"/>
              <a:buChar char="»"/>
            </a:pPr>
            <a:r>
              <a:rPr lang="tr-TR" sz="5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a:t>
            </a:r>
            <a:r>
              <a:rPr lang="tr-TR" sz="5400" dirty="0"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rPr>
              <a:t>Giriş</a:t>
            </a:r>
            <a:endParaRPr lang="tr-TR" sz="5400" dirty="0">
              <a:solidFill>
                <a:schemeClr val="accent3">
                  <a:lumMod val="60000"/>
                  <a:lumOff val="40000"/>
                </a:schemeClr>
              </a:solidFill>
              <a:effectLst>
                <a:outerShdw blurRad="38100" dist="38100" dir="2700000" algn="tl">
                  <a:srgbClr val="000000">
                    <a:alpha val="43137"/>
                  </a:srgbClr>
                </a:outerShdw>
              </a:effectLst>
              <a:latin typeface="Arial Black" pitchFamily="34" charset="0"/>
            </a:endParaRPr>
          </a:p>
        </p:txBody>
      </p:sp>
    </p:spTree>
  </p:cSld>
  <p:clrMapOvr>
    <a:masterClrMapping/>
  </p:clrMapOvr>
  <p:transition>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Talha Taşcı\Desktop\Parçacık Sürü Optimizasyonu\fly-bird-png-2.png"/>
          <p:cNvPicPr>
            <a:picLocks noChangeAspect="1" noChangeArrowheads="1"/>
          </p:cNvPicPr>
          <p:nvPr/>
        </p:nvPicPr>
        <p:blipFill>
          <a:blip r:embed="rId2">
            <a:lum bright="-24000" contrast="-100000"/>
          </a:blip>
          <a:srcRect/>
          <a:stretch>
            <a:fillRect/>
          </a:stretch>
        </p:blipFill>
        <p:spPr bwMode="auto">
          <a:xfrm>
            <a:off x="-428660" y="492874"/>
            <a:ext cx="8858280" cy="6365126"/>
          </a:xfrm>
          <a:prstGeom prst="rect">
            <a:avLst/>
          </a:prstGeom>
          <a:noFill/>
          <a:ln>
            <a:noFill/>
          </a:ln>
        </p:spPr>
      </p:pic>
      <p:sp>
        <p:nvSpPr>
          <p:cNvPr id="2" name="1 İçerik Yer Tutucusu"/>
          <p:cNvSpPr>
            <a:spLocks noGrp="1"/>
          </p:cNvSpPr>
          <p:nvPr>
            <p:ph idx="1"/>
          </p:nvPr>
        </p:nvSpPr>
        <p:spPr>
          <a:xfrm>
            <a:off x="457200" y="500042"/>
            <a:ext cx="8229600" cy="5595958"/>
          </a:xfrm>
          <a:effectLst>
            <a:outerShdw blurRad="50800" dist="38100" dir="5400000" algn="t" rotWithShape="0">
              <a:prstClr val="black">
                <a:alpha val="40000"/>
              </a:prstClr>
            </a:outerShdw>
          </a:effectLst>
        </p:spPr>
        <p:txBody>
          <a:bodyPr>
            <a:noAutofit/>
          </a:bodyPr>
          <a:lstStyle/>
          <a:p>
            <a:pPr lvl="0"/>
            <a:r>
              <a:rPr lang="tr-TR" sz="1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Parçacıkların değişim hızları ; </a:t>
            </a:r>
          </a:p>
          <a:p>
            <a:r>
              <a:rPr lang="tr-TR" sz="16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Formülümüz -&gt;</a:t>
            </a:r>
            <a:r>
              <a:rPr lang="tr-TR" sz="1600" b="1"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v</a:t>
            </a:r>
            <a:r>
              <a:rPr lang="tr-TR" sz="1600" b="1" baseline="-25000"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i</a:t>
            </a:r>
            <a:r>
              <a:rPr lang="tr-TR" sz="1600" b="1" baseline="-250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+1</a:t>
            </a:r>
            <a:r>
              <a:rPr lang="tr-TR" sz="1600" b="1"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a:t>
            </a:r>
            <a:r>
              <a:rPr lang="tr-TR" sz="1600" b="1"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v</a:t>
            </a:r>
            <a:r>
              <a:rPr lang="tr-TR" sz="1600" b="1" baseline="-25000"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i</a:t>
            </a:r>
            <a:r>
              <a:rPr lang="tr-TR" sz="1600" b="1"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+c1*rand1*(</a:t>
            </a:r>
            <a:r>
              <a:rPr lang="tr-TR" sz="1600" b="1"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pbest</a:t>
            </a:r>
            <a:r>
              <a:rPr lang="tr-TR" sz="1600" b="1"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-x) + c2*rand2*(</a:t>
            </a:r>
            <a:r>
              <a:rPr lang="tr-TR" sz="1600" b="1"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gbest</a:t>
            </a:r>
            <a:r>
              <a:rPr lang="tr-TR" sz="1600" b="1"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-x)  </a:t>
            </a:r>
            <a:endParaRPr lang="tr-TR" sz="16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a:p>
            <a:pPr>
              <a:buNone/>
            </a:pPr>
            <a:r>
              <a:rPr lang="tr-TR" sz="1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P1= 0 + 2*2*(3-3) + 2*2(3-3)= 0</a:t>
            </a:r>
          </a:p>
          <a:p>
            <a:pPr>
              <a:buNone/>
            </a:pPr>
            <a:r>
              <a:rPr lang="tr-TR" sz="1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P2= 0 + 2*2*(7-7) + 2*2(3-7)= -16</a:t>
            </a:r>
          </a:p>
          <a:p>
            <a:pPr>
              <a:buNone/>
            </a:pPr>
            <a:r>
              <a:rPr lang="tr-TR" sz="1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P3= 0 + 2*2*(5-5) + 2*2(3-5)= -8</a:t>
            </a:r>
          </a:p>
          <a:p>
            <a:pPr>
              <a:buNone/>
            </a:pPr>
            <a:endParaRPr lang="tr-TR" sz="1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a:p>
            <a:pPr lvl="0"/>
            <a:r>
              <a:rPr lang="tr-TR" sz="1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Parçacıkların yeni değerleri belirlenir; </a:t>
            </a:r>
          </a:p>
          <a:p>
            <a:pPr>
              <a:buNone/>
            </a:pPr>
            <a:r>
              <a:rPr lang="tr-TR" sz="1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P1 -&gt; 3+0=3</a:t>
            </a:r>
          </a:p>
          <a:p>
            <a:pPr>
              <a:buNone/>
            </a:pPr>
            <a:r>
              <a:rPr lang="tr-TR" sz="1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P2 -&gt; 7-16= -9</a:t>
            </a:r>
          </a:p>
          <a:p>
            <a:pPr>
              <a:buNone/>
            </a:pPr>
            <a:r>
              <a:rPr lang="tr-TR" sz="1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P3 -&gt;  5-8= -3</a:t>
            </a:r>
          </a:p>
          <a:p>
            <a:pPr>
              <a:buNone/>
            </a:pPr>
            <a:r>
              <a:rPr lang="tr-TR" sz="1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a:t>
            </a:r>
          </a:p>
          <a:p>
            <a:pPr lvl="0"/>
            <a:r>
              <a:rPr lang="tr-TR" sz="1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Yeni parçacıkların uygunluk değerini buluruz ;</a:t>
            </a:r>
          </a:p>
          <a:p>
            <a:pPr lvl="0">
              <a:buNone/>
            </a:pPr>
            <a:r>
              <a:rPr lang="tr-TR" sz="1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P1 -&gt; f(3)=12</a:t>
            </a:r>
          </a:p>
          <a:p>
            <a:pPr>
              <a:buNone/>
            </a:pPr>
            <a:r>
              <a:rPr lang="tr-TR" sz="1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P2 -&gt;f(-9)=34</a:t>
            </a:r>
          </a:p>
          <a:p>
            <a:pPr>
              <a:buNone/>
            </a:pPr>
            <a:r>
              <a:rPr lang="tr-TR" sz="1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P3 -&gt;  f(-3)=0  </a:t>
            </a:r>
            <a:r>
              <a:rPr lang="tr-TR" sz="1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sym typeface="Wingdings"/>
              </a:rPr>
              <a:t></a:t>
            </a:r>
            <a:r>
              <a:rPr lang="tr-TR" sz="1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denklemi sıfır yapan değerimiz</a:t>
            </a:r>
          </a:p>
          <a:p>
            <a:endParaRPr lang="tr-TR" sz="18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
        <p:nvSpPr>
          <p:cNvPr id="4" name="3 Metin kutusu"/>
          <p:cNvSpPr txBox="1"/>
          <p:nvPr/>
        </p:nvSpPr>
        <p:spPr>
          <a:xfrm>
            <a:off x="642910" y="5786454"/>
            <a:ext cx="2254720" cy="646331"/>
          </a:xfrm>
          <a:prstGeom prst="rect">
            <a:avLst/>
          </a:prstGeom>
          <a:noFill/>
        </p:spPr>
        <p:txBody>
          <a:bodyPr wrap="square" rtlCol="0">
            <a:spAutoFit/>
          </a:bodyPr>
          <a:lstStyle/>
          <a:p>
            <a:r>
              <a:rPr lang="tr-TR" sz="3600" dirty="0" smtClean="0">
                <a:solidFill>
                  <a:schemeClr val="accent2"/>
                </a:solidFill>
                <a:effectLst>
                  <a:outerShdw blurRad="38100" dist="38100" dir="2700000" algn="tl">
                    <a:srgbClr val="000000">
                      <a:alpha val="43137"/>
                    </a:srgbClr>
                  </a:outerShdw>
                </a:effectLst>
                <a:latin typeface="Arial Black" pitchFamily="34" charset="0"/>
              </a:rPr>
              <a:t>Cevap D</a:t>
            </a:r>
            <a:endParaRPr lang="tr-TR" sz="3600" dirty="0">
              <a:solidFill>
                <a:schemeClr val="accent2"/>
              </a:solidFill>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alha Taşcı\Desktop\Parçacık Sürü Optimizasyonu\fly-bird-png-2.png"/>
          <p:cNvPicPr>
            <a:picLocks noChangeAspect="1" noChangeArrowheads="1"/>
          </p:cNvPicPr>
          <p:nvPr/>
        </p:nvPicPr>
        <p:blipFill>
          <a:blip r:embed="rId2">
            <a:lum bright="-57000" contrast="-100000"/>
          </a:blip>
          <a:srcRect/>
          <a:stretch>
            <a:fillRect/>
          </a:stretch>
        </p:blipFill>
        <p:spPr bwMode="auto">
          <a:xfrm>
            <a:off x="0" y="285728"/>
            <a:ext cx="8858280" cy="6365126"/>
          </a:xfrm>
          <a:prstGeom prst="rect">
            <a:avLst/>
          </a:prstGeom>
          <a:noFill/>
          <a:ln>
            <a:noFill/>
          </a:ln>
        </p:spPr>
      </p:pic>
      <p:sp>
        <p:nvSpPr>
          <p:cNvPr id="2" name="1 İçerik Yer Tutucusu"/>
          <p:cNvSpPr>
            <a:spLocks noGrp="1"/>
          </p:cNvSpPr>
          <p:nvPr>
            <p:ph idx="1"/>
          </p:nvPr>
        </p:nvSpPr>
        <p:spPr>
          <a:xfrm>
            <a:off x="500034" y="1928802"/>
            <a:ext cx="8229600" cy="4572000"/>
          </a:xfrm>
          <a:noFill/>
          <a:effectLst>
            <a:outerShdw blurRad="50800" dist="38100" dir="5400000" algn="t" rotWithShape="0">
              <a:prstClr val="black">
                <a:alpha val="40000"/>
              </a:prstClr>
            </a:outerShdw>
          </a:effectLst>
        </p:spPr>
        <p:txBody>
          <a:bodyPr/>
          <a:lstStyle/>
          <a:p>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PSO’ da çözümü bulmak adına arama yapan her bir bireye </a:t>
            </a:r>
            <a:r>
              <a:rPr lang="tr-TR" b="1" i="1" u="sng" dirty="0"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rPr>
              <a:t>parçacık</a:t>
            </a:r>
            <a:r>
              <a:rPr lang="tr-TR" b="1" i="1"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a:t>
            </a: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adı verilirken, parçacıkların bulunduğu popülasyona ise </a:t>
            </a:r>
            <a:r>
              <a:rPr lang="tr-TR" b="1" i="1" u="sng" dirty="0"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rPr>
              <a:t>sürü</a:t>
            </a:r>
            <a:r>
              <a:rPr lang="tr-TR" i="1"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a:t>
            </a: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adı verilir.</a:t>
            </a:r>
          </a:p>
          <a:p>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Tüm parçacıkların </a:t>
            </a:r>
            <a:r>
              <a:rPr lang="tr-TR" u="sng" dirty="0"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rPr>
              <a:t>uygunluk</a:t>
            </a:r>
            <a:r>
              <a:rPr lang="tr-TR" u="sng"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a:t>
            </a:r>
            <a:r>
              <a:rPr lang="tr-TR" u="sng" dirty="0"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rPr>
              <a:t>fonksiyonu </a:t>
            </a: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ile bulanan uygunluk değerleri vardır. Bu fonksiyonun asıl amacı gerçek çözüme ne kadar yaklaştığımızı ölçmektir.</a:t>
            </a:r>
          </a:p>
          <a:p>
            <a:pPr>
              <a:buNone/>
            </a:pPr>
            <a:endParaRPr lang="tr-TR" dirty="0">
              <a:solidFill>
                <a:schemeClr val="accent3">
                  <a:lumMod val="40000"/>
                  <a:lumOff val="60000"/>
                </a:schemeClr>
              </a:solidFill>
              <a:latin typeface="Arial Black" pitchFamily="34" charset="0"/>
            </a:endParaRPr>
          </a:p>
        </p:txBody>
      </p:sp>
      <p:sp>
        <p:nvSpPr>
          <p:cNvPr id="3" name="2 Başlık"/>
          <p:cNvSpPr>
            <a:spLocks noGrp="1"/>
          </p:cNvSpPr>
          <p:nvPr>
            <p:ph type="title"/>
          </p:nvPr>
        </p:nvSpPr>
        <p:spPr>
          <a:effectLst>
            <a:outerShdw blurRad="50800" dist="38100" dir="5400000" algn="t" rotWithShape="0">
              <a:prstClr val="black">
                <a:alpha val="40000"/>
              </a:prstClr>
            </a:outerShdw>
          </a:effectLst>
        </p:spPr>
        <p:txBody>
          <a:bodyPr>
            <a:normAutofit/>
          </a:bodyPr>
          <a:lstStyle/>
          <a:p>
            <a:pPr>
              <a:buFont typeface="Arial Black" pitchFamily="34" charset="0"/>
              <a:buChar char="»"/>
            </a:pPr>
            <a:r>
              <a:rPr lang="tr-TR" sz="5400" dirty="0"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rPr>
              <a:t> Genel Bilgiler</a:t>
            </a:r>
            <a:endParaRPr lang="tr-TR" sz="4800" dirty="0">
              <a:solidFill>
                <a:schemeClr val="accent3">
                  <a:lumMod val="60000"/>
                  <a:lumOff val="40000"/>
                </a:schemeClr>
              </a:solidFill>
            </a:endParaRPr>
          </a:p>
        </p:txBody>
      </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Talha Taşcı\Desktop\Parçacık Sürü Optimizasyonu\fly-bird-png-2.png"/>
          <p:cNvPicPr>
            <a:picLocks noChangeAspect="1" noChangeArrowheads="1"/>
          </p:cNvPicPr>
          <p:nvPr/>
        </p:nvPicPr>
        <p:blipFill>
          <a:blip r:embed="rId2">
            <a:lum bright="-57000" contrast="-100000"/>
          </a:blip>
          <a:srcRect/>
          <a:stretch>
            <a:fillRect/>
          </a:stretch>
        </p:blipFill>
        <p:spPr bwMode="auto">
          <a:xfrm>
            <a:off x="-214346" y="492874"/>
            <a:ext cx="8858280" cy="6365126"/>
          </a:xfrm>
          <a:prstGeom prst="rect">
            <a:avLst/>
          </a:prstGeom>
          <a:noFill/>
          <a:ln>
            <a:noFill/>
          </a:ln>
        </p:spPr>
      </p:pic>
      <p:sp>
        <p:nvSpPr>
          <p:cNvPr id="2" name="1 İçerik Yer Tutucusu"/>
          <p:cNvSpPr>
            <a:spLocks noGrp="1"/>
          </p:cNvSpPr>
          <p:nvPr>
            <p:ph idx="1"/>
          </p:nvPr>
        </p:nvSpPr>
        <p:spPr>
          <a:xfrm>
            <a:off x="428596" y="785794"/>
            <a:ext cx="8229600" cy="5167330"/>
          </a:xfrm>
          <a:effectLst>
            <a:outerShdw blurRad="50800" dist="38100" dir="5400000" algn="t" rotWithShape="0">
              <a:prstClr val="black">
                <a:alpha val="40000"/>
              </a:prstClr>
            </a:outerShdw>
          </a:effectLst>
        </p:spPr>
        <p:txBody>
          <a:bodyPr>
            <a:normAutofit/>
          </a:bodyPr>
          <a:lstStyle/>
          <a:p>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PSO, bireyler arasındaki bilginin paylaşımını esas alır. Her bir parçacık kendi pozisyonunu sürüdeki en iyi pozisyona doğru ayarlarken, bir önceki tecrübesinden de yararlanır.</a:t>
            </a:r>
          </a:p>
          <a:p>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Bir parçacığın çözümü aradığı süre boyunca kendisinin çözüme en çok yaklaştığı, o andaki en iyi durumuna </a:t>
            </a:r>
            <a:r>
              <a:rPr lang="tr-TR" b="1" u="sng" dirty="0" err="1"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rPr>
              <a:t>pbest</a:t>
            </a: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denirken, tüm sürüde tüm arama boyunca çözüme en çok yaklaşan parçacığın o andaki durumuna ise </a:t>
            </a:r>
            <a:r>
              <a:rPr lang="tr-TR" b="1" u="sng" dirty="0" err="1"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rPr>
              <a:t>gbest</a:t>
            </a:r>
            <a:r>
              <a:rPr lang="tr-TR" b="1"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a:t>
            </a:r>
            <a:r>
              <a:rPr lang="tr-TR"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denir.</a:t>
            </a:r>
            <a:endParaRPr lang="tr-TR"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Talha Taşcı\Desktop\Parçacık Sürü Optimizasyonu\fly-bird-png-2.png"/>
          <p:cNvPicPr>
            <a:picLocks noChangeAspect="1" noChangeArrowheads="1"/>
          </p:cNvPicPr>
          <p:nvPr/>
        </p:nvPicPr>
        <p:blipFill>
          <a:blip r:embed="rId2">
            <a:lum bright="-57000" contrast="-100000"/>
          </a:blip>
          <a:srcRect/>
          <a:stretch>
            <a:fillRect/>
          </a:stretch>
        </p:blipFill>
        <p:spPr bwMode="auto">
          <a:xfrm>
            <a:off x="0" y="492874"/>
            <a:ext cx="8858280" cy="6365126"/>
          </a:xfrm>
          <a:prstGeom prst="rect">
            <a:avLst/>
          </a:prstGeom>
          <a:noFill/>
          <a:ln>
            <a:noFill/>
          </a:ln>
        </p:spPr>
      </p:pic>
      <p:sp>
        <p:nvSpPr>
          <p:cNvPr id="2" name="1 İçerik Yer Tutucusu"/>
          <p:cNvSpPr>
            <a:spLocks noGrp="1"/>
          </p:cNvSpPr>
          <p:nvPr>
            <p:ph idx="1"/>
          </p:nvPr>
        </p:nvSpPr>
        <p:spPr>
          <a:xfrm>
            <a:off x="642910" y="1714488"/>
            <a:ext cx="7786742" cy="4929190"/>
          </a:xfrm>
          <a:effectLst>
            <a:outerShdw blurRad="50800" dist="38100" dir="5400000" algn="t" rotWithShape="0">
              <a:prstClr val="black">
                <a:alpha val="40000"/>
              </a:prstClr>
            </a:outerShdw>
          </a:effectLst>
        </p:spPr>
        <p:txBody>
          <a:bodyPr>
            <a:normAutofit/>
          </a:bodyPr>
          <a:lstStyle/>
          <a:p>
            <a:r>
              <a:rPr lang="tr-TR" sz="2400"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PSO’da</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öncelikle çözümü arayacak sürü ve gerekli parametreler belirlenir. Uygunluk fonksiyonu yardımıyla parçacıkların çözüme yakınlığı ölçülür ve bu değerlere göre </a:t>
            </a:r>
            <a:r>
              <a:rPr lang="tr-TR" sz="2400"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pbest</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ve </a:t>
            </a:r>
            <a:r>
              <a:rPr lang="tr-TR" sz="2400"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gbest</a:t>
            </a:r>
            <a:r>
              <a:rPr lang="tr-TR" sz="24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değerleri güncellenir. Daha sonra değişim hızı fonksiyonu ile her parçacığın yapacağı hareket belirlenir ve yeni durumları ayarlanır. Tekrar uygunluk fonksiyonu ile çözüme ne kadar yaklaşıldığı kontrol edilir. Bu döngü istenilen şartlara ulaşılıncaya kadar tekrarlanır.</a:t>
            </a:r>
          </a:p>
          <a:p>
            <a:endParaRPr lang="tr-TR" sz="2400" dirty="0">
              <a:solidFill>
                <a:schemeClr val="accent3">
                  <a:lumMod val="40000"/>
                  <a:lumOff val="60000"/>
                </a:schemeClr>
              </a:solidFill>
              <a:latin typeface="Arial Black" pitchFamily="34" charset="0"/>
            </a:endParaRPr>
          </a:p>
        </p:txBody>
      </p:sp>
      <p:sp>
        <p:nvSpPr>
          <p:cNvPr id="4" name="2 Başlık"/>
          <p:cNvSpPr>
            <a:spLocks noGrp="1"/>
          </p:cNvSpPr>
          <p:nvPr>
            <p:ph type="title"/>
          </p:nvPr>
        </p:nvSpPr>
        <p:spPr>
          <a:effectLst>
            <a:outerShdw blurRad="50800" dist="38100" dir="5400000" algn="t" rotWithShape="0">
              <a:prstClr val="black">
                <a:alpha val="40000"/>
              </a:prstClr>
            </a:outerShdw>
          </a:effectLst>
        </p:spPr>
        <p:txBody>
          <a:bodyPr>
            <a:normAutofit/>
          </a:bodyPr>
          <a:lstStyle/>
          <a:p>
            <a:pPr>
              <a:buFont typeface="Arial Black" pitchFamily="34" charset="0"/>
              <a:buChar char="»"/>
            </a:pPr>
            <a:r>
              <a:rPr lang="tr-TR" sz="5400" dirty="0"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rPr>
              <a:t> Teoride PSO</a:t>
            </a:r>
            <a:endParaRPr lang="tr-TR" sz="4800" dirty="0">
              <a:solidFill>
                <a:schemeClr val="accent3">
                  <a:lumMod val="60000"/>
                  <a:lumOff val="40000"/>
                </a:schemeClr>
              </a:solidFill>
            </a:endParaRPr>
          </a:p>
        </p:txBody>
      </p:sp>
    </p:spTree>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Talha Taşcı\Desktop\Parçacık Sürü Optimizasyonu\fly-bird-png-2.png"/>
          <p:cNvPicPr>
            <a:picLocks noChangeAspect="1" noChangeArrowheads="1"/>
          </p:cNvPicPr>
          <p:nvPr/>
        </p:nvPicPr>
        <p:blipFill>
          <a:blip r:embed="rId2">
            <a:lum bright="-57000" contrast="-100000"/>
          </a:blip>
          <a:srcRect/>
          <a:stretch>
            <a:fillRect/>
          </a:stretch>
        </p:blipFill>
        <p:spPr bwMode="auto">
          <a:xfrm>
            <a:off x="0" y="492874"/>
            <a:ext cx="8858280" cy="6365126"/>
          </a:xfrm>
          <a:prstGeom prst="rect">
            <a:avLst/>
          </a:prstGeom>
          <a:noFill/>
          <a:ln>
            <a:noFill/>
          </a:ln>
        </p:spPr>
      </p:pic>
      <p:sp>
        <p:nvSpPr>
          <p:cNvPr id="2" name="1 İçerik Yer Tutucusu"/>
          <p:cNvSpPr>
            <a:spLocks noGrp="1"/>
          </p:cNvSpPr>
          <p:nvPr>
            <p:ph idx="1"/>
          </p:nvPr>
        </p:nvSpPr>
        <p:spPr/>
        <p:txBody>
          <a:bodyPr/>
          <a:lstStyle/>
          <a:p>
            <a:endParaRPr lang="tr-TR" dirty="0"/>
          </a:p>
        </p:txBody>
      </p:sp>
      <p:sp>
        <p:nvSpPr>
          <p:cNvPr id="4" name="2 Başlık"/>
          <p:cNvSpPr>
            <a:spLocks noGrp="1"/>
          </p:cNvSpPr>
          <p:nvPr>
            <p:ph type="title"/>
          </p:nvPr>
        </p:nvSpPr>
        <p:spPr>
          <a:effectLst>
            <a:outerShdw blurRad="50800" dist="38100" dir="5400000" algn="t" rotWithShape="0">
              <a:prstClr val="black">
                <a:alpha val="40000"/>
              </a:prstClr>
            </a:outerShdw>
          </a:effectLst>
        </p:spPr>
        <p:txBody>
          <a:bodyPr>
            <a:normAutofit/>
          </a:bodyPr>
          <a:lstStyle/>
          <a:p>
            <a:pPr algn="ctr"/>
            <a:r>
              <a:rPr lang="tr-TR" sz="5400" dirty="0"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rPr>
              <a:t> Akış Diyagramı</a:t>
            </a:r>
            <a:endParaRPr lang="tr-TR" sz="4800" dirty="0">
              <a:solidFill>
                <a:schemeClr val="accent3">
                  <a:lumMod val="60000"/>
                  <a:lumOff val="40000"/>
                </a:schemeClr>
              </a:solidFill>
            </a:endParaRPr>
          </a:p>
        </p:txBody>
      </p:sp>
      <p:pic>
        <p:nvPicPr>
          <p:cNvPr id="3074" name="Picture 2" descr="C:\Users\Talha Taşcı\Desktop\Parçacık Sürü Optimizasyonu\akis diyagrami.png"/>
          <p:cNvPicPr>
            <a:picLocks noChangeAspect="1" noChangeArrowheads="1"/>
          </p:cNvPicPr>
          <p:nvPr/>
        </p:nvPicPr>
        <p:blipFill>
          <a:blip r:embed="rId3"/>
          <a:srcRect/>
          <a:stretch>
            <a:fillRect/>
          </a:stretch>
        </p:blipFill>
        <p:spPr bwMode="auto">
          <a:xfrm>
            <a:off x="1643042" y="1571612"/>
            <a:ext cx="6373448" cy="4580618"/>
          </a:xfrm>
          <a:prstGeom prst="rect">
            <a:avLst/>
          </a:prstGeom>
          <a:noFill/>
          <a:ln w="165100" cap="rnd" cmpd="dbl">
            <a:solidFill>
              <a:schemeClr val="accent3">
                <a:lumMod val="40000"/>
                <a:lumOff val="60000"/>
              </a:schemeClr>
            </a:solidFill>
            <a:prstDash val="solid"/>
            <a:round/>
          </a:ln>
          <a:effectLst>
            <a:outerShdw blurRad="50800" dist="38100" dir="5400000" algn="t" rotWithShape="0">
              <a:prstClr val="black">
                <a:alpha val="40000"/>
              </a:prstClr>
            </a:outerShdw>
            <a:softEdge rad="12700"/>
          </a:effectLst>
          <a:scene3d>
            <a:camera prst="orthographicFront"/>
            <a:lightRig rig="threePt" dir="t"/>
          </a:scene3d>
          <a:sp3d>
            <a:bevelT w="152400" h="50800" prst="softRound"/>
          </a:sp3d>
        </p:spPr>
      </p:pic>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Talha Taşcı\Desktop\Parçacık Sürü Optimizasyonu\fly-bird-png-2.png"/>
          <p:cNvPicPr>
            <a:picLocks noChangeAspect="1" noChangeArrowheads="1"/>
          </p:cNvPicPr>
          <p:nvPr/>
        </p:nvPicPr>
        <p:blipFill>
          <a:blip r:embed="rId2">
            <a:lum bright="-57000" contrast="-100000"/>
          </a:blip>
          <a:srcRect/>
          <a:stretch>
            <a:fillRect/>
          </a:stretch>
        </p:blipFill>
        <p:spPr bwMode="auto">
          <a:xfrm>
            <a:off x="-214346" y="492874"/>
            <a:ext cx="8858280" cy="6365126"/>
          </a:xfrm>
          <a:prstGeom prst="rect">
            <a:avLst/>
          </a:prstGeom>
          <a:noFill/>
          <a:ln>
            <a:noFill/>
          </a:ln>
        </p:spPr>
      </p:pic>
      <p:sp>
        <p:nvSpPr>
          <p:cNvPr id="2" name="1 İçerik Yer Tutucusu"/>
          <p:cNvSpPr>
            <a:spLocks noGrp="1"/>
          </p:cNvSpPr>
          <p:nvPr>
            <p:ph idx="1"/>
          </p:nvPr>
        </p:nvSpPr>
        <p:spPr>
          <a:effectLst>
            <a:outerShdw blurRad="50800" dist="38100" dir="5400000" algn="t" rotWithShape="0">
              <a:prstClr val="black">
                <a:alpha val="40000"/>
              </a:prstClr>
            </a:outerShdw>
          </a:effectLst>
        </p:spPr>
        <p:txBody>
          <a:bodyPr>
            <a:normAutofit/>
          </a:bodyPr>
          <a:lstStyle/>
          <a:p>
            <a:r>
              <a:rPr lang="tr-TR" sz="2200" b="1" dirty="0"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rPr>
              <a:t>x </a:t>
            </a:r>
            <a:r>
              <a:rPr lang="tr-TR" sz="22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parçacık değeri</a:t>
            </a:r>
          </a:p>
          <a:p>
            <a:r>
              <a:rPr lang="tr-TR" sz="2200" b="1" dirty="0"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rPr>
              <a:t>v</a:t>
            </a:r>
            <a:r>
              <a:rPr lang="tr-TR" sz="2200" b="1"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a:t>
            </a:r>
            <a:r>
              <a:rPr lang="tr-TR" sz="22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parçacığın değişim hızı,</a:t>
            </a:r>
          </a:p>
          <a:p>
            <a:r>
              <a:rPr lang="tr-TR" sz="2200" b="1" dirty="0"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rPr>
              <a:t>c1</a:t>
            </a:r>
            <a:r>
              <a:rPr lang="tr-TR" sz="2200" b="1"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a:t>
            </a:r>
            <a:r>
              <a:rPr lang="tr-TR" sz="2200" b="1" dirty="0"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rPr>
              <a:t>c2</a:t>
            </a:r>
            <a:r>
              <a:rPr lang="tr-TR" sz="22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 sabit değerler,</a:t>
            </a:r>
          </a:p>
          <a:p>
            <a:r>
              <a:rPr lang="tr-TR" sz="2200" b="1" dirty="0"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rPr>
              <a:t>rand1</a:t>
            </a:r>
            <a:r>
              <a:rPr lang="tr-TR" sz="2200" b="1"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a:t>
            </a:r>
            <a:r>
              <a:rPr lang="tr-TR" sz="2200" b="1" dirty="0"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rPr>
              <a:t>rand2</a:t>
            </a:r>
            <a:r>
              <a:rPr lang="tr-TR" sz="22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 rastgele üretilen değerler,</a:t>
            </a:r>
          </a:p>
          <a:p>
            <a:r>
              <a:rPr lang="tr-TR" sz="2200" b="1" dirty="0" err="1"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rPr>
              <a:t>pbest</a:t>
            </a:r>
            <a:r>
              <a:rPr lang="tr-TR" sz="22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 parçacığın çözüme en çok yaklaştığı durum</a:t>
            </a:r>
          </a:p>
          <a:p>
            <a:r>
              <a:rPr lang="tr-TR" sz="2200" b="1" dirty="0" err="1"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rPr>
              <a:t>gbest</a:t>
            </a:r>
            <a:r>
              <a:rPr lang="tr-TR" sz="22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 tüm parçacıklar arasında çözüme en çok yaklaşılan durum olmak üzere aşağıdaki formül ile hesaplanır.</a:t>
            </a:r>
          </a:p>
          <a:p>
            <a:endParaRPr lang="tr-TR" sz="2200" dirty="0">
              <a:effectLst>
                <a:outerShdw blurRad="38100" dist="38100" dir="2700000" algn="tl">
                  <a:srgbClr val="000000">
                    <a:alpha val="43137"/>
                  </a:srgbClr>
                </a:outerShdw>
              </a:effectLst>
            </a:endParaRPr>
          </a:p>
        </p:txBody>
      </p:sp>
      <p:sp>
        <p:nvSpPr>
          <p:cNvPr id="4" name="2 Başlık"/>
          <p:cNvSpPr>
            <a:spLocks noGrp="1"/>
          </p:cNvSpPr>
          <p:nvPr>
            <p:ph type="title"/>
          </p:nvPr>
        </p:nvSpPr>
        <p:spPr>
          <a:effectLst>
            <a:outerShdw blurRad="50800" dist="38100" dir="5400000" algn="t" rotWithShape="0">
              <a:prstClr val="black">
                <a:alpha val="40000"/>
              </a:prstClr>
            </a:outerShdw>
          </a:effectLst>
        </p:spPr>
        <p:txBody>
          <a:bodyPr>
            <a:normAutofit/>
          </a:bodyPr>
          <a:lstStyle/>
          <a:p>
            <a:pPr>
              <a:buFont typeface="Arial Black" pitchFamily="34" charset="0"/>
              <a:buChar char="»"/>
            </a:pPr>
            <a:r>
              <a:rPr lang="tr-TR" sz="5400" dirty="0" smtClean="0">
                <a:solidFill>
                  <a:schemeClr val="accent3">
                    <a:lumMod val="60000"/>
                    <a:lumOff val="40000"/>
                  </a:schemeClr>
                </a:solidFill>
                <a:effectLst>
                  <a:outerShdw blurRad="38100" dist="38100" dir="2700000" algn="tl">
                    <a:srgbClr val="000000">
                      <a:alpha val="43137"/>
                    </a:srgbClr>
                  </a:outerShdw>
                </a:effectLst>
                <a:latin typeface="Arial Black" pitchFamily="34" charset="0"/>
              </a:rPr>
              <a:t> Değişim Hızı</a:t>
            </a:r>
            <a:endParaRPr lang="tr-TR" sz="4800" dirty="0">
              <a:solidFill>
                <a:schemeClr val="accent3">
                  <a:lumMod val="60000"/>
                  <a:lumOff val="40000"/>
                </a:schemeClr>
              </a:solidFill>
            </a:endParaRPr>
          </a:p>
        </p:txBody>
      </p:sp>
      <p:pic>
        <p:nvPicPr>
          <p:cNvPr id="4098" name="Picture 2" descr="C:\Users\Talha Taşcı\Desktop\Parçacık Sürü Optimizasyonu\1_LHo-7_xaj8HRnI6zxjFHfQ.png"/>
          <p:cNvPicPr>
            <a:picLocks noChangeAspect="1" noChangeArrowheads="1"/>
          </p:cNvPicPr>
          <p:nvPr/>
        </p:nvPicPr>
        <p:blipFill>
          <a:blip r:embed="rId3">
            <a:lum bright="-27000" contrast="5000"/>
          </a:blip>
          <a:srcRect/>
          <a:stretch>
            <a:fillRect/>
          </a:stretch>
        </p:blipFill>
        <p:spPr bwMode="auto">
          <a:xfrm>
            <a:off x="714348" y="5072074"/>
            <a:ext cx="7880375" cy="965732"/>
          </a:xfrm>
          <a:prstGeom prst="rect">
            <a:avLst/>
          </a:prstGeom>
          <a:noFill/>
          <a:ln w="127000">
            <a:solidFill>
              <a:schemeClr val="accent3">
                <a:lumMod val="60000"/>
                <a:lumOff val="40000"/>
              </a:schemeClr>
            </a:solid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pic>
    </p:spTree>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Talha Taşcı\Desktop\Parçacık Sürü Optimizasyonu\fly-bird-png-2.png"/>
          <p:cNvPicPr>
            <a:picLocks noChangeAspect="1" noChangeArrowheads="1"/>
          </p:cNvPicPr>
          <p:nvPr/>
        </p:nvPicPr>
        <p:blipFill>
          <a:blip r:embed="rId2">
            <a:lum bright="-57000" contrast="-100000"/>
          </a:blip>
          <a:srcRect/>
          <a:stretch>
            <a:fillRect/>
          </a:stretch>
        </p:blipFill>
        <p:spPr bwMode="auto">
          <a:xfrm>
            <a:off x="0" y="492874"/>
            <a:ext cx="8858280" cy="6365126"/>
          </a:xfrm>
          <a:prstGeom prst="rect">
            <a:avLst/>
          </a:prstGeom>
          <a:noFill/>
          <a:ln>
            <a:noFill/>
          </a:ln>
        </p:spPr>
      </p:pic>
      <p:sp>
        <p:nvSpPr>
          <p:cNvPr id="2" name="1 İçerik Yer Tutucusu"/>
          <p:cNvSpPr>
            <a:spLocks noGrp="1"/>
          </p:cNvSpPr>
          <p:nvPr>
            <p:ph idx="1"/>
          </p:nvPr>
        </p:nvSpPr>
        <p:spPr>
          <a:xfrm>
            <a:off x="428596" y="785794"/>
            <a:ext cx="4429156" cy="5357818"/>
          </a:xfrm>
          <a:effectLst>
            <a:outerShdw blurRad="50800" dist="38100" dir="5400000" algn="t" rotWithShape="0">
              <a:prstClr val="black">
                <a:alpha val="40000"/>
              </a:prstClr>
            </a:outerShdw>
          </a:effectLst>
        </p:spPr>
        <p:txBody>
          <a:bodyPr>
            <a:noAutofit/>
          </a:bodyPr>
          <a:lstStyle/>
          <a:p>
            <a:r>
              <a:rPr lang="tr-TR" sz="22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Burada c1 ve c2 katsayıları öğrenme faktörleridir ve hızlanma katsayıları olarak da adlandırılır.</a:t>
            </a:r>
          </a:p>
          <a:p>
            <a:r>
              <a:rPr lang="tr-TR" sz="22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Bu katsayılar, bir </a:t>
            </a:r>
            <a:r>
              <a:rPr lang="tr-TR" sz="2200"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iterasyonda</a:t>
            </a:r>
            <a:r>
              <a:rPr lang="tr-TR" sz="22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bir parçacığın alabileceği adımın maksimum boyutunu etkiler ve her parçacığı kişisel en iyi ve global en iyi pozisyonlarına doğru çeken, </a:t>
            </a:r>
            <a:r>
              <a:rPr lang="tr-TR" sz="2200" dirty="0" err="1"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stokastik</a:t>
            </a:r>
            <a:r>
              <a:rPr lang="tr-TR" sz="22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 hızlanmayı ifade eder. </a:t>
            </a:r>
          </a:p>
          <a:p>
            <a:endParaRPr lang="tr-TR" sz="2200" dirty="0">
              <a:solidFill>
                <a:schemeClr val="accent3">
                  <a:lumMod val="40000"/>
                  <a:lumOff val="60000"/>
                </a:schemeClr>
              </a:solidFill>
              <a:effectLst>
                <a:outerShdw blurRad="38100" dist="38100" dir="2700000" algn="tl">
                  <a:srgbClr val="000000">
                    <a:alpha val="43137"/>
                  </a:srgbClr>
                </a:outerShdw>
              </a:effectLst>
              <a:latin typeface="Arial Black" pitchFamily="34" charset="0"/>
            </a:endParaRPr>
          </a:p>
        </p:txBody>
      </p:sp>
      <p:pic>
        <p:nvPicPr>
          <p:cNvPr id="6146" name="Picture 2" descr="C:\Users\Talha Taşcı\Desktop\Parçacık Sürü Optimizasyonu\source.gif"/>
          <p:cNvPicPr>
            <a:picLocks noChangeAspect="1" noChangeArrowheads="1"/>
          </p:cNvPicPr>
          <p:nvPr/>
        </p:nvPicPr>
        <p:blipFill>
          <a:blip r:embed="rId3">
            <a:lum bright="-36000" contrast="10000"/>
          </a:blip>
          <a:srcRect/>
          <a:stretch>
            <a:fillRect/>
          </a:stretch>
        </p:blipFill>
        <p:spPr bwMode="auto">
          <a:xfrm>
            <a:off x="5143504" y="1714488"/>
            <a:ext cx="3526370" cy="3500462"/>
          </a:xfrm>
          <a:prstGeom prst="rect">
            <a:avLst/>
          </a:prstGeom>
          <a:noFill/>
          <a:ln w="127000">
            <a:solidFill>
              <a:schemeClr val="accent3">
                <a:lumMod val="60000"/>
                <a:lumOff val="40000"/>
              </a:schemeClr>
            </a:solidFill>
          </a:ln>
          <a:scene3d>
            <a:camera prst="orthographicFront"/>
            <a:lightRig rig="threePt" dir="t"/>
          </a:scene3d>
          <a:sp3d>
            <a:bevelT w="317500" h="50800" prst="softRound"/>
            <a:bevelB w="152400" h="50800" prst="softRound"/>
          </a:sp3d>
        </p:spPr>
      </p:pic>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Talha Taşcı\Desktop\Parçacık Sürü Optimizasyonu\fly-bird-png-2.png"/>
          <p:cNvPicPr>
            <a:picLocks noChangeAspect="1" noChangeArrowheads="1"/>
          </p:cNvPicPr>
          <p:nvPr/>
        </p:nvPicPr>
        <p:blipFill>
          <a:blip r:embed="rId2">
            <a:lum bright="-57000" contrast="-100000"/>
          </a:blip>
          <a:srcRect/>
          <a:stretch>
            <a:fillRect/>
          </a:stretch>
        </p:blipFill>
        <p:spPr bwMode="auto">
          <a:xfrm>
            <a:off x="-142908" y="214290"/>
            <a:ext cx="8858280" cy="6365126"/>
          </a:xfrm>
          <a:prstGeom prst="rect">
            <a:avLst/>
          </a:prstGeom>
          <a:noFill/>
          <a:ln>
            <a:noFill/>
          </a:ln>
        </p:spPr>
      </p:pic>
      <p:sp>
        <p:nvSpPr>
          <p:cNvPr id="2" name="1 İçerik Yer Tutucusu"/>
          <p:cNvSpPr>
            <a:spLocks noGrp="1"/>
          </p:cNvSpPr>
          <p:nvPr>
            <p:ph idx="1"/>
          </p:nvPr>
        </p:nvSpPr>
        <p:spPr>
          <a:xfrm>
            <a:off x="500034" y="857232"/>
            <a:ext cx="8229600" cy="5072066"/>
          </a:xfrm>
          <a:effectLst>
            <a:outerShdw blurRad="50800" dist="38100" dir="5400000" algn="t" rotWithShape="0">
              <a:prstClr val="black">
                <a:alpha val="40000"/>
              </a:prstClr>
            </a:outerShdw>
          </a:effectLst>
        </p:spPr>
        <p:txBody>
          <a:bodyPr>
            <a:normAutofit/>
          </a:bodyPr>
          <a:lstStyle/>
          <a:p>
            <a:r>
              <a:rPr lang="tr-TR" sz="2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Düşük değerlerin seçilmesi parçacıkların hedef bölgeye doğru çekilmeden önce, bu bölgeden uzak yerlerde dolaşmalarına imkân verir. </a:t>
            </a:r>
          </a:p>
          <a:p>
            <a:r>
              <a:rPr lang="tr-TR" sz="2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Ancak hedefe ulaşma süresi uzayabilir. </a:t>
            </a:r>
          </a:p>
          <a:p>
            <a:r>
              <a:rPr lang="tr-TR" sz="2800" dirty="0" smtClean="0">
                <a:solidFill>
                  <a:schemeClr val="accent3">
                    <a:lumMod val="40000"/>
                    <a:lumOff val="60000"/>
                  </a:schemeClr>
                </a:solidFill>
                <a:effectLst>
                  <a:outerShdw blurRad="38100" dist="38100" dir="2700000" algn="tl">
                    <a:srgbClr val="000000">
                      <a:alpha val="43137"/>
                    </a:srgbClr>
                  </a:outerShdw>
                </a:effectLst>
                <a:latin typeface="Arial Black" pitchFamily="34" charset="0"/>
              </a:rPr>
              <a:t>Diğer yandan, yüksek değerlerin seçilmesi, hedefe ulaşmayı hızlandırırken, beklenmedik hareketlerin oluşmasına ve hedef bölgeye ulaşılmamasına sebep olabilir.</a:t>
            </a:r>
          </a:p>
          <a:p>
            <a:endParaRPr lang="tr-TR" sz="2800" dirty="0">
              <a:effectLst>
                <a:outerShdw blurRad="38100" dist="38100" dir="2700000" algn="tl">
                  <a:srgbClr val="000000">
                    <a:alpha val="43137"/>
                  </a:srgbClr>
                </a:outerShdw>
              </a:effectLst>
            </a:endParaRPr>
          </a:p>
        </p:txBody>
      </p:sp>
    </p:spTree>
  </p:cSld>
  <p:clrMapOvr>
    <a:masterClrMapping/>
  </p:clrMapOvr>
  <p:transition>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Kağıt">
  <a:themeElements>
    <a:clrScheme name="Kağıt">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Kağıt">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Kağıt">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297</TotalTime>
  <Words>630</Words>
  <PresentationFormat>Ekran Gösterisi (4:3)</PresentationFormat>
  <Paragraphs>101</Paragraphs>
  <Slides>20</Slides>
  <Notes>0</Notes>
  <HiddenSlides>0</HiddenSlides>
  <MMClips>0</MMClips>
  <ScaleCrop>false</ScaleCrop>
  <HeadingPairs>
    <vt:vector size="4" baseType="variant">
      <vt:variant>
        <vt:lpstr>Tema</vt:lpstr>
      </vt:variant>
      <vt:variant>
        <vt:i4>1</vt:i4>
      </vt:variant>
      <vt:variant>
        <vt:lpstr>Slayt Başlıkları</vt:lpstr>
      </vt:variant>
      <vt:variant>
        <vt:i4>20</vt:i4>
      </vt:variant>
    </vt:vector>
  </HeadingPairs>
  <TitlesOfParts>
    <vt:vector size="21" baseType="lpstr">
      <vt:lpstr>Kağıt</vt:lpstr>
      <vt:lpstr>Parçacık Sürü  Optimizasyonu</vt:lpstr>
      <vt:lpstr> Giriş</vt:lpstr>
      <vt:lpstr> Genel Bilgiler</vt:lpstr>
      <vt:lpstr>Slayt 4</vt:lpstr>
      <vt:lpstr> Teoride PSO</vt:lpstr>
      <vt:lpstr> Akış Diyagramı</vt:lpstr>
      <vt:lpstr> Değişim Hızı</vt:lpstr>
      <vt:lpstr>Slayt 8</vt:lpstr>
      <vt:lpstr>Slayt 9</vt:lpstr>
      <vt:lpstr> Hız Değerinde Taşma</vt:lpstr>
      <vt:lpstr> Pozisyon Hesaplama</vt:lpstr>
      <vt:lpstr> PSO Algoritması</vt:lpstr>
      <vt:lpstr>Slayt 13</vt:lpstr>
      <vt:lpstr> Soru 1</vt:lpstr>
      <vt:lpstr> Soru 2</vt:lpstr>
      <vt:lpstr> Soru 3</vt:lpstr>
      <vt:lpstr> Soru 4</vt:lpstr>
      <vt:lpstr> Soru 5</vt:lpstr>
      <vt:lpstr>Slayt 19</vt:lpstr>
      <vt:lpstr>Slayt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Parçacık Sürü  Optimizasyonu</dc:title>
  <dc:creator>talha taşçı</dc:creator>
  <cp:lastModifiedBy>Talha Taşcı</cp:lastModifiedBy>
  <cp:revision>34</cp:revision>
  <dcterms:created xsi:type="dcterms:W3CDTF">2020-03-29T15:23:44Z</dcterms:created>
  <dcterms:modified xsi:type="dcterms:W3CDTF">2020-03-30T18:18:17Z</dcterms:modified>
</cp:coreProperties>
</file>