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82726"/>
            <a:ext cx="983935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0" i="0" u="sng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94019" y="1664919"/>
            <a:ext cx="446278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308" y="2986481"/>
            <a:ext cx="990092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 u="sng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852927" y="0"/>
              <a:ext cx="933907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K</a:t>
            </a:r>
            <a:r>
              <a:rPr dirty="0" spc="555"/>
              <a:t>-</a:t>
            </a:r>
            <a:r>
              <a:rPr dirty="0" spc="225"/>
              <a:t>M</a:t>
            </a:r>
            <a:r>
              <a:rPr dirty="0" spc="-120"/>
              <a:t>e</a:t>
            </a:r>
            <a:r>
              <a:rPr dirty="0" spc="-509"/>
              <a:t>a</a:t>
            </a:r>
            <a:r>
              <a:rPr dirty="0" spc="150"/>
              <a:t>n</a:t>
            </a:r>
            <a:r>
              <a:rPr dirty="0" spc="-84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3865" algn="l"/>
              </a:tabLst>
            </a:pPr>
            <a:r>
              <a:rPr dirty="0" spc="265"/>
              <a:t> </a:t>
            </a:r>
            <a:r>
              <a:rPr dirty="0" spc="265"/>
              <a:t>	</a:t>
            </a:r>
            <a:r>
              <a:rPr dirty="0" spc="-150"/>
              <a:t>Algoritmas</a:t>
            </a:r>
            <a:r>
              <a:rPr dirty="0" spc="-150">
                <a:latin typeface="Trebuchet MS"/>
                <a:cs typeface="Trebuchet MS"/>
              </a:rPr>
              <a:t>ı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084064" y="4605473"/>
            <a:ext cx="6422390" cy="122555"/>
            <a:chOff x="5084064" y="4605473"/>
            <a:chExt cx="6422390" cy="122555"/>
          </a:xfrm>
        </p:grpSpPr>
        <p:sp>
          <p:nvSpPr>
            <p:cNvPr id="8" name="object 8"/>
            <p:cNvSpPr/>
            <p:nvPr/>
          </p:nvSpPr>
          <p:spPr>
            <a:xfrm>
              <a:off x="5084064" y="4605473"/>
              <a:ext cx="6422136" cy="121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0734" y="4641342"/>
              <a:ext cx="6309360" cy="0"/>
            </a:xfrm>
            <a:custGeom>
              <a:avLst/>
              <a:gdLst/>
              <a:ahLst/>
              <a:cxnLst/>
              <a:rect l="l" t="t" r="r" b="b"/>
              <a:pathLst>
                <a:path w="6309359" h="0">
                  <a:moveTo>
                    <a:pt x="0" y="0"/>
                  </a:moveTo>
                  <a:lnTo>
                    <a:pt x="630936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14883" y="4738496"/>
            <a:ext cx="224853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Zeynep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Burcu Ba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ş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tu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ğ  </a:t>
            </a:r>
            <a:r>
              <a:rPr dirty="0" sz="2000" spc="-70">
                <a:solidFill>
                  <a:srgbClr val="FFFFFF"/>
                </a:solidFill>
                <a:latin typeface="Times New Roman"/>
                <a:cs typeface="Times New Roman"/>
              </a:rPr>
              <a:t>Beyza</a:t>
            </a:r>
            <a:r>
              <a:rPr dirty="0" sz="2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imes New Roman"/>
                <a:cs typeface="Times New Roman"/>
              </a:rPr>
              <a:t>Karaca</a:t>
            </a:r>
            <a:endParaRPr sz="2000">
              <a:latin typeface="Times New Roman"/>
              <a:cs typeface="Times New Roman"/>
            </a:endParaRPr>
          </a:p>
          <a:p>
            <a:pPr marL="12700" marR="683895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Canan </a:t>
            </a: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Tokyay  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Ece </a:t>
            </a:r>
            <a:r>
              <a:rPr dirty="0" sz="2000" spc="75">
                <a:solidFill>
                  <a:srgbClr val="FFFFFF"/>
                </a:solidFill>
                <a:latin typeface="Times New Roman"/>
                <a:cs typeface="Times New Roman"/>
              </a:rPr>
              <a:t>Nur</a:t>
            </a:r>
            <a:r>
              <a:rPr dirty="0" sz="20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imes New Roman"/>
                <a:cs typeface="Times New Roman"/>
              </a:rPr>
              <a:t>Arslan  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Hilal</a:t>
            </a:r>
            <a:r>
              <a:rPr dirty="0" sz="2000" spc="-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ld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ı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6072" y="4738496"/>
            <a:ext cx="129349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75" marR="5080" indent="-1651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b171210043 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7  </a:t>
            </a:r>
            <a:r>
              <a:rPr dirty="0" sz="2000" spc="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210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210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1712</a:t>
            </a: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-35">
                <a:solidFill>
                  <a:srgbClr val="FFFFFF"/>
                </a:solidFill>
                <a:latin typeface="Times New Roman"/>
                <a:cs typeface="Times New Roman"/>
              </a:rPr>
              <a:t>00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053" y="1078484"/>
            <a:ext cx="2300605" cy="1184910"/>
          </a:xfrm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2700" marR="5080" indent="225425">
              <a:lnSpc>
                <a:spcPts val="4330"/>
              </a:lnSpc>
              <a:spcBef>
                <a:spcPts val="630"/>
              </a:spcBef>
            </a:pPr>
            <a:r>
              <a:rPr dirty="0" sz="4000" spc="-80">
                <a:solidFill>
                  <a:srgbClr val="404040"/>
                </a:solidFill>
              </a:rPr>
              <a:t>K-Means  </a:t>
            </a:r>
            <a:r>
              <a:rPr dirty="0" sz="4000" spc="-240">
                <a:solidFill>
                  <a:srgbClr val="404040"/>
                </a:solidFill>
              </a:rPr>
              <a:t>A</a:t>
            </a:r>
            <a:r>
              <a:rPr dirty="0" sz="4000" spc="-204">
                <a:solidFill>
                  <a:srgbClr val="404040"/>
                </a:solidFill>
              </a:rPr>
              <a:t>l</a:t>
            </a:r>
            <a:r>
              <a:rPr dirty="0" sz="4000" spc="-180">
                <a:solidFill>
                  <a:srgbClr val="404040"/>
                </a:solidFill>
              </a:rPr>
              <a:t>g</a:t>
            </a:r>
            <a:r>
              <a:rPr dirty="0" sz="4000" spc="20">
                <a:solidFill>
                  <a:srgbClr val="404040"/>
                </a:solidFill>
              </a:rPr>
              <a:t>o</a:t>
            </a:r>
            <a:r>
              <a:rPr dirty="0" sz="4000" spc="120">
                <a:solidFill>
                  <a:srgbClr val="404040"/>
                </a:solidFill>
              </a:rPr>
              <a:t>r</a:t>
            </a:r>
            <a:r>
              <a:rPr dirty="0" sz="4000" spc="-120">
                <a:solidFill>
                  <a:srgbClr val="404040"/>
                </a:solidFill>
              </a:rPr>
              <a:t>i</a:t>
            </a:r>
            <a:r>
              <a:rPr dirty="0" sz="4000">
                <a:solidFill>
                  <a:srgbClr val="404040"/>
                </a:solidFill>
              </a:rPr>
              <a:t>t</a:t>
            </a:r>
            <a:r>
              <a:rPr dirty="0" sz="4000" spc="5">
                <a:solidFill>
                  <a:srgbClr val="404040"/>
                </a:solidFill>
              </a:rPr>
              <a:t>m</a:t>
            </a:r>
            <a:r>
              <a:rPr dirty="0" sz="4000" spc="-245">
                <a:solidFill>
                  <a:srgbClr val="404040"/>
                </a:solidFill>
              </a:rPr>
              <a:t>a</a:t>
            </a:r>
            <a:r>
              <a:rPr dirty="0" sz="4000" spc="-400">
                <a:solidFill>
                  <a:srgbClr val="404040"/>
                </a:solidFill>
              </a:rPr>
              <a:t>s</a:t>
            </a:r>
            <a:r>
              <a:rPr dirty="0" sz="40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644" y="2478023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7056" y="2635884"/>
            <a:ext cx="3083560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Daha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sonra data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pointler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yeni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uzakl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klar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na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göre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yeniden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kümelenir.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yak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n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olduklar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 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bulundu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u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kümeye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dahil</a:t>
            </a:r>
            <a:r>
              <a:rPr dirty="0" sz="1800" spc="1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olurlar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9473" y="1521854"/>
            <a:ext cx="6115441" cy="358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4250"/>
            <a:ext cx="46450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>
                <a:solidFill>
                  <a:srgbClr val="404040"/>
                </a:solidFill>
              </a:rPr>
              <a:t>K-Means</a:t>
            </a:r>
            <a:r>
              <a:rPr dirty="0" sz="4400" spc="-434">
                <a:solidFill>
                  <a:srgbClr val="404040"/>
                </a:solidFill>
              </a:rPr>
              <a:t> </a:t>
            </a:r>
            <a:r>
              <a:rPr dirty="0" sz="4400" spc="-120">
                <a:solidFill>
                  <a:srgbClr val="404040"/>
                </a:solidFill>
              </a:rPr>
              <a:t>Algoritmas</a:t>
            </a:r>
            <a:r>
              <a:rPr dirty="0" sz="4400" spc="-1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08" y="3329940"/>
            <a:ext cx="4419258" cy="263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848" y="3196638"/>
            <a:ext cx="4548794" cy="2695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7076" y="2193163"/>
            <a:ext cx="88506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Times New Roman"/>
                <a:cs typeface="Times New Roman"/>
              </a:rPr>
              <a:t>Sonras</a:t>
            </a:r>
            <a:r>
              <a:rPr dirty="0" sz="1800" spc="-40">
                <a:latin typeface="Trebuchet MS"/>
                <a:cs typeface="Trebuchet MS"/>
              </a:rPr>
              <a:t>ı</a:t>
            </a:r>
            <a:r>
              <a:rPr dirty="0" sz="1800" spc="-40">
                <a:latin typeface="Times New Roman"/>
                <a:cs typeface="Times New Roman"/>
              </a:rPr>
              <a:t>nda </a:t>
            </a:r>
            <a:r>
              <a:rPr dirty="0" sz="1800" spc="5">
                <a:latin typeface="Times New Roman"/>
                <a:cs typeface="Times New Roman"/>
              </a:rPr>
              <a:t>bu </a:t>
            </a:r>
            <a:r>
              <a:rPr dirty="0" sz="1800" spc="-35">
                <a:latin typeface="Times New Roman"/>
                <a:cs typeface="Times New Roman"/>
              </a:rPr>
              <a:t>yeni </a:t>
            </a:r>
            <a:r>
              <a:rPr dirty="0" sz="1800" spc="5">
                <a:latin typeface="Times New Roman"/>
                <a:cs typeface="Times New Roman"/>
              </a:rPr>
              <a:t>kümelerin </a:t>
            </a:r>
            <a:r>
              <a:rPr dirty="0" sz="1800" spc="-20">
                <a:latin typeface="Times New Roman"/>
                <a:cs typeface="Times New Roman"/>
              </a:rPr>
              <a:t>merkez noktalar</a:t>
            </a:r>
            <a:r>
              <a:rPr dirty="0" sz="1800" spc="-20">
                <a:latin typeface="Trebuchet MS"/>
                <a:cs typeface="Trebuchet MS"/>
              </a:rPr>
              <a:t>ı</a:t>
            </a:r>
            <a:r>
              <a:rPr dirty="0" sz="1800" spc="204">
                <a:latin typeface="Trebuchet MS"/>
                <a:cs typeface="Trebuchet MS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tekrar </a:t>
            </a:r>
            <a:r>
              <a:rPr dirty="0" sz="1800" spc="10">
                <a:latin typeface="Times New Roman"/>
                <a:cs typeface="Times New Roman"/>
              </a:rPr>
              <a:t>kümenin </a:t>
            </a:r>
            <a:r>
              <a:rPr dirty="0" sz="1800" spc="-3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rebuchet MS"/>
                <a:cs typeface="Trebuchet MS"/>
              </a:rPr>
              <a:t>ğı</a:t>
            </a:r>
            <a:r>
              <a:rPr dirty="0" sz="1800" spc="-30">
                <a:latin typeface="Times New Roman"/>
                <a:cs typeface="Times New Roman"/>
              </a:rPr>
              <a:t>rl</a:t>
            </a:r>
            <a:r>
              <a:rPr dirty="0" sz="1800" spc="-30">
                <a:latin typeface="Trebuchet MS"/>
                <a:cs typeface="Trebuchet MS"/>
              </a:rPr>
              <a:t>ı</a:t>
            </a:r>
            <a:r>
              <a:rPr dirty="0" sz="1800" spc="-30">
                <a:latin typeface="Times New Roman"/>
                <a:cs typeface="Times New Roman"/>
              </a:rPr>
              <a:t>k </a:t>
            </a:r>
            <a:r>
              <a:rPr dirty="0" sz="1800" spc="-15">
                <a:latin typeface="Times New Roman"/>
                <a:cs typeface="Times New Roman"/>
              </a:rPr>
              <a:t>merkezine </a:t>
            </a:r>
            <a:r>
              <a:rPr dirty="0" sz="1800" spc="-35">
                <a:latin typeface="Times New Roman"/>
                <a:cs typeface="Times New Roman"/>
              </a:rPr>
              <a:t>kayd</a:t>
            </a:r>
            <a:r>
              <a:rPr dirty="0" sz="1800" spc="-35">
                <a:latin typeface="Trebuchet MS"/>
                <a:cs typeface="Trebuchet MS"/>
              </a:rPr>
              <a:t>ı</a:t>
            </a:r>
            <a:r>
              <a:rPr dirty="0" sz="1800" spc="-35">
                <a:latin typeface="Times New Roman"/>
                <a:cs typeface="Times New Roman"/>
              </a:rPr>
              <a:t>r</a:t>
            </a:r>
            <a:r>
              <a:rPr dirty="0" sz="1800" spc="-35">
                <a:latin typeface="Trebuchet MS"/>
                <a:cs typeface="Trebuchet MS"/>
              </a:rPr>
              <a:t>ı</a:t>
            </a:r>
            <a:r>
              <a:rPr dirty="0" sz="1800" spc="-35">
                <a:latin typeface="Times New Roman"/>
                <a:cs typeface="Times New Roman"/>
              </a:rPr>
              <a:t>l</a:t>
            </a:r>
            <a:r>
              <a:rPr dirty="0" sz="1800" spc="-35">
                <a:latin typeface="Trebuchet MS"/>
                <a:cs typeface="Trebuchet MS"/>
              </a:rPr>
              <a:t>ı</a:t>
            </a:r>
            <a:r>
              <a:rPr dirty="0" sz="1800" spc="-35">
                <a:latin typeface="Times New Roman"/>
                <a:cs typeface="Times New Roman"/>
              </a:rPr>
              <a:t>r </a:t>
            </a:r>
            <a:r>
              <a:rPr dirty="0" sz="1800" spc="-60">
                <a:latin typeface="Times New Roman"/>
                <a:cs typeface="Times New Roman"/>
              </a:rPr>
              <a:t>ve </a:t>
            </a:r>
            <a:r>
              <a:rPr dirty="0" sz="1800" spc="5">
                <a:latin typeface="Times New Roman"/>
                <a:cs typeface="Times New Roman"/>
              </a:rPr>
              <a:t>bu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Times New Roman"/>
                <a:cs typeface="Times New Roman"/>
              </a:rPr>
              <a:t>noktalar </a:t>
            </a:r>
            <a:r>
              <a:rPr dirty="0" sz="1800" spc="-35">
                <a:latin typeface="Times New Roman"/>
                <a:cs typeface="Times New Roman"/>
              </a:rPr>
              <a:t>yeni </a:t>
            </a:r>
            <a:r>
              <a:rPr dirty="0" sz="1800" spc="-20">
                <a:latin typeface="Times New Roman"/>
                <a:cs typeface="Times New Roman"/>
              </a:rPr>
              <a:t>merkez noktalar</a:t>
            </a:r>
            <a:r>
              <a:rPr dirty="0" sz="1800" spc="-20">
                <a:latin typeface="Trebuchet MS"/>
                <a:cs typeface="Trebuchet MS"/>
              </a:rPr>
              <a:t>ı </a:t>
            </a:r>
            <a:r>
              <a:rPr dirty="0" sz="1800" spc="-25">
                <a:latin typeface="Times New Roman"/>
                <a:cs typeface="Times New Roman"/>
              </a:rPr>
              <a:t>haline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gelir.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84250"/>
            <a:ext cx="464502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>
                <a:solidFill>
                  <a:srgbClr val="404040"/>
                </a:solidFill>
                <a:latin typeface="Times New Roman"/>
                <a:cs typeface="Times New Roman"/>
              </a:rPr>
              <a:t>K-Means</a:t>
            </a:r>
            <a:r>
              <a:rPr dirty="0" sz="4400" spc="-43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400" spc="-120">
                <a:solidFill>
                  <a:srgbClr val="404040"/>
                </a:solidFill>
                <a:latin typeface="Times New Roman"/>
                <a:cs typeface="Times New Roman"/>
              </a:rPr>
              <a:t>Algoritmas</a:t>
            </a:r>
            <a:r>
              <a:rPr dirty="0" sz="4400" spc="-1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7187" y="3407707"/>
            <a:ext cx="4572355" cy="2676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39435" y="3314361"/>
            <a:ext cx="4532038" cy="2749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57427" y="2192528"/>
            <a:ext cx="9704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Algoritma </a:t>
            </a:r>
            <a:r>
              <a:rPr dirty="0" sz="1800" spc="5">
                <a:latin typeface="Times New Roman"/>
                <a:cs typeface="Times New Roman"/>
              </a:rPr>
              <a:t>bu </a:t>
            </a:r>
            <a:r>
              <a:rPr dirty="0" sz="1800" spc="-15">
                <a:latin typeface="Trebuchet MS"/>
                <a:cs typeface="Trebuchet MS"/>
              </a:rPr>
              <a:t>ş</a:t>
            </a:r>
            <a:r>
              <a:rPr dirty="0" sz="1800" spc="-15">
                <a:latin typeface="Times New Roman"/>
                <a:cs typeface="Times New Roman"/>
              </a:rPr>
              <a:t>ekilde </a:t>
            </a:r>
            <a:r>
              <a:rPr dirty="0" sz="1800" spc="-30">
                <a:latin typeface="Times New Roman"/>
                <a:cs typeface="Times New Roman"/>
              </a:rPr>
              <a:t>kendisini </a:t>
            </a:r>
            <a:r>
              <a:rPr dirty="0" sz="1800" spc="-15">
                <a:latin typeface="Times New Roman"/>
                <a:cs typeface="Times New Roman"/>
              </a:rPr>
              <a:t>tekrar ederek </a:t>
            </a:r>
            <a:r>
              <a:rPr dirty="0" sz="1800" spc="-20">
                <a:latin typeface="Times New Roman"/>
                <a:cs typeface="Times New Roman"/>
              </a:rPr>
              <a:t>merkez noktalar</a:t>
            </a:r>
            <a:r>
              <a:rPr dirty="0" sz="1800" spc="-20">
                <a:latin typeface="Trebuchet MS"/>
                <a:cs typeface="Trebuchet MS"/>
              </a:rPr>
              <a:t>ı </a:t>
            </a:r>
            <a:r>
              <a:rPr dirty="0" sz="1800" spc="-40">
                <a:latin typeface="Times New Roman"/>
                <a:cs typeface="Times New Roman"/>
              </a:rPr>
              <a:t>kararl</a:t>
            </a:r>
            <a:r>
              <a:rPr dirty="0" sz="1800" spc="-40">
                <a:latin typeface="Trebuchet MS"/>
                <a:cs typeface="Trebuchet MS"/>
              </a:rPr>
              <a:t>ı </a:t>
            </a:r>
            <a:r>
              <a:rPr dirty="0" sz="1800" spc="-40">
                <a:latin typeface="Times New Roman"/>
                <a:cs typeface="Times New Roman"/>
              </a:rPr>
              <a:t>hale </a:t>
            </a:r>
            <a:r>
              <a:rPr dirty="0" sz="1800" spc="-25">
                <a:latin typeface="Times New Roman"/>
                <a:cs typeface="Times New Roman"/>
              </a:rPr>
              <a:t>gelene </a:t>
            </a:r>
            <a:r>
              <a:rPr dirty="0" sz="1800" spc="-40">
                <a:latin typeface="Times New Roman"/>
                <a:cs typeface="Times New Roman"/>
              </a:rPr>
              <a:t>kadar </a:t>
            </a:r>
            <a:r>
              <a:rPr dirty="0" sz="1800" spc="-15">
                <a:latin typeface="Times New Roman"/>
                <a:cs typeface="Times New Roman"/>
              </a:rPr>
              <a:t>onlar</a:t>
            </a:r>
            <a:r>
              <a:rPr dirty="0" sz="1800" spc="-15">
                <a:latin typeface="Trebuchet MS"/>
                <a:cs typeface="Trebuchet MS"/>
              </a:rPr>
              <a:t>ı </a:t>
            </a:r>
            <a:r>
              <a:rPr dirty="0" sz="1800" spc="-15">
                <a:latin typeface="Times New Roman"/>
                <a:cs typeface="Times New Roman"/>
              </a:rPr>
              <a:t>bulunduklar</a:t>
            </a:r>
            <a:r>
              <a:rPr dirty="0" sz="1800" spc="-15">
                <a:latin typeface="Trebuchet MS"/>
                <a:cs typeface="Trebuchet MS"/>
              </a:rPr>
              <a:t>ı  </a:t>
            </a:r>
            <a:r>
              <a:rPr dirty="0" sz="1800" spc="10">
                <a:latin typeface="Times New Roman"/>
                <a:cs typeface="Times New Roman"/>
              </a:rPr>
              <a:t>kümenin </a:t>
            </a:r>
            <a:r>
              <a:rPr dirty="0" sz="1800" spc="-3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rebuchet MS"/>
                <a:cs typeface="Trebuchet MS"/>
              </a:rPr>
              <a:t>ğı</a:t>
            </a:r>
            <a:r>
              <a:rPr dirty="0" sz="1800" spc="-30">
                <a:latin typeface="Times New Roman"/>
                <a:cs typeface="Times New Roman"/>
              </a:rPr>
              <a:t>rl</a:t>
            </a:r>
            <a:r>
              <a:rPr dirty="0" sz="1800" spc="-30">
                <a:latin typeface="Trebuchet MS"/>
                <a:cs typeface="Trebuchet MS"/>
              </a:rPr>
              <a:t>ı</a:t>
            </a:r>
            <a:r>
              <a:rPr dirty="0" sz="1800" spc="-30">
                <a:latin typeface="Times New Roman"/>
                <a:cs typeface="Times New Roman"/>
              </a:rPr>
              <a:t>k </a:t>
            </a:r>
            <a:r>
              <a:rPr dirty="0" sz="1800" spc="-15">
                <a:latin typeface="Times New Roman"/>
                <a:cs typeface="Times New Roman"/>
              </a:rPr>
              <a:t>merkezine </a:t>
            </a:r>
            <a:r>
              <a:rPr dirty="0" sz="1800" spc="-20">
                <a:latin typeface="Times New Roman"/>
                <a:cs typeface="Times New Roman"/>
              </a:rPr>
              <a:t>ta</a:t>
            </a:r>
            <a:r>
              <a:rPr dirty="0" sz="1800" spc="-20">
                <a:latin typeface="Trebuchet MS"/>
                <a:cs typeface="Trebuchet MS"/>
              </a:rPr>
              <a:t>şı</a:t>
            </a:r>
            <a:r>
              <a:rPr dirty="0" sz="1800" spc="-20">
                <a:latin typeface="Times New Roman"/>
                <a:cs typeface="Times New Roman"/>
              </a:rPr>
              <a:t>y</a:t>
            </a:r>
            <a:r>
              <a:rPr dirty="0" sz="1800" spc="-20">
                <a:latin typeface="Trebuchet MS"/>
                <a:cs typeface="Trebuchet MS"/>
              </a:rPr>
              <a:t>ı</a:t>
            </a:r>
            <a:r>
              <a:rPr dirty="0" sz="1800" spc="-20">
                <a:latin typeface="Times New Roman"/>
                <a:cs typeface="Times New Roman"/>
              </a:rPr>
              <a:t>p </a:t>
            </a:r>
            <a:r>
              <a:rPr dirty="0" sz="1800" spc="-15">
                <a:latin typeface="Times New Roman"/>
                <a:cs typeface="Times New Roman"/>
              </a:rPr>
              <a:t>kümelemeyi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yeniler.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053" y="1078484"/>
            <a:ext cx="2300605" cy="1184910"/>
          </a:xfrm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2700" marR="5080" indent="225425">
              <a:lnSpc>
                <a:spcPts val="4330"/>
              </a:lnSpc>
              <a:spcBef>
                <a:spcPts val="630"/>
              </a:spcBef>
            </a:pPr>
            <a:r>
              <a:rPr dirty="0" sz="4000" spc="-80">
                <a:solidFill>
                  <a:srgbClr val="404040"/>
                </a:solidFill>
              </a:rPr>
              <a:t>K-Means  </a:t>
            </a:r>
            <a:r>
              <a:rPr dirty="0" sz="4000" spc="-240">
                <a:solidFill>
                  <a:srgbClr val="404040"/>
                </a:solidFill>
              </a:rPr>
              <a:t>A</a:t>
            </a:r>
            <a:r>
              <a:rPr dirty="0" sz="4000" spc="-204">
                <a:solidFill>
                  <a:srgbClr val="404040"/>
                </a:solidFill>
              </a:rPr>
              <a:t>l</a:t>
            </a:r>
            <a:r>
              <a:rPr dirty="0" sz="4000" spc="-180">
                <a:solidFill>
                  <a:srgbClr val="404040"/>
                </a:solidFill>
              </a:rPr>
              <a:t>g</a:t>
            </a:r>
            <a:r>
              <a:rPr dirty="0" sz="4000" spc="20">
                <a:solidFill>
                  <a:srgbClr val="404040"/>
                </a:solidFill>
              </a:rPr>
              <a:t>o</a:t>
            </a:r>
            <a:r>
              <a:rPr dirty="0" sz="4000" spc="120">
                <a:solidFill>
                  <a:srgbClr val="404040"/>
                </a:solidFill>
              </a:rPr>
              <a:t>r</a:t>
            </a:r>
            <a:r>
              <a:rPr dirty="0" sz="4000" spc="-120">
                <a:solidFill>
                  <a:srgbClr val="404040"/>
                </a:solidFill>
              </a:rPr>
              <a:t>i</a:t>
            </a:r>
            <a:r>
              <a:rPr dirty="0" sz="4000">
                <a:solidFill>
                  <a:srgbClr val="404040"/>
                </a:solidFill>
              </a:rPr>
              <a:t>t</a:t>
            </a:r>
            <a:r>
              <a:rPr dirty="0" sz="4000" spc="5">
                <a:solidFill>
                  <a:srgbClr val="404040"/>
                </a:solidFill>
              </a:rPr>
              <a:t>m</a:t>
            </a:r>
            <a:r>
              <a:rPr dirty="0" sz="4000" spc="-245">
                <a:solidFill>
                  <a:srgbClr val="404040"/>
                </a:solidFill>
              </a:rPr>
              <a:t>a</a:t>
            </a:r>
            <a:r>
              <a:rPr dirty="0" sz="4000" spc="-400">
                <a:solidFill>
                  <a:srgbClr val="404040"/>
                </a:solidFill>
              </a:rPr>
              <a:t>s</a:t>
            </a:r>
            <a:r>
              <a:rPr dirty="0" sz="40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644" y="2478023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7056" y="2635884"/>
            <a:ext cx="3035300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art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memeye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lad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ığı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nda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yani 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kararl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hale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(stable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state)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geldiklerinde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veriler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 optimum 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ekilde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kümelenmi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demektir.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6010" y="1327615"/>
            <a:ext cx="6412435" cy="3743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4250"/>
            <a:ext cx="80264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70">
                <a:solidFill>
                  <a:srgbClr val="404040"/>
                </a:solidFill>
              </a:rPr>
              <a:t>Rassal </a:t>
            </a:r>
            <a:r>
              <a:rPr dirty="0" sz="4400" spc="-130">
                <a:solidFill>
                  <a:srgbClr val="404040"/>
                </a:solidFill>
              </a:rPr>
              <a:t>Ba</a:t>
            </a:r>
            <a:r>
              <a:rPr dirty="0" sz="4400" spc="-13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4400" spc="-130">
                <a:solidFill>
                  <a:srgbClr val="404040"/>
                </a:solidFill>
              </a:rPr>
              <a:t>lang</a:t>
            </a:r>
            <a:r>
              <a:rPr dirty="0" sz="4400" spc="-1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4400" spc="-130">
                <a:solidFill>
                  <a:srgbClr val="404040"/>
                </a:solidFill>
              </a:rPr>
              <a:t>ç </a:t>
            </a:r>
            <a:r>
              <a:rPr dirty="0" sz="4400" spc="-55">
                <a:solidFill>
                  <a:srgbClr val="404040"/>
                </a:solidFill>
              </a:rPr>
              <a:t>Noktas</a:t>
            </a:r>
            <a:r>
              <a:rPr dirty="0" sz="44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44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400" spc="-140">
                <a:solidFill>
                  <a:srgbClr val="404040"/>
                </a:solidFill>
              </a:rPr>
              <a:t>Dezavantaj</a:t>
            </a:r>
            <a:r>
              <a:rPr dirty="0" sz="4400" spc="-1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358834"/>
            <a:ext cx="9813290" cy="2180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26364">
              <a:lnSpc>
                <a:spcPct val="120000"/>
              </a:lnSpc>
              <a:spcBef>
                <a:spcPts val="105"/>
              </a:spcBef>
            </a:pP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Bazen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rastgele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lang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ç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istedi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imiz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ekilde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da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lmayabilir.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da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kümelerin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istedi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imiz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ekilde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olu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mas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yani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cluster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yap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engel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olur.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Asl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nda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daha efektif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ekilde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bölütlemek </a:t>
            </a:r>
            <a:r>
              <a:rPr dirty="0" sz="1800" spc="15">
                <a:solidFill>
                  <a:srgbClr val="404040"/>
                </a:solidFill>
                <a:latin typeface="Times New Roman"/>
                <a:cs typeface="Times New Roman"/>
              </a:rPr>
              <a:t>mümkünken,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veriler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kendilerine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yak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atanaca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ndan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beklenmeyen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ekilde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gerçekle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mesine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neden 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olabilir.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Rastgelelik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içeren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ço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u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algoritma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çe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sorunlar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beraberinde</a:t>
            </a:r>
            <a:r>
              <a:rPr dirty="0" sz="1800" spc="2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getirebilmektedir.</a:t>
            </a:r>
            <a:endParaRPr sz="1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835"/>
              </a:spcBef>
            </a:pP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algoritmas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her kümenin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içerisindeki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noktalar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aras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ndaki</a:t>
            </a:r>
            <a:r>
              <a:rPr dirty="0" sz="1800" spc="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mesafenin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minimum,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kümeler 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aras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mesafenin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maksimum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oldu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u durumda</a:t>
            </a:r>
            <a:r>
              <a:rPr dirty="0" sz="1800" spc="3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yüksektir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204" y="660908"/>
            <a:ext cx="2986405" cy="160401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algn="ctr" marL="12700" marR="5080">
              <a:lnSpc>
                <a:spcPts val="4000"/>
              </a:lnSpc>
              <a:spcBef>
                <a:spcPts val="595"/>
              </a:spcBef>
            </a:pPr>
            <a:r>
              <a:rPr dirty="0" sz="3700" spc="-155">
                <a:solidFill>
                  <a:srgbClr val="404040"/>
                </a:solidFill>
              </a:rPr>
              <a:t>Rassal </a:t>
            </a:r>
            <a:r>
              <a:rPr dirty="0" sz="3700" spc="-120">
                <a:solidFill>
                  <a:srgbClr val="404040"/>
                </a:solidFill>
              </a:rPr>
              <a:t>Ba</a:t>
            </a:r>
            <a:r>
              <a:rPr dirty="0" sz="3700" spc="-12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3700" spc="-120">
                <a:solidFill>
                  <a:srgbClr val="404040"/>
                </a:solidFill>
              </a:rPr>
              <a:t>lang</a:t>
            </a:r>
            <a:r>
              <a:rPr dirty="0" sz="3700" spc="-1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3700" spc="-120">
                <a:solidFill>
                  <a:srgbClr val="404040"/>
                </a:solidFill>
              </a:rPr>
              <a:t>ç  </a:t>
            </a:r>
            <a:r>
              <a:rPr dirty="0" sz="3700" spc="-55">
                <a:solidFill>
                  <a:srgbClr val="404040"/>
                </a:solidFill>
              </a:rPr>
              <a:t>Noktas</a:t>
            </a:r>
            <a:r>
              <a:rPr dirty="0" sz="3700" spc="-55">
                <a:solidFill>
                  <a:srgbClr val="404040"/>
                </a:solidFill>
                <a:latin typeface="Trebuchet MS"/>
                <a:cs typeface="Trebuchet MS"/>
              </a:rPr>
              <a:t>ı  </a:t>
            </a:r>
            <a:r>
              <a:rPr dirty="0" sz="3700" spc="-125">
                <a:solidFill>
                  <a:srgbClr val="404040"/>
                </a:solidFill>
              </a:rPr>
              <a:t>Dezavantaj</a:t>
            </a:r>
            <a:r>
              <a:rPr dirty="0" sz="3700" spc="-1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644" y="2478023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395" y="2922901"/>
            <a:ext cx="2949575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Örne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yandaki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gibi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kümesinde 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K=3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için 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bölütleme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yapmam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z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gerekti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ini 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varsayal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6233" y="1250533"/>
            <a:ext cx="6307477" cy="3743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84250"/>
            <a:ext cx="802640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70">
                <a:solidFill>
                  <a:srgbClr val="404040"/>
                </a:solidFill>
                <a:latin typeface="Times New Roman"/>
                <a:cs typeface="Times New Roman"/>
              </a:rPr>
              <a:t>Rassal </a:t>
            </a:r>
            <a:r>
              <a:rPr dirty="0" sz="4400" spc="-130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4400" spc="-13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4400" spc="-130">
                <a:solidFill>
                  <a:srgbClr val="404040"/>
                </a:solidFill>
                <a:latin typeface="Times New Roman"/>
                <a:cs typeface="Times New Roman"/>
              </a:rPr>
              <a:t>lang</a:t>
            </a:r>
            <a:r>
              <a:rPr dirty="0" sz="4400" spc="-1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4400" spc="-130">
                <a:solidFill>
                  <a:srgbClr val="404040"/>
                </a:solidFill>
                <a:latin typeface="Times New Roman"/>
                <a:cs typeface="Times New Roman"/>
              </a:rPr>
              <a:t>ç </a:t>
            </a:r>
            <a:r>
              <a:rPr dirty="0" sz="4400" spc="-5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44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44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400" spc="-140">
                <a:solidFill>
                  <a:srgbClr val="404040"/>
                </a:solidFill>
                <a:latin typeface="Times New Roman"/>
                <a:cs typeface="Times New Roman"/>
              </a:rPr>
              <a:t>Dezavantaj</a:t>
            </a:r>
            <a:r>
              <a:rPr dirty="0" sz="4400" spc="-1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76324" y="2105402"/>
            <a:ext cx="9542145" cy="1013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durumda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beklenen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kümelemenin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optimizasyon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sonucunda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daki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gibi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sonuçlanmas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Fakar 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K- 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Means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algoritmas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lang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ç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rastgele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olmas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algoritma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sonland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ığı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nda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yani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 noktalar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kararl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hale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geldi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inde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bile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istenen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ekilde</a:t>
            </a:r>
            <a:r>
              <a:rPr dirty="0" sz="18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kümelemenin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gerçekle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ememesi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riskine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sahip.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7010" y="3550083"/>
            <a:ext cx="4072416" cy="2434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13071" y="3472514"/>
            <a:ext cx="4099737" cy="2499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84250"/>
            <a:ext cx="802640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70">
                <a:solidFill>
                  <a:srgbClr val="404040"/>
                </a:solidFill>
                <a:latin typeface="Times New Roman"/>
                <a:cs typeface="Times New Roman"/>
              </a:rPr>
              <a:t>Rassal </a:t>
            </a:r>
            <a:r>
              <a:rPr dirty="0" sz="4400" spc="-130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4400" spc="-13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4400" spc="-130">
                <a:solidFill>
                  <a:srgbClr val="404040"/>
                </a:solidFill>
                <a:latin typeface="Times New Roman"/>
                <a:cs typeface="Times New Roman"/>
              </a:rPr>
              <a:t>lang</a:t>
            </a:r>
            <a:r>
              <a:rPr dirty="0" sz="4400" spc="-1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4400" spc="-130">
                <a:solidFill>
                  <a:srgbClr val="404040"/>
                </a:solidFill>
                <a:latin typeface="Times New Roman"/>
                <a:cs typeface="Times New Roman"/>
              </a:rPr>
              <a:t>ç </a:t>
            </a:r>
            <a:r>
              <a:rPr dirty="0" sz="4400" spc="-5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44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44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4400" spc="-140">
                <a:solidFill>
                  <a:srgbClr val="404040"/>
                </a:solidFill>
                <a:latin typeface="Times New Roman"/>
                <a:cs typeface="Times New Roman"/>
              </a:rPr>
              <a:t>Dezavantaj</a:t>
            </a:r>
            <a:r>
              <a:rPr dirty="0" sz="4400" spc="-1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72286" y="2111476"/>
            <a:ext cx="97993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45">
                <a:solidFill>
                  <a:srgbClr val="404040"/>
                </a:solidFill>
                <a:latin typeface="Times New Roman"/>
                <a:cs typeface="Times New Roman"/>
              </a:rPr>
              <a:t>Örne</a:t>
            </a:r>
            <a:r>
              <a:rPr dirty="0" sz="2000" spc="4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45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rastgele 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lang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ç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daki </a:t>
            </a:r>
            <a:r>
              <a:rPr dirty="0" sz="20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ekilde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atand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ığı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nda,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iterasyonda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her 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veri noktas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kendisine 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yak</a:t>
            </a:r>
            <a:r>
              <a:rPr dirty="0" sz="20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atanaca</a:t>
            </a:r>
            <a:r>
              <a:rPr dirty="0" sz="2000" spc="-30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ndan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algoritma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kendisini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tekrar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etse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de  bölütleme beklenen </a:t>
            </a:r>
            <a:r>
              <a:rPr dirty="0" sz="20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ekilde</a:t>
            </a:r>
            <a:r>
              <a:rPr dirty="0" sz="2000" spc="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gerçekle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meyecektir.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2659" y="3815865"/>
            <a:ext cx="3915155" cy="2315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93393" y="3586076"/>
            <a:ext cx="3942046" cy="252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828" y="703579"/>
            <a:ext cx="2906395" cy="156210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algn="ctr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45">
                <a:solidFill>
                  <a:srgbClr val="404040"/>
                </a:solidFill>
              </a:rPr>
              <a:t>Rassal </a:t>
            </a:r>
            <a:r>
              <a:rPr dirty="0" sz="3600" spc="-120">
                <a:solidFill>
                  <a:srgbClr val="404040"/>
                </a:solidFill>
              </a:rPr>
              <a:t>Ba</a:t>
            </a:r>
            <a:r>
              <a:rPr dirty="0" sz="3600" spc="-12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3600" spc="-120">
                <a:solidFill>
                  <a:srgbClr val="404040"/>
                </a:solidFill>
              </a:rPr>
              <a:t>lang</a:t>
            </a:r>
            <a:r>
              <a:rPr dirty="0" sz="3600" spc="-1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3600" spc="-120">
                <a:solidFill>
                  <a:srgbClr val="404040"/>
                </a:solidFill>
              </a:rPr>
              <a:t>ç  </a:t>
            </a:r>
            <a:r>
              <a:rPr dirty="0" sz="3600" spc="-55">
                <a:solidFill>
                  <a:srgbClr val="404040"/>
                </a:solidFill>
              </a:rPr>
              <a:t>Noktas</a:t>
            </a:r>
            <a:r>
              <a:rPr dirty="0" sz="3600" spc="-55">
                <a:solidFill>
                  <a:srgbClr val="404040"/>
                </a:solidFill>
                <a:latin typeface="Trebuchet MS"/>
                <a:cs typeface="Trebuchet MS"/>
              </a:rPr>
              <a:t>ı  </a:t>
            </a:r>
            <a:r>
              <a:rPr dirty="0" sz="3600" spc="-120">
                <a:solidFill>
                  <a:srgbClr val="404040"/>
                </a:solidFill>
              </a:rPr>
              <a:t>Dezavantaj</a:t>
            </a:r>
            <a:r>
              <a:rPr dirty="0" sz="3600" spc="-1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644" y="2478023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0655" y="2821939"/>
            <a:ext cx="3079750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gibi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durumlar beklenen 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sonuçlarla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uyu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mad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ığı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ndan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yanl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ış 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yorumlan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p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hatalara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sebep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olabilmektedir.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4880" y="1311056"/>
            <a:ext cx="6326289" cy="4037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1201"/>
            <a:ext cx="30676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>
                <a:solidFill>
                  <a:srgbClr val="404040"/>
                </a:solidFill>
              </a:rPr>
              <a:t>K-Means </a:t>
            </a:r>
            <a:r>
              <a:rPr dirty="0" sz="4400" spc="455">
                <a:solidFill>
                  <a:srgbClr val="404040"/>
                </a:solidFill>
              </a:rPr>
              <a:t>+</a:t>
            </a:r>
            <a:r>
              <a:rPr dirty="0" sz="4400" spc="-10">
                <a:solidFill>
                  <a:srgbClr val="404040"/>
                </a:solidFill>
              </a:rPr>
              <a:t> </a:t>
            </a:r>
            <a:r>
              <a:rPr dirty="0" sz="4400" spc="455">
                <a:solidFill>
                  <a:srgbClr val="404040"/>
                </a:solidFill>
              </a:rPr>
              <a:t>+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6324" y="2112986"/>
            <a:ext cx="9617075" cy="3576954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800" spc="-45">
                <a:latin typeface="Times New Roman"/>
                <a:cs typeface="Times New Roman"/>
              </a:rPr>
              <a:t>Ba</a:t>
            </a:r>
            <a:r>
              <a:rPr dirty="0" sz="1800" spc="-45">
                <a:latin typeface="Trebuchet MS"/>
                <a:cs typeface="Trebuchet MS"/>
              </a:rPr>
              <a:t>ş</a:t>
            </a:r>
            <a:r>
              <a:rPr dirty="0" sz="1800" spc="-45">
                <a:latin typeface="Times New Roman"/>
                <a:cs typeface="Times New Roman"/>
              </a:rPr>
              <a:t>lang</a:t>
            </a:r>
            <a:r>
              <a:rPr dirty="0" sz="1800" spc="-45">
                <a:latin typeface="Trebuchet MS"/>
                <a:cs typeface="Trebuchet MS"/>
              </a:rPr>
              <a:t>ı</a:t>
            </a:r>
            <a:r>
              <a:rPr dirty="0" sz="1800" spc="-45">
                <a:latin typeface="Times New Roman"/>
                <a:cs typeface="Times New Roman"/>
              </a:rPr>
              <a:t>ç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merkez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noktalar</a:t>
            </a:r>
            <a:r>
              <a:rPr dirty="0" sz="1800" spc="-10">
                <a:latin typeface="Trebuchet MS"/>
                <a:cs typeface="Trebuchet MS"/>
              </a:rPr>
              <a:t>ı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ı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rastgele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seçilmesinden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kaynaklanan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hataya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çözüm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olarak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geli</a:t>
            </a:r>
            <a:r>
              <a:rPr dirty="0" sz="1800" spc="-15">
                <a:latin typeface="Trebuchet MS"/>
                <a:cs typeface="Trebuchet MS"/>
              </a:rPr>
              <a:t>ş</a:t>
            </a:r>
            <a:r>
              <a:rPr dirty="0" sz="1800" spc="-15">
                <a:latin typeface="Times New Roman"/>
                <a:cs typeface="Times New Roman"/>
              </a:rPr>
              <a:t>tirilen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baz</a:t>
            </a:r>
            <a:r>
              <a:rPr dirty="0" sz="1800" spc="-45">
                <a:latin typeface="Trebuchet MS"/>
                <a:cs typeface="Trebuchet MS"/>
              </a:rPr>
              <a:t>ı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 spc="-30">
                <a:latin typeface="Times New Roman"/>
                <a:cs typeface="Times New Roman"/>
              </a:rPr>
              <a:t>algoritmalar </a:t>
            </a:r>
            <a:r>
              <a:rPr dirty="0" sz="1800" spc="-45">
                <a:latin typeface="Times New Roman"/>
                <a:cs typeface="Times New Roman"/>
              </a:rPr>
              <a:t>vard</a:t>
            </a:r>
            <a:r>
              <a:rPr dirty="0" sz="1800" spc="-45">
                <a:latin typeface="Trebuchet MS"/>
                <a:cs typeface="Trebuchet MS"/>
              </a:rPr>
              <a:t>ı</a:t>
            </a:r>
            <a:r>
              <a:rPr dirty="0" sz="1800" spc="-45">
                <a:latin typeface="Times New Roman"/>
                <a:cs typeface="Times New Roman"/>
              </a:rPr>
              <a:t>r. </a:t>
            </a:r>
            <a:r>
              <a:rPr dirty="0" sz="1800" spc="25">
                <a:latin typeface="Times New Roman"/>
                <a:cs typeface="Times New Roman"/>
              </a:rPr>
              <a:t>K-Means++ </a:t>
            </a:r>
            <a:r>
              <a:rPr dirty="0" sz="1800" spc="-45">
                <a:latin typeface="Times New Roman"/>
                <a:cs typeface="Times New Roman"/>
              </a:rPr>
              <a:t>da </a:t>
            </a:r>
            <a:r>
              <a:rPr dirty="0" sz="1800" spc="5">
                <a:latin typeface="Times New Roman"/>
                <a:cs typeface="Times New Roman"/>
              </a:rPr>
              <a:t>bu </a:t>
            </a:r>
            <a:r>
              <a:rPr dirty="0" sz="1800" spc="-30">
                <a:latin typeface="Times New Roman"/>
                <a:cs typeface="Times New Roman"/>
              </a:rPr>
              <a:t>algoritmalardan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biridir.</a:t>
            </a:r>
            <a:endParaRPr sz="1800">
              <a:latin typeface="Times New Roman"/>
              <a:cs typeface="Times New Roman"/>
            </a:endParaRPr>
          </a:p>
          <a:p>
            <a:pPr marL="12700" marR="381635">
              <a:lnSpc>
                <a:spcPct val="110000"/>
              </a:lnSpc>
              <a:spcBef>
                <a:spcPts val="1395"/>
              </a:spcBef>
            </a:pPr>
            <a:r>
              <a:rPr dirty="0" sz="1800" spc="-20">
                <a:latin typeface="Times New Roman"/>
                <a:cs typeface="Times New Roman"/>
              </a:rPr>
              <a:t>Ad</a:t>
            </a:r>
            <a:r>
              <a:rPr dirty="0" sz="1800" spc="-20">
                <a:latin typeface="Trebuchet MS"/>
                <a:cs typeface="Trebuchet MS"/>
              </a:rPr>
              <a:t>ı</a:t>
            </a:r>
            <a:r>
              <a:rPr dirty="0" sz="1800" spc="-20">
                <a:latin typeface="Times New Roman"/>
                <a:cs typeface="Times New Roman"/>
              </a:rPr>
              <a:t>m </a:t>
            </a:r>
            <a:r>
              <a:rPr dirty="0" sz="1800" spc="-25">
                <a:latin typeface="Times New Roman"/>
                <a:cs typeface="Times New Roman"/>
              </a:rPr>
              <a:t>1: </a:t>
            </a:r>
            <a:r>
              <a:rPr dirty="0" sz="1800" spc="-20">
                <a:latin typeface="Times New Roman"/>
                <a:cs typeface="Times New Roman"/>
              </a:rPr>
              <a:t>Rastgele </a:t>
            </a:r>
            <a:r>
              <a:rPr dirty="0" sz="1800" spc="-40">
                <a:latin typeface="Times New Roman"/>
                <a:cs typeface="Times New Roman"/>
              </a:rPr>
              <a:t>seçilen </a:t>
            </a:r>
            <a:r>
              <a:rPr dirty="0" sz="1800" spc="-20">
                <a:latin typeface="Times New Roman"/>
                <a:cs typeface="Times New Roman"/>
              </a:rPr>
              <a:t>merkez </a:t>
            </a:r>
            <a:r>
              <a:rPr dirty="0" sz="1800" spc="-25">
                <a:latin typeface="Times New Roman"/>
                <a:cs typeface="Times New Roman"/>
              </a:rPr>
              <a:t>noktalardan </a:t>
            </a:r>
            <a:r>
              <a:rPr dirty="0" sz="1800" spc="10">
                <a:latin typeface="Times New Roman"/>
                <a:cs typeface="Times New Roman"/>
              </a:rPr>
              <a:t>en </a:t>
            </a:r>
            <a:r>
              <a:rPr dirty="0" sz="1800" spc="-30">
                <a:latin typeface="Times New Roman"/>
                <a:cs typeface="Times New Roman"/>
              </a:rPr>
              <a:t>yak</a:t>
            </a:r>
            <a:r>
              <a:rPr dirty="0" sz="1800" spc="-30">
                <a:latin typeface="Trebuchet MS"/>
                <a:cs typeface="Trebuchet MS"/>
              </a:rPr>
              <a:t>ı</a:t>
            </a:r>
            <a:r>
              <a:rPr dirty="0" sz="1800" spc="-30">
                <a:latin typeface="Times New Roman"/>
                <a:cs typeface="Times New Roman"/>
              </a:rPr>
              <a:t>n</a:t>
            </a:r>
            <a:r>
              <a:rPr dirty="0" sz="1800" spc="-30">
                <a:latin typeface="Trebuchet MS"/>
                <a:cs typeface="Trebuchet MS"/>
              </a:rPr>
              <a:t>ı</a:t>
            </a:r>
            <a:r>
              <a:rPr dirty="0" sz="1800" spc="-30">
                <a:latin typeface="Times New Roman"/>
                <a:cs typeface="Times New Roman"/>
              </a:rPr>
              <a:t>na </a:t>
            </a:r>
            <a:r>
              <a:rPr dirty="0" sz="1800" spc="5">
                <a:latin typeface="Times New Roman"/>
                <a:cs typeface="Times New Roman"/>
              </a:rPr>
              <a:t>her </a:t>
            </a:r>
            <a:r>
              <a:rPr dirty="0" sz="1800" spc="-10">
                <a:latin typeface="Times New Roman"/>
                <a:cs typeface="Times New Roman"/>
              </a:rPr>
              <a:t>noktadan </a:t>
            </a:r>
            <a:r>
              <a:rPr dirty="0" sz="1800" spc="-30">
                <a:latin typeface="Times New Roman"/>
                <a:cs typeface="Times New Roman"/>
              </a:rPr>
              <a:t>uzakl</a:t>
            </a:r>
            <a:r>
              <a:rPr dirty="0" sz="1800" spc="-30">
                <a:latin typeface="Trebuchet MS"/>
                <a:cs typeface="Trebuchet MS"/>
              </a:rPr>
              <a:t>ı</a:t>
            </a:r>
            <a:r>
              <a:rPr dirty="0" sz="1800" spc="-30">
                <a:latin typeface="Times New Roman"/>
                <a:cs typeface="Times New Roman"/>
              </a:rPr>
              <a:t>k </a:t>
            </a:r>
            <a:r>
              <a:rPr dirty="0" sz="1800" spc="-40">
                <a:latin typeface="Times New Roman"/>
                <a:cs typeface="Times New Roman"/>
              </a:rPr>
              <a:t>hesaplan</a:t>
            </a:r>
            <a:r>
              <a:rPr dirty="0" sz="1800" spc="-40">
                <a:latin typeface="Trebuchet MS"/>
                <a:cs typeface="Trebuchet MS"/>
              </a:rPr>
              <a:t>ı</a:t>
            </a:r>
            <a:r>
              <a:rPr dirty="0" sz="1800" spc="-40">
                <a:latin typeface="Times New Roman"/>
                <a:cs typeface="Times New Roman"/>
              </a:rPr>
              <a:t>r. </a:t>
            </a:r>
            <a:r>
              <a:rPr dirty="0" sz="1800" spc="-30">
                <a:latin typeface="Times New Roman"/>
                <a:cs typeface="Times New Roman"/>
              </a:rPr>
              <a:t>(Buna </a:t>
            </a:r>
            <a:r>
              <a:rPr dirty="0" sz="1800" spc="-20">
                <a:latin typeface="Times New Roman"/>
                <a:cs typeface="Times New Roman"/>
              </a:rPr>
              <a:t>D(x)  </a:t>
            </a:r>
            <a:r>
              <a:rPr dirty="0" sz="1800" spc="-40">
                <a:latin typeface="Times New Roman"/>
                <a:cs typeface="Times New Roman"/>
              </a:rPr>
              <a:t>diyelim)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800" spc="-20">
                <a:latin typeface="Times New Roman"/>
                <a:cs typeface="Times New Roman"/>
              </a:rPr>
              <a:t>Ad</a:t>
            </a:r>
            <a:r>
              <a:rPr dirty="0" sz="1800" spc="-20">
                <a:latin typeface="Trebuchet MS"/>
                <a:cs typeface="Trebuchet MS"/>
              </a:rPr>
              <a:t>ı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2:Yeni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noktalar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mesafenin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karesini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olas</a:t>
            </a:r>
            <a:r>
              <a:rPr dirty="0" sz="1800" spc="-50">
                <a:latin typeface="Trebuchet MS"/>
                <a:cs typeface="Trebuchet MS"/>
              </a:rPr>
              <a:t>ı</a:t>
            </a:r>
            <a:r>
              <a:rPr dirty="0" sz="1800" spc="-50">
                <a:latin typeface="Times New Roman"/>
                <a:cs typeface="Times New Roman"/>
              </a:rPr>
              <a:t>l</a:t>
            </a:r>
            <a:r>
              <a:rPr dirty="0" sz="1800" spc="-50">
                <a:latin typeface="Trebuchet MS"/>
                <a:cs typeface="Trebuchet MS"/>
              </a:rPr>
              <a:t>ı</a:t>
            </a:r>
            <a:r>
              <a:rPr dirty="0" sz="1800" spc="-50">
                <a:latin typeface="Times New Roman"/>
                <a:cs typeface="Times New Roman"/>
              </a:rPr>
              <a:t>k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alarak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(D(x)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²</a:t>
            </a:r>
            <a:r>
              <a:rPr dirty="0" sz="1800" spc="-30">
                <a:latin typeface="Times New Roman"/>
                <a:cs typeface="Times New Roman"/>
              </a:rPr>
              <a:t>)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bulunur.</a:t>
            </a:r>
            <a:endParaRPr sz="1800">
              <a:latin typeface="Times New Roman"/>
              <a:cs typeface="Times New Roman"/>
            </a:endParaRPr>
          </a:p>
          <a:p>
            <a:pPr marL="12700" marR="156845">
              <a:lnSpc>
                <a:spcPct val="110000"/>
              </a:lnSpc>
              <a:spcBef>
                <a:spcPts val="1405"/>
              </a:spcBef>
            </a:pPr>
            <a:r>
              <a:rPr dirty="0" sz="1800" spc="-20">
                <a:latin typeface="Times New Roman"/>
                <a:cs typeface="Times New Roman"/>
              </a:rPr>
              <a:t>Algoritma </a:t>
            </a:r>
            <a:r>
              <a:rPr dirty="0" sz="1800" spc="-5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ı</a:t>
            </a:r>
            <a:r>
              <a:rPr dirty="0" sz="1800" spc="-5">
                <a:latin typeface="Times New Roman"/>
                <a:cs typeface="Times New Roman"/>
              </a:rPr>
              <a:t>pk</a:t>
            </a:r>
            <a:r>
              <a:rPr dirty="0" sz="1800" spc="-5">
                <a:latin typeface="Trebuchet MS"/>
                <a:cs typeface="Trebuchet MS"/>
              </a:rPr>
              <a:t>ı </a:t>
            </a:r>
            <a:r>
              <a:rPr dirty="0" sz="1800" spc="-20">
                <a:latin typeface="Times New Roman"/>
                <a:cs typeface="Times New Roman"/>
              </a:rPr>
              <a:t>K-Means </a:t>
            </a:r>
            <a:r>
              <a:rPr dirty="0" sz="1800" spc="-25">
                <a:latin typeface="Times New Roman"/>
                <a:cs typeface="Times New Roman"/>
              </a:rPr>
              <a:t>gibi </a:t>
            </a:r>
            <a:r>
              <a:rPr dirty="0" sz="1800" spc="-45">
                <a:latin typeface="Times New Roman"/>
                <a:cs typeface="Times New Roman"/>
              </a:rPr>
              <a:t>ba</a:t>
            </a:r>
            <a:r>
              <a:rPr dirty="0" sz="1800" spc="-45">
                <a:latin typeface="Trebuchet MS"/>
                <a:cs typeface="Trebuchet MS"/>
              </a:rPr>
              <a:t>ş</a:t>
            </a:r>
            <a:r>
              <a:rPr dirty="0" sz="1800" spc="-45">
                <a:latin typeface="Times New Roman"/>
                <a:cs typeface="Times New Roman"/>
              </a:rPr>
              <a:t>lar. </a:t>
            </a:r>
            <a:r>
              <a:rPr dirty="0" sz="1800" spc="-20">
                <a:latin typeface="Times New Roman"/>
                <a:cs typeface="Times New Roman"/>
              </a:rPr>
              <a:t>Rastgele </a:t>
            </a:r>
            <a:r>
              <a:rPr dirty="0" sz="1800" spc="-40">
                <a:latin typeface="Times New Roman"/>
                <a:cs typeface="Times New Roman"/>
              </a:rPr>
              <a:t>olarak </a:t>
            </a:r>
            <a:r>
              <a:rPr dirty="0" sz="1800" spc="-20">
                <a:latin typeface="Times New Roman"/>
                <a:cs typeface="Times New Roman"/>
              </a:rPr>
              <a:t>merkez noktalar</a:t>
            </a:r>
            <a:r>
              <a:rPr dirty="0" sz="1800" spc="-20">
                <a:latin typeface="Trebuchet MS"/>
                <a:cs typeface="Trebuchet MS"/>
              </a:rPr>
              <a:t>ı </a:t>
            </a:r>
            <a:r>
              <a:rPr dirty="0" sz="1800" spc="-25">
                <a:latin typeface="Times New Roman"/>
                <a:cs typeface="Times New Roman"/>
              </a:rPr>
              <a:t>da</a:t>
            </a:r>
            <a:r>
              <a:rPr dirty="0" sz="1800" spc="-25">
                <a:latin typeface="Trebuchet MS"/>
                <a:cs typeface="Trebuchet MS"/>
              </a:rPr>
              <a:t>ğı</a:t>
            </a:r>
            <a:r>
              <a:rPr dirty="0" sz="1800" spc="-25">
                <a:latin typeface="Times New Roman"/>
                <a:cs typeface="Times New Roman"/>
              </a:rPr>
              <a:t>t</a:t>
            </a:r>
            <a:r>
              <a:rPr dirty="0" sz="1800" spc="-25">
                <a:latin typeface="Trebuchet MS"/>
                <a:cs typeface="Trebuchet MS"/>
              </a:rPr>
              <a:t>ı</a:t>
            </a:r>
            <a:r>
              <a:rPr dirty="0" sz="1800" spc="-25">
                <a:latin typeface="Times New Roman"/>
                <a:cs typeface="Times New Roman"/>
              </a:rPr>
              <a:t>l</a:t>
            </a:r>
            <a:r>
              <a:rPr dirty="0" sz="1800" spc="-25">
                <a:latin typeface="Trebuchet MS"/>
                <a:cs typeface="Trebuchet MS"/>
              </a:rPr>
              <a:t>ı</a:t>
            </a:r>
            <a:r>
              <a:rPr dirty="0" sz="1800" spc="-25">
                <a:latin typeface="Times New Roman"/>
                <a:cs typeface="Times New Roman"/>
              </a:rPr>
              <a:t>r. </a:t>
            </a:r>
            <a:r>
              <a:rPr dirty="0" sz="1800" spc="-30">
                <a:latin typeface="Times New Roman"/>
                <a:cs typeface="Times New Roman"/>
              </a:rPr>
              <a:t>Sonra </a:t>
            </a:r>
            <a:r>
              <a:rPr dirty="0" sz="1800" spc="5">
                <a:latin typeface="Times New Roman"/>
                <a:cs typeface="Times New Roman"/>
              </a:rPr>
              <a:t>her </a:t>
            </a:r>
            <a:r>
              <a:rPr dirty="0" sz="1800" spc="-40">
                <a:latin typeface="Times New Roman"/>
                <a:cs typeface="Times New Roman"/>
              </a:rPr>
              <a:t>data </a:t>
            </a:r>
            <a:r>
              <a:rPr dirty="0" sz="1800" spc="15">
                <a:latin typeface="Times New Roman"/>
                <a:cs typeface="Times New Roman"/>
              </a:rPr>
              <a:t>pointten  </a:t>
            </a:r>
            <a:r>
              <a:rPr dirty="0" sz="1800" spc="-25">
                <a:latin typeface="Times New Roman"/>
                <a:cs typeface="Times New Roman"/>
              </a:rPr>
              <a:t>kendisine </a:t>
            </a:r>
            <a:r>
              <a:rPr dirty="0" sz="1800" spc="10">
                <a:latin typeface="Times New Roman"/>
                <a:cs typeface="Times New Roman"/>
              </a:rPr>
              <a:t>en </a:t>
            </a:r>
            <a:r>
              <a:rPr dirty="0" sz="1800" spc="-40">
                <a:latin typeface="Times New Roman"/>
                <a:cs typeface="Times New Roman"/>
              </a:rPr>
              <a:t>yak</a:t>
            </a:r>
            <a:r>
              <a:rPr dirty="0" sz="1800" spc="-40">
                <a:latin typeface="Trebuchet MS"/>
                <a:cs typeface="Trebuchet MS"/>
              </a:rPr>
              <a:t>ı</a:t>
            </a:r>
            <a:r>
              <a:rPr dirty="0" sz="1800" spc="-40">
                <a:latin typeface="Times New Roman"/>
                <a:cs typeface="Times New Roman"/>
              </a:rPr>
              <a:t>n </a:t>
            </a:r>
            <a:r>
              <a:rPr dirty="0" sz="1800" spc="-20">
                <a:latin typeface="Times New Roman"/>
                <a:cs typeface="Times New Roman"/>
              </a:rPr>
              <a:t>merkez </a:t>
            </a:r>
            <a:r>
              <a:rPr dirty="0" sz="1800" spc="-25">
                <a:latin typeface="Times New Roman"/>
                <a:cs typeface="Times New Roman"/>
              </a:rPr>
              <a:t>noktas</a:t>
            </a:r>
            <a:r>
              <a:rPr dirty="0" sz="1800" spc="-25">
                <a:latin typeface="Trebuchet MS"/>
                <a:cs typeface="Trebuchet MS"/>
              </a:rPr>
              <a:t>ı</a:t>
            </a:r>
            <a:r>
              <a:rPr dirty="0" sz="1800" spc="-25">
                <a:latin typeface="Times New Roman"/>
                <a:cs typeface="Times New Roman"/>
              </a:rPr>
              <a:t>na </a:t>
            </a:r>
            <a:r>
              <a:rPr dirty="0" sz="1800" spc="-15">
                <a:latin typeface="Times New Roman"/>
                <a:cs typeface="Times New Roman"/>
              </a:rPr>
              <a:t>bir </a:t>
            </a:r>
            <a:r>
              <a:rPr dirty="0" sz="1800" spc="-65">
                <a:latin typeface="Times New Roman"/>
                <a:cs typeface="Times New Roman"/>
              </a:rPr>
              <a:t>mesafe </a:t>
            </a:r>
            <a:r>
              <a:rPr dirty="0" sz="1800" spc="-50">
                <a:latin typeface="Times New Roman"/>
                <a:cs typeface="Times New Roman"/>
              </a:rPr>
              <a:t>hesaplanmas</a:t>
            </a:r>
            <a:r>
              <a:rPr dirty="0" sz="1800" spc="-50">
                <a:latin typeface="Trebuchet MS"/>
                <a:cs typeface="Trebuchet MS"/>
              </a:rPr>
              <a:t>ı </a:t>
            </a:r>
            <a:r>
              <a:rPr dirty="0" sz="1800" spc="-45">
                <a:latin typeface="Times New Roman"/>
                <a:cs typeface="Times New Roman"/>
              </a:rPr>
              <a:t>yap</a:t>
            </a:r>
            <a:r>
              <a:rPr dirty="0" sz="1800" spc="-45">
                <a:latin typeface="Trebuchet MS"/>
                <a:cs typeface="Trebuchet MS"/>
              </a:rPr>
              <a:t>ı</a:t>
            </a:r>
            <a:r>
              <a:rPr dirty="0" sz="1800" spc="-45">
                <a:latin typeface="Times New Roman"/>
                <a:cs typeface="Times New Roman"/>
              </a:rPr>
              <a:t>l</a:t>
            </a:r>
            <a:r>
              <a:rPr dirty="0" sz="1800" spc="-45">
                <a:latin typeface="Trebuchet MS"/>
                <a:cs typeface="Trebuchet MS"/>
              </a:rPr>
              <a:t>ı</a:t>
            </a:r>
            <a:r>
              <a:rPr dirty="0" sz="1800" spc="-45">
                <a:latin typeface="Times New Roman"/>
                <a:cs typeface="Times New Roman"/>
              </a:rPr>
              <a:t>r. </a:t>
            </a:r>
            <a:r>
              <a:rPr dirty="0" sz="1800" spc="-15">
                <a:latin typeface="Times New Roman"/>
                <a:cs typeface="Times New Roman"/>
              </a:rPr>
              <a:t>Bu </a:t>
            </a:r>
            <a:r>
              <a:rPr dirty="0" sz="1800" spc="5">
                <a:latin typeface="Times New Roman"/>
                <a:cs typeface="Times New Roman"/>
              </a:rPr>
              <a:t>her </a:t>
            </a:r>
            <a:r>
              <a:rPr dirty="0" sz="1800" spc="-40">
                <a:latin typeface="Times New Roman"/>
                <a:cs typeface="Times New Roman"/>
              </a:rPr>
              <a:t>data </a:t>
            </a:r>
            <a:r>
              <a:rPr dirty="0" sz="1800" spc="10">
                <a:latin typeface="Times New Roman"/>
                <a:cs typeface="Times New Roman"/>
              </a:rPr>
              <a:t>point </a:t>
            </a:r>
            <a:r>
              <a:rPr dirty="0" sz="1800" spc="-15">
                <a:latin typeface="Times New Roman"/>
                <a:cs typeface="Times New Roman"/>
              </a:rPr>
              <a:t>için </a:t>
            </a:r>
            <a:r>
              <a:rPr dirty="0" sz="1800" spc="5">
                <a:latin typeface="Times New Roman"/>
                <a:cs typeface="Times New Roman"/>
              </a:rPr>
              <a:t>tek tek  </a:t>
            </a:r>
            <a:r>
              <a:rPr dirty="0" sz="1800" spc="-20">
                <a:latin typeface="Times New Roman"/>
                <a:cs typeface="Times New Roman"/>
              </a:rPr>
              <a:t>gerçekle</a:t>
            </a:r>
            <a:r>
              <a:rPr dirty="0" sz="1800" spc="-20">
                <a:latin typeface="Trebuchet MS"/>
                <a:cs typeface="Trebuchet MS"/>
              </a:rPr>
              <a:t>ş</a:t>
            </a:r>
            <a:r>
              <a:rPr dirty="0" sz="1800" spc="-20">
                <a:latin typeface="Times New Roman"/>
                <a:cs typeface="Times New Roman"/>
              </a:rPr>
              <a:t>tirilir. Data </a:t>
            </a:r>
            <a:r>
              <a:rPr dirty="0" sz="1800" spc="10">
                <a:latin typeface="Times New Roman"/>
                <a:cs typeface="Times New Roman"/>
              </a:rPr>
              <a:t>pointin </a:t>
            </a:r>
            <a:r>
              <a:rPr dirty="0" sz="1800" spc="-20">
                <a:latin typeface="Times New Roman"/>
                <a:cs typeface="Times New Roman"/>
              </a:rPr>
              <a:t>merkeze </a:t>
            </a:r>
            <a:r>
              <a:rPr dirty="0" sz="1800" spc="-30">
                <a:latin typeface="Times New Roman"/>
                <a:cs typeface="Times New Roman"/>
              </a:rPr>
              <a:t>uzakl</a:t>
            </a:r>
            <a:r>
              <a:rPr dirty="0" sz="1800" spc="-30">
                <a:latin typeface="Trebuchet MS"/>
                <a:cs typeface="Trebuchet MS"/>
              </a:rPr>
              <a:t>ığı</a:t>
            </a:r>
            <a:r>
              <a:rPr dirty="0" sz="1800" spc="-30">
                <a:latin typeface="Times New Roman"/>
                <a:cs typeface="Times New Roman"/>
              </a:rPr>
              <a:t>na </a:t>
            </a:r>
            <a:r>
              <a:rPr dirty="0" sz="1800" spc="-20">
                <a:latin typeface="Times New Roman"/>
                <a:cs typeface="Times New Roman"/>
              </a:rPr>
              <a:t>D(x) </a:t>
            </a:r>
            <a:r>
              <a:rPr dirty="0" sz="1800" spc="-15">
                <a:latin typeface="Times New Roman"/>
                <a:cs typeface="Times New Roman"/>
              </a:rPr>
              <a:t>diyoruz. </a:t>
            </a:r>
            <a:r>
              <a:rPr dirty="0" sz="1800" spc="-20">
                <a:latin typeface="Times New Roman"/>
                <a:cs typeface="Times New Roman"/>
              </a:rPr>
              <a:t>Daha </a:t>
            </a:r>
            <a:r>
              <a:rPr dirty="0" sz="1800" spc="-40">
                <a:latin typeface="Times New Roman"/>
                <a:cs typeface="Times New Roman"/>
              </a:rPr>
              <a:t>sonra </a:t>
            </a:r>
            <a:r>
              <a:rPr dirty="0" sz="1800" spc="-20">
                <a:latin typeface="Times New Roman"/>
                <a:cs typeface="Times New Roman"/>
              </a:rPr>
              <a:t>merkez noktalar</a:t>
            </a:r>
            <a:r>
              <a:rPr dirty="0" sz="1800" spc="-20">
                <a:latin typeface="Trebuchet MS"/>
                <a:cs typeface="Trebuchet MS"/>
              </a:rPr>
              <a:t>ı </a:t>
            </a:r>
            <a:r>
              <a:rPr dirty="0" sz="1800" spc="-20">
                <a:latin typeface="Times New Roman"/>
                <a:cs typeface="Times New Roman"/>
              </a:rPr>
              <a:t>veri  noktalar</a:t>
            </a:r>
            <a:r>
              <a:rPr dirty="0" sz="1800" spc="-20">
                <a:latin typeface="Trebuchet MS"/>
                <a:cs typeface="Trebuchet MS"/>
              </a:rPr>
              <a:t>ı</a:t>
            </a:r>
            <a:r>
              <a:rPr dirty="0" sz="1800" spc="-20">
                <a:latin typeface="Times New Roman"/>
                <a:cs typeface="Times New Roman"/>
              </a:rPr>
              <a:t>ndan </a:t>
            </a:r>
            <a:r>
              <a:rPr dirty="0" sz="1800" spc="-15">
                <a:latin typeface="Times New Roman"/>
                <a:cs typeface="Times New Roman"/>
              </a:rPr>
              <a:t>D(x)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²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yüksek olanlara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atan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r.Yani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uzak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noktalar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yeni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noktalar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olur. </a:t>
            </a:r>
            <a:r>
              <a:rPr dirty="0" sz="1800" spc="30">
                <a:solidFill>
                  <a:srgbClr val="404040"/>
                </a:solidFill>
                <a:latin typeface="Times New Roman"/>
                <a:cs typeface="Times New Roman"/>
              </a:rPr>
              <a:t>K-Means++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gibi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ka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iyile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tirme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algoritmalar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da</a:t>
            </a:r>
            <a:r>
              <a:rPr dirty="0" sz="1800" spc="2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mevcuttur.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84250"/>
            <a:ext cx="96075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10">
                <a:solidFill>
                  <a:srgbClr val="404040"/>
                </a:solidFill>
              </a:rPr>
              <a:t>Bir </a:t>
            </a:r>
            <a:r>
              <a:rPr dirty="0" sz="4400" spc="-60">
                <a:solidFill>
                  <a:srgbClr val="404040"/>
                </a:solidFill>
              </a:rPr>
              <a:t>Kümeleme </a:t>
            </a:r>
            <a:r>
              <a:rPr dirty="0" sz="4400" spc="-120">
                <a:solidFill>
                  <a:srgbClr val="404040"/>
                </a:solidFill>
              </a:rPr>
              <a:t>Algoritmas</a:t>
            </a:r>
            <a:r>
              <a:rPr dirty="0" sz="4400" spc="-12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4400" spc="-70">
                <a:solidFill>
                  <a:srgbClr val="404040"/>
                </a:solidFill>
              </a:rPr>
              <a:t>Olarak</a:t>
            </a:r>
            <a:r>
              <a:rPr dirty="0" sz="4400" spc="-295">
                <a:solidFill>
                  <a:srgbClr val="404040"/>
                </a:solidFill>
              </a:rPr>
              <a:t> </a:t>
            </a:r>
            <a:r>
              <a:rPr dirty="0" sz="4400" spc="-75">
                <a:solidFill>
                  <a:srgbClr val="404040"/>
                </a:solidFill>
              </a:rPr>
              <a:t>K-Means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3291" y="1895855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76324" y="2283078"/>
            <a:ext cx="5739765" cy="298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275">
              <a:lnSpc>
                <a:spcPct val="12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Clustering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(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)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setinde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benzer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özellikler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gösteren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verilerin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gruplara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ayr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lmas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denir.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Ayn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içinde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benzerlikler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fazla,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kümeler </a:t>
            </a:r>
            <a:r>
              <a:rPr dirty="0" sz="1800" spc="-70">
                <a:solidFill>
                  <a:srgbClr val="404040"/>
                </a:solidFill>
                <a:latin typeface="Times New Roman"/>
                <a:cs typeface="Times New Roman"/>
              </a:rPr>
              <a:t>aras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benzerlikler</a:t>
            </a:r>
            <a:r>
              <a:rPr dirty="0" sz="1800" spc="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azd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Unsupervised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Learning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(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Gözetimsiz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ö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renme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)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vard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r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yani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veriler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hakk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nda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önceden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herhangi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bilgi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verilmez.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K-Means 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Hiyerar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ik Bölütleme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yayg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olarak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kullan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lan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kümeleme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algoritmalar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ndand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algoritmalar </a:t>
            </a:r>
            <a:r>
              <a:rPr dirty="0" sz="1800" spc="20">
                <a:solidFill>
                  <a:srgbClr val="404040"/>
                </a:solidFill>
                <a:latin typeface="Times New Roman"/>
                <a:cs typeface="Times New Roman"/>
              </a:rPr>
              <a:t>mü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20">
                <a:solidFill>
                  <a:srgbClr val="404040"/>
                </a:solidFill>
                <a:latin typeface="Times New Roman"/>
                <a:cs typeface="Times New Roman"/>
              </a:rPr>
              <a:t>teri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segmentasyonu, 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pazar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segmentasyonu,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bilgisayar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ile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görü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gibi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alanlarda 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kça 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kullan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rlar.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3166" y="2294886"/>
            <a:ext cx="3955219" cy="3010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4250"/>
            <a:ext cx="795400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>
                <a:solidFill>
                  <a:srgbClr val="404040"/>
                </a:solidFill>
              </a:rPr>
              <a:t>Küme </a:t>
            </a:r>
            <a:r>
              <a:rPr dirty="0" sz="4400" spc="-90">
                <a:solidFill>
                  <a:srgbClr val="404040"/>
                </a:solidFill>
              </a:rPr>
              <a:t>(Bölüt) </a:t>
            </a:r>
            <a:r>
              <a:rPr dirty="0" sz="4400" spc="-215">
                <a:solidFill>
                  <a:srgbClr val="404040"/>
                </a:solidFill>
              </a:rPr>
              <a:t>Say</a:t>
            </a:r>
            <a:r>
              <a:rPr dirty="0" sz="4400" spc="-2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4400" spc="-215">
                <a:solidFill>
                  <a:srgbClr val="404040"/>
                </a:solidFill>
              </a:rPr>
              <a:t>s</a:t>
            </a:r>
            <a:r>
              <a:rPr dirty="0" sz="4400" spc="-2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4400" spc="-215">
                <a:solidFill>
                  <a:srgbClr val="404040"/>
                </a:solidFill>
              </a:rPr>
              <a:t>na </a:t>
            </a:r>
            <a:r>
              <a:rPr dirty="0" sz="4400" spc="-150">
                <a:solidFill>
                  <a:srgbClr val="404040"/>
                </a:solidFill>
              </a:rPr>
              <a:t>Karar</a:t>
            </a:r>
            <a:r>
              <a:rPr dirty="0" sz="4400" spc="-450">
                <a:solidFill>
                  <a:srgbClr val="404040"/>
                </a:solidFill>
              </a:rPr>
              <a:t> </a:t>
            </a:r>
            <a:r>
              <a:rPr dirty="0" sz="4400" spc="-125">
                <a:solidFill>
                  <a:srgbClr val="404040"/>
                </a:solidFill>
              </a:rPr>
              <a:t>Vermek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2105402"/>
            <a:ext cx="9933305" cy="2508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495" indent="63500">
              <a:lnSpc>
                <a:spcPct val="120000"/>
              </a:lnSpc>
              <a:spcBef>
                <a:spcPts val="95"/>
              </a:spcBef>
            </a:pP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K-Means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’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alternatif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olan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X-Means,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erini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kullan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dan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almak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yerine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iteratif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olarak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verdi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imiz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aral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ktaki  </a:t>
            </a:r>
            <a:r>
              <a:rPr dirty="0" sz="1800" spc="25">
                <a:solidFill>
                  <a:srgbClr val="404040"/>
                </a:solidFill>
                <a:latin typeface="Times New Roman"/>
                <a:cs typeface="Times New Roman"/>
              </a:rPr>
              <a:t>bütün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ihtimalleri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deneyerek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say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yani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say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karar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verir.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Fakat </a:t>
            </a:r>
            <a:r>
              <a:rPr dirty="0" sz="1800" spc="40">
                <a:solidFill>
                  <a:srgbClr val="404040"/>
                </a:solidFill>
                <a:latin typeface="Times New Roman"/>
                <a:cs typeface="Times New Roman"/>
              </a:rPr>
              <a:t>K=2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iken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mi </a:t>
            </a:r>
            <a:r>
              <a:rPr dirty="0" sz="1800" spc="-70">
                <a:solidFill>
                  <a:srgbClr val="404040"/>
                </a:solidFill>
                <a:latin typeface="Times New Roman"/>
                <a:cs typeface="Times New Roman"/>
              </a:rPr>
              <a:t>yoksa </a:t>
            </a:r>
            <a:r>
              <a:rPr dirty="0" sz="1800" spc="40">
                <a:solidFill>
                  <a:srgbClr val="404040"/>
                </a:solidFill>
                <a:latin typeface="Times New Roman"/>
                <a:cs typeface="Times New Roman"/>
              </a:rPr>
              <a:t>K=3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iken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mi 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daha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oldu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una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karar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vermek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için bir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bilimcinin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yorumlama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yapmas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gerekir.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Ayn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ekilde 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K- 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Means algoritmas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na verece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i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erini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seçmek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için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bilimcinin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yorumlama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yapmas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ı 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gerekmektedir.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Bunun</a:t>
            </a:r>
            <a:r>
              <a:rPr dirty="0" sz="1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nas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yorumlanaca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dirty="0" sz="18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bu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ar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nas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ölçülece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ve</a:t>
            </a:r>
            <a:r>
              <a:rPr dirty="0" sz="18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optimum</a:t>
            </a:r>
            <a:r>
              <a:rPr dirty="0" sz="1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erinin</a:t>
            </a:r>
            <a:r>
              <a:rPr dirty="0" sz="1800" spc="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nas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seçilece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ile</a:t>
            </a:r>
            <a:r>
              <a:rPr dirty="0" sz="1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ilgili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çözümler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mevcuttur.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Bunlardan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biri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 WCSS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hesaplamas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yapmakt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1201"/>
            <a:ext cx="8947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solidFill>
                  <a:srgbClr val="404040"/>
                </a:solidFill>
              </a:rPr>
              <a:t>WCSS </a:t>
            </a:r>
            <a:r>
              <a:rPr dirty="0" sz="4400" spc="-35">
                <a:solidFill>
                  <a:srgbClr val="404040"/>
                </a:solidFill>
              </a:rPr>
              <a:t>(Within-Cluster </a:t>
            </a:r>
            <a:r>
              <a:rPr dirty="0" sz="4400" spc="-165">
                <a:solidFill>
                  <a:srgbClr val="404040"/>
                </a:solidFill>
              </a:rPr>
              <a:t>Sums </a:t>
            </a:r>
            <a:r>
              <a:rPr dirty="0" sz="4400" spc="-114">
                <a:solidFill>
                  <a:srgbClr val="404040"/>
                </a:solidFill>
              </a:rPr>
              <a:t>of</a:t>
            </a:r>
            <a:r>
              <a:rPr dirty="0" sz="4400" spc="254">
                <a:solidFill>
                  <a:srgbClr val="404040"/>
                </a:solidFill>
              </a:rPr>
              <a:t> </a:t>
            </a:r>
            <a:r>
              <a:rPr dirty="0" sz="4400" spc="-175">
                <a:solidFill>
                  <a:srgbClr val="404040"/>
                </a:solidFill>
              </a:rPr>
              <a:t>Squares)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6324" y="2105402"/>
            <a:ext cx="9765665" cy="1013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6364">
              <a:lnSpc>
                <a:spcPct val="120100"/>
              </a:lnSpc>
              <a:spcBef>
                <a:spcPts val="95"/>
              </a:spcBef>
            </a:pP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kümenin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noktalar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na uzakl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ığı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karelerinin toplam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toplan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ve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buna 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denir.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Mesafenin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karesi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kriter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olarak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verilir,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mesafe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uzad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kça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karesi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daha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zl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uzar.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İ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stenen,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uzaktaki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çok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daha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zl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tespit</a:t>
            </a:r>
            <a:r>
              <a:rPr dirty="0" sz="1800" spc="1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etmektir.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3832097"/>
            <a:ext cx="2982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erinin</a:t>
            </a:r>
            <a:r>
              <a:rPr dirty="0" sz="1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Hesaplanmas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4090" y="4367784"/>
            <a:ext cx="10507623" cy="102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2726"/>
            <a:ext cx="8947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solidFill>
                  <a:srgbClr val="404040"/>
                </a:solidFill>
              </a:rPr>
              <a:t>WCSS </a:t>
            </a:r>
            <a:r>
              <a:rPr dirty="0" sz="4400" spc="-35">
                <a:solidFill>
                  <a:srgbClr val="404040"/>
                </a:solidFill>
              </a:rPr>
              <a:t>(Within-Cluster </a:t>
            </a:r>
            <a:r>
              <a:rPr dirty="0" sz="4400" spc="-165">
                <a:solidFill>
                  <a:srgbClr val="404040"/>
                </a:solidFill>
              </a:rPr>
              <a:t>Sums </a:t>
            </a:r>
            <a:r>
              <a:rPr dirty="0" sz="4400" spc="-114">
                <a:solidFill>
                  <a:srgbClr val="404040"/>
                </a:solidFill>
              </a:rPr>
              <a:t>of</a:t>
            </a:r>
            <a:r>
              <a:rPr dirty="0" sz="4400" spc="254">
                <a:solidFill>
                  <a:srgbClr val="404040"/>
                </a:solidFill>
              </a:rPr>
              <a:t> </a:t>
            </a:r>
            <a:r>
              <a:rPr dirty="0" sz="4400" spc="-175">
                <a:solidFill>
                  <a:srgbClr val="404040"/>
                </a:solidFill>
              </a:rPr>
              <a:t>Squares)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6324" y="2101439"/>
            <a:ext cx="9972675" cy="331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 sz="2000" spc="30">
                <a:solidFill>
                  <a:srgbClr val="404040"/>
                </a:solidFill>
                <a:latin typeface="Times New Roman"/>
                <a:cs typeface="Times New Roman"/>
              </a:rPr>
              <a:t>Optimum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erine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karar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verirken,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farkl</a:t>
            </a: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erleri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için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ortaya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ç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kan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sonuçlar</a:t>
            </a:r>
            <a:r>
              <a:rPr dirty="0" sz="20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da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WCSS 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erleri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hesaplan</a:t>
            </a: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2000" spc="-105">
                <a:solidFill>
                  <a:srgbClr val="404040"/>
                </a:solidFill>
                <a:latin typeface="Times New Roman"/>
                <a:cs typeface="Times New Roman"/>
              </a:rPr>
              <a:t>say</a:t>
            </a:r>
            <a:r>
              <a:rPr dirty="0" sz="2000" spc="-10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10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000" spc="-10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artt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kça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eri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küçülecektir.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nedenle WCSS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erinin 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küçük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olmas</a:t>
            </a: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iyi </a:t>
            </a:r>
            <a:r>
              <a:rPr dirty="0" sz="2000" spc="-75">
                <a:solidFill>
                  <a:srgbClr val="404040"/>
                </a:solidFill>
                <a:latin typeface="Times New Roman"/>
                <a:cs typeface="Times New Roman"/>
              </a:rPr>
              <a:t>olsa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da amaç 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küçük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erini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elde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edene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kadar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denemek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ildir </a:t>
            </a:r>
            <a:r>
              <a:rPr dirty="0" sz="2000" spc="20">
                <a:solidFill>
                  <a:srgbClr val="404040"/>
                </a:solidFill>
                <a:latin typeface="Times New Roman"/>
                <a:cs typeface="Times New Roman"/>
              </a:rPr>
              <a:t>çünkü 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durumda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bilgisayar,WCSS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erini küçültmek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için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sürekli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erini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artt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racak,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data  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point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haline geldi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inde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duracakt</a:t>
            </a: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r.Yani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point 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ayn</a:t>
            </a: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zamanda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2000" spc="-30">
                <a:solidFill>
                  <a:srgbClr val="404040"/>
                </a:solidFill>
                <a:latin typeface="Trebuchet MS"/>
                <a:cs typeface="Trebuchet MS"/>
              </a:rPr>
              <a:t>ı 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oldu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unda,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pointlerin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(kendilerine)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uzakl</a:t>
            </a:r>
            <a:r>
              <a:rPr dirty="0" sz="20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klar</a:t>
            </a:r>
            <a:r>
              <a:rPr dirty="0" sz="2000" spc="-4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2000" spc="-7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dirty="0" sz="2000" spc="-7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r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oldu</a:t>
            </a:r>
            <a:r>
              <a:rPr dirty="0" sz="2000" spc="-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unda 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ve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2000" spc="21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0 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olarak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sabitlendi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inde duracakt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Fakat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istenmeyen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overfitting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(a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şı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ö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renme,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ezberleme)  </a:t>
            </a:r>
            <a:r>
              <a:rPr dirty="0" sz="2000" spc="20">
                <a:solidFill>
                  <a:srgbClr val="404040"/>
                </a:solidFill>
                <a:latin typeface="Times New Roman"/>
                <a:cs typeface="Times New Roman"/>
              </a:rPr>
              <a:t>durumudur 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ve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yüzden 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küçük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20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erini 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almas</a:t>
            </a:r>
            <a:r>
              <a:rPr dirty="0" sz="20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2000" spc="-5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söylemek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yerine 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grafi</a:t>
            </a: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i  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incelenerek 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optimum 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noktaya karar</a:t>
            </a:r>
            <a:r>
              <a:rPr dirty="0" sz="2000" spc="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verilir.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103" y="686561"/>
            <a:ext cx="2517775" cy="1348105"/>
          </a:xfrm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algn="ctr" marL="12700" marR="5080">
              <a:lnSpc>
                <a:spcPts val="3350"/>
              </a:lnSpc>
              <a:spcBef>
                <a:spcPts val="515"/>
              </a:spcBef>
            </a:pPr>
            <a:r>
              <a:rPr dirty="0" sz="3100" spc="-55">
                <a:solidFill>
                  <a:srgbClr val="404040"/>
                </a:solidFill>
              </a:rPr>
              <a:t>WCSS </a:t>
            </a:r>
            <a:r>
              <a:rPr dirty="0" sz="3100" spc="-15">
                <a:solidFill>
                  <a:srgbClr val="404040"/>
                </a:solidFill>
              </a:rPr>
              <a:t>(Within-  </a:t>
            </a:r>
            <a:r>
              <a:rPr dirty="0" sz="3100" spc="-65">
                <a:solidFill>
                  <a:srgbClr val="404040"/>
                </a:solidFill>
              </a:rPr>
              <a:t>Cluster </a:t>
            </a:r>
            <a:r>
              <a:rPr dirty="0" sz="3100" spc="-135">
                <a:solidFill>
                  <a:srgbClr val="404040"/>
                </a:solidFill>
              </a:rPr>
              <a:t>Sums </a:t>
            </a:r>
            <a:r>
              <a:rPr dirty="0" sz="3100" spc="-95">
                <a:solidFill>
                  <a:srgbClr val="404040"/>
                </a:solidFill>
              </a:rPr>
              <a:t>of  </a:t>
            </a:r>
            <a:r>
              <a:rPr dirty="0" sz="3100" spc="-140">
                <a:solidFill>
                  <a:srgbClr val="404040"/>
                </a:solidFill>
              </a:rPr>
              <a:t>Squares)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720851" y="2250948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 h="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8151" y="2591815"/>
            <a:ext cx="342328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Yandaki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veriler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erinin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1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oldu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u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kabul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edilerek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1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kümeye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bölütlenmi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ş 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yani </a:t>
            </a:r>
            <a:r>
              <a:rPr dirty="0" sz="1800" spc="25">
                <a:solidFill>
                  <a:srgbClr val="404040"/>
                </a:solidFill>
                <a:latin typeface="Times New Roman"/>
                <a:cs typeface="Times New Roman"/>
              </a:rPr>
              <a:t>bütün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verilerin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uzakl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kareleri 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toplam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hesaplanm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ış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5068" y="640029"/>
            <a:ext cx="6792948" cy="4978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2726"/>
            <a:ext cx="8947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solidFill>
                  <a:srgbClr val="404040"/>
                </a:solidFill>
              </a:rPr>
              <a:t>WCSS </a:t>
            </a:r>
            <a:r>
              <a:rPr dirty="0" sz="4400" spc="-35">
                <a:solidFill>
                  <a:srgbClr val="404040"/>
                </a:solidFill>
              </a:rPr>
              <a:t>(Within-Cluster </a:t>
            </a:r>
            <a:r>
              <a:rPr dirty="0" sz="4400" spc="-165">
                <a:solidFill>
                  <a:srgbClr val="404040"/>
                </a:solidFill>
              </a:rPr>
              <a:t>Sums </a:t>
            </a:r>
            <a:r>
              <a:rPr dirty="0" sz="4400" spc="-114">
                <a:solidFill>
                  <a:srgbClr val="404040"/>
                </a:solidFill>
              </a:rPr>
              <a:t>of</a:t>
            </a:r>
            <a:r>
              <a:rPr dirty="0" sz="4400" spc="254">
                <a:solidFill>
                  <a:srgbClr val="404040"/>
                </a:solidFill>
              </a:rPr>
              <a:t> </a:t>
            </a:r>
            <a:r>
              <a:rPr dirty="0" sz="4400" spc="-175">
                <a:solidFill>
                  <a:srgbClr val="404040"/>
                </a:solidFill>
              </a:rPr>
              <a:t>Squares)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282184" y="2347056"/>
            <a:ext cx="5486354" cy="3451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89328" y="2650363"/>
            <a:ext cx="279209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Daha </a:t>
            </a:r>
            <a:r>
              <a:rPr dirty="0" sz="2400" spc="-45">
                <a:latin typeface="Times New Roman"/>
                <a:cs typeface="Times New Roman"/>
              </a:rPr>
              <a:t>sonra </a:t>
            </a:r>
            <a:r>
              <a:rPr dirty="0" sz="2400" spc="-65">
                <a:latin typeface="Times New Roman"/>
                <a:cs typeface="Times New Roman"/>
              </a:rPr>
              <a:t>ayn</a:t>
            </a:r>
            <a:r>
              <a:rPr dirty="0" sz="2400" spc="-65">
                <a:latin typeface="Trebuchet MS"/>
                <a:cs typeface="Trebuchet MS"/>
              </a:rPr>
              <a:t>ı </a:t>
            </a:r>
            <a:r>
              <a:rPr dirty="0" sz="2400" spc="-25">
                <a:latin typeface="Times New Roman"/>
                <a:cs typeface="Times New Roman"/>
              </a:rPr>
              <a:t>veri  </a:t>
            </a:r>
            <a:r>
              <a:rPr dirty="0" sz="2400" spc="-15">
                <a:latin typeface="Times New Roman"/>
                <a:cs typeface="Times New Roman"/>
              </a:rPr>
              <a:t>kümesinin </a:t>
            </a:r>
            <a:r>
              <a:rPr dirty="0" sz="2400" spc="-60">
                <a:latin typeface="Times New Roman"/>
                <a:cs typeface="Times New Roman"/>
              </a:rPr>
              <a:t>K </a:t>
            </a:r>
            <a:r>
              <a:rPr dirty="0" sz="2400" spc="5">
                <a:latin typeface="Times New Roman"/>
                <a:cs typeface="Times New Roman"/>
              </a:rPr>
              <a:t>de</a:t>
            </a:r>
            <a:r>
              <a:rPr dirty="0" sz="2400" spc="5">
                <a:latin typeface="Trebuchet MS"/>
                <a:cs typeface="Trebuchet MS"/>
              </a:rPr>
              <a:t>ğ</a:t>
            </a:r>
            <a:r>
              <a:rPr dirty="0" sz="2400" spc="5">
                <a:latin typeface="Times New Roman"/>
                <a:cs typeface="Times New Roman"/>
              </a:rPr>
              <a:t>eri  </a:t>
            </a:r>
            <a:r>
              <a:rPr dirty="0" sz="2400" spc="-15">
                <a:latin typeface="Times New Roman"/>
                <a:cs typeface="Times New Roman"/>
              </a:rPr>
              <a:t>teker teker </a:t>
            </a:r>
            <a:r>
              <a:rPr dirty="0" sz="2400" spc="-30">
                <a:latin typeface="Times New Roman"/>
                <a:cs typeface="Times New Roman"/>
              </a:rPr>
              <a:t>artt</a:t>
            </a:r>
            <a:r>
              <a:rPr dirty="0" sz="2400" spc="-30">
                <a:latin typeface="Trebuchet MS"/>
                <a:cs typeface="Trebuchet MS"/>
              </a:rPr>
              <a:t>ı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sz="2400" spc="-30">
                <a:latin typeface="Trebuchet MS"/>
                <a:cs typeface="Trebuchet MS"/>
              </a:rPr>
              <a:t>ı</a:t>
            </a:r>
            <a:r>
              <a:rPr dirty="0" sz="2400" spc="-30">
                <a:latin typeface="Times New Roman"/>
                <a:cs typeface="Times New Roman"/>
              </a:rPr>
              <a:t>larak  </a:t>
            </a:r>
            <a:r>
              <a:rPr dirty="0" sz="2400" spc="-45">
                <a:latin typeface="Times New Roman"/>
                <a:cs typeface="Times New Roman"/>
              </a:rPr>
              <a:t>yeni </a:t>
            </a:r>
            <a:r>
              <a:rPr dirty="0" sz="2400" spc="-60">
                <a:latin typeface="Times New Roman"/>
                <a:cs typeface="Times New Roman"/>
              </a:rPr>
              <a:t>K </a:t>
            </a:r>
            <a:r>
              <a:rPr dirty="0" sz="2400" spc="5">
                <a:latin typeface="Times New Roman"/>
                <a:cs typeface="Times New Roman"/>
              </a:rPr>
              <a:t>de</a:t>
            </a:r>
            <a:r>
              <a:rPr dirty="0" sz="2400" spc="5">
                <a:latin typeface="Trebuchet MS"/>
                <a:cs typeface="Trebuchet MS"/>
              </a:rPr>
              <a:t>ğ</a:t>
            </a:r>
            <a:r>
              <a:rPr dirty="0" sz="2400" spc="5">
                <a:latin typeface="Times New Roman"/>
                <a:cs typeface="Times New Roman"/>
              </a:rPr>
              <a:t>erine </a:t>
            </a:r>
            <a:r>
              <a:rPr dirty="0" sz="2400" spc="-25">
                <a:latin typeface="Times New Roman"/>
                <a:cs typeface="Times New Roman"/>
              </a:rPr>
              <a:t>göre  bölütlenmesi </a:t>
            </a:r>
            <a:r>
              <a:rPr dirty="0" sz="2400" spc="-80">
                <a:latin typeface="Times New Roman"/>
                <a:cs typeface="Times New Roman"/>
              </a:rPr>
              <a:t>ve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WCSS  </a:t>
            </a:r>
            <a:r>
              <a:rPr dirty="0" sz="2400" spc="5">
                <a:latin typeface="Times New Roman"/>
                <a:cs typeface="Times New Roman"/>
              </a:rPr>
              <a:t>de</a:t>
            </a:r>
            <a:r>
              <a:rPr dirty="0" sz="2400" spc="5">
                <a:latin typeface="Trebuchet MS"/>
                <a:cs typeface="Trebuchet MS"/>
              </a:rPr>
              <a:t>ğ</a:t>
            </a:r>
            <a:r>
              <a:rPr dirty="0" sz="2400" spc="5">
                <a:latin typeface="Times New Roman"/>
                <a:cs typeface="Times New Roman"/>
              </a:rPr>
              <a:t>eri </a:t>
            </a:r>
            <a:r>
              <a:rPr dirty="0" sz="2400" spc="-65">
                <a:latin typeface="Times New Roman"/>
                <a:cs typeface="Times New Roman"/>
              </a:rPr>
              <a:t>hesaplanmas</a:t>
            </a:r>
            <a:r>
              <a:rPr dirty="0" sz="2400" spc="-65">
                <a:latin typeface="Trebuchet MS"/>
                <a:cs typeface="Trebuchet MS"/>
              </a:rPr>
              <a:t>ı  </a:t>
            </a:r>
            <a:r>
              <a:rPr dirty="0" sz="2400" spc="-60">
                <a:latin typeface="Times New Roman"/>
                <a:cs typeface="Times New Roman"/>
              </a:rPr>
              <a:t>yap</a:t>
            </a:r>
            <a:r>
              <a:rPr dirty="0" sz="2400" spc="-60">
                <a:latin typeface="Trebuchet MS"/>
                <a:cs typeface="Trebuchet MS"/>
              </a:rPr>
              <a:t>ı</a:t>
            </a:r>
            <a:r>
              <a:rPr dirty="0" sz="2400" spc="-60">
                <a:latin typeface="Times New Roman"/>
                <a:cs typeface="Times New Roman"/>
              </a:rPr>
              <a:t>l</a:t>
            </a:r>
            <a:r>
              <a:rPr dirty="0" sz="2400" spc="-60">
                <a:latin typeface="Trebuchet MS"/>
                <a:cs typeface="Trebuchet MS"/>
              </a:rPr>
              <a:t>ı</a:t>
            </a:r>
            <a:r>
              <a:rPr dirty="0" sz="2400" spc="-60"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82726"/>
            <a:ext cx="894778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4400" spc="-35">
                <a:solidFill>
                  <a:srgbClr val="404040"/>
                </a:solidFill>
                <a:latin typeface="Times New Roman"/>
                <a:cs typeface="Times New Roman"/>
              </a:rPr>
              <a:t>(Within-Cluster </a:t>
            </a:r>
            <a:r>
              <a:rPr dirty="0" sz="4400" spc="-165">
                <a:solidFill>
                  <a:srgbClr val="404040"/>
                </a:solidFill>
                <a:latin typeface="Times New Roman"/>
                <a:cs typeface="Times New Roman"/>
              </a:rPr>
              <a:t>Sums </a:t>
            </a:r>
            <a:r>
              <a:rPr dirty="0" sz="4400" spc="-114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4400" spc="25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400" spc="-175">
                <a:solidFill>
                  <a:srgbClr val="404040"/>
                </a:solidFill>
                <a:latin typeface="Times New Roman"/>
                <a:cs typeface="Times New Roman"/>
              </a:rPr>
              <a:t>Squares)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8209" y="2383535"/>
            <a:ext cx="8211608" cy="3639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4671" y="2222449"/>
            <a:ext cx="27857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latin typeface="Times New Roman"/>
                <a:cs typeface="Times New Roman"/>
              </a:rPr>
              <a:t>K=3 </a:t>
            </a:r>
            <a:r>
              <a:rPr dirty="0" sz="1800" spc="-15">
                <a:latin typeface="Times New Roman"/>
                <a:cs typeface="Times New Roman"/>
              </a:rPr>
              <a:t>için </a:t>
            </a:r>
            <a:r>
              <a:rPr dirty="0" sz="1800" spc="-10">
                <a:latin typeface="Times New Roman"/>
                <a:cs typeface="Times New Roman"/>
              </a:rPr>
              <a:t>WCSS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hesaplanmas</a:t>
            </a:r>
            <a:r>
              <a:rPr dirty="0" sz="1800" spc="-50">
                <a:latin typeface="Trebuchet MS"/>
                <a:cs typeface="Trebuchet MS"/>
              </a:rPr>
              <a:t>ı</a:t>
            </a:r>
            <a:r>
              <a:rPr dirty="0" sz="1800" spc="-5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112" y="702055"/>
            <a:ext cx="2933700" cy="156210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algn="ctr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0">
                <a:solidFill>
                  <a:srgbClr val="404040"/>
                </a:solidFill>
              </a:rPr>
              <a:t>WCSS</a:t>
            </a:r>
            <a:r>
              <a:rPr dirty="0" sz="3600" spc="-95">
                <a:solidFill>
                  <a:srgbClr val="404040"/>
                </a:solidFill>
              </a:rPr>
              <a:t> </a:t>
            </a:r>
            <a:r>
              <a:rPr dirty="0" sz="3600" spc="-5">
                <a:solidFill>
                  <a:srgbClr val="404040"/>
                </a:solidFill>
              </a:rPr>
              <a:t>(Within-  </a:t>
            </a:r>
            <a:r>
              <a:rPr dirty="0" sz="3600" spc="-60">
                <a:solidFill>
                  <a:srgbClr val="404040"/>
                </a:solidFill>
              </a:rPr>
              <a:t>Cluster </a:t>
            </a:r>
            <a:r>
              <a:rPr dirty="0" sz="3600" spc="-145">
                <a:solidFill>
                  <a:srgbClr val="404040"/>
                </a:solidFill>
              </a:rPr>
              <a:t>Sums </a:t>
            </a:r>
            <a:r>
              <a:rPr dirty="0" sz="3600" spc="-130">
                <a:solidFill>
                  <a:srgbClr val="404040"/>
                </a:solidFill>
              </a:rPr>
              <a:t>of  </a:t>
            </a:r>
            <a:r>
              <a:rPr dirty="0" sz="3600" spc="-155">
                <a:solidFill>
                  <a:srgbClr val="404040"/>
                </a:solidFill>
              </a:rPr>
              <a:t>Squares)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61644" y="2478023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7056" y="2635884"/>
            <a:ext cx="3032125" cy="2989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Ortaya ç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kan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WCSS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grafi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i 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incelenerek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optimum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noktaya 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karar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verilir.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Genellikle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optimum 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nokta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olarak </a:t>
            </a:r>
            <a:r>
              <a:rPr dirty="0" sz="1800" spc="-5">
                <a:solidFill>
                  <a:srgbClr val="404040"/>
                </a:solidFill>
                <a:latin typeface="Arial"/>
                <a:cs typeface="Arial"/>
              </a:rPr>
              <a:t>‘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Dirsek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’ 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denilen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imin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ani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ime 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rad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ığı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nokta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seçilir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buradaki 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 optimum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olarak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belirlenir.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20">
                <a:solidFill>
                  <a:srgbClr val="404040"/>
                </a:solidFill>
                <a:latin typeface="Times New Roman"/>
                <a:cs typeface="Times New Roman"/>
              </a:rPr>
              <a:t>örnekte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dirsek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 spc="185">
                <a:solidFill>
                  <a:srgbClr val="404040"/>
                </a:solidFill>
                <a:latin typeface="Times New Roman"/>
                <a:cs typeface="Times New Roman"/>
              </a:rPr>
              <a:t>=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826" y="1089909"/>
            <a:ext cx="7186136" cy="4511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1201"/>
            <a:ext cx="21672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5">
                <a:solidFill>
                  <a:srgbClr val="404040"/>
                </a:solidFill>
              </a:rPr>
              <a:t>K</a:t>
            </a:r>
            <a:r>
              <a:rPr dirty="0" sz="4400" spc="-395">
                <a:solidFill>
                  <a:srgbClr val="404040"/>
                </a:solidFill>
              </a:rPr>
              <a:t>a</a:t>
            </a:r>
            <a:r>
              <a:rPr dirty="0" sz="4400" spc="-185">
                <a:solidFill>
                  <a:srgbClr val="404040"/>
                </a:solidFill>
              </a:rPr>
              <a:t>y</a:t>
            </a:r>
            <a:r>
              <a:rPr dirty="0" sz="4400" spc="40">
                <a:solidFill>
                  <a:srgbClr val="404040"/>
                </a:solidFill>
              </a:rPr>
              <a:t>n</a:t>
            </a:r>
            <a:r>
              <a:rPr dirty="0" sz="4400" spc="-265">
                <a:solidFill>
                  <a:srgbClr val="404040"/>
                </a:solidFill>
              </a:rPr>
              <a:t>a</a:t>
            </a:r>
            <a:r>
              <a:rPr dirty="0" sz="4400" spc="-45">
                <a:solidFill>
                  <a:srgbClr val="404040"/>
                </a:solidFill>
              </a:rPr>
              <a:t>k</a:t>
            </a:r>
            <a:r>
              <a:rPr dirty="0" sz="4400" spc="-215">
                <a:solidFill>
                  <a:srgbClr val="404040"/>
                </a:solidFill>
              </a:rPr>
              <a:t>l</a:t>
            </a:r>
            <a:r>
              <a:rPr dirty="0" sz="4400" spc="-265">
                <a:solidFill>
                  <a:srgbClr val="404040"/>
                </a:solidFill>
              </a:rPr>
              <a:t>a</a:t>
            </a:r>
            <a:r>
              <a:rPr dirty="0" sz="4400">
                <a:solidFill>
                  <a:srgbClr val="404040"/>
                </a:solidFill>
              </a:rPr>
              <a:t>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6324" y="2105402"/>
            <a:ext cx="9939020" cy="31927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Yüksek </a:t>
            </a:r>
            <a:r>
              <a:rPr dirty="0" sz="1800" spc="-90">
                <a:solidFill>
                  <a:srgbClr val="404040"/>
                </a:solidFill>
                <a:latin typeface="Times New Roman"/>
                <a:cs typeface="Times New Roman"/>
              </a:rPr>
              <a:t>Lisans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Tezi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ANAL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İ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İ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NDE </a:t>
            </a:r>
            <a:r>
              <a:rPr dirty="0" sz="1800" spc="2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SAYISININ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BEL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İ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RLENMES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İ 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ÜZER</a:t>
            </a:r>
            <a:r>
              <a:rPr dirty="0" sz="1800" spc="95">
                <a:solidFill>
                  <a:srgbClr val="404040"/>
                </a:solidFill>
                <a:latin typeface="Trebuchet MS"/>
                <a:cs typeface="Trebuchet MS"/>
              </a:rPr>
              <a:t>İ</a:t>
            </a:r>
            <a:r>
              <a:rPr dirty="0" sz="1800" spc="95">
                <a:solidFill>
                  <a:srgbClr val="404040"/>
                </a:solidFill>
                <a:latin typeface="Times New Roman"/>
                <a:cs typeface="Times New Roman"/>
              </a:rPr>
              <a:t>NE</a:t>
            </a:r>
            <a:r>
              <a:rPr dirty="0" sz="1800" spc="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dirty="0" sz="1800" spc="85">
                <a:solidFill>
                  <a:srgbClr val="404040"/>
                </a:solidFill>
                <a:latin typeface="Trebuchet MS"/>
                <a:cs typeface="Trebuchet MS"/>
              </a:rPr>
              <a:t>İ</a:t>
            </a:r>
            <a:r>
              <a:rPr dirty="0" sz="1800" spc="8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ÇALI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MA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Azize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Celile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GÜNAY</a:t>
            </a:r>
            <a:r>
              <a:rPr dirty="0" sz="1800" spc="-9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ATBA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Python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ile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Makine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Ö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renmesi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Sadi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Evren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eker</a:t>
            </a:r>
            <a:r>
              <a:rPr dirty="0" sz="18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Udemy</a:t>
            </a:r>
            <a:endParaRPr sz="1800">
              <a:latin typeface="Times New Roman"/>
              <a:cs typeface="Times New Roman"/>
            </a:endParaRPr>
          </a:p>
          <a:p>
            <a:pPr marL="12700" marR="473075">
              <a:lnSpc>
                <a:spcPct val="120000"/>
              </a:lnSpc>
              <a:spcBef>
                <a:spcPts val="1390"/>
              </a:spcBef>
            </a:pP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Ekrem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Hatipoglu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Learning </a:t>
            </a:r>
            <a:r>
              <a:rPr dirty="0" sz="1800">
                <a:solidFill>
                  <a:srgbClr val="404040"/>
                </a:solidFill>
                <a:latin typeface="Arial"/>
                <a:cs typeface="Arial"/>
              </a:rPr>
              <a:t>—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Clustering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(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—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K-Means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Algorithm </a:t>
            </a:r>
            <a:r>
              <a:rPr dirty="0" sz="1800" spc="-25">
                <a:solidFill>
                  <a:srgbClr val="404040"/>
                </a:solidFill>
                <a:latin typeface="Arial"/>
                <a:cs typeface="Arial"/>
              </a:rPr>
              <a:t>—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Hierarchical 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Clustering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(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Hiyerar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ik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r>
              <a:rPr dirty="0" sz="1800" spc="-30">
                <a:solidFill>
                  <a:srgbClr val="404040"/>
                </a:solidFill>
                <a:latin typeface="Arial"/>
                <a:cs typeface="Arial"/>
              </a:rPr>
              <a:t>—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dirty="0" sz="1800" spc="3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1405"/>
              </a:spcBef>
            </a:pP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Veri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Madencili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inde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Teknikleri </a:t>
            </a:r>
            <a:r>
              <a:rPr dirty="0" sz="1800" spc="15">
                <a:solidFill>
                  <a:srgbClr val="404040"/>
                </a:solidFill>
                <a:latin typeface="Times New Roman"/>
                <a:cs typeface="Times New Roman"/>
              </a:rPr>
              <a:t>Üzerine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Çal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ma: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K-Means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ve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K-Medoids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Kümeleme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Algoritmalar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Kar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şı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la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lmas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Güncel </a:t>
            </a:r>
            <a:r>
              <a:rPr dirty="0" sz="1800" spc="25">
                <a:solidFill>
                  <a:srgbClr val="404040"/>
                </a:solidFill>
                <a:latin typeface="Times New Roman"/>
                <a:cs typeface="Times New Roman"/>
              </a:rPr>
              <a:t>SARIMAN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Süleyman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Demirel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Üniversitesi,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Mühendislik Mimarl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k 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Fakültesi, 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Bilgisayar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Mühendisli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Bölümü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81201"/>
            <a:ext cx="51244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>
                <a:solidFill>
                  <a:srgbClr val="404040"/>
                </a:solidFill>
              </a:rPr>
              <a:t>K-Means</a:t>
            </a:r>
            <a:r>
              <a:rPr dirty="0" sz="4400" spc="-95">
                <a:solidFill>
                  <a:srgbClr val="404040"/>
                </a:solidFill>
              </a:rPr>
              <a:t> </a:t>
            </a:r>
            <a:r>
              <a:rPr dirty="0" sz="4400" spc="-65">
                <a:solidFill>
                  <a:srgbClr val="404040"/>
                </a:solidFill>
              </a:rPr>
              <a:t>(K-Ortalama)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6324" y="2105402"/>
            <a:ext cx="9788525" cy="36468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5110">
              <a:lnSpc>
                <a:spcPct val="120100"/>
              </a:lnSpc>
              <a:spcBef>
                <a:spcPts val="95"/>
              </a:spcBef>
            </a:pP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K-Means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yayg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kullan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lan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gözetimsiz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ö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renme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yöntemlerinden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biridir. </a:t>
            </a:r>
            <a:r>
              <a:rPr dirty="0" sz="1800" spc="20">
                <a:solidFill>
                  <a:srgbClr val="404040"/>
                </a:solidFill>
                <a:latin typeface="Times New Roman"/>
                <a:cs typeface="Times New Roman"/>
              </a:rPr>
              <a:t>MacQueen </a:t>
            </a:r>
            <a:r>
              <a:rPr dirty="0" sz="1800" spc="260">
                <a:solidFill>
                  <a:srgbClr val="404040"/>
                </a:solidFill>
                <a:latin typeface="Arial"/>
                <a:cs typeface="Arial"/>
              </a:rPr>
              <a:t>“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 −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ortalama</a:t>
            </a:r>
            <a:r>
              <a:rPr dirty="0" sz="1800" spc="5">
                <a:solidFill>
                  <a:srgbClr val="404040"/>
                </a:solidFill>
                <a:latin typeface="Arial"/>
                <a:cs typeface="Arial"/>
              </a:rPr>
              <a:t>” 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terimini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birimin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yak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merkezli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(ortalama)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kümeye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atanmas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süreci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anlam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nda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kullanm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 −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ortalama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tekni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i,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gözlemleri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kümelerin önceden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belirlenen 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say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göre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grupland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rmakla 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leme</a:t>
            </a:r>
            <a:r>
              <a:rPr dirty="0" sz="1800" spc="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lar.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Böylece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biri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tek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gözlemden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olu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tane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ile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leme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lan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r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ve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yeni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gözlem </a:t>
            </a:r>
            <a:r>
              <a:rPr dirty="0" sz="1800" spc="15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yak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n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ortalamal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gruba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eklenir.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Gruba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yeni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gözlem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eklendikten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sonra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ortalamas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yeniden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hesaplan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Bu 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süreç </a:t>
            </a:r>
            <a:r>
              <a:rPr dirty="0" sz="1800" spc="25">
                <a:solidFill>
                  <a:srgbClr val="404040"/>
                </a:solidFill>
                <a:latin typeface="Times New Roman"/>
                <a:cs typeface="Times New Roman"/>
              </a:rPr>
              <a:t>tüm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gözlemler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gruplara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atan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ncaya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kadar devam </a:t>
            </a:r>
            <a:r>
              <a:rPr dirty="0" sz="1800" spc="20">
                <a:solidFill>
                  <a:srgbClr val="404040"/>
                </a:solidFill>
                <a:latin typeface="Times New Roman"/>
                <a:cs typeface="Times New Roman"/>
              </a:rPr>
              <a:t>eder.Tüm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gözlemler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gruplara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atand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ktan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sonra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atand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klar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ortalamas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ndan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daha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yak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ortalamas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varsa,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gözlemlerin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yerleri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tirilmektedir. 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Amaç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di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er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yöntemlerinde oldu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u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gibi,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gerçekle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tirilen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lemi sonucunda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elde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edilen 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kümelerin,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içi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benzerliklerinin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maksimum,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kümeler </a:t>
            </a:r>
            <a:r>
              <a:rPr dirty="0" sz="1800" spc="-70">
                <a:solidFill>
                  <a:srgbClr val="404040"/>
                </a:solidFill>
                <a:latin typeface="Times New Roman"/>
                <a:cs typeface="Times New Roman"/>
              </a:rPr>
              <a:t>aras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benzerliklerinin </a:t>
            </a:r>
            <a:r>
              <a:rPr dirty="0" sz="1800" spc="-70">
                <a:solidFill>
                  <a:srgbClr val="404040"/>
                </a:solidFill>
                <a:latin typeface="Times New Roman"/>
                <a:cs typeface="Times New Roman"/>
              </a:rPr>
              <a:t>ise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minimum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olmas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 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sa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lamakt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benzerli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i,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kümenin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rl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merkezi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kabul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edilen bir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birim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ile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kümedeki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di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er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birimler 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aras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ndaki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uzakl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klar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 ortalama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ile</a:t>
            </a:r>
            <a:r>
              <a:rPr dirty="0" sz="1800" spc="3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ölçülmektedir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81201"/>
            <a:ext cx="49745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>
                <a:solidFill>
                  <a:srgbClr val="404040"/>
                </a:solidFill>
              </a:rPr>
              <a:t>K-Means(K-Ortalama)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93291" y="1895855"/>
            <a:ext cx="6217920" cy="0"/>
          </a:xfrm>
          <a:custGeom>
            <a:avLst/>
            <a:gdLst/>
            <a:ahLst/>
            <a:cxnLst/>
            <a:rect l="l" t="t" r="r" b="b"/>
            <a:pathLst>
              <a:path w="6217920" h="0">
                <a:moveTo>
                  <a:pt x="0" y="0"/>
                </a:moveTo>
                <a:lnTo>
                  <a:pt x="621792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76324" y="2105402"/>
            <a:ext cx="6187440" cy="265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K-means</a:t>
            </a:r>
            <a:r>
              <a:rPr dirty="0" sz="1800" spc="-10">
                <a:solidFill>
                  <a:srgbClr val="404040"/>
                </a:solidFill>
                <a:latin typeface="Arial"/>
                <a:cs typeface="Arial"/>
              </a:rPr>
              <a:t>’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atama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mekanizmas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verinin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sadece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kümeye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ait  olabilmesine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izin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verir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(Evans,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2005).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Bu nedenle,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keskin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bir 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kümeleme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algoritmas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r(bölümlemeli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kümeleme).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K-means  algoritmas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genel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mant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ığı </a:t>
            </a:r>
            <a:r>
              <a:rPr dirty="0" sz="1800" spc="35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adet veri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nesnesinden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olu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kümesini,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giri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ş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parametresi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olarak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verilen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adet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kümeye 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bölümlemektir.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Amaç,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gerçekle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tirilen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bölümleme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lemi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sonunda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elde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edilen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kümelerin,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içi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benzerliklerinin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maksimum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ve 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kümeler </a:t>
            </a:r>
            <a:r>
              <a:rPr dirty="0" sz="1800" spc="-75">
                <a:solidFill>
                  <a:srgbClr val="404040"/>
                </a:solidFill>
                <a:latin typeface="Times New Roman"/>
                <a:cs typeface="Times New Roman"/>
              </a:rPr>
              <a:t>aras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benzerliklerinin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minimum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olmas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sa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lamakt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55">
                <a:solidFill>
                  <a:srgbClr val="404040"/>
                </a:solidFill>
                <a:latin typeface="Times New Roman"/>
                <a:cs typeface="Times New Roman"/>
              </a:rPr>
              <a:t>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82702" y="2262593"/>
            <a:ext cx="4149923" cy="2647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984" y="2453132"/>
            <a:ext cx="2537460" cy="13036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 marR="5080" indent="248285">
              <a:lnSpc>
                <a:spcPts val="4780"/>
              </a:lnSpc>
              <a:spcBef>
                <a:spcPts val="680"/>
              </a:spcBef>
            </a:pPr>
            <a:r>
              <a:rPr dirty="0" sz="4400" spc="-75">
                <a:solidFill>
                  <a:srgbClr val="404040"/>
                </a:solidFill>
                <a:latin typeface="Times New Roman"/>
                <a:cs typeface="Times New Roman"/>
              </a:rPr>
              <a:t>K-Means  </a:t>
            </a:r>
            <a:r>
              <a:rPr dirty="0" sz="4400" spc="-254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4400" spc="-21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4400" spc="-185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dirty="0" sz="4400" spc="4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dirty="0" sz="4400" spc="135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dirty="0" sz="4400" spc="-13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dirty="0" sz="4400" spc="1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dirty="0" sz="4400" spc="2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4400" spc="-26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4400" spc="-43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dirty="0" sz="44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95928" y="638555"/>
            <a:ext cx="7480300" cy="841375"/>
            <a:chOff x="3995928" y="638555"/>
            <a:chExt cx="7480300" cy="841375"/>
          </a:xfrm>
        </p:grpSpPr>
        <p:sp>
          <p:nvSpPr>
            <p:cNvPr id="4" name="object 4"/>
            <p:cNvSpPr/>
            <p:nvPr/>
          </p:nvSpPr>
          <p:spPr>
            <a:xfrm>
              <a:off x="3995928" y="638555"/>
              <a:ext cx="7480300" cy="841375"/>
            </a:xfrm>
            <a:custGeom>
              <a:avLst/>
              <a:gdLst/>
              <a:ahLst/>
              <a:cxnLst/>
              <a:rect l="l" t="t" r="r" b="b"/>
              <a:pathLst>
                <a:path w="7480300" h="841375">
                  <a:moveTo>
                    <a:pt x="7395718" y="0"/>
                  </a:moveTo>
                  <a:lnTo>
                    <a:pt x="84074" y="0"/>
                  </a:lnTo>
                  <a:lnTo>
                    <a:pt x="51381" y="6617"/>
                  </a:lnTo>
                  <a:lnTo>
                    <a:pt x="24653" y="24653"/>
                  </a:lnTo>
                  <a:lnTo>
                    <a:pt x="6617" y="51381"/>
                  </a:lnTo>
                  <a:lnTo>
                    <a:pt x="0" y="84074"/>
                  </a:lnTo>
                  <a:lnTo>
                    <a:pt x="0" y="757174"/>
                  </a:lnTo>
                  <a:lnTo>
                    <a:pt x="6617" y="789866"/>
                  </a:lnTo>
                  <a:lnTo>
                    <a:pt x="24653" y="816594"/>
                  </a:lnTo>
                  <a:lnTo>
                    <a:pt x="51381" y="834630"/>
                  </a:lnTo>
                  <a:lnTo>
                    <a:pt x="84074" y="841248"/>
                  </a:lnTo>
                  <a:lnTo>
                    <a:pt x="7395718" y="841248"/>
                  </a:lnTo>
                  <a:lnTo>
                    <a:pt x="7428410" y="834630"/>
                  </a:lnTo>
                  <a:lnTo>
                    <a:pt x="7455138" y="816594"/>
                  </a:lnTo>
                  <a:lnTo>
                    <a:pt x="7473174" y="789866"/>
                  </a:lnTo>
                  <a:lnTo>
                    <a:pt x="7479792" y="757174"/>
                  </a:lnTo>
                  <a:lnTo>
                    <a:pt x="7479792" y="84074"/>
                  </a:lnTo>
                  <a:lnTo>
                    <a:pt x="7473174" y="51381"/>
                  </a:lnTo>
                  <a:lnTo>
                    <a:pt x="7455138" y="24653"/>
                  </a:lnTo>
                  <a:lnTo>
                    <a:pt x="7428410" y="6617"/>
                  </a:lnTo>
                  <a:lnTo>
                    <a:pt x="7395718" y="0"/>
                  </a:lnTo>
                  <a:close/>
                </a:path>
              </a:pathLst>
            </a:custGeom>
            <a:solidFill>
              <a:srgbClr val="7C47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14431" y="896048"/>
              <a:ext cx="334645" cy="333375"/>
            </a:xfrm>
            <a:custGeom>
              <a:avLst/>
              <a:gdLst/>
              <a:ahLst/>
              <a:cxnLst/>
              <a:rect l="l" t="t" r="r" b="b"/>
              <a:pathLst>
                <a:path w="334645" h="333375">
                  <a:moveTo>
                    <a:pt x="178841" y="87693"/>
                  </a:moveTo>
                  <a:lnTo>
                    <a:pt x="177266" y="87617"/>
                  </a:lnTo>
                  <a:lnTo>
                    <a:pt x="166865" y="95859"/>
                  </a:lnTo>
                  <a:lnTo>
                    <a:pt x="148793" y="107657"/>
                  </a:lnTo>
                  <a:lnTo>
                    <a:pt x="141236" y="111201"/>
                  </a:lnTo>
                  <a:lnTo>
                    <a:pt x="133350" y="113830"/>
                  </a:lnTo>
                  <a:lnTo>
                    <a:pt x="133350" y="122174"/>
                  </a:lnTo>
                  <a:lnTo>
                    <a:pt x="152234" y="113474"/>
                  </a:lnTo>
                  <a:lnTo>
                    <a:pt x="168656" y="101828"/>
                  </a:lnTo>
                  <a:lnTo>
                    <a:pt x="168732" y="235407"/>
                  </a:lnTo>
                  <a:lnTo>
                    <a:pt x="178841" y="235407"/>
                  </a:lnTo>
                  <a:lnTo>
                    <a:pt x="178841" y="87693"/>
                  </a:lnTo>
                  <a:close/>
                </a:path>
                <a:path w="334645" h="333375">
                  <a:moveTo>
                    <a:pt x="334314" y="166649"/>
                  </a:moveTo>
                  <a:lnTo>
                    <a:pt x="328358" y="122351"/>
                  </a:lnTo>
                  <a:lnTo>
                    <a:pt x="325513" y="115633"/>
                  </a:lnTo>
                  <a:lnTo>
                    <a:pt x="325513" y="166649"/>
                  </a:lnTo>
                  <a:lnTo>
                    <a:pt x="317436" y="216547"/>
                  </a:lnTo>
                  <a:lnTo>
                    <a:pt x="294957" y="259880"/>
                  </a:lnTo>
                  <a:lnTo>
                    <a:pt x="260680" y="294055"/>
                  </a:lnTo>
                  <a:lnTo>
                    <a:pt x="217208" y="316458"/>
                  </a:lnTo>
                  <a:lnTo>
                    <a:pt x="167157" y="324510"/>
                  </a:lnTo>
                  <a:lnTo>
                    <a:pt x="117106" y="316458"/>
                  </a:lnTo>
                  <a:lnTo>
                    <a:pt x="73634" y="294055"/>
                  </a:lnTo>
                  <a:lnTo>
                    <a:pt x="39357" y="259880"/>
                  </a:lnTo>
                  <a:lnTo>
                    <a:pt x="16878" y="216547"/>
                  </a:lnTo>
                  <a:lnTo>
                    <a:pt x="8813" y="166649"/>
                  </a:lnTo>
                  <a:lnTo>
                    <a:pt x="16941" y="116751"/>
                  </a:lnTo>
                  <a:lnTo>
                    <a:pt x="39420" y="73469"/>
                  </a:lnTo>
                  <a:lnTo>
                    <a:pt x="73685" y="39293"/>
                  </a:lnTo>
                  <a:lnTo>
                    <a:pt x="117132" y="16865"/>
                  </a:lnTo>
                  <a:lnTo>
                    <a:pt x="167157" y="8775"/>
                  </a:lnTo>
                  <a:lnTo>
                    <a:pt x="217208" y="16827"/>
                  </a:lnTo>
                  <a:lnTo>
                    <a:pt x="260680" y="39243"/>
                  </a:lnTo>
                  <a:lnTo>
                    <a:pt x="294957" y="73418"/>
                  </a:lnTo>
                  <a:lnTo>
                    <a:pt x="317449" y="116776"/>
                  </a:lnTo>
                  <a:lnTo>
                    <a:pt x="325513" y="166649"/>
                  </a:lnTo>
                  <a:lnTo>
                    <a:pt x="325513" y="115633"/>
                  </a:lnTo>
                  <a:lnTo>
                    <a:pt x="311505" y="82537"/>
                  </a:lnTo>
                  <a:lnTo>
                    <a:pt x="285432" y="48856"/>
                  </a:lnTo>
                  <a:lnTo>
                    <a:pt x="251625" y="22796"/>
                  </a:lnTo>
                  <a:lnTo>
                    <a:pt x="218351" y="8775"/>
                  </a:lnTo>
                  <a:lnTo>
                    <a:pt x="211721" y="5981"/>
                  </a:lnTo>
                  <a:lnTo>
                    <a:pt x="167309" y="0"/>
                  </a:lnTo>
                  <a:lnTo>
                    <a:pt x="167157" y="0"/>
                  </a:lnTo>
                  <a:lnTo>
                    <a:pt x="122720" y="5956"/>
                  </a:lnTo>
                  <a:lnTo>
                    <a:pt x="82791" y="22758"/>
                  </a:lnTo>
                  <a:lnTo>
                    <a:pt x="48958" y="48818"/>
                  </a:lnTo>
                  <a:lnTo>
                    <a:pt x="22809" y="82575"/>
                  </a:lnTo>
                  <a:lnTo>
                    <a:pt x="5969" y="122364"/>
                  </a:lnTo>
                  <a:lnTo>
                    <a:pt x="0" y="166649"/>
                  </a:lnTo>
                  <a:lnTo>
                    <a:pt x="5981" y="210947"/>
                  </a:lnTo>
                  <a:lnTo>
                    <a:pt x="22821" y="250748"/>
                  </a:lnTo>
                  <a:lnTo>
                    <a:pt x="48958" y="284480"/>
                  </a:lnTo>
                  <a:lnTo>
                    <a:pt x="82791" y="310540"/>
                  </a:lnTo>
                  <a:lnTo>
                    <a:pt x="122720" y="327329"/>
                  </a:lnTo>
                  <a:lnTo>
                    <a:pt x="167157" y="333286"/>
                  </a:lnTo>
                  <a:lnTo>
                    <a:pt x="211594" y="327329"/>
                  </a:lnTo>
                  <a:lnTo>
                    <a:pt x="251523" y="310540"/>
                  </a:lnTo>
                  <a:lnTo>
                    <a:pt x="285356" y="284480"/>
                  </a:lnTo>
                  <a:lnTo>
                    <a:pt x="311492" y="250748"/>
                  </a:lnTo>
                  <a:lnTo>
                    <a:pt x="328345" y="210947"/>
                  </a:lnTo>
                  <a:lnTo>
                    <a:pt x="334314" y="166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44185" y="827277"/>
            <a:ext cx="5893435" cy="4603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Adım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Kaç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küme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olacağı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yani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değeri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kullanıcıdan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parametre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olarak 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alınır.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95928" y="1694688"/>
            <a:ext cx="7480300" cy="841375"/>
            <a:chOff x="3995928" y="1694688"/>
            <a:chExt cx="7480300" cy="841375"/>
          </a:xfrm>
        </p:grpSpPr>
        <p:sp>
          <p:nvSpPr>
            <p:cNvPr id="8" name="object 8"/>
            <p:cNvSpPr/>
            <p:nvPr/>
          </p:nvSpPr>
          <p:spPr>
            <a:xfrm>
              <a:off x="3995928" y="1694688"/>
              <a:ext cx="7480300" cy="841375"/>
            </a:xfrm>
            <a:custGeom>
              <a:avLst/>
              <a:gdLst/>
              <a:ahLst/>
              <a:cxnLst/>
              <a:rect l="l" t="t" r="r" b="b"/>
              <a:pathLst>
                <a:path w="7480300" h="841375">
                  <a:moveTo>
                    <a:pt x="7395718" y="0"/>
                  </a:moveTo>
                  <a:lnTo>
                    <a:pt x="84074" y="0"/>
                  </a:lnTo>
                  <a:lnTo>
                    <a:pt x="51381" y="6617"/>
                  </a:lnTo>
                  <a:lnTo>
                    <a:pt x="24653" y="24653"/>
                  </a:lnTo>
                  <a:lnTo>
                    <a:pt x="6617" y="51381"/>
                  </a:lnTo>
                  <a:lnTo>
                    <a:pt x="0" y="84074"/>
                  </a:lnTo>
                  <a:lnTo>
                    <a:pt x="0" y="757174"/>
                  </a:lnTo>
                  <a:lnTo>
                    <a:pt x="6617" y="789866"/>
                  </a:lnTo>
                  <a:lnTo>
                    <a:pt x="24653" y="816594"/>
                  </a:lnTo>
                  <a:lnTo>
                    <a:pt x="51381" y="834630"/>
                  </a:lnTo>
                  <a:lnTo>
                    <a:pt x="84074" y="841248"/>
                  </a:lnTo>
                  <a:lnTo>
                    <a:pt x="7395718" y="841248"/>
                  </a:lnTo>
                  <a:lnTo>
                    <a:pt x="7428410" y="834630"/>
                  </a:lnTo>
                  <a:lnTo>
                    <a:pt x="7455138" y="816594"/>
                  </a:lnTo>
                  <a:lnTo>
                    <a:pt x="7473174" y="789866"/>
                  </a:lnTo>
                  <a:lnTo>
                    <a:pt x="7479792" y="757174"/>
                  </a:lnTo>
                  <a:lnTo>
                    <a:pt x="7479792" y="84074"/>
                  </a:lnTo>
                  <a:lnTo>
                    <a:pt x="7473174" y="51381"/>
                  </a:lnTo>
                  <a:lnTo>
                    <a:pt x="7455138" y="24653"/>
                  </a:lnTo>
                  <a:lnTo>
                    <a:pt x="7428410" y="6617"/>
                  </a:lnTo>
                  <a:lnTo>
                    <a:pt x="7395718" y="0"/>
                  </a:lnTo>
                  <a:close/>
                </a:path>
              </a:pathLst>
            </a:custGeom>
            <a:solidFill>
              <a:srgbClr val="4D5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98779" y="1931701"/>
              <a:ext cx="365760" cy="365125"/>
            </a:xfrm>
            <a:custGeom>
              <a:avLst/>
              <a:gdLst/>
              <a:ahLst/>
              <a:cxnLst/>
              <a:rect l="l" t="t" r="r" b="b"/>
              <a:pathLst>
                <a:path w="365760" h="365125">
                  <a:moveTo>
                    <a:pt x="183014" y="0"/>
                  </a:moveTo>
                  <a:lnTo>
                    <a:pt x="134236" y="6520"/>
                  </a:lnTo>
                  <a:lnTo>
                    <a:pt x="90558" y="24920"/>
                  </a:lnTo>
                  <a:lnTo>
                    <a:pt x="53553" y="53460"/>
                  </a:lnTo>
                  <a:lnTo>
                    <a:pt x="24947" y="90438"/>
                  </a:lnTo>
                  <a:lnTo>
                    <a:pt x="6528" y="134020"/>
                  </a:lnTo>
                  <a:lnTo>
                    <a:pt x="0" y="182516"/>
                  </a:lnTo>
                  <a:lnTo>
                    <a:pt x="6531" y="231031"/>
                  </a:lnTo>
                  <a:lnTo>
                    <a:pt x="24963" y="274627"/>
                  </a:lnTo>
                  <a:lnTo>
                    <a:pt x="53553" y="311563"/>
                  </a:lnTo>
                  <a:lnTo>
                    <a:pt x="90559" y="340099"/>
                  </a:lnTo>
                  <a:lnTo>
                    <a:pt x="134236" y="358497"/>
                  </a:lnTo>
                  <a:lnTo>
                    <a:pt x="182842" y="365016"/>
                  </a:lnTo>
                  <a:lnTo>
                    <a:pt x="231448" y="358497"/>
                  </a:lnTo>
                  <a:lnTo>
                    <a:pt x="238797" y="355402"/>
                  </a:lnTo>
                  <a:lnTo>
                    <a:pt x="182842" y="355402"/>
                  </a:lnTo>
                  <a:lnTo>
                    <a:pt x="136795" y="349226"/>
                  </a:lnTo>
                  <a:lnTo>
                    <a:pt x="95417" y="331798"/>
                  </a:lnTo>
                  <a:lnTo>
                    <a:pt x="60361" y="304766"/>
                  </a:lnTo>
                  <a:lnTo>
                    <a:pt x="33277" y="269776"/>
                  </a:lnTo>
                  <a:lnTo>
                    <a:pt x="15815" y="228477"/>
                  </a:lnTo>
                  <a:lnTo>
                    <a:pt x="9628" y="182516"/>
                  </a:lnTo>
                  <a:lnTo>
                    <a:pt x="15868" y="136553"/>
                  </a:lnTo>
                  <a:lnTo>
                    <a:pt x="33337" y="95297"/>
                  </a:lnTo>
                  <a:lnTo>
                    <a:pt x="60421" y="60318"/>
                  </a:lnTo>
                  <a:lnTo>
                    <a:pt x="95464" y="33282"/>
                  </a:lnTo>
                  <a:lnTo>
                    <a:pt x="136819" y="15832"/>
                  </a:lnTo>
                  <a:lnTo>
                    <a:pt x="182842" y="9610"/>
                  </a:lnTo>
                  <a:lnTo>
                    <a:pt x="238846" y="9610"/>
                  </a:lnTo>
                  <a:lnTo>
                    <a:pt x="231595" y="6551"/>
                  </a:lnTo>
                  <a:lnTo>
                    <a:pt x="183014" y="0"/>
                  </a:lnTo>
                  <a:close/>
                </a:path>
                <a:path w="365760" h="365125">
                  <a:moveTo>
                    <a:pt x="238846" y="9610"/>
                  </a:moveTo>
                  <a:lnTo>
                    <a:pt x="182842" y="9610"/>
                  </a:lnTo>
                  <a:lnTo>
                    <a:pt x="228889" y="15787"/>
                  </a:lnTo>
                  <a:lnTo>
                    <a:pt x="270266" y="33219"/>
                  </a:lnTo>
                  <a:lnTo>
                    <a:pt x="305323" y="60256"/>
                  </a:lnTo>
                  <a:lnTo>
                    <a:pt x="332407" y="95251"/>
                  </a:lnTo>
                  <a:lnTo>
                    <a:pt x="349872" y="136577"/>
                  </a:lnTo>
                  <a:lnTo>
                    <a:pt x="356056" y="182516"/>
                  </a:lnTo>
                  <a:lnTo>
                    <a:pt x="349868" y="228477"/>
                  </a:lnTo>
                  <a:lnTo>
                    <a:pt x="332407" y="269776"/>
                  </a:lnTo>
                  <a:lnTo>
                    <a:pt x="305323" y="304766"/>
                  </a:lnTo>
                  <a:lnTo>
                    <a:pt x="270267" y="331798"/>
                  </a:lnTo>
                  <a:lnTo>
                    <a:pt x="228889" y="349226"/>
                  </a:lnTo>
                  <a:lnTo>
                    <a:pt x="182842" y="355402"/>
                  </a:lnTo>
                  <a:lnTo>
                    <a:pt x="238797" y="355402"/>
                  </a:lnTo>
                  <a:lnTo>
                    <a:pt x="275125" y="340099"/>
                  </a:lnTo>
                  <a:lnTo>
                    <a:pt x="312131" y="311563"/>
                  </a:lnTo>
                  <a:lnTo>
                    <a:pt x="340721" y="274627"/>
                  </a:lnTo>
                  <a:lnTo>
                    <a:pt x="359153" y="231031"/>
                  </a:lnTo>
                  <a:lnTo>
                    <a:pt x="365684" y="182516"/>
                  </a:lnTo>
                  <a:lnTo>
                    <a:pt x="359167" y="133998"/>
                  </a:lnTo>
                  <a:lnTo>
                    <a:pt x="340743" y="90399"/>
                  </a:lnTo>
                  <a:lnTo>
                    <a:pt x="312215" y="53508"/>
                  </a:lnTo>
                  <a:lnTo>
                    <a:pt x="275242" y="24966"/>
                  </a:lnTo>
                  <a:lnTo>
                    <a:pt x="238846" y="96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33924" y="2028580"/>
              <a:ext cx="92542" cy="160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44185" y="1768551"/>
            <a:ext cx="6243955" cy="68072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400" spc="75">
                <a:latin typeface="Arial"/>
                <a:cs typeface="Arial"/>
              </a:rPr>
              <a:t>Adım </a:t>
            </a:r>
            <a:r>
              <a:rPr dirty="0" sz="1400">
                <a:latin typeface="Arial"/>
                <a:cs typeface="Arial"/>
              </a:rPr>
              <a:t>2: </a:t>
            </a:r>
            <a:r>
              <a:rPr dirty="0" sz="1400" spc="20">
                <a:latin typeface="Arial"/>
                <a:cs typeface="Arial"/>
              </a:rPr>
              <a:t>Rastgele </a:t>
            </a:r>
            <a:r>
              <a:rPr dirty="0" sz="1400" spc="35">
                <a:latin typeface="Arial"/>
                <a:cs typeface="Arial"/>
              </a:rPr>
              <a:t>olarak </a:t>
            </a:r>
            <a:r>
              <a:rPr dirty="0" sz="1400">
                <a:latin typeface="Arial"/>
                <a:cs typeface="Arial"/>
              </a:rPr>
              <a:t>K </a:t>
            </a:r>
            <a:r>
              <a:rPr dirty="0" sz="1400" spc="25">
                <a:latin typeface="Arial"/>
                <a:cs typeface="Arial"/>
              </a:rPr>
              <a:t>merkez </a:t>
            </a:r>
            <a:r>
              <a:rPr dirty="0" sz="1400" spc="40">
                <a:latin typeface="Arial"/>
                <a:cs typeface="Arial"/>
              </a:rPr>
              <a:t>noktaları </a:t>
            </a:r>
            <a:r>
              <a:rPr dirty="0" sz="1400" spc="35">
                <a:latin typeface="Arial"/>
                <a:cs typeface="Arial"/>
              </a:rPr>
              <a:t>seçilir. </a:t>
            </a:r>
            <a:r>
              <a:rPr dirty="0" sz="1400" spc="25">
                <a:latin typeface="Arial"/>
                <a:cs typeface="Arial"/>
              </a:rPr>
              <a:t>Merkez </a:t>
            </a:r>
            <a:r>
              <a:rPr dirty="0" sz="1400" spc="40">
                <a:latin typeface="Arial"/>
                <a:cs typeface="Arial"/>
              </a:rPr>
              <a:t>noktalarını  </a:t>
            </a:r>
            <a:r>
              <a:rPr dirty="0" sz="1400" spc="50">
                <a:latin typeface="Arial"/>
                <a:cs typeface="Arial"/>
              </a:rPr>
              <a:t>belirlemek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5">
                <a:latin typeface="Arial"/>
                <a:cs typeface="Arial"/>
              </a:rPr>
              <a:t>için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30">
                <a:latin typeface="Arial"/>
                <a:cs typeface="Arial"/>
              </a:rPr>
              <a:t>daha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akıllı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65">
                <a:latin typeface="Arial"/>
                <a:cs typeface="Arial"/>
              </a:rPr>
              <a:t>yöntemler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35">
                <a:latin typeface="Arial"/>
                <a:cs typeface="Arial"/>
              </a:rPr>
              <a:t>de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65">
                <a:latin typeface="Arial"/>
                <a:cs typeface="Arial"/>
              </a:rPr>
              <a:t>mevcuttur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45">
                <a:latin typeface="Arial"/>
                <a:cs typeface="Arial"/>
              </a:rPr>
              <a:t>(Örneğin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65">
                <a:latin typeface="Arial"/>
                <a:cs typeface="Arial"/>
              </a:rPr>
              <a:t>birbirinden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35">
                <a:latin typeface="Arial"/>
                <a:cs typeface="Arial"/>
              </a:rPr>
              <a:t>en  </a:t>
            </a:r>
            <a:r>
              <a:rPr dirty="0" sz="1400" spc="-5">
                <a:latin typeface="Arial"/>
                <a:cs typeface="Arial"/>
              </a:rPr>
              <a:t>uzak </a:t>
            </a:r>
            <a:r>
              <a:rPr dirty="0" sz="1400" spc="50">
                <a:latin typeface="Arial"/>
                <a:cs typeface="Arial"/>
              </a:rPr>
              <a:t>iki </a:t>
            </a:r>
            <a:r>
              <a:rPr dirty="0" sz="1400" spc="40">
                <a:latin typeface="Arial"/>
                <a:cs typeface="Arial"/>
              </a:rPr>
              <a:t>noktayı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35">
                <a:latin typeface="Arial"/>
                <a:cs typeface="Arial"/>
              </a:rPr>
              <a:t>almak)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95928" y="2746248"/>
            <a:ext cx="7480300" cy="841375"/>
            <a:chOff x="3995928" y="2746248"/>
            <a:chExt cx="7480300" cy="841375"/>
          </a:xfrm>
        </p:grpSpPr>
        <p:sp>
          <p:nvSpPr>
            <p:cNvPr id="13" name="object 13"/>
            <p:cNvSpPr/>
            <p:nvPr/>
          </p:nvSpPr>
          <p:spPr>
            <a:xfrm>
              <a:off x="3995928" y="2746248"/>
              <a:ext cx="7480300" cy="841375"/>
            </a:xfrm>
            <a:custGeom>
              <a:avLst/>
              <a:gdLst/>
              <a:ahLst/>
              <a:cxnLst/>
              <a:rect l="l" t="t" r="r" b="b"/>
              <a:pathLst>
                <a:path w="7480300" h="841375">
                  <a:moveTo>
                    <a:pt x="7395718" y="0"/>
                  </a:moveTo>
                  <a:lnTo>
                    <a:pt x="84074" y="0"/>
                  </a:lnTo>
                  <a:lnTo>
                    <a:pt x="51381" y="6617"/>
                  </a:lnTo>
                  <a:lnTo>
                    <a:pt x="24653" y="24653"/>
                  </a:lnTo>
                  <a:lnTo>
                    <a:pt x="6617" y="51381"/>
                  </a:lnTo>
                  <a:lnTo>
                    <a:pt x="0" y="84074"/>
                  </a:lnTo>
                  <a:lnTo>
                    <a:pt x="0" y="757174"/>
                  </a:lnTo>
                  <a:lnTo>
                    <a:pt x="6617" y="789866"/>
                  </a:lnTo>
                  <a:lnTo>
                    <a:pt x="24653" y="816594"/>
                  </a:lnTo>
                  <a:lnTo>
                    <a:pt x="51381" y="834630"/>
                  </a:lnTo>
                  <a:lnTo>
                    <a:pt x="84074" y="841248"/>
                  </a:lnTo>
                  <a:lnTo>
                    <a:pt x="7395718" y="841248"/>
                  </a:lnTo>
                  <a:lnTo>
                    <a:pt x="7428410" y="834630"/>
                  </a:lnTo>
                  <a:lnTo>
                    <a:pt x="7455138" y="816594"/>
                  </a:lnTo>
                  <a:lnTo>
                    <a:pt x="7473174" y="789866"/>
                  </a:lnTo>
                  <a:lnTo>
                    <a:pt x="7479792" y="757174"/>
                  </a:lnTo>
                  <a:lnTo>
                    <a:pt x="7479792" y="84074"/>
                  </a:lnTo>
                  <a:lnTo>
                    <a:pt x="7473174" y="51381"/>
                  </a:lnTo>
                  <a:lnTo>
                    <a:pt x="7455138" y="24653"/>
                  </a:lnTo>
                  <a:lnTo>
                    <a:pt x="7428410" y="6617"/>
                  </a:lnTo>
                  <a:lnTo>
                    <a:pt x="7395718" y="0"/>
                  </a:lnTo>
                  <a:close/>
                </a:path>
              </a:pathLst>
            </a:custGeom>
            <a:solidFill>
              <a:srgbClr val="1C6F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98779" y="2983417"/>
              <a:ext cx="365760" cy="366395"/>
            </a:xfrm>
            <a:custGeom>
              <a:avLst/>
              <a:gdLst/>
              <a:ahLst/>
              <a:cxnLst/>
              <a:rect l="l" t="t" r="r" b="b"/>
              <a:pathLst>
                <a:path w="365760" h="366395">
                  <a:moveTo>
                    <a:pt x="183014" y="0"/>
                  </a:moveTo>
                  <a:lnTo>
                    <a:pt x="134236" y="6541"/>
                  </a:lnTo>
                  <a:lnTo>
                    <a:pt x="90558" y="25002"/>
                  </a:lnTo>
                  <a:lnTo>
                    <a:pt x="53553" y="53636"/>
                  </a:lnTo>
                  <a:lnTo>
                    <a:pt x="24947" y="90737"/>
                  </a:lnTo>
                  <a:lnTo>
                    <a:pt x="6528" y="134463"/>
                  </a:lnTo>
                  <a:lnTo>
                    <a:pt x="0" y="183119"/>
                  </a:lnTo>
                  <a:lnTo>
                    <a:pt x="6531" y="231795"/>
                  </a:lnTo>
                  <a:lnTo>
                    <a:pt x="24963" y="275535"/>
                  </a:lnTo>
                  <a:lnTo>
                    <a:pt x="53553" y="312593"/>
                  </a:lnTo>
                  <a:lnTo>
                    <a:pt x="90559" y="341224"/>
                  </a:lnTo>
                  <a:lnTo>
                    <a:pt x="134236" y="359683"/>
                  </a:lnTo>
                  <a:lnTo>
                    <a:pt x="182842" y="366223"/>
                  </a:lnTo>
                  <a:lnTo>
                    <a:pt x="231448" y="359683"/>
                  </a:lnTo>
                  <a:lnTo>
                    <a:pt x="238797" y="356577"/>
                  </a:lnTo>
                  <a:lnTo>
                    <a:pt x="182842" y="356577"/>
                  </a:lnTo>
                  <a:lnTo>
                    <a:pt x="136795" y="350381"/>
                  </a:lnTo>
                  <a:lnTo>
                    <a:pt x="95417" y="332896"/>
                  </a:lnTo>
                  <a:lnTo>
                    <a:pt x="60361" y="305773"/>
                  </a:lnTo>
                  <a:lnTo>
                    <a:pt x="33277" y="270668"/>
                  </a:lnTo>
                  <a:lnTo>
                    <a:pt x="15815" y="229232"/>
                  </a:lnTo>
                  <a:lnTo>
                    <a:pt x="9628" y="183119"/>
                  </a:lnTo>
                  <a:lnTo>
                    <a:pt x="15868" y="137005"/>
                  </a:lnTo>
                  <a:lnTo>
                    <a:pt x="33337" y="95612"/>
                  </a:lnTo>
                  <a:lnTo>
                    <a:pt x="60421" y="60517"/>
                  </a:lnTo>
                  <a:lnTo>
                    <a:pt x="95464" y="33392"/>
                  </a:lnTo>
                  <a:lnTo>
                    <a:pt x="136819" y="15884"/>
                  </a:lnTo>
                  <a:lnTo>
                    <a:pt x="182842" y="9642"/>
                  </a:lnTo>
                  <a:lnTo>
                    <a:pt x="238846" y="9642"/>
                  </a:lnTo>
                  <a:lnTo>
                    <a:pt x="231595" y="6572"/>
                  </a:lnTo>
                  <a:lnTo>
                    <a:pt x="183014" y="0"/>
                  </a:lnTo>
                  <a:close/>
                </a:path>
                <a:path w="365760" h="366395">
                  <a:moveTo>
                    <a:pt x="238846" y="9642"/>
                  </a:moveTo>
                  <a:lnTo>
                    <a:pt x="182842" y="9642"/>
                  </a:lnTo>
                  <a:lnTo>
                    <a:pt x="228889" y="15839"/>
                  </a:lnTo>
                  <a:lnTo>
                    <a:pt x="270266" y="33329"/>
                  </a:lnTo>
                  <a:lnTo>
                    <a:pt x="305323" y="60456"/>
                  </a:lnTo>
                  <a:lnTo>
                    <a:pt x="332407" y="95566"/>
                  </a:lnTo>
                  <a:lnTo>
                    <a:pt x="349872" y="137029"/>
                  </a:lnTo>
                  <a:lnTo>
                    <a:pt x="356056" y="183120"/>
                  </a:lnTo>
                  <a:lnTo>
                    <a:pt x="349868" y="229232"/>
                  </a:lnTo>
                  <a:lnTo>
                    <a:pt x="332407" y="270668"/>
                  </a:lnTo>
                  <a:lnTo>
                    <a:pt x="305323" y="305774"/>
                  </a:lnTo>
                  <a:lnTo>
                    <a:pt x="270267" y="332896"/>
                  </a:lnTo>
                  <a:lnTo>
                    <a:pt x="228889" y="350381"/>
                  </a:lnTo>
                  <a:lnTo>
                    <a:pt x="182842" y="356577"/>
                  </a:lnTo>
                  <a:lnTo>
                    <a:pt x="238797" y="356577"/>
                  </a:lnTo>
                  <a:lnTo>
                    <a:pt x="275125" y="341224"/>
                  </a:lnTo>
                  <a:lnTo>
                    <a:pt x="312131" y="312593"/>
                  </a:lnTo>
                  <a:lnTo>
                    <a:pt x="340721" y="275535"/>
                  </a:lnTo>
                  <a:lnTo>
                    <a:pt x="359153" y="231795"/>
                  </a:lnTo>
                  <a:lnTo>
                    <a:pt x="365684" y="183120"/>
                  </a:lnTo>
                  <a:lnTo>
                    <a:pt x="359167" y="134441"/>
                  </a:lnTo>
                  <a:lnTo>
                    <a:pt x="340743" y="90698"/>
                  </a:lnTo>
                  <a:lnTo>
                    <a:pt x="312215" y="53685"/>
                  </a:lnTo>
                  <a:lnTo>
                    <a:pt x="275242" y="25049"/>
                  </a:lnTo>
                  <a:lnTo>
                    <a:pt x="238846" y="9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36411" y="3085522"/>
              <a:ext cx="87138" cy="1642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044185" y="2931032"/>
            <a:ext cx="5932805" cy="4603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Adım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veri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örneği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kendisine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yakın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merkez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noktasına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göre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ilgili 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kümeye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atanır.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95928" y="3797808"/>
            <a:ext cx="7480300" cy="841375"/>
            <a:chOff x="3995928" y="3797808"/>
            <a:chExt cx="7480300" cy="841375"/>
          </a:xfrm>
        </p:grpSpPr>
        <p:sp>
          <p:nvSpPr>
            <p:cNvPr id="18" name="object 18"/>
            <p:cNvSpPr/>
            <p:nvPr/>
          </p:nvSpPr>
          <p:spPr>
            <a:xfrm>
              <a:off x="3995928" y="3797808"/>
              <a:ext cx="7480300" cy="841375"/>
            </a:xfrm>
            <a:custGeom>
              <a:avLst/>
              <a:gdLst/>
              <a:ahLst/>
              <a:cxnLst/>
              <a:rect l="l" t="t" r="r" b="b"/>
              <a:pathLst>
                <a:path w="7480300" h="841375">
                  <a:moveTo>
                    <a:pt x="7395718" y="0"/>
                  </a:moveTo>
                  <a:lnTo>
                    <a:pt x="84074" y="0"/>
                  </a:lnTo>
                  <a:lnTo>
                    <a:pt x="51381" y="6617"/>
                  </a:lnTo>
                  <a:lnTo>
                    <a:pt x="24653" y="24653"/>
                  </a:lnTo>
                  <a:lnTo>
                    <a:pt x="6617" y="51381"/>
                  </a:lnTo>
                  <a:lnTo>
                    <a:pt x="0" y="84074"/>
                  </a:lnTo>
                  <a:lnTo>
                    <a:pt x="0" y="757174"/>
                  </a:lnTo>
                  <a:lnTo>
                    <a:pt x="6617" y="789866"/>
                  </a:lnTo>
                  <a:lnTo>
                    <a:pt x="24653" y="816594"/>
                  </a:lnTo>
                  <a:lnTo>
                    <a:pt x="51381" y="834630"/>
                  </a:lnTo>
                  <a:lnTo>
                    <a:pt x="84074" y="841248"/>
                  </a:lnTo>
                  <a:lnTo>
                    <a:pt x="7395718" y="841248"/>
                  </a:lnTo>
                  <a:lnTo>
                    <a:pt x="7428410" y="834630"/>
                  </a:lnTo>
                  <a:lnTo>
                    <a:pt x="7455138" y="816594"/>
                  </a:lnTo>
                  <a:lnTo>
                    <a:pt x="7473174" y="789866"/>
                  </a:lnTo>
                  <a:lnTo>
                    <a:pt x="7479792" y="757174"/>
                  </a:lnTo>
                  <a:lnTo>
                    <a:pt x="7479792" y="84074"/>
                  </a:lnTo>
                  <a:lnTo>
                    <a:pt x="7473174" y="51381"/>
                  </a:lnTo>
                  <a:lnTo>
                    <a:pt x="7455138" y="24653"/>
                  </a:lnTo>
                  <a:lnTo>
                    <a:pt x="7428410" y="6617"/>
                  </a:lnTo>
                  <a:lnTo>
                    <a:pt x="7395718" y="0"/>
                  </a:lnTo>
                  <a:close/>
                </a:path>
              </a:pathLst>
            </a:custGeom>
            <a:solidFill>
              <a:srgbClr val="28B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98779" y="4034977"/>
              <a:ext cx="365760" cy="366395"/>
            </a:xfrm>
            <a:custGeom>
              <a:avLst/>
              <a:gdLst/>
              <a:ahLst/>
              <a:cxnLst/>
              <a:rect l="l" t="t" r="r" b="b"/>
              <a:pathLst>
                <a:path w="365760" h="366395">
                  <a:moveTo>
                    <a:pt x="183014" y="0"/>
                  </a:moveTo>
                  <a:lnTo>
                    <a:pt x="134236" y="6541"/>
                  </a:lnTo>
                  <a:lnTo>
                    <a:pt x="90558" y="25002"/>
                  </a:lnTo>
                  <a:lnTo>
                    <a:pt x="53553" y="53636"/>
                  </a:lnTo>
                  <a:lnTo>
                    <a:pt x="24947" y="90737"/>
                  </a:lnTo>
                  <a:lnTo>
                    <a:pt x="6528" y="134463"/>
                  </a:lnTo>
                  <a:lnTo>
                    <a:pt x="0" y="183119"/>
                  </a:lnTo>
                  <a:lnTo>
                    <a:pt x="6531" y="231795"/>
                  </a:lnTo>
                  <a:lnTo>
                    <a:pt x="24963" y="275535"/>
                  </a:lnTo>
                  <a:lnTo>
                    <a:pt x="53553" y="312593"/>
                  </a:lnTo>
                  <a:lnTo>
                    <a:pt x="90559" y="341224"/>
                  </a:lnTo>
                  <a:lnTo>
                    <a:pt x="134236" y="359683"/>
                  </a:lnTo>
                  <a:lnTo>
                    <a:pt x="182842" y="366223"/>
                  </a:lnTo>
                  <a:lnTo>
                    <a:pt x="231448" y="359683"/>
                  </a:lnTo>
                  <a:lnTo>
                    <a:pt x="238797" y="356577"/>
                  </a:lnTo>
                  <a:lnTo>
                    <a:pt x="182842" y="356577"/>
                  </a:lnTo>
                  <a:lnTo>
                    <a:pt x="136795" y="350381"/>
                  </a:lnTo>
                  <a:lnTo>
                    <a:pt x="95417" y="332896"/>
                  </a:lnTo>
                  <a:lnTo>
                    <a:pt x="60361" y="305773"/>
                  </a:lnTo>
                  <a:lnTo>
                    <a:pt x="33277" y="270668"/>
                  </a:lnTo>
                  <a:lnTo>
                    <a:pt x="15815" y="229232"/>
                  </a:lnTo>
                  <a:lnTo>
                    <a:pt x="9628" y="183119"/>
                  </a:lnTo>
                  <a:lnTo>
                    <a:pt x="15868" y="137005"/>
                  </a:lnTo>
                  <a:lnTo>
                    <a:pt x="33337" y="95612"/>
                  </a:lnTo>
                  <a:lnTo>
                    <a:pt x="60421" y="60517"/>
                  </a:lnTo>
                  <a:lnTo>
                    <a:pt x="95464" y="33392"/>
                  </a:lnTo>
                  <a:lnTo>
                    <a:pt x="136819" y="15884"/>
                  </a:lnTo>
                  <a:lnTo>
                    <a:pt x="182842" y="9642"/>
                  </a:lnTo>
                  <a:lnTo>
                    <a:pt x="238846" y="9642"/>
                  </a:lnTo>
                  <a:lnTo>
                    <a:pt x="231595" y="6572"/>
                  </a:lnTo>
                  <a:lnTo>
                    <a:pt x="183014" y="0"/>
                  </a:lnTo>
                  <a:close/>
                </a:path>
                <a:path w="365760" h="366395">
                  <a:moveTo>
                    <a:pt x="238846" y="9642"/>
                  </a:moveTo>
                  <a:lnTo>
                    <a:pt x="182842" y="9642"/>
                  </a:lnTo>
                  <a:lnTo>
                    <a:pt x="228889" y="15839"/>
                  </a:lnTo>
                  <a:lnTo>
                    <a:pt x="270266" y="33329"/>
                  </a:lnTo>
                  <a:lnTo>
                    <a:pt x="305323" y="60455"/>
                  </a:lnTo>
                  <a:lnTo>
                    <a:pt x="332407" y="95566"/>
                  </a:lnTo>
                  <a:lnTo>
                    <a:pt x="349872" y="137029"/>
                  </a:lnTo>
                  <a:lnTo>
                    <a:pt x="356056" y="183120"/>
                  </a:lnTo>
                  <a:lnTo>
                    <a:pt x="349868" y="229232"/>
                  </a:lnTo>
                  <a:lnTo>
                    <a:pt x="332407" y="270668"/>
                  </a:lnTo>
                  <a:lnTo>
                    <a:pt x="305323" y="305774"/>
                  </a:lnTo>
                  <a:lnTo>
                    <a:pt x="270267" y="332896"/>
                  </a:lnTo>
                  <a:lnTo>
                    <a:pt x="228889" y="350381"/>
                  </a:lnTo>
                  <a:lnTo>
                    <a:pt x="182842" y="356577"/>
                  </a:lnTo>
                  <a:lnTo>
                    <a:pt x="238797" y="356577"/>
                  </a:lnTo>
                  <a:lnTo>
                    <a:pt x="275125" y="341224"/>
                  </a:lnTo>
                  <a:lnTo>
                    <a:pt x="312131" y="312593"/>
                  </a:lnTo>
                  <a:lnTo>
                    <a:pt x="340721" y="275535"/>
                  </a:lnTo>
                  <a:lnTo>
                    <a:pt x="359153" y="231795"/>
                  </a:lnTo>
                  <a:lnTo>
                    <a:pt x="365684" y="183120"/>
                  </a:lnTo>
                  <a:lnTo>
                    <a:pt x="359167" y="134441"/>
                  </a:lnTo>
                  <a:lnTo>
                    <a:pt x="340743" y="90698"/>
                  </a:lnTo>
                  <a:lnTo>
                    <a:pt x="312215" y="53685"/>
                  </a:lnTo>
                  <a:lnTo>
                    <a:pt x="275242" y="25049"/>
                  </a:lnTo>
                  <a:lnTo>
                    <a:pt x="238846" y="9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16007" y="4134984"/>
              <a:ext cx="112854" cy="158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044185" y="3982973"/>
            <a:ext cx="6318250" cy="4610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Adım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4: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küme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için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yeni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merkez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noktaları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hesaplanarak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merkez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noktaları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kaydırılır.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Kümelerin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merkez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noktaları,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kümenin</a:t>
            </a:r>
            <a:r>
              <a:rPr dirty="0" sz="1400" spc="-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ağırlık merkezine kaydırılır.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95928" y="4849367"/>
            <a:ext cx="7480300" cy="841375"/>
            <a:chOff x="3995928" y="4849367"/>
            <a:chExt cx="7480300" cy="841375"/>
          </a:xfrm>
        </p:grpSpPr>
        <p:sp>
          <p:nvSpPr>
            <p:cNvPr id="23" name="object 23"/>
            <p:cNvSpPr/>
            <p:nvPr/>
          </p:nvSpPr>
          <p:spPr>
            <a:xfrm>
              <a:off x="3995928" y="4849367"/>
              <a:ext cx="7480300" cy="841375"/>
            </a:xfrm>
            <a:custGeom>
              <a:avLst/>
              <a:gdLst/>
              <a:ahLst/>
              <a:cxnLst/>
              <a:rect l="l" t="t" r="r" b="b"/>
              <a:pathLst>
                <a:path w="7480300" h="841375">
                  <a:moveTo>
                    <a:pt x="7395718" y="0"/>
                  </a:moveTo>
                  <a:lnTo>
                    <a:pt x="84074" y="0"/>
                  </a:lnTo>
                  <a:lnTo>
                    <a:pt x="51381" y="6617"/>
                  </a:lnTo>
                  <a:lnTo>
                    <a:pt x="24653" y="24653"/>
                  </a:lnTo>
                  <a:lnTo>
                    <a:pt x="6617" y="51381"/>
                  </a:lnTo>
                  <a:lnTo>
                    <a:pt x="0" y="84073"/>
                  </a:lnTo>
                  <a:lnTo>
                    <a:pt x="0" y="757123"/>
                  </a:lnTo>
                  <a:lnTo>
                    <a:pt x="6617" y="789866"/>
                  </a:lnTo>
                  <a:lnTo>
                    <a:pt x="24653" y="816606"/>
                  </a:lnTo>
                  <a:lnTo>
                    <a:pt x="51381" y="834636"/>
                  </a:lnTo>
                  <a:lnTo>
                    <a:pt x="84074" y="841247"/>
                  </a:lnTo>
                  <a:lnTo>
                    <a:pt x="7395718" y="841247"/>
                  </a:lnTo>
                  <a:lnTo>
                    <a:pt x="7428410" y="834636"/>
                  </a:lnTo>
                  <a:lnTo>
                    <a:pt x="7455138" y="816606"/>
                  </a:lnTo>
                  <a:lnTo>
                    <a:pt x="7473174" y="789866"/>
                  </a:lnTo>
                  <a:lnTo>
                    <a:pt x="7479792" y="757123"/>
                  </a:lnTo>
                  <a:lnTo>
                    <a:pt x="7479792" y="84073"/>
                  </a:lnTo>
                  <a:lnTo>
                    <a:pt x="7473174" y="51381"/>
                  </a:lnTo>
                  <a:lnTo>
                    <a:pt x="7455138" y="24653"/>
                  </a:lnTo>
                  <a:lnTo>
                    <a:pt x="7428410" y="6617"/>
                  </a:lnTo>
                  <a:lnTo>
                    <a:pt x="7395718" y="0"/>
                  </a:lnTo>
                  <a:close/>
                </a:path>
              </a:pathLst>
            </a:custGeom>
            <a:solidFill>
              <a:srgbClr val="18B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98779" y="5086537"/>
              <a:ext cx="365760" cy="366395"/>
            </a:xfrm>
            <a:custGeom>
              <a:avLst/>
              <a:gdLst/>
              <a:ahLst/>
              <a:cxnLst/>
              <a:rect l="l" t="t" r="r" b="b"/>
              <a:pathLst>
                <a:path w="365760" h="366395">
                  <a:moveTo>
                    <a:pt x="183014" y="0"/>
                  </a:moveTo>
                  <a:lnTo>
                    <a:pt x="182842" y="0"/>
                  </a:lnTo>
                  <a:lnTo>
                    <a:pt x="134236" y="6541"/>
                  </a:lnTo>
                  <a:lnTo>
                    <a:pt x="90558" y="25002"/>
                  </a:lnTo>
                  <a:lnTo>
                    <a:pt x="53553" y="53636"/>
                  </a:lnTo>
                  <a:lnTo>
                    <a:pt x="24947" y="90737"/>
                  </a:lnTo>
                  <a:lnTo>
                    <a:pt x="6528" y="134463"/>
                  </a:lnTo>
                  <a:lnTo>
                    <a:pt x="0" y="183119"/>
                  </a:lnTo>
                  <a:lnTo>
                    <a:pt x="6531" y="231795"/>
                  </a:lnTo>
                  <a:lnTo>
                    <a:pt x="24963" y="275535"/>
                  </a:lnTo>
                  <a:lnTo>
                    <a:pt x="53553" y="312593"/>
                  </a:lnTo>
                  <a:lnTo>
                    <a:pt x="90559" y="341224"/>
                  </a:lnTo>
                  <a:lnTo>
                    <a:pt x="134236" y="359683"/>
                  </a:lnTo>
                  <a:lnTo>
                    <a:pt x="182842" y="366223"/>
                  </a:lnTo>
                  <a:lnTo>
                    <a:pt x="231448" y="359683"/>
                  </a:lnTo>
                  <a:lnTo>
                    <a:pt x="238797" y="356577"/>
                  </a:lnTo>
                  <a:lnTo>
                    <a:pt x="182842" y="356577"/>
                  </a:lnTo>
                  <a:lnTo>
                    <a:pt x="136795" y="350381"/>
                  </a:lnTo>
                  <a:lnTo>
                    <a:pt x="95417" y="332896"/>
                  </a:lnTo>
                  <a:lnTo>
                    <a:pt x="60361" y="305773"/>
                  </a:lnTo>
                  <a:lnTo>
                    <a:pt x="33277" y="270668"/>
                  </a:lnTo>
                  <a:lnTo>
                    <a:pt x="15815" y="229232"/>
                  </a:lnTo>
                  <a:lnTo>
                    <a:pt x="9628" y="183119"/>
                  </a:lnTo>
                  <a:lnTo>
                    <a:pt x="15868" y="137005"/>
                  </a:lnTo>
                  <a:lnTo>
                    <a:pt x="33337" y="95612"/>
                  </a:lnTo>
                  <a:lnTo>
                    <a:pt x="60421" y="60517"/>
                  </a:lnTo>
                  <a:lnTo>
                    <a:pt x="95464" y="33392"/>
                  </a:lnTo>
                  <a:lnTo>
                    <a:pt x="136819" y="15884"/>
                  </a:lnTo>
                  <a:lnTo>
                    <a:pt x="182842" y="9642"/>
                  </a:lnTo>
                  <a:lnTo>
                    <a:pt x="238846" y="9642"/>
                  </a:lnTo>
                  <a:lnTo>
                    <a:pt x="231595" y="6572"/>
                  </a:lnTo>
                  <a:lnTo>
                    <a:pt x="183014" y="0"/>
                  </a:lnTo>
                  <a:close/>
                </a:path>
                <a:path w="365760" h="366395">
                  <a:moveTo>
                    <a:pt x="238846" y="9642"/>
                  </a:moveTo>
                  <a:lnTo>
                    <a:pt x="182842" y="9642"/>
                  </a:lnTo>
                  <a:lnTo>
                    <a:pt x="228889" y="15839"/>
                  </a:lnTo>
                  <a:lnTo>
                    <a:pt x="270266" y="33328"/>
                  </a:lnTo>
                  <a:lnTo>
                    <a:pt x="305323" y="60455"/>
                  </a:lnTo>
                  <a:lnTo>
                    <a:pt x="332407" y="95566"/>
                  </a:lnTo>
                  <a:lnTo>
                    <a:pt x="349872" y="137029"/>
                  </a:lnTo>
                  <a:lnTo>
                    <a:pt x="356056" y="183119"/>
                  </a:lnTo>
                  <a:lnTo>
                    <a:pt x="349868" y="229232"/>
                  </a:lnTo>
                  <a:lnTo>
                    <a:pt x="332407" y="270668"/>
                  </a:lnTo>
                  <a:lnTo>
                    <a:pt x="305323" y="305773"/>
                  </a:lnTo>
                  <a:lnTo>
                    <a:pt x="270267" y="332896"/>
                  </a:lnTo>
                  <a:lnTo>
                    <a:pt x="228889" y="350381"/>
                  </a:lnTo>
                  <a:lnTo>
                    <a:pt x="182842" y="356577"/>
                  </a:lnTo>
                  <a:lnTo>
                    <a:pt x="238797" y="356577"/>
                  </a:lnTo>
                  <a:lnTo>
                    <a:pt x="275125" y="341224"/>
                  </a:lnTo>
                  <a:lnTo>
                    <a:pt x="312131" y="312593"/>
                  </a:lnTo>
                  <a:lnTo>
                    <a:pt x="340721" y="275535"/>
                  </a:lnTo>
                  <a:lnTo>
                    <a:pt x="359153" y="231795"/>
                  </a:lnTo>
                  <a:lnTo>
                    <a:pt x="365684" y="183119"/>
                  </a:lnTo>
                  <a:lnTo>
                    <a:pt x="359167" y="134441"/>
                  </a:lnTo>
                  <a:lnTo>
                    <a:pt x="340743" y="90698"/>
                  </a:lnTo>
                  <a:lnTo>
                    <a:pt x="312215" y="53685"/>
                  </a:lnTo>
                  <a:lnTo>
                    <a:pt x="275242" y="25049"/>
                  </a:lnTo>
                  <a:lnTo>
                    <a:pt x="238846" y="9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40600" y="5186532"/>
              <a:ext cx="84045" cy="161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44185" y="5035041"/>
            <a:ext cx="5883275" cy="4603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40"/>
              </a:spcBef>
            </a:pP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Adım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5: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Yeni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merkez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noktalarına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göre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algoritma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merkez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noktaları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artık 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değişmeyinceye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kadar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kendisini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tekrar</a:t>
            </a:r>
            <a:r>
              <a:rPr dirty="0" sz="14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eder.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435" y="726186"/>
            <a:ext cx="2537460" cy="1303655"/>
          </a:xfrm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12700" marR="5080" indent="248285">
              <a:lnSpc>
                <a:spcPts val="4780"/>
              </a:lnSpc>
              <a:spcBef>
                <a:spcPts val="680"/>
              </a:spcBef>
            </a:pPr>
            <a:r>
              <a:rPr dirty="0" sz="4400" spc="-75">
                <a:solidFill>
                  <a:srgbClr val="404040"/>
                </a:solidFill>
              </a:rPr>
              <a:t>K-Means  </a:t>
            </a:r>
            <a:r>
              <a:rPr dirty="0" sz="4400" spc="-254">
                <a:solidFill>
                  <a:srgbClr val="404040"/>
                </a:solidFill>
              </a:rPr>
              <a:t>A</a:t>
            </a:r>
            <a:r>
              <a:rPr dirty="0" sz="4400" spc="-215">
                <a:solidFill>
                  <a:srgbClr val="404040"/>
                </a:solidFill>
              </a:rPr>
              <a:t>l</a:t>
            </a:r>
            <a:r>
              <a:rPr dirty="0" sz="4400" spc="-185">
                <a:solidFill>
                  <a:srgbClr val="404040"/>
                </a:solidFill>
              </a:rPr>
              <a:t>g</a:t>
            </a:r>
            <a:r>
              <a:rPr dirty="0" sz="4400" spc="40">
                <a:solidFill>
                  <a:srgbClr val="404040"/>
                </a:solidFill>
              </a:rPr>
              <a:t>o</a:t>
            </a:r>
            <a:r>
              <a:rPr dirty="0" sz="4400" spc="135">
                <a:solidFill>
                  <a:srgbClr val="404040"/>
                </a:solidFill>
              </a:rPr>
              <a:t>r</a:t>
            </a:r>
            <a:r>
              <a:rPr dirty="0" sz="4400" spc="-135">
                <a:solidFill>
                  <a:srgbClr val="404040"/>
                </a:solidFill>
              </a:rPr>
              <a:t>i</a:t>
            </a:r>
            <a:r>
              <a:rPr dirty="0" sz="4400" spc="10">
                <a:solidFill>
                  <a:srgbClr val="404040"/>
                </a:solidFill>
              </a:rPr>
              <a:t>t</a:t>
            </a:r>
            <a:r>
              <a:rPr dirty="0" sz="4400" spc="20">
                <a:solidFill>
                  <a:srgbClr val="404040"/>
                </a:solidFill>
              </a:rPr>
              <a:t>m</a:t>
            </a:r>
            <a:r>
              <a:rPr dirty="0" sz="4400" spc="-265">
                <a:solidFill>
                  <a:srgbClr val="404040"/>
                </a:solidFill>
              </a:rPr>
              <a:t>a</a:t>
            </a:r>
            <a:r>
              <a:rPr dirty="0" sz="4400" spc="-430">
                <a:solidFill>
                  <a:srgbClr val="404040"/>
                </a:solidFill>
              </a:rPr>
              <a:t>s</a:t>
            </a:r>
            <a:r>
              <a:rPr dirty="0" sz="44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851" y="2250948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 h="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591" y="2717672"/>
            <a:ext cx="359156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1959">
              <a:lnSpc>
                <a:spcPct val="120000"/>
              </a:lnSpc>
              <a:spcBef>
                <a:spcPts val="100"/>
              </a:spcBef>
            </a:pP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Yandaki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gibi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bir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setinde  kullan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dan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eri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olarak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2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ald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ığı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varsayal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m.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Bu</a:t>
            </a:r>
            <a:r>
              <a:rPr dirty="0" sz="18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durumda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algoritma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-60">
                <a:solidFill>
                  <a:srgbClr val="404040"/>
                </a:solidFill>
                <a:latin typeface="Times New Roman"/>
                <a:cs typeface="Times New Roman"/>
              </a:rPr>
              <a:t>uzay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içerisinde </a:t>
            </a: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rastgele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iki  </a:t>
            </a:r>
            <a:r>
              <a:rPr dirty="0" sz="1800">
                <a:solidFill>
                  <a:srgbClr val="404040"/>
                </a:solidFill>
                <a:latin typeface="Times New Roman"/>
                <a:cs typeface="Times New Roman"/>
              </a:rPr>
              <a:t>nokta</a:t>
            </a:r>
            <a:r>
              <a:rPr dirty="0" sz="1800" spc="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belirleyecektir.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74408" y="1670038"/>
            <a:ext cx="6183078" cy="364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435" y="726186"/>
            <a:ext cx="2537460" cy="1303655"/>
          </a:xfrm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12700" marR="5080" indent="248285">
              <a:lnSpc>
                <a:spcPts val="4780"/>
              </a:lnSpc>
              <a:spcBef>
                <a:spcPts val="680"/>
              </a:spcBef>
            </a:pPr>
            <a:r>
              <a:rPr dirty="0" sz="4400" spc="-75">
                <a:solidFill>
                  <a:srgbClr val="404040"/>
                </a:solidFill>
              </a:rPr>
              <a:t>K-Means  </a:t>
            </a:r>
            <a:r>
              <a:rPr dirty="0" sz="4400" spc="-254">
                <a:solidFill>
                  <a:srgbClr val="404040"/>
                </a:solidFill>
              </a:rPr>
              <a:t>A</a:t>
            </a:r>
            <a:r>
              <a:rPr dirty="0" sz="4400" spc="-215">
                <a:solidFill>
                  <a:srgbClr val="404040"/>
                </a:solidFill>
              </a:rPr>
              <a:t>l</a:t>
            </a:r>
            <a:r>
              <a:rPr dirty="0" sz="4400" spc="-185">
                <a:solidFill>
                  <a:srgbClr val="404040"/>
                </a:solidFill>
              </a:rPr>
              <a:t>g</a:t>
            </a:r>
            <a:r>
              <a:rPr dirty="0" sz="4400" spc="40">
                <a:solidFill>
                  <a:srgbClr val="404040"/>
                </a:solidFill>
              </a:rPr>
              <a:t>o</a:t>
            </a:r>
            <a:r>
              <a:rPr dirty="0" sz="4400" spc="135">
                <a:solidFill>
                  <a:srgbClr val="404040"/>
                </a:solidFill>
              </a:rPr>
              <a:t>r</a:t>
            </a:r>
            <a:r>
              <a:rPr dirty="0" sz="4400" spc="-135">
                <a:solidFill>
                  <a:srgbClr val="404040"/>
                </a:solidFill>
              </a:rPr>
              <a:t>i</a:t>
            </a:r>
            <a:r>
              <a:rPr dirty="0" sz="4400" spc="10">
                <a:solidFill>
                  <a:srgbClr val="404040"/>
                </a:solidFill>
              </a:rPr>
              <a:t>t</a:t>
            </a:r>
            <a:r>
              <a:rPr dirty="0" sz="4400" spc="20">
                <a:solidFill>
                  <a:srgbClr val="404040"/>
                </a:solidFill>
              </a:rPr>
              <a:t>m</a:t>
            </a:r>
            <a:r>
              <a:rPr dirty="0" sz="4400" spc="-265">
                <a:solidFill>
                  <a:srgbClr val="404040"/>
                </a:solidFill>
              </a:rPr>
              <a:t>a</a:t>
            </a:r>
            <a:r>
              <a:rPr dirty="0" sz="4400" spc="-430">
                <a:solidFill>
                  <a:srgbClr val="404040"/>
                </a:solidFill>
              </a:rPr>
              <a:t>s</a:t>
            </a:r>
            <a:r>
              <a:rPr dirty="0" sz="4400" spc="-3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851" y="2250948"/>
            <a:ext cx="3474720" cy="0"/>
          </a:xfrm>
          <a:custGeom>
            <a:avLst/>
            <a:gdLst/>
            <a:ahLst/>
            <a:cxnLst/>
            <a:rect l="l" t="t" r="r" b="b"/>
            <a:pathLst>
              <a:path w="3474720" h="0">
                <a:moveTo>
                  <a:pt x="0" y="0"/>
                </a:moveTo>
                <a:lnTo>
                  <a:pt x="347472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9591" y="2426716"/>
            <a:ext cx="3514090" cy="2988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Sonras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nda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veri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kendisine 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yak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olan merkez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ba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kümeye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atanmal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Bu </a:t>
            </a:r>
            <a:r>
              <a:rPr dirty="0" sz="1800" spc="20">
                <a:solidFill>
                  <a:srgbClr val="404040"/>
                </a:solidFill>
                <a:latin typeface="Times New Roman"/>
                <a:cs typeface="Times New Roman"/>
              </a:rPr>
              <a:t>örnekte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noktalar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birbiriyle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uzakl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klar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orta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dikmesinin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hangi 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taraf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nda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kald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ığı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na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göre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veriler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ikiye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ayr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lm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ış </a:t>
            </a:r>
            <a:r>
              <a:rPr dirty="0" sz="1800" spc="-65">
                <a:solidFill>
                  <a:srgbClr val="404040"/>
                </a:solidFill>
                <a:latin typeface="Times New Roman"/>
                <a:cs typeface="Times New Roman"/>
              </a:rPr>
              <a:t>ve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kendilerine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en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yak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olan  merkez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n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bulundu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u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kümeye 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dahil</a:t>
            </a:r>
            <a:r>
              <a:rPr dirty="0" sz="18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edilmi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ş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lerdir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01526" y="1634526"/>
            <a:ext cx="6148869" cy="3749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984250"/>
            <a:ext cx="46456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>
                <a:solidFill>
                  <a:srgbClr val="404040"/>
                </a:solidFill>
              </a:rPr>
              <a:t>K-Means</a:t>
            </a:r>
            <a:r>
              <a:rPr dirty="0" sz="4400" spc="-430">
                <a:solidFill>
                  <a:srgbClr val="404040"/>
                </a:solidFill>
              </a:rPr>
              <a:t> </a:t>
            </a:r>
            <a:r>
              <a:rPr dirty="0" sz="4400" spc="-120">
                <a:solidFill>
                  <a:srgbClr val="404040"/>
                </a:solidFill>
              </a:rPr>
              <a:t>Algoritmas</a:t>
            </a:r>
            <a:r>
              <a:rPr dirty="0" sz="4400" spc="-1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8995" y="2395219"/>
            <a:ext cx="4962733" cy="324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053" y="1078484"/>
            <a:ext cx="2300605" cy="1184910"/>
          </a:xfrm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12700" marR="5080" indent="225425">
              <a:lnSpc>
                <a:spcPts val="4330"/>
              </a:lnSpc>
              <a:spcBef>
                <a:spcPts val="630"/>
              </a:spcBef>
            </a:pPr>
            <a:r>
              <a:rPr dirty="0" sz="4000" spc="-80">
                <a:solidFill>
                  <a:srgbClr val="404040"/>
                </a:solidFill>
              </a:rPr>
              <a:t>K-Means  </a:t>
            </a:r>
            <a:r>
              <a:rPr dirty="0" sz="4000" spc="-240">
                <a:solidFill>
                  <a:srgbClr val="404040"/>
                </a:solidFill>
              </a:rPr>
              <a:t>A</a:t>
            </a:r>
            <a:r>
              <a:rPr dirty="0" sz="4000" spc="-204">
                <a:solidFill>
                  <a:srgbClr val="404040"/>
                </a:solidFill>
              </a:rPr>
              <a:t>l</a:t>
            </a:r>
            <a:r>
              <a:rPr dirty="0" sz="4000" spc="-180">
                <a:solidFill>
                  <a:srgbClr val="404040"/>
                </a:solidFill>
              </a:rPr>
              <a:t>g</a:t>
            </a:r>
            <a:r>
              <a:rPr dirty="0" sz="4000" spc="20">
                <a:solidFill>
                  <a:srgbClr val="404040"/>
                </a:solidFill>
              </a:rPr>
              <a:t>o</a:t>
            </a:r>
            <a:r>
              <a:rPr dirty="0" sz="4000" spc="120">
                <a:solidFill>
                  <a:srgbClr val="404040"/>
                </a:solidFill>
              </a:rPr>
              <a:t>r</a:t>
            </a:r>
            <a:r>
              <a:rPr dirty="0" sz="4000" spc="-120">
                <a:solidFill>
                  <a:srgbClr val="404040"/>
                </a:solidFill>
              </a:rPr>
              <a:t>i</a:t>
            </a:r>
            <a:r>
              <a:rPr dirty="0" sz="4000">
                <a:solidFill>
                  <a:srgbClr val="404040"/>
                </a:solidFill>
              </a:rPr>
              <a:t>t</a:t>
            </a:r>
            <a:r>
              <a:rPr dirty="0" sz="4000" spc="5">
                <a:solidFill>
                  <a:srgbClr val="404040"/>
                </a:solidFill>
              </a:rPr>
              <a:t>m</a:t>
            </a:r>
            <a:r>
              <a:rPr dirty="0" sz="4000" spc="-245">
                <a:solidFill>
                  <a:srgbClr val="404040"/>
                </a:solidFill>
              </a:rPr>
              <a:t>a</a:t>
            </a:r>
            <a:r>
              <a:rPr dirty="0" sz="4000" spc="-400">
                <a:solidFill>
                  <a:srgbClr val="404040"/>
                </a:solidFill>
              </a:rPr>
              <a:t>s</a:t>
            </a:r>
            <a:r>
              <a:rPr dirty="0" sz="40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644" y="2478023"/>
            <a:ext cx="2926080" cy="0"/>
          </a:xfrm>
          <a:custGeom>
            <a:avLst/>
            <a:gdLst/>
            <a:ahLst/>
            <a:cxnLst/>
            <a:rect l="l" t="t" r="r" b="b"/>
            <a:pathLst>
              <a:path w="2926079" h="0">
                <a:moveTo>
                  <a:pt x="0" y="0"/>
                </a:moveTo>
                <a:lnTo>
                  <a:pt x="292608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7056" y="2635884"/>
            <a:ext cx="3088640" cy="2331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50">
                <a:solidFill>
                  <a:srgbClr val="404040"/>
                </a:solidFill>
                <a:latin typeface="Times New Roman"/>
                <a:cs typeface="Times New Roman"/>
              </a:rPr>
              <a:t>Veriler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ilk </a:t>
            </a:r>
            <a:r>
              <a:rPr dirty="0" sz="1800" spc="-45">
                <a:solidFill>
                  <a:srgbClr val="404040"/>
                </a:solidFill>
                <a:latin typeface="Times New Roman"/>
                <a:cs typeface="Times New Roman"/>
              </a:rPr>
              <a:t>kez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kümelendirildikten  </a:t>
            </a:r>
            <a:r>
              <a:rPr dirty="0" sz="1800" spc="-35">
                <a:solidFill>
                  <a:srgbClr val="404040"/>
                </a:solidFill>
                <a:latin typeface="Times New Roman"/>
                <a:cs typeface="Times New Roman"/>
              </a:rPr>
              <a:t>sonra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her </a:t>
            </a:r>
            <a:r>
              <a:rPr dirty="0" sz="1800" spc="10">
                <a:solidFill>
                  <a:srgbClr val="404040"/>
                </a:solidFill>
                <a:latin typeface="Times New Roman"/>
                <a:cs typeface="Times New Roman"/>
              </a:rPr>
              <a:t>kümenin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kendi içinde 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rl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-5">
                <a:solidFill>
                  <a:srgbClr val="404040"/>
                </a:solidFill>
                <a:latin typeface="Times New Roman"/>
                <a:cs typeface="Times New Roman"/>
              </a:rPr>
              <a:t>bulunur. 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ğı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rl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imes New Roman"/>
                <a:cs typeface="Times New Roman"/>
              </a:rPr>
              <a:t>k  </a:t>
            </a:r>
            <a:r>
              <a:rPr dirty="0" sz="1800" spc="-25">
                <a:solidFill>
                  <a:srgbClr val="404040"/>
                </a:solidFill>
                <a:latin typeface="Times New Roman"/>
                <a:cs typeface="Times New Roman"/>
              </a:rPr>
              <a:t>noktas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ı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kümelerin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yo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unluklu 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olarak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bulundu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ğ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u 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noktad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10">
                <a:solidFill>
                  <a:srgbClr val="404040"/>
                </a:solidFill>
                <a:latin typeface="Times New Roman"/>
                <a:cs typeface="Times New Roman"/>
              </a:rPr>
              <a:t>r.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Bu 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noktalar </a:t>
            </a:r>
            <a:r>
              <a:rPr dirty="0" sz="1800" spc="5">
                <a:solidFill>
                  <a:srgbClr val="404040"/>
                </a:solidFill>
                <a:latin typeface="Times New Roman"/>
                <a:cs typeface="Times New Roman"/>
              </a:rPr>
              <a:t>kümelerin </a:t>
            </a:r>
            <a:r>
              <a:rPr dirty="0" sz="1800" spc="-40">
                <a:solidFill>
                  <a:srgbClr val="404040"/>
                </a:solidFill>
                <a:latin typeface="Times New Roman"/>
                <a:cs typeface="Times New Roman"/>
              </a:rPr>
              <a:t>yeni </a:t>
            </a:r>
            <a:r>
              <a:rPr dirty="0" sz="1800" spc="-20">
                <a:solidFill>
                  <a:srgbClr val="404040"/>
                </a:solidFill>
                <a:latin typeface="Times New Roman"/>
                <a:cs typeface="Times New Roman"/>
              </a:rPr>
              <a:t>merkez  noktalar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ı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imes New Roman"/>
                <a:cs typeface="Times New Roman"/>
              </a:rPr>
              <a:t>olur.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7721" y="1556666"/>
            <a:ext cx="6078912" cy="3479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Ece Nur Arslan</dc:creator>
  <dc:title>K-Means Algoritması</dc:title>
  <dcterms:created xsi:type="dcterms:W3CDTF">2020-04-25T15:20:44Z</dcterms:created>
  <dcterms:modified xsi:type="dcterms:W3CDTF">2020-04-25T15:20:44Z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2020-04-25T00:00:00Z</vt:filetime>
  </property>
</Properties>
</file>