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1"/>
  </p:sldMasterIdLst>
  <p:sldIdLst>
    <p:sldId id="284" r:id="rId2"/>
    <p:sldId id="282" r:id="rId3"/>
    <p:sldId id="256" r:id="rId4"/>
    <p:sldId id="283"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7"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BD0220-9970-44BB-A67F-F1704F7937AB}" v="566" dt="2020-03-31T11:40:17.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7" name="Date Placeholder 6"/>
          <p:cNvSpPr>
            <a:spLocks noGrp="1"/>
          </p:cNvSpPr>
          <p:nvPr>
            <p:ph type="dt" sz="half" idx="10"/>
          </p:nvPr>
        </p:nvSpPr>
        <p:spPr/>
        <p:txBody>
          <a:bodyPr/>
          <a:lstStyle/>
          <a:p>
            <a:fld id="{E2072480-10DA-4FB4-BEAE-2A1DEA90F248}" type="datetimeFigureOut">
              <a:rPr lang="tr-TR" smtClean="0"/>
              <a:t>8.04.2020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6943687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778435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51300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E2072480-10DA-4FB4-BEAE-2A1DEA90F248}" type="datetimeFigureOut">
              <a:rPr lang="tr-TR" smtClean="0"/>
              <a:t>8.04.2020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15685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7" name="Date Placeholder 6"/>
          <p:cNvSpPr>
            <a:spLocks noGrp="1"/>
          </p:cNvSpPr>
          <p:nvPr>
            <p:ph type="dt" sz="half" idx="10"/>
          </p:nvPr>
        </p:nvSpPr>
        <p:spPr/>
        <p:txBody>
          <a:bodyPr/>
          <a:lstStyle/>
          <a:p>
            <a:fld id="{E2072480-10DA-4FB4-BEAE-2A1DEA90F248}" type="datetimeFigureOut">
              <a:rPr lang="tr-TR" smtClean="0"/>
              <a:t>8.04.2020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9839013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8" name="Date Placeholder 7"/>
          <p:cNvSpPr>
            <a:spLocks noGrp="1"/>
          </p:cNvSpPr>
          <p:nvPr>
            <p:ph type="dt" sz="half" idx="10"/>
          </p:nvPr>
        </p:nvSpPr>
        <p:spPr/>
        <p:txBody>
          <a:bodyPr/>
          <a:lstStyle/>
          <a:p>
            <a:fld id="{E2072480-10DA-4FB4-BEAE-2A1DEA90F248}" type="datetimeFigureOut">
              <a:rPr lang="tr-TR" smtClean="0"/>
              <a:t>8.04.2020</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07128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583436" y="3143250"/>
            <a:ext cx="4270248" cy="259677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7" name="Date Placeholder 6"/>
          <p:cNvSpPr>
            <a:spLocks noGrp="1"/>
          </p:cNvSpPr>
          <p:nvPr>
            <p:ph type="dt" sz="half" idx="10"/>
          </p:nvPr>
        </p:nvSpPr>
        <p:spPr/>
        <p:txBody>
          <a:bodyPr/>
          <a:lstStyle/>
          <a:p>
            <a:fld id="{E2072480-10DA-4FB4-BEAE-2A1DEA90F248}" type="datetimeFigureOut">
              <a:rPr lang="tr-TR" smtClean="0"/>
              <a:t>8.04.2020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20A84BC-3F9E-4B08-9743-FC4E27FA5126}" type="slidenum">
              <a:rPr lang="tr-TR" smtClean="0"/>
              <a:t>‹#›</a:t>
            </a:fld>
            <a:endParaRPr lang="tr-TR"/>
          </a:p>
        </p:txBody>
      </p:sp>
      <p:sp>
        <p:nvSpPr>
          <p:cNvPr id="10" name="Title 9"/>
          <p:cNvSpPr>
            <a:spLocks noGrp="1"/>
          </p:cNvSpPr>
          <p:nvPr>
            <p:ph type="title"/>
          </p:nvPr>
        </p:nvSpPr>
        <p:spPr/>
        <p:txBody>
          <a:bodyPr/>
          <a:lstStyle/>
          <a:p>
            <a:r>
              <a:rPr lang="tr-TR" smtClean="0"/>
              <a:t>Asıl başlık stili için tıklatın</a:t>
            </a:r>
            <a:endParaRPr lang="en-US" dirty="0"/>
          </a:p>
        </p:txBody>
      </p:sp>
    </p:spTree>
    <p:extLst>
      <p:ext uri="{BB962C8B-B14F-4D97-AF65-F5344CB8AC3E}">
        <p14:creationId xmlns:p14="http://schemas.microsoft.com/office/powerpoint/2010/main" val="412373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E2072480-10DA-4FB4-BEAE-2A1DEA90F248}" type="datetimeFigureOut">
              <a:rPr lang="tr-TR" smtClean="0"/>
              <a:t>8.04.2020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08104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72480-10DA-4FB4-BEAE-2A1DEA90F248}" type="datetimeFigureOut">
              <a:rPr lang="tr-TR" smtClean="0"/>
              <a:t>8.04.2020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70742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9" name="Date Placeholder 8"/>
          <p:cNvSpPr>
            <a:spLocks noGrp="1"/>
          </p:cNvSpPr>
          <p:nvPr>
            <p:ph type="dt" sz="half" idx="10"/>
          </p:nvPr>
        </p:nvSpPr>
        <p:spPr/>
        <p:txBody>
          <a:bodyPr/>
          <a:lstStyle/>
          <a:p>
            <a:fld id="{E2072480-10DA-4FB4-BEAE-2A1DEA90F248}" type="datetimeFigureOut">
              <a:rPr lang="tr-TR" smtClean="0"/>
              <a:t>8.04.2020</a:t>
            </a:fld>
            <a:endParaRPr lang="tr-T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1" name="Slide Number Placeholder 10"/>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937107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2072480-10DA-4FB4-BEAE-2A1DEA90F248}" type="datetimeFigureOut">
              <a:rPr lang="tr-TR" smtClean="0"/>
              <a:t>8.04.2020</a:t>
            </a:fld>
            <a:endParaRPr lang="tr-T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0" name="Slide Number Placeholder 9"/>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0062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2072480-10DA-4FB4-BEAE-2A1DEA90F248}" type="datetimeFigureOut">
              <a:rPr lang="tr-TR" smtClean="0"/>
              <a:t>8.04.2020</a:t>
            </a:fld>
            <a:endParaRPr lang="tr-T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tr-T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66892394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25" y="-209006"/>
            <a:ext cx="12191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57447"/>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685275-AEBD-412A-B026-1EC05A078EBC}"/>
              </a:ext>
            </a:extLst>
          </p:cNvPr>
          <p:cNvSpPr>
            <a:spLocks noGrp="1"/>
          </p:cNvSpPr>
          <p:nvPr>
            <p:ph type="title"/>
          </p:nvPr>
        </p:nvSpPr>
        <p:spPr/>
        <p:txBody>
          <a:bodyPr/>
          <a:lstStyle/>
          <a:p>
            <a:r>
              <a:rPr lang="tr-TR" dirty="0">
                <a:ea typeface="+mj-lt"/>
                <a:cs typeface="+mj-lt"/>
              </a:rPr>
              <a:t>YAPAY ARI KOLONİSİ'NİN ADIMLARI</a:t>
            </a:r>
          </a:p>
          <a:p>
            <a:endParaRPr lang="tr-TR" dirty="0">
              <a:cs typeface="Calibri Light"/>
            </a:endParaRPr>
          </a:p>
        </p:txBody>
      </p:sp>
      <p:sp>
        <p:nvSpPr>
          <p:cNvPr id="3" name="İçerik Yer Tutucusu 2">
            <a:extLst>
              <a:ext uri="{FF2B5EF4-FFF2-40B4-BE49-F238E27FC236}">
                <a16:creationId xmlns:a16="http://schemas.microsoft.com/office/drawing/2014/main" id="{BC3394FE-14CB-419E-9656-0FBE40CA04A2}"/>
              </a:ext>
            </a:extLst>
          </p:cNvPr>
          <p:cNvSpPr>
            <a:spLocks noGrp="1"/>
          </p:cNvSpPr>
          <p:nvPr>
            <p:ph idx="1"/>
          </p:nvPr>
        </p:nvSpPr>
        <p:spPr/>
        <p:txBody>
          <a:bodyPr vert="horz" lIns="91440" tIns="45720" rIns="91440" bIns="45720" rtlCol="0" anchor="t">
            <a:normAutofit/>
          </a:bodyPr>
          <a:lstStyle/>
          <a:p>
            <a:r>
              <a:rPr lang="tr-TR" dirty="0">
                <a:ea typeface="+mn-lt"/>
                <a:cs typeface="+mn-lt"/>
              </a:rPr>
              <a:t>   </a:t>
            </a:r>
            <a:r>
              <a:rPr lang="tr-TR" b="1" dirty="0">
                <a:ea typeface="+mn-lt"/>
                <a:cs typeface="+mn-lt"/>
              </a:rPr>
              <a:t>Adım 3</a:t>
            </a:r>
            <a:r>
              <a:rPr lang="tr-TR" dirty="0">
                <a:ea typeface="+mn-lt"/>
                <a:cs typeface="+mn-lt"/>
              </a:rPr>
              <a:t>: Bu adımda döngü başlamaktadır. Maksimum </a:t>
            </a:r>
            <a:r>
              <a:rPr lang="tr-TR" dirty="0" smtClean="0">
                <a:ea typeface="+mn-lt"/>
                <a:cs typeface="+mn-lt"/>
              </a:rPr>
              <a:t>döngü</a:t>
            </a:r>
            <a:r>
              <a:rPr lang="tr-TR" dirty="0">
                <a:ea typeface="+mn-lt"/>
                <a:cs typeface="+mn-lt"/>
              </a:rPr>
              <a:t> sayısı belirlenerek işçi arılar besin kaynaklarına gönderilir. </a:t>
            </a:r>
            <a:endParaRPr lang="tr-TR" dirty="0" smtClean="0">
              <a:ea typeface="+mn-lt"/>
              <a:cs typeface="+mn-lt"/>
            </a:endParaRPr>
          </a:p>
          <a:p>
            <a:r>
              <a:rPr lang="tr-TR" dirty="0" smtClean="0">
                <a:ea typeface="+mn-lt"/>
                <a:cs typeface="+mn-lt"/>
              </a:rPr>
              <a:t>İşçi </a:t>
            </a:r>
            <a:r>
              <a:rPr lang="tr-TR" dirty="0">
                <a:ea typeface="+mn-lt"/>
                <a:cs typeface="+mn-lt"/>
              </a:rPr>
              <a:t>arılar besin kaynağından rastgele bir besine yönelerek işlemeye başlarlar. Arılar besini işler ve kalitesini ölçerler. Elde edilen çözüm değeri(kalite) bir önceki çözüm değerinden daha iyiyse bu besin ve besinle ilgili değerler hafızaya alınır ve limit değeri sıfırlanır. </a:t>
            </a:r>
            <a:endParaRPr lang="tr-TR" dirty="0" smtClean="0">
              <a:ea typeface="+mn-lt"/>
              <a:cs typeface="+mn-lt"/>
            </a:endParaRPr>
          </a:p>
          <a:p>
            <a:r>
              <a:rPr lang="tr-TR" dirty="0" smtClean="0">
                <a:ea typeface="+mn-lt"/>
                <a:cs typeface="+mn-lt"/>
              </a:rPr>
              <a:t>Tersi </a:t>
            </a:r>
            <a:r>
              <a:rPr lang="tr-TR" dirty="0">
                <a:ea typeface="+mn-lt"/>
                <a:cs typeface="+mn-lt"/>
              </a:rPr>
              <a:t>durumda ise limit değeri 1 artırılır. Limit değeri için belirli bir üst değer belirlemek algoritmanın çalıştırılması esnasında sonsuz döngüye girmeye engel olacaktır.</a:t>
            </a:r>
          </a:p>
        </p:txBody>
      </p:sp>
    </p:spTree>
    <p:extLst>
      <p:ext uri="{BB962C8B-B14F-4D97-AF65-F5344CB8AC3E}">
        <p14:creationId xmlns:p14="http://schemas.microsoft.com/office/powerpoint/2010/main" val="308656565"/>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2924F8-6354-443A-AA41-2D3A1659E779}"/>
              </a:ext>
            </a:extLst>
          </p:cNvPr>
          <p:cNvSpPr>
            <a:spLocks noGrp="1"/>
          </p:cNvSpPr>
          <p:nvPr>
            <p:ph type="title"/>
          </p:nvPr>
        </p:nvSpPr>
        <p:spPr/>
        <p:txBody>
          <a:bodyPr/>
          <a:lstStyle/>
          <a:p>
            <a:r>
              <a:rPr lang="tr-TR" dirty="0">
                <a:cs typeface="Calibri Light"/>
              </a:rPr>
              <a:t>YAPAY ARI KOLONİSİ'NİN ADIMLARI</a:t>
            </a:r>
            <a:endParaRPr lang="tr-TR" dirty="0">
              <a:ea typeface="+mj-lt"/>
              <a:cs typeface="+mj-lt"/>
            </a:endParaRPr>
          </a:p>
          <a:p>
            <a:endParaRPr lang="tr-TR" dirty="0">
              <a:cs typeface="Calibri Light"/>
            </a:endParaRPr>
          </a:p>
        </p:txBody>
      </p:sp>
      <p:sp>
        <p:nvSpPr>
          <p:cNvPr id="3" name="İçerik Yer Tutucusu 2">
            <a:extLst>
              <a:ext uri="{FF2B5EF4-FFF2-40B4-BE49-F238E27FC236}">
                <a16:creationId xmlns:a16="http://schemas.microsoft.com/office/drawing/2014/main" id="{0FD85EA5-B5AC-430C-82A1-97D0E5A43BAA}"/>
              </a:ext>
            </a:extLst>
          </p:cNvPr>
          <p:cNvSpPr>
            <a:spLocks noGrp="1"/>
          </p:cNvSpPr>
          <p:nvPr>
            <p:ph idx="1"/>
          </p:nvPr>
        </p:nvSpPr>
        <p:spPr/>
        <p:txBody>
          <a:bodyPr vert="horz" lIns="91440" tIns="45720" rIns="91440" bIns="45720" rtlCol="0" anchor="t">
            <a:normAutofit/>
          </a:bodyPr>
          <a:lstStyle/>
          <a:p>
            <a:r>
              <a:rPr lang="tr-TR" dirty="0">
                <a:ea typeface="+mn-lt"/>
                <a:cs typeface="+mn-lt"/>
              </a:rPr>
              <a:t>     </a:t>
            </a:r>
            <a:r>
              <a:rPr lang="tr-TR" b="1" dirty="0">
                <a:ea typeface="+mn-lt"/>
                <a:cs typeface="+mn-lt"/>
              </a:rPr>
              <a:t>Adım 4</a:t>
            </a:r>
            <a:r>
              <a:rPr lang="tr-TR" dirty="0">
                <a:ea typeface="+mn-lt"/>
                <a:cs typeface="+mn-lt"/>
              </a:rPr>
              <a:t>: </a:t>
            </a:r>
            <a:r>
              <a:rPr lang="tr-TR" dirty="0" smtClean="0">
                <a:ea typeface="+mn-lt"/>
                <a:cs typeface="+mn-lt"/>
              </a:rPr>
              <a:t>İşçi </a:t>
            </a:r>
            <a:r>
              <a:rPr lang="tr-TR" dirty="0">
                <a:ea typeface="+mn-lt"/>
                <a:cs typeface="+mn-lt"/>
              </a:rPr>
              <a:t>arılardan sonra besin kaynaklarına gözcü arılar yönlendirilir. </a:t>
            </a:r>
            <a:endParaRPr lang="tr-TR" dirty="0" smtClean="0">
              <a:ea typeface="+mn-lt"/>
              <a:cs typeface="+mn-lt"/>
            </a:endParaRPr>
          </a:p>
          <a:p>
            <a:r>
              <a:rPr lang="tr-TR" dirty="0" smtClean="0">
                <a:ea typeface="+mn-lt"/>
                <a:cs typeface="+mn-lt"/>
              </a:rPr>
              <a:t>Besinlerin </a:t>
            </a:r>
            <a:r>
              <a:rPr lang="tr-TR" dirty="0">
                <a:ea typeface="+mn-lt"/>
                <a:cs typeface="+mn-lt"/>
              </a:rPr>
              <a:t>uygunluk değerine göre bir besin kaynağı seçilir. Gözcü arı gittiği kaynağın kalitesini ölçer ve çözüm değerlerini hesaplar. </a:t>
            </a:r>
            <a:endParaRPr lang="tr-TR" dirty="0" smtClean="0">
              <a:ea typeface="+mn-lt"/>
              <a:cs typeface="+mn-lt"/>
            </a:endParaRPr>
          </a:p>
          <a:p>
            <a:r>
              <a:rPr lang="tr-TR" dirty="0" smtClean="0">
                <a:ea typeface="+mn-lt"/>
                <a:cs typeface="+mn-lt"/>
              </a:rPr>
              <a:t>Bu </a:t>
            </a:r>
            <a:r>
              <a:rPr lang="tr-TR" dirty="0">
                <a:ea typeface="+mn-lt"/>
                <a:cs typeface="+mn-lt"/>
              </a:rPr>
              <a:t>değerler içinde en iyi olan önceki çözüm değeriyle kıyaslanır. Önceki çözüm değerinden daha iyi ise bu besin ve besinle ilgili bilgiler hafızaya alınırlar ve limit değeri sıfırlanır. Tersi durumda limit değeri bir arttırılır. Limit değeri üst değeri aşıp aşmadığı kontrol edilir.</a:t>
            </a:r>
          </a:p>
        </p:txBody>
      </p:sp>
    </p:spTree>
    <p:extLst>
      <p:ext uri="{BB962C8B-B14F-4D97-AF65-F5344CB8AC3E}">
        <p14:creationId xmlns:p14="http://schemas.microsoft.com/office/powerpoint/2010/main" val="3057844165"/>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BE8994-A28F-4A6A-8424-AFBA401C110E}"/>
              </a:ext>
            </a:extLst>
          </p:cNvPr>
          <p:cNvSpPr>
            <a:spLocks noGrp="1"/>
          </p:cNvSpPr>
          <p:nvPr>
            <p:ph type="title"/>
          </p:nvPr>
        </p:nvSpPr>
        <p:spPr/>
        <p:txBody>
          <a:bodyPr/>
          <a:lstStyle/>
          <a:p>
            <a:r>
              <a:rPr lang="tr-TR" dirty="0">
                <a:ea typeface="+mj-lt"/>
                <a:cs typeface="+mj-lt"/>
              </a:rPr>
              <a:t>YAPAY ARI KOLONİSİ'NİN ADIMLARI</a:t>
            </a:r>
          </a:p>
          <a:p>
            <a:endParaRPr lang="tr-TR" dirty="0">
              <a:cs typeface="Calibri Light"/>
            </a:endParaRPr>
          </a:p>
        </p:txBody>
      </p:sp>
      <p:sp>
        <p:nvSpPr>
          <p:cNvPr id="3" name="İçerik Yer Tutucusu 2">
            <a:extLst>
              <a:ext uri="{FF2B5EF4-FFF2-40B4-BE49-F238E27FC236}">
                <a16:creationId xmlns:a16="http://schemas.microsoft.com/office/drawing/2014/main" id="{D8B9EE3E-075D-491E-A00B-E8D1675EC258}"/>
              </a:ext>
            </a:extLst>
          </p:cNvPr>
          <p:cNvSpPr>
            <a:spLocks noGrp="1"/>
          </p:cNvSpPr>
          <p:nvPr>
            <p:ph idx="1"/>
          </p:nvPr>
        </p:nvSpPr>
        <p:spPr/>
        <p:txBody>
          <a:bodyPr vert="horz" lIns="91440" tIns="45720" rIns="91440" bIns="45720" rtlCol="0" anchor="t">
            <a:normAutofit lnSpcReduction="10000"/>
          </a:bodyPr>
          <a:lstStyle/>
          <a:p>
            <a:r>
              <a:rPr lang="tr-TR" dirty="0">
                <a:ea typeface="+mn-lt"/>
                <a:cs typeface="+mn-lt"/>
              </a:rPr>
              <a:t>  </a:t>
            </a:r>
            <a:r>
              <a:rPr lang="tr-TR" b="1" dirty="0">
                <a:ea typeface="+mn-lt"/>
                <a:cs typeface="+mn-lt"/>
              </a:rPr>
              <a:t>Adım 5</a:t>
            </a:r>
            <a:r>
              <a:rPr lang="tr-TR" dirty="0">
                <a:ea typeface="+mn-lt"/>
                <a:cs typeface="+mn-lt"/>
              </a:rPr>
              <a:t>: </a:t>
            </a:r>
            <a:r>
              <a:rPr lang="tr-TR" dirty="0" smtClean="0">
                <a:ea typeface="+mn-lt"/>
                <a:cs typeface="+mn-lt"/>
              </a:rPr>
              <a:t>İşçi </a:t>
            </a:r>
            <a:r>
              <a:rPr lang="tr-TR" dirty="0">
                <a:ea typeface="+mn-lt"/>
                <a:cs typeface="+mn-lt"/>
              </a:rPr>
              <a:t>arı ve gözcü arı adımlarından sonra kaşif arı aşamasına geçilir. </a:t>
            </a:r>
            <a:r>
              <a:rPr lang="tr-TR" dirty="0" smtClean="0">
                <a:ea typeface="+mn-lt"/>
                <a:cs typeface="+mn-lt"/>
              </a:rPr>
              <a:t>Kaşif</a:t>
            </a:r>
            <a:r>
              <a:rPr lang="tr-TR" dirty="0">
                <a:ea typeface="+mn-lt"/>
                <a:cs typeface="+mn-lt"/>
              </a:rPr>
              <a:t> arılar diğer besin kaynaklarından sonra tamamen yeni besin kaynakları belirler. Kâşif arı safhasının esas nedeni algoritmanın yerel minimum ya da maksimumda takılmasına engel olmaktır. Yeni besin kaynaklarının çözüm değerleri hesaplanır ve bir önceki çözümle kıyaslanır. Eğer yeni çözüm değeri, bir öncekinden iyi ise en iyi çözüm olarak hafızada tutulur ve limit değeri sıfırlanır. Tersi durumda limit değeri bir arttırılır. Limit değeri üst değeri aşıp aşmadığı kontrol edilir.</a:t>
            </a:r>
          </a:p>
          <a:p>
            <a:r>
              <a:rPr lang="tr-TR" dirty="0">
                <a:ea typeface="+mn-lt"/>
                <a:cs typeface="+mn-lt"/>
              </a:rPr>
              <a:t> </a:t>
            </a:r>
            <a:r>
              <a:rPr lang="tr-TR" b="1" dirty="0">
                <a:ea typeface="+mn-lt"/>
                <a:cs typeface="+mn-lt"/>
              </a:rPr>
              <a:t>Adım 6: </a:t>
            </a:r>
            <a:r>
              <a:rPr lang="tr-TR" dirty="0">
                <a:ea typeface="+mn-lt"/>
                <a:cs typeface="+mn-lt"/>
              </a:rPr>
              <a:t>Maksimum değerde ki döngü sayısına ulaşana kadar görevli arı, kaşif arı ve gözcü arı adımları tekrar edilir. Durdurma kriteri sağlanınca algoritma sonlandırılır.</a:t>
            </a:r>
          </a:p>
        </p:txBody>
      </p:sp>
    </p:spTree>
    <p:extLst>
      <p:ext uri="{BB962C8B-B14F-4D97-AF65-F5344CB8AC3E}">
        <p14:creationId xmlns:p14="http://schemas.microsoft.com/office/powerpoint/2010/main" val="2009767242"/>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3DB425-9221-46C9-B1AF-3F10DD813EC2}"/>
              </a:ext>
            </a:extLst>
          </p:cNvPr>
          <p:cNvSpPr>
            <a:spLocks noGrp="1"/>
          </p:cNvSpPr>
          <p:nvPr>
            <p:ph type="title"/>
          </p:nvPr>
        </p:nvSpPr>
        <p:spPr/>
        <p:txBody>
          <a:bodyPr/>
          <a:lstStyle/>
          <a:p>
            <a:r>
              <a:rPr lang="tr-TR" dirty="0">
                <a:cs typeface="Calibri Light"/>
              </a:rPr>
              <a:t>ADIMLARI ÖZETLEYECEK OLURSAK</a:t>
            </a:r>
          </a:p>
        </p:txBody>
      </p:sp>
      <p:sp>
        <p:nvSpPr>
          <p:cNvPr id="3" name="İçerik Yer Tutucusu 2">
            <a:extLst>
              <a:ext uri="{FF2B5EF4-FFF2-40B4-BE49-F238E27FC236}">
                <a16:creationId xmlns:a16="http://schemas.microsoft.com/office/drawing/2014/main" id="{A49271D5-DFCE-47DE-B6F5-493573D94267}"/>
              </a:ext>
            </a:extLst>
          </p:cNvPr>
          <p:cNvSpPr>
            <a:spLocks noGrp="1"/>
          </p:cNvSpPr>
          <p:nvPr>
            <p:ph idx="1"/>
          </p:nvPr>
        </p:nvSpPr>
        <p:spPr/>
        <p:txBody>
          <a:bodyPr vert="horz" lIns="91440" tIns="45720" rIns="91440" bIns="45720" rtlCol="0" anchor="t">
            <a:normAutofit/>
          </a:bodyPr>
          <a:lstStyle/>
          <a:p>
            <a:r>
              <a:rPr lang="tr-TR" dirty="0">
                <a:ea typeface="+mn-lt"/>
                <a:cs typeface="+mn-lt"/>
              </a:rPr>
              <a:t>Bunlar sırasıyla başlangıç besin kaynaklarının belirlenmesi, </a:t>
            </a:r>
            <a:endParaRPr lang="tr-TR" dirty="0" smtClean="0">
              <a:ea typeface="+mn-lt"/>
              <a:cs typeface="+mn-lt"/>
            </a:endParaRPr>
          </a:p>
          <a:p>
            <a:r>
              <a:rPr lang="tr-TR" dirty="0" smtClean="0">
                <a:ea typeface="+mn-lt"/>
                <a:cs typeface="+mn-lt"/>
              </a:rPr>
              <a:t>İşçi </a:t>
            </a:r>
            <a:r>
              <a:rPr lang="tr-TR" dirty="0">
                <a:ea typeface="+mn-lt"/>
                <a:cs typeface="+mn-lt"/>
              </a:rPr>
              <a:t>arıların besin kaynaklarına gönderilmesi</a:t>
            </a:r>
            <a:r>
              <a:rPr lang="tr-TR" dirty="0" smtClean="0">
                <a:ea typeface="+mn-lt"/>
                <a:cs typeface="+mn-lt"/>
              </a:rPr>
              <a:t>,</a:t>
            </a:r>
          </a:p>
          <a:p>
            <a:r>
              <a:rPr lang="tr-TR" dirty="0">
                <a:ea typeface="+mn-lt"/>
                <a:cs typeface="+mn-lt"/>
              </a:rPr>
              <a:t>G</a:t>
            </a:r>
            <a:r>
              <a:rPr lang="tr-TR" dirty="0" smtClean="0">
                <a:ea typeface="+mn-lt"/>
                <a:cs typeface="+mn-lt"/>
              </a:rPr>
              <a:t>özcü </a:t>
            </a:r>
            <a:r>
              <a:rPr lang="tr-TR" dirty="0">
                <a:ea typeface="+mn-lt"/>
                <a:cs typeface="+mn-lt"/>
              </a:rPr>
              <a:t>arıların uygunluk değerine göre besin kaynağı seçmesi </a:t>
            </a:r>
            <a:r>
              <a:rPr lang="tr-TR" dirty="0" smtClean="0">
                <a:ea typeface="+mn-lt"/>
                <a:cs typeface="+mn-lt"/>
              </a:rPr>
              <a:t>ve</a:t>
            </a:r>
          </a:p>
          <a:p>
            <a:r>
              <a:rPr lang="tr-TR" dirty="0">
                <a:ea typeface="+mn-lt"/>
                <a:cs typeface="+mn-lt"/>
              </a:rPr>
              <a:t>E</a:t>
            </a:r>
            <a:r>
              <a:rPr lang="tr-TR" dirty="0" smtClean="0">
                <a:ea typeface="+mn-lt"/>
                <a:cs typeface="+mn-lt"/>
              </a:rPr>
              <a:t>n </a:t>
            </a:r>
            <a:r>
              <a:rPr lang="tr-TR" dirty="0">
                <a:ea typeface="+mn-lt"/>
                <a:cs typeface="+mn-lt"/>
              </a:rPr>
              <a:t>son olarak da tükenen besin kaynaklarının terk edilmesi ve kaşif arıların yeni besin kaynakları üretmeleridir.</a:t>
            </a:r>
          </a:p>
          <a:p>
            <a:endParaRPr lang="tr-TR" dirty="0">
              <a:ea typeface="+mn-lt"/>
              <a:cs typeface="+mn-lt"/>
            </a:endParaRPr>
          </a:p>
          <a:p>
            <a:r>
              <a:rPr lang="tr-TR" dirty="0">
                <a:ea typeface="+mn-lt"/>
                <a:cs typeface="+mn-lt"/>
              </a:rPr>
              <a:t>Bunların detayına ise bir sonraki slayttan devam edeceğiz.</a:t>
            </a:r>
          </a:p>
        </p:txBody>
      </p:sp>
    </p:spTree>
    <p:extLst>
      <p:ext uri="{BB962C8B-B14F-4D97-AF65-F5344CB8AC3E}">
        <p14:creationId xmlns:p14="http://schemas.microsoft.com/office/powerpoint/2010/main" val="3978258604"/>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C679D4-675C-46AC-A24C-AB185EDE7153}"/>
              </a:ext>
            </a:extLst>
          </p:cNvPr>
          <p:cNvSpPr>
            <a:spLocks noGrp="1"/>
          </p:cNvSpPr>
          <p:nvPr>
            <p:ph type="title"/>
          </p:nvPr>
        </p:nvSpPr>
        <p:spPr/>
        <p:txBody>
          <a:bodyPr/>
          <a:lstStyle/>
          <a:p>
            <a:r>
              <a:rPr lang="tr-TR" dirty="0">
                <a:ea typeface="+mj-lt"/>
                <a:cs typeface="+mj-lt"/>
              </a:rPr>
              <a:t>1.Başlangıç Yiyecek Kaynağı Bölgelerinin Üretilmesi</a:t>
            </a:r>
          </a:p>
        </p:txBody>
      </p:sp>
      <p:sp>
        <p:nvSpPr>
          <p:cNvPr id="3" name="İçerik Yer Tutucusu 2">
            <a:extLst>
              <a:ext uri="{FF2B5EF4-FFF2-40B4-BE49-F238E27FC236}">
                <a16:creationId xmlns:a16="http://schemas.microsoft.com/office/drawing/2014/main" id="{F777DBDC-A1CE-441E-A46F-43883A2B9F97}"/>
              </a:ext>
            </a:extLst>
          </p:cNvPr>
          <p:cNvSpPr>
            <a:spLocks noGrp="1"/>
          </p:cNvSpPr>
          <p:nvPr>
            <p:ph idx="1"/>
          </p:nvPr>
        </p:nvSpPr>
        <p:spPr>
          <a:xfrm>
            <a:off x="2231136" y="2255520"/>
            <a:ext cx="7729728" cy="4005943"/>
          </a:xfrm>
        </p:spPr>
        <p:txBody>
          <a:bodyPr vert="horz" lIns="91440" tIns="45720" rIns="91440" bIns="45720" rtlCol="0" anchor="t">
            <a:normAutofit/>
          </a:bodyPr>
          <a:lstStyle/>
          <a:p>
            <a:pPr algn="just"/>
            <a:r>
              <a:rPr lang="tr-TR" dirty="0">
                <a:ea typeface="+mn-lt"/>
                <a:cs typeface="+mn-lt"/>
              </a:rPr>
              <a:t>Arama uzayını yiyecek kaynaklarını içeren kovan çevresi olarak düşünürsek </a:t>
            </a:r>
            <a:r>
              <a:rPr lang="tr-TR" dirty="0" smtClean="0">
                <a:ea typeface="+mn-lt"/>
                <a:cs typeface="+mn-lt"/>
              </a:rPr>
              <a:t>algoritma, </a:t>
            </a:r>
            <a:r>
              <a:rPr lang="tr-TR" dirty="0">
                <a:ea typeface="+mn-lt"/>
                <a:cs typeface="+mn-lt"/>
              </a:rPr>
              <a:t>arama uzayındaki çözümlere karşılık gelen rastgele yiyecek kaynağı yerleri üreterek çalışmaya başlamaktadır. Rastgele yer üretme </a:t>
            </a:r>
            <a:r>
              <a:rPr lang="tr-TR" dirty="0" smtClean="0">
                <a:ea typeface="+mn-lt"/>
                <a:cs typeface="+mn-lt"/>
              </a:rPr>
              <a:t>süreci </a:t>
            </a:r>
            <a:r>
              <a:rPr lang="tr-TR" dirty="0">
                <a:ea typeface="+mn-lt"/>
                <a:cs typeface="+mn-lt"/>
              </a:rPr>
              <a:t>her bir parametrelerinin alt ve üst sınırları arasında rastgele değer üreterek </a:t>
            </a:r>
            <a:r>
              <a:rPr lang="tr-TR" dirty="0" smtClean="0">
                <a:ea typeface="+mn-lt"/>
                <a:cs typeface="+mn-lt"/>
              </a:rPr>
              <a:t>gerçekleşir</a:t>
            </a:r>
            <a:r>
              <a:rPr lang="tr-TR" dirty="0">
                <a:ea typeface="+mn-lt"/>
                <a:cs typeface="+mn-lt"/>
              </a:rPr>
              <a:t> (Eşitlik-1).</a:t>
            </a:r>
          </a:p>
          <a:p>
            <a:pPr algn="just"/>
            <a:endParaRPr lang="tr-TR" dirty="0">
              <a:ea typeface="+mn-lt"/>
              <a:cs typeface="+mn-lt"/>
            </a:endParaRPr>
          </a:p>
          <a:p>
            <a:pPr algn="just"/>
            <a:endParaRPr lang="tr-TR" dirty="0">
              <a:ea typeface="+mn-lt"/>
              <a:cs typeface="+mn-lt"/>
            </a:endParaRPr>
          </a:p>
          <a:p>
            <a:endParaRPr lang="tr-TR" dirty="0" smtClean="0">
              <a:ea typeface="+mn-lt"/>
              <a:cs typeface="+mn-lt"/>
            </a:endParaRPr>
          </a:p>
          <a:p>
            <a:endParaRPr lang="tr-TR" dirty="0">
              <a:ea typeface="+mn-lt"/>
              <a:cs typeface="+mn-lt"/>
            </a:endParaRPr>
          </a:p>
          <a:p>
            <a:pPr algn="just"/>
            <a:r>
              <a:rPr lang="tr-TR" dirty="0">
                <a:ea typeface="+mn-lt"/>
                <a:cs typeface="+mn-lt"/>
              </a:rPr>
              <a:t>Burada i=</a:t>
            </a:r>
            <a:r>
              <a:rPr lang="tr-TR" dirty="0">
                <a:latin typeface="Arial" panose="020B0604020202020204" pitchFamily="34" charset="0"/>
                <a:ea typeface="+mn-lt"/>
                <a:cs typeface="Arial" panose="020B0604020202020204" pitchFamily="34" charset="0"/>
              </a:rPr>
              <a:t>1</a:t>
            </a:r>
            <a:r>
              <a:rPr lang="tr-TR" dirty="0">
                <a:ea typeface="+mn-lt"/>
                <a:cs typeface="+mn-lt"/>
              </a:rPr>
              <a:t>… SN, J=</a:t>
            </a:r>
            <a:r>
              <a:rPr lang="tr-TR" dirty="0">
                <a:latin typeface="Arial" panose="020B0604020202020204" pitchFamily="34" charset="0"/>
                <a:ea typeface="+mn-lt"/>
                <a:cs typeface="Arial" panose="020B0604020202020204" pitchFamily="34" charset="0"/>
              </a:rPr>
              <a:t>1</a:t>
            </a:r>
            <a:r>
              <a:rPr lang="tr-TR" dirty="0">
                <a:ea typeface="+mn-lt"/>
                <a:cs typeface="+mn-lt"/>
              </a:rPr>
              <a:t>…D ve SN yiyecek kaynağı sayısı ve D is optimize edilecek parametre sayısıdır.</a:t>
            </a:r>
            <a:r>
              <a:rPr lang="tr-TR" i="1" dirty="0">
                <a:ea typeface="+mn-lt"/>
                <a:cs typeface="+mn-lt"/>
              </a:rPr>
              <a:t> </a:t>
            </a:r>
            <a:r>
              <a:rPr lang="tr-TR" i="1" dirty="0" err="1">
                <a:ea typeface="+mn-lt"/>
                <a:cs typeface="+mn-lt"/>
              </a:rPr>
              <a:t>Xmin</a:t>
            </a:r>
            <a:r>
              <a:rPr lang="tr-TR" i="1" dirty="0">
                <a:ea typeface="+mn-lt"/>
                <a:cs typeface="+mn-lt"/>
              </a:rPr>
              <a:t> j </a:t>
            </a:r>
            <a:r>
              <a:rPr lang="tr-TR" dirty="0">
                <a:ea typeface="+mn-lt"/>
                <a:cs typeface="+mn-lt"/>
              </a:rPr>
              <a:t>parametrelerin alt sınırıdır.</a:t>
            </a:r>
          </a:p>
          <a:p>
            <a:endParaRPr lang="tr-TR" dirty="0">
              <a:cs typeface="Calibri"/>
            </a:endParaRPr>
          </a:p>
        </p:txBody>
      </p:sp>
      <p:pic>
        <p:nvPicPr>
          <p:cNvPr id="6" name="Resim 6">
            <a:extLst>
              <a:ext uri="{FF2B5EF4-FFF2-40B4-BE49-F238E27FC236}">
                <a16:creationId xmlns:a16="http://schemas.microsoft.com/office/drawing/2014/main" id="{FF935156-6756-4188-A7D9-29322297A54B}"/>
              </a:ext>
            </a:extLst>
          </p:cNvPr>
          <p:cNvPicPr>
            <a:picLocks noChangeAspect="1"/>
          </p:cNvPicPr>
          <p:nvPr/>
        </p:nvPicPr>
        <p:blipFill>
          <a:blip r:embed="rId2"/>
          <a:stretch>
            <a:fillRect/>
          </a:stretch>
        </p:blipFill>
        <p:spPr>
          <a:xfrm>
            <a:off x="3544388" y="3940128"/>
            <a:ext cx="5241108" cy="1071986"/>
          </a:xfrm>
          <a:prstGeom prst="rect">
            <a:avLst/>
          </a:prstGeom>
        </p:spPr>
      </p:pic>
    </p:spTree>
    <p:extLst>
      <p:ext uri="{BB962C8B-B14F-4D97-AF65-F5344CB8AC3E}">
        <p14:creationId xmlns:p14="http://schemas.microsoft.com/office/powerpoint/2010/main" val="670405707"/>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9355C7-CC50-4269-9017-293CF175B358}"/>
              </a:ext>
            </a:extLst>
          </p:cNvPr>
          <p:cNvSpPr>
            <a:spLocks noGrp="1"/>
          </p:cNvSpPr>
          <p:nvPr>
            <p:ph type="title"/>
          </p:nvPr>
        </p:nvSpPr>
        <p:spPr/>
        <p:txBody>
          <a:bodyPr/>
          <a:lstStyle/>
          <a:p>
            <a:r>
              <a:rPr lang="tr-TR" dirty="0">
                <a:ea typeface="+mj-lt"/>
                <a:cs typeface="+mj-lt"/>
              </a:rPr>
              <a:t>2. İsçi Arıların Yiyecek Kaynağı Bölgelerine Gönderilmesi</a:t>
            </a:r>
          </a:p>
        </p:txBody>
      </p:sp>
      <p:sp>
        <p:nvSpPr>
          <p:cNvPr id="3" name="İçerik Yer Tutucusu 2">
            <a:extLst>
              <a:ext uri="{FF2B5EF4-FFF2-40B4-BE49-F238E27FC236}">
                <a16:creationId xmlns:a16="http://schemas.microsoft.com/office/drawing/2014/main" id="{CDC870F0-EFC9-4DA6-9639-4D7CB65C6706}"/>
              </a:ext>
            </a:extLst>
          </p:cNvPr>
          <p:cNvSpPr>
            <a:spLocks noGrp="1"/>
          </p:cNvSpPr>
          <p:nvPr>
            <p:ph idx="1"/>
          </p:nvPr>
        </p:nvSpPr>
        <p:spPr/>
        <p:txBody>
          <a:bodyPr vert="horz" lIns="91440" tIns="45720" rIns="91440" bIns="45720" rtlCol="0" anchor="t">
            <a:normAutofit/>
          </a:bodyPr>
          <a:lstStyle/>
          <a:p>
            <a:r>
              <a:rPr lang="tr-TR" dirty="0">
                <a:ea typeface="+mn-lt"/>
                <a:cs typeface="+mn-lt"/>
              </a:rPr>
              <a:t>Daha öncede belirtildiği gibi her bir kaynağın bir </a:t>
            </a:r>
            <a:r>
              <a:rPr lang="tr-TR" dirty="0" smtClean="0">
                <a:ea typeface="+mn-lt"/>
                <a:cs typeface="+mn-lt"/>
              </a:rPr>
              <a:t>görevli (işçi) </a:t>
            </a:r>
            <a:r>
              <a:rPr lang="tr-TR" dirty="0">
                <a:ea typeface="+mn-lt"/>
                <a:cs typeface="+mn-lt"/>
              </a:rPr>
              <a:t>arısı vardır. Dolayısıyla yiyecek kaynakların sayısı görevli arıların sayısına eşittir. İşçi arı çalıştığı yiyecek kaynağı komşuluğunda yeni bir yiyecek kaynağı belirler ve bunun kalitesini değerlendirir. Yeni kaynak daha iyi ise bu yeni kaynağı hafızasına alır. Yeni kaynağın mevcut kaynak komşuluğunda belirlenmesinin benzetimi Eşitlilik-2 tanımlanmaktadır.</a:t>
            </a:r>
          </a:p>
          <a:p>
            <a:endParaRPr lang="tr-TR" dirty="0">
              <a:ea typeface="+mn-lt"/>
              <a:cs typeface="+mn-lt"/>
            </a:endParaRPr>
          </a:p>
        </p:txBody>
      </p:sp>
      <p:pic>
        <p:nvPicPr>
          <p:cNvPr id="4" name="Resim 4">
            <a:extLst>
              <a:ext uri="{FF2B5EF4-FFF2-40B4-BE49-F238E27FC236}">
                <a16:creationId xmlns:a16="http://schemas.microsoft.com/office/drawing/2014/main" id="{BFB66198-0D6A-4DA3-B6DC-E2F09705FA3F}"/>
              </a:ext>
            </a:extLst>
          </p:cNvPr>
          <p:cNvPicPr>
            <a:picLocks noChangeAspect="1"/>
          </p:cNvPicPr>
          <p:nvPr/>
        </p:nvPicPr>
        <p:blipFill>
          <a:blip r:embed="rId2"/>
          <a:stretch>
            <a:fillRect/>
          </a:stretch>
        </p:blipFill>
        <p:spPr>
          <a:xfrm>
            <a:off x="3016794" y="4547367"/>
            <a:ext cx="5936342" cy="1502508"/>
          </a:xfrm>
          <a:prstGeom prst="rect">
            <a:avLst/>
          </a:prstGeom>
        </p:spPr>
      </p:pic>
    </p:spTree>
    <p:extLst>
      <p:ext uri="{BB962C8B-B14F-4D97-AF65-F5344CB8AC3E}">
        <p14:creationId xmlns:p14="http://schemas.microsoft.com/office/powerpoint/2010/main" val="1069216688"/>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B81B24-41FF-422D-911C-F606E624E8E0}"/>
              </a:ext>
            </a:extLst>
          </p:cNvPr>
          <p:cNvSpPr>
            <a:spLocks noGrp="1"/>
          </p:cNvSpPr>
          <p:nvPr>
            <p:ph type="title"/>
          </p:nvPr>
        </p:nvSpPr>
        <p:spPr/>
        <p:txBody>
          <a:bodyPr/>
          <a:lstStyle/>
          <a:p>
            <a:r>
              <a:rPr lang="tr-TR" dirty="0">
                <a:cs typeface="Calibri Light"/>
              </a:rPr>
              <a:t>2. İsçi Arıların Yiyecek Kaynağı Bölgelerine Gönderilmesi</a:t>
            </a:r>
            <a:endParaRPr lang="tr-TR" dirty="0">
              <a:ea typeface="+mj-lt"/>
              <a:cs typeface="+mj-lt"/>
            </a:endParaRPr>
          </a:p>
        </p:txBody>
      </p:sp>
      <p:sp>
        <p:nvSpPr>
          <p:cNvPr id="3" name="İçerik Yer Tutucusu 2">
            <a:extLst>
              <a:ext uri="{FF2B5EF4-FFF2-40B4-BE49-F238E27FC236}">
                <a16:creationId xmlns:a16="http://schemas.microsoft.com/office/drawing/2014/main" id="{62917202-B524-4694-8C36-59B4F732DC73}"/>
              </a:ext>
            </a:extLst>
          </p:cNvPr>
          <p:cNvSpPr>
            <a:spLocks noGrp="1"/>
          </p:cNvSpPr>
          <p:nvPr>
            <p:ph idx="1"/>
          </p:nvPr>
        </p:nvSpPr>
        <p:spPr>
          <a:xfrm>
            <a:off x="2135342" y="3465358"/>
            <a:ext cx="7729728" cy="3101983"/>
          </a:xfrm>
        </p:spPr>
        <p:txBody>
          <a:bodyPr vert="horz" lIns="91440" tIns="45720" rIns="91440" bIns="45720" rtlCol="0" anchor="t">
            <a:normAutofit/>
          </a:bodyPr>
          <a:lstStyle/>
          <a:p>
            <a:endParaRPr lang="tr-TR" dirty="0">
              <a:ea typeface="+mn-lt"/>
              <a:cs typeface="+mn-lt"/>
            </a:endParaRPr>
          </a:p>
          <a:p>
            <a:r>
              <a:rPr lang="tr-TR" dirty="0">
                <a:ea typeface="+mn-lt"/>
                <a:cs typeface="+mn-lt"/>
              </a:rPr>
              <a:t>xi ile gösterilen her bir kaynak için bu kaynağın yani çözümünün tek bir parametresi (rastgele seçilen parametresi, j) değiştirilerek xi komşuluğunda vi kaynağı bulunur. </a:t>
            </a:r>
            <a:endParaRPr lang="tr-TR" dirty="0" smtClean="0">
              <a:ea typeface="+mn-lt"/>
              <a:cs typeface="+mn-lt"/>
            </a:endParaRPr>
          </a:p>
          <a:p>
            <a:r>
              <a:rPr lang="tr-TR" dirty="0" smtClean="0">
                <a:ea typeface="+mn-lt"/>
                <a:cs typeface="+mn-lt"/>
              </a:rPr>
              <a:t>Eşitlik </a:t>
            </a:r>
            <a:r>
              <a:rPr lang="tr-TR" dirty="0">
                <a:ea typeface="+mn-lt"/>
                <a:cs typeface="+mn-lt"/>
              </a:rPr>
              <a:t>2 de j,[</a:t>
            </a:r>
            <a:r>
              <a:rPr lang="tr-TR" dirty="0">
                <a:latin typeface="Arial" panose="020B0604020202020204" pitchFamily="34" charset="0"/>
                <a:ea typeface="+mn-lt"/>
                <a:cs typeface="Arial" panose="020B0604020202020204" pitchFamily="34" charset="0"/>
              </a:rPr>
              <a:t>1</a:t>
            </a:r>
            <a:r>
              <a:rPr lang="tr-TR" dirty="0">
                <a:ea typeface="+mn-lt"/>
                <a:cs typeface="+mn-lt"/>
              </a:rPr>
              <a:t>,D] aralığında rastgele üretilen bir tamsayıdır. Rastgele seçilen j parametresi değiştirilirken, yine rastgele seçilen </a:t>
            </a:r>
            <a:r>
              <a:rPr lang="tr-TR" dirty="0" err="1">
                <a:ea typeface="+mn-lt"/>
                <a:cs typeface="+mn-lt"/>
              </a:rPr>
              <a:t>xk</a:t>
            </a:r>
            <a:r>
              <a:rPr lang="tr-TR" dirty="0">
                <a:ea typeface="+mn-lt"/>
                <a:cs typeface="+mn-lt"/>
              </a:rPr>
              <a:t> </a:t>
            </a:r>
            <a:r>
              <a:rPr lang="tr-TR" dirty="0" smtClean="0">
                <a:ea typeface="+mn-lt"/>
                <a:cs typeface="+mn-lt"/>
              </a:rPr>
              <a:t>komşu </a:t>
            </a:r>
            <a:r>
              <a:rPr lang="tr-TR" dirty="0">
                <a:ea typeface="+mn-lt"/>
                <a:cs typeface="+mn-lt"/>
              </a:rPr>
              <a:t>çözümünün </a:t>
            </a:r>
            <a:r>
              <a:rPr lang="tr-TR" dirty="0" smtClean="0">
                <a:ea typeface="+mn-lt"/>
                <a:cs typeface="+mn-lt"/>
              </a:rPr>
              <a:t>( </a:t>
            </a:r>
            <a:r>
              <a:rPr lang="tr-TR" dirty="0">
                <a:ea typeface="+mn-lt"/>
                <a:cs typeface="+mn-lt"/>
              </a:rPr>
              <a:t>k </a:t>
            </a:r>
            <a:r>
              <a:rPr lang="tr-TR" dirty="0"/>
              <a:t>∈ </a:t>
            </a:r>
            <a:r>
              <a:rPr lang="tr-TR" dirty="0" smtClean="0">
                <a:ea typeface="+mn-lt"/>
                <a:cs typeface="+mn-lt"/>
              </a:rPr>
              <a:t>{</a:t>
            </a:r>
            <a:r>
              <a:rPr lang="tr-TR" dirty="0">
                <a:latin typeface="Arial" panose="020B0604020202020204" pitchFamily="34" charset="0"/>
                <a:ea typeface="+mn-lt"/>
                <a:cs typeface="Arial" panose="020B0604020202020204" pitchFamily="34" charset="0"/>
              </a:rPr>
              <a:t>1</a:t>
            </a:r>
            <a:r>
              <a:rPr lang="tr-TR" dirty="0" smtClean="0">
                <a:ea typeface="+mn-lt"/>
                <a:cs typeface="+mn-lt"/>
              </a:rPr>
              <a:t>,2,SN</a:t>
            </a:r>
            <a:r>
              <a:rPr lang="tr-TR" dirty="0">
                <a:ea typeface="+mn-lt"/>
                <a:cs typeface="+mn-lt"/>
              </a:rPr>
              <a:t>} ) j. parametresi ile mevcut kaynağın j parametresinin farkları alınıp </a:t>
            </a:r>
            <a:r>
              <a:rPr lang="tr-TR" dirty="0">
                <a:latin typeface="Arial" panose="020B0604020202020204" pitchFamily="34" charset="0"/>
                <a:ea typeface="+mn-lt"/>
                <a:cs typeface="Arial" panose="020B0604020202020204" pitchFamily="34" charset="0"/>
              </a:rPr>
              <a:t>[-1 1 </a:t>
            </a:r>
            <a:r>
              <a:rPr lang="tr-TR" dirty="0">
                <a:ea typeface="+mn-lt"/>
                <a:cs typeface="+mn-lt"/>
              </a:rPr>
              <a:t>] arasında rastgele değer alan  sayısı ile </a:t>
            </a:r>
            <a:r>
              <a:rPr lang="tr-TR" dirty="0" err="1">
                <a:ea typeface="+mn-lt"/>
                <a:cs typeface="+mn-lt"/>
              </a:rPr>
              <a:t>ağırlandırıldıktan</a:t>
            </a:r>
            <a:r>
              <a:rPr lang="tr-TR" dirty="0">
                <a:ea typeface="+mn-lt"/>
                <a:cs typeface="+mn-lt"/>
              </a:rPr>
              <a:t> sonra mevcut kaynağın j parametresine eklenmektedir.</a:t>
            </a:r>
            <a:endParaRPr lang="tr-TR" dirty="0"/>
          </a:p>
        </p:txBody>
      </p:sp>
      <p:pic>
        <p:nvPicPr>
          <p:cNvPr id="7" name="Resim 7">
            <a:extLst>
              <a:ext uri="{FF2B5EF4-FFF2-40B4-BE49-F238E27FC236}">
                <a16:creationId xmlns:a16="http://schemas.microsoft.com/office/drawing/2014/main" id="{A762E7C4-9B0B-4D34-8890-64464AE80ABA}"/>
              </a:ext>
            </a:extLst>
          </p:cNvPr>
          <p:cNvPicPr>
            <a:picLocks noChangeAspect="1"/>
          </p:cNvPicPr>
          <p:nvPr/>
        </p:nvPicPr>
        <p:blipFill>
          <a:blip r:embed="rId2"/>
          <a:stretch>
            <a:fillRect/>
          </a:stretch>
        </p:blipFill>
        <p:spPr>
          <a:xfrm>
            <a:off x="3612606" y="2574119"/>
            <a:ext cx="4548413" cy="867508"/>
          </a:xfrm>
          <a:prstGeom prst="rect">
            <a:avLst/>
          </a:prstGeom>
        </p:spPr>
      </p:pic>
    </p:spTree>
    <p:extLst>
      <p:ext uri="{BB962C8B-B14F-4D97-AF65-F5344CB8AC3E}">
        <p14:creationId xmlns:p14="http://schemas.microsoft.com/office/powerpoint/2010/main" val="44315884"/>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334FC6-4140-4244-A25A-3124D6F172EB}"/>
              </a:ext>
            </a:extLst>
          </p:cNvPr>
          <p:cNvSpPr>
            <a:spLocks noGrp="1"/>
          </p:cNvSpPr>
          <p:nvPr>
            <p:ph type="title"/>
          </p:nvPr>
        </p:nvSpPr>
        <p:spPr/>
        <p:txBody>
          <a:bodyPr/>
          <a:lstStyle/>
          <a:p>
            <a:r>
              <a:rPr lang="tr-TR" dirty="0">
                <a:cs typeface="Calibri Light"/>
              </a:rPr>
              <a:t>2. İsçi Arıların Yiyecek Kaynağı Bölgelerine Gönderilmesi</a:t>
            </a:r>
            <a:endParaRPr lang="tr-TR" dirty="0">
              <a:ea typeface="+mj-lt"/>
              <a:cs typeface="+mj-lt"/>
            </a:endParaRPr>
          </a:p>
        </p:txBody>
      </p:sp>
      <p:sp>
        <p:nvSpPr>
          <p:cNvPr id="3" name="İçerik Yer Tutucusu 2">
            <a:extLst>
              <a:ext uri="{FF2B5EF4-FFF2-40B4-BE49-F238E27FC236}">
                <a16:creationId xmlns:a16="http://schemas.microsoft.com/office/drawing/2014/main" id="{78F2F7E3-9568-4EC2-959F-51452BEE510E}"/>
              </a:ext>
            </a:extLst>
          </p:cNvPr>
          <p:cNvSpPr>
            <a:spLocks noGrp="1"/>
          </p:cNvSpPr>
          <p:nvPr>
            <p:ph idx="1"/>
          </p:nvPr>
        </p:nvSpPr>
        <p:spPr>
          <a:xfrm>
            <a:off x="2231136" y="3352147"/>
            <a:ext cx="7729728" cy="3101983"/>
          </a:xfrm>
        </p:spPr>
        <p:txBody>
          <a:bodyPr vert="horz" lIns="91440" tIns="45720" rIns="91440" bIns="45720" rtlCol="0" anchor="t">
            <a:normAutofit/>
          </a:bodyPr>
          <a:lstStyle/>
          <a:p>
            <a:pPr algn="just"/>
            <a:endParaRPr lang="tr-TR" dirty="0">
              <a:ea typeface="+mn-lt"/>
              <a:cs typeface="+mn-lt"/>
            </a:endParaRPr>
          </a:p>
          <a:p>
            <a:pPr algn="just"/>
            <a:r>
              <a:rPr lang="tr-TR" dirty="0">
                <a:ea typeface="+mn-lt"/>
                <a:cs typeface="+mn-lt"/>
              </a:rPr>
              <a:t>Eşitlik-2’den de görüldüğü gibi  </a:t>
            </a:r>
            <a:r>
              <a:rPr lang="tr-TR" dirty="0" err="1">
                <a:ea typeface="+mn-lt"/>
                <a:cs typeface="+mn-lt"/>
              </a:rPr>
              <a:t>xi,j</a:t>
            </a:r>
            <a:r>
              <a:rPr lang="tr-TR" dirty="0">
                <a:ea typeface="+mn-lt"/>
                <a:cs typeface="+mn-lt"/>
              </a:rPr>
              <a:t> ve </a:t>
            </a:r>
            <a:r>
              <a:rPr lang="tr-TR" dirty="0" err="1">
                <a:ea typeface="+mn-lt"/>
                <a:cs typeface="+mn-lt"/>
              </a:rPr>
              <a:t>xk,j</a:t>
            </a:r>
            <a:r>
              <a:rPr lang="tr-TR" dirty="0">
                <a:ea typeface="+mn-lt"/>
                <a:cs typeface="+mn-lt"/>
              </a:rPr>
              <a:t> arasındaki fark azaldıkça yani çözümler birbirine benzedikçe </a:t>
            </a:r>
            <a:r>
              <a:rPr lang="tr-TR" dirty="0" err="1">
                <a:ea typeface="+mn-lt"/>
                <a:cs typeface="+mn-lt"/>
              </a:rPr>
              <a:t>xi,j</a:t>
            </a:r>
            <a:r>
              <a:rPr lang="tr-TR" dirty="0">
                <a:ea typeface="+mn-lt"/>
                <a:cs typeface="+mn-lt"/>
              </a:rPr>
              <a:t> parametresindeki değişim miktarı da azalacaktır. Böylece bölgesel optimal çözüme yaklaştıkça değişim miktarı </a:t>
            </a:r>
            <a:r>
              <a:rPr lang="tr-TR" dirty="0" smtClean="0">
                <a:ea typeface="+mn-lt"/>
                <a:cs typeface="+mn-lt"/>
              </a:rPr>
              <a:t>da azalacaktır</a:t>
            </a:r>
            <a:r>
              <a:rPr lang="tr-TR" dirty="0">
                <a:ea typeface="+mn-lt"/>
                <a:cs typeface="+mn-lt"/>
              </a:rPr>
              <a:t>.</a:t>
            </a:r>
            <a:endParaRPr lang="tr-TR" dirty="0"/>
          </a:p>
          <a:p>
            <a:pPr algn="just"/>
            <a:r>
              <a:rPr lang="tr-TR" dirty="0">
                <a:ea typeface="+mn-lt"/>
                <a:cs typeface="+mn-lt"/>
              </a:rPr>
              <a:t>Bu işlem sonucunda üretilen </a:t>
            </a:r>
            <a:r>
              <a:rPr lang="tr-TR" dirty="0" err="1">
                <a:ea typeface="+mn-lt"/>
                <a:cs typeface="+mn-lt"/>
              </a:rPr>
              <a:t>vi,j‘nin</a:t>
            </a:r>
            <a:r>
              <a:rPr lang="tr-TR" dirty="0">
                <a:ea typeface="+mn-lt"/>
                <a:cs typeface="+mn-lt"/>
              </a:rPr>
              <a:t> daha önceden belli olan parametre sınırları </a:t>
            </a:r>
            <a:r>
              <a:rPr lang="tr-TR" dirty="0" smtClean="0">
                <a:ea typeface="+mn-lt"/>
                <a:cs typeface="+mn-lt"/>
              </a:rPr>
              <a:t>aşması </a:t>
            </a:r>
            <a:r>
              <a:rPr lang="tr-TR" dirty="0">
                <a:ea typeface="+mn-lt"/>
                <a:cs typeface="+mn-lt"/>
              </a:rPr>
              <a:t>durumunda j. parametreye ait olan alt veya üst sınır değerlerine ötelenmektedir (Eşitlik-3).</a:t>
            </a:r>
          </a:p>
          <a:p>
            <a:endParaRPr lang="tr-TR" dirty="0">
              <a:cs typeface="Calibri"/>
            </a:endParaRPr>
          </a:p>
        </p:txBody>
      </p:sp>
      <p:pic>
        <p:nvPicPr>
          <p:cNvPr id="4" name="Resim 4">
            <a:extLst>
              <a:ext uri="{FF2B5EF4-FFF2-40B4-BE49-F238E27FC236}">
                <a16:creationId xmlns:a16="http://schemas.microsoft.com/office/drawing/2014/main" id="{14431C37-9458-4951-A747-D298F5CDA1ED}"/>
              </a:ext>
            </a:extLst>
          </p:cNvPr>
          <p:cNvPicPr>
            <a:picLocks noChangeAspect="1"/>
          </p:cNvPicPr>
          <p:nvPr/>
        </p:nvPicPr>
        <p:blipFill>
          <a:blip r:embed="rId2"/>
          <a:stretch>
            <a:fillRect/>
          </a:stretch>
        </p:blipFill>
        <p:spPr>
          <a:xfrm>
            <a:off x="3921579" y="2501579"/>
            <a:ext cx="4348842" cy="695151"/>
          </a:xfrm>
          <a:prstGeom prst="rect">
            <a:avLst/>
          </a:prstGeom>
        </p:spPr>
      </p:pic>
    </p:spTree>
    <p:extLst>
      <p:ext uri="{BB962C8B-B14F-4D97-AF65-F5344CB8AC3E}">
        <p14:creationId xmlns:p14="http://schemas.microsoft.com/office/powerpoint/2010/main" val="3007799686"/>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D2B832-AB0F-4559-9D03-17748314B289}"/>
              </a:ext>
            </a:extLst>
          </p:cNvPr>
          <p:cNvSpPr>
            <a:spLocks noGrp="1"/>
          </p:cNvSpPr>
          <p:nvPr>
            <p:ph type="title"/>
          </p:nvPr>
        </p:nvSpPr>
        <p:spPr/>
        <p:txBody>
          <a:bodyPr>
            <a:normAutofit/>
          </a:bodyPr>
          <a:lstStyle/>
          <a:p>
            <a:r>
              <a:rPr lang="tr-TR" dirty="0">
                <a:ea typeface="+mj-lt"/>
                <a:cs typeface="+mj-lt"/>
              </a:rPr>
              <a:t>2. İsçi Arıların Yiyecek Kaynağı Bölgelerine Gönderilmesi</a:t>
            </a:r>
          </a:p>
        </p:txBody>
      </p:sp>
      <p:sp>
        <p:nvSpPr>
          <p:cNvPr id="3" name="İçerik Yer Tutucusu 2">
            <a:extLst>
              <a:ext uri="{FF2B5EF4-FFF2-40B4-BE49-F238E27FC236}">
                <a16:creationId xmlns:a16="http://schemas.microsoft.com/office/drawing/2014/main" id="{069E2027-D315-410D-AD3F-4F0E6925459C}"/>
              </a:ext>
            </a:extLst>
          </p:cNvPr>
          <p:cNvSpPr>
            <a:spLocks noGrp="1"/>
          </p:cNvSpPr>
          <p:nvPr>
            <p:ph idx="1"/>
          </p:nvPr>
        </p:nvSpPr>
        <p:spPr>
          <a:xfrm>
            <a:off x="2152758" y="4005942"/>
            <a:ext cx="7729728" cy="2395936"/>
          </a:xfrm>
        </p:spPr>
        <p:txBody>
          <a:bodyPr vert="horz" lIns="91440" tIns="45720" rIns="91440" bIns="45720" rtlCol="0" anchor="t">
            <a:normAutofit/>
          </a:bodyPr>
          <a:lstStyle/>
          <a:p>
            <a:endParaRPr lang="tr-TR" dirty="0">
              <a:ea typeface="+mn-lt"/>
              <a:cs typeface="+mn-lt"/>
            </a:endParaRPr>
          </a:p>
          <a:p>
            <a:endParaRPr lang="tr-TR" dirty="0">
              <a:ea typeface="+mn-lt"/>
              <a:cs typeface="+mn-lt"/>
            </a:endParaRPr>
          </a:p>
          <a:p>
            <a:endParaRPr lang="tr-TR" dirty="0">
              <a:ea typeface="+mn-lt"/>
              <a:cs typeface="+mn-lt"/>
            </a:endParaRPr>
          </a:p>
          <a:p>
            <a:r>
              <a:rPr lang="tr-TR" dirty="0">
                <a:ea typeface="+mn-lt"/>
                <a:cs typeface="+mn-lt"/>
              </a:rPr>
              <a:t>Sınırlar dâhilinde üretilen vi parametre vektörü yeni bir kaynağa temsil etmekte ve bunun kalitesi hesaplanarak bir uygunluk değeri atanmaktadır (Eşitlik-4).</a:t>
            </a:r>
            <a:endParaRPr lang="tr-TR" dirty="0">
              <a:cs typeface="Calibri"/>
            </a:endParaRPr>
          </a:p>
        </p:txBody>
      </p:sp>
      <p:pic>
        <p:nvPicPr>
          <p:cNvPr id="4" name="Resim 4">
            <a:extLst>
              <a:ext uri="{FF2B5EF4-FFF2-40B4-BE49-F238E27FC236}">
                <a16:creationId xmlns:a16="http://schemas.microsoft.com/office/drawing/2014/main" id="{0255CFC0-C5B3-474B-AFA1-5296FA42666D}"/>
              </a:ext>
            </a:extLst>
          </p:cNvPr>
          <p:cNvPicPr>
            <a:picLocks noChangeAspect="1"/>
          </p:cNvPicPr>
          <p:nvPr/>
        </p:nvPicPr>
        <p:blipFill>
          <a:blip r:embed="rId2"/>
          <a:stretch>
            <a:fillRect/>
          </a:stretch>
        </p:blipFill>
        <p:spPr>
          <a:xfrm>
            <a:off x="3880757" y="2598625"/>
            <a:ext cx="4430485" cy="1779335"/>
          </a:xfrm>
          <a:prstGeom prst="rect">
            <a:avLst/>
          </a:prstGeom>
        </p:spPr>
      </p:pic>
    </p:spTree>
    <p:extLst>
      <p:ext uri="{BB962C8B-B14F-4D97-AF65-F5344CB8AC3E}">
        <p14:creationId xmlns:p14="http://schemas.microsoft.com/office/powerpoint/2010/main" val="959640436"/>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5F3B06-5AB0-4E31-881D-2450C4F6C94B}"/>
              </a:ext>
            </a:extLst>
          </p:cNvPr>
          <p:cNvSpPr>
            <a:spLocks noGrp="1"/>
          </p:cNvSpPr>
          <p:nvPr>
            <p:ph type="title"/>
          </p:nvPr>
        </p:nvSpPr>
        <p:spPr/>
        <p:txBody>
          <a:bodyPr>
            <a:normAutofit fontScale="90000"/>
          </a:bodyPr>
          <a:lstStyle/>
          <a:p>
            <a:r>
              <a:rPr lang="tr-TR" dirty="0">
                <a:cs typeface="Calibri Light"/>
              </a:rPr>
              <a:t>2. İsçi Arıların Yiyecek Kaynağı Bölgelerine Gönderilmesi</a:t>
            </a:r>
            <a:endParaRPr lang="tr-TR" dirty="0">
              <a:ea typeface="+mj-lt"/>
              <a:cs typeface="+mj-lt"/>
            </a:endParaRPr>
          </a:p>
        </p:txBody>
      </p:sp>
      <p:sp>
        <p:nvSpPr>
          <p:cNvPr id="3" name="İçerik Yer Tutucusu 2">
            <a:extLst>
              <a:ext uri="{FF2B5EF4-FFF2-40B4-BE49-F238E27FC236}">
                <a16:creationId xmlns:a16="http://schemas.microsoft.com/office/drawing/2014/main" id="{C8C7CB3F-FF18-4D1E-BF2D-0E26070BE2C9}"/>
              </a:ext>
            </a:extLst>
          </p:cNvPr>
          <p:cNvSpPr>
            <a:spLocks noGrp="1"/>
          </p:cNvSpPr>
          <p:nvPr>
            <p:ph idx="1"/>
          </p:nvPr>
        </p:nvSpPr>
        <p:spPr>
          <a:xfrm>
            <a:off x="2231136" y="2638044"/>
            <a:ext cx="7729728" cy="3997887"/>
          </a:xfrm>
        </p:spPr>
        <p:txBody>
          <a:bodyPr vert="horz" lIns="91440" tIns="45720" rIns="91440" bIns="45720" rtlCol="0" anchor="t">
            <a:normAutofit/>
          </a:bodyPr>
          <a:lstStyle/>
          <a:p>
            <a:r>
              <a:rPr lang="tr-TR" dirty="0">
                <a:ea typeface="+mn-lt"/>
                <a:cs typeface="+mn-lt"/>
              </a:rPr>
              <a:t>Sınırlar dâhilinde üretilen vi parametre vektörü yeni bir kaynağa temsil etmekte ve bunun kalitesi hesaplanarak bir uygunluk değeri atanmaktadır (Eşitlik-4).</a:t>
            </a:r>
          </a:p>
          <a:p>
            <a:endParaRPr lang="tr-TR" dirty="0">
              <a:ea typeface="+mn-lt"/>
              <a:cs typeface="+mn-lt"/>
            </a:endParaRPr>
          </a:p>
          <a:p>
            <a:endParaRPr lang="tr-TR" dirty="0" smtClean="0">
              <a:ea typeface="+mn-lt"/>
              <a:cs typeface="+mn-lt"/>
            </a:endParaRPr>
          </a:p>
          <a:p>
            <a:endParaRPr lang="tr-TR" dirty="0">
              <a:ea typeface="+mn-lt"/>
              <a:cs typeface="+mn-lt"/>
            </a:endParaRPr>
          </a:p>
          <a:p>
            <a:r>
              <a:rPr lang="tr-TR" dirty="0">
                <a:ea typeface="+mn-lt"/>
                <a:cs typeface="+mn-lt"/>
              </a:rPr>
              <a:t>Burada fi ve vi kaynağının yani çözümünün maliyet değeridir. </a:t>
            </a:r>
            <a:r>
              <a:rPr lang="tr-TR" dirty="0" smtClean="0">
                <a:ea typeface="+mn-lt"/>
                <a:cs typeface="+mn-lt"/>
              </a:rPr>
              <a:t>Yeni </a:t>
            </a:r>
            <a:r>
              <a:rPr lang="tr-TR" dirty="0">
                <a:ea typeface="+mn-lt"/>
                <a:cs typeface="+mn-lt"/>
              </a:rPr>
              <a:t>Bulunan vi çözümü daha iyi ise görevli arı hafızasından eski kaynağın yerini silerek vi kaynağının yerini hafızaya alır. Aksi takdirde görevli arı xi kaynağına gitmeye devam eder ve xi çözümü geliştirilemediği için xi kaynağı ile ilgili geliştirememe sayacı (failure) bir artar, geliştirdiği durumda ise sayaç sıfırlanır.</a:t>
            </a:r>
          </a:p>
        </p:txBody>
      </p:sp>
      <p:pic>
        <p:nvPicPr>
          <p:cNvPr id="12" name="Resim 12">
            <a:extLst>
              <a:ext uri="{FF2B5EF4-FFF2-40B4-BE49-F238E27FC236}">
                <a16:creationId xmlns:a16="http://schemas.microsoft.com/office/drawing/2014/main" id="{49369832-55AD-4674-AEDA-350A1933965C}"/>
              </a:ext>
            </a:extLst>
          </p:cNvPr>
          <p:cNvPicPr>
            <a:picLocks noChangeAspect="1"/>
          </p:cNvPicPr>
          <p:nvPr/>
        </p:nvPicPr>
        <p:blipFill>
          <a:blip r:embed="rId2"/>
          <a:stretch>
            <a:fillRect/>
          </a:stretch>
        </p:blipFill>
        <p:spPr>
          <a:xfrm>
            <a:off x="4501607" y="3380956"/>
            <a:ext cx="3013890" cy="1063638"/>
          </a:xfrm>
          <a:prstGeom prst="rect">
            <a:avLst/>
          </a:prstGeom>
        </p:spPr>
      </p:pic>
    </p:spTree>
    <p:extLst>
      <p:ext uri="{BB962C8B-B14F-4D97-AF65-F5344CB8AC3E}">
        <p14:creationId xmlns:p14="http://schemas.microsoft.com/office/powerpoint/2010/main" val="3779639063"/>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1414775"/>
          </a:xfrm>
        </p:spPr>
        <p:txBody>
          <a:bodyPr>
            <a:normAutofit/>
          </a:bodyPr>
          <a:lstStyle/>
          <a:p>
            <a:r>
              <a:rPr lang="tr-TR" dirty="0"/>
              <a:t>Yapay Arı Kolonisi (ABC) algoritması</a:t>
            </a:r>
          </a:p>
        </p:txBody>
      </p:sp>
      <p:sp>
        <p:nvSpPr>
          <p:cNvPr id="3" name="Alt Başlık 2"/>
          <p:cNvSpPr>
            <a:spLocks noGrp="1"/>
          </p:cNvSpPr>
          <p:nvPr>
            <p:ph type="subTitle" idx="1"/>
          </p:nvPr>
        </p:nvSpPr>
        <p:spPr>
          <a:xfrm>
            <a:off x="1524000" y="2588654"/>
            <a:ext cx="9144000" cy="2669146"/>
          </a:xfrm>
        </p:spPr>
        <p:txBody>
          <a:bodyPr/>
          <a:lstStyle/>
          <a:p>
            <a:r>
              <a:rPr lang="tr-TR" dirty="0"/>
              <a:t>Yapay Arı Kolonisi (ABC) algoritması, en son tanıtılan sürü tabanlı algoritmalardan biridir. </a:t>
            </a:r>
            <a:r>
              <a:rPr lang="tr-TR" dirty="0" smtClean="0"/>
              <a:t>2005 yılında Derviş Karaboğa tarafından ortaya atılmıştır. ABC</a:t>
            </a:r>
            <a:r>
              <a:rPr lang="tr-TR" dirty="0"/>
              <a:t>, bir bal arısı sürüsünün akıllı yiyecek arama davranışını simüle eder. Bu çalışmada ABC çok sayıda sayısal test fonksiyonunu optimize etmek için kullanılmıştır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238287"/>
            <a:ext cx="3333750" cy="2219325"/>
          </a:xfrm>
          <a:prstGeom prst="rect">
            <a:avLst/>
          </a:prstGeom>
        </p:spPr>
      </p:pic>
      <p:pic>
        <p:nvPicPr>
          <p:cNvPr id="1026" name="Picture 2" descr="Türk bilim insanı 'yapay zeka'da dünyaya örnek oldu | Haber Bili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406" y="4238287"/>
            <a:ext cx="3317327"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660901"/>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68FBEB-3D7E-47D5-92E1-2CFFF186E4F9}"/>
              </a:ext>
            </a:extLst>
          </p:cNvPr>
          <p:cNvSpPr>
            <a:spLocks noGrp="1"/>
          </p:cNvSpPr>
          <p:nvPr>
            <p:ph type="title"/>
          </p:nvPr>
        </p:nvSpPr>
        <p:spPr/>
        <p:txBody>
          <a:bodyPr>
            <a:normAutofit fontScale="90000"/>
          </a:bodyPr>
          <a:lstStyle/>
          <a:p>
            <a:r>
              <a:rPr lang="tr-TR" dirty="0">
                <a:ea typeface="+mj-lt"/>
                <a:cs typeface="+mj-lt"/>
              </a:rPr>
              <a:t>3. Gözcü Arıların Seleksiyonda Kullanacakları Olasılık Değerlerinin Hesaplanması (Dans Benzetimi)</a:t>
            </a:r>
          </a:p>
        </p:txBody>
      </p:sp>
      <p:sp>
        <p:nvSpPr>
          <p:cNvPr id="3" name="İçerik Yer Tutucusu 2">
            <a:extLst>
              <a:ext uri="{FF2B5EF4-FFF2-40B4-BE49-F238E27FC236}">
                <a16:creationId xmlns:a16="http://schemas.microsoft.com/office/drawing/2014/main" id="{CB97E647-7536-4350-A135-8B9BA420D86D}"/>
              </a:ext>
            </a:extLst>
          </p:cNvPr>
          <p:cNvSpPr>
            <a:spLocks noGrp="1"/>
          </p:cNvSpPr>
          <p:nvPr>
            <p:ph idx="1"/>
          </p:nvPr>
        </p:nvSpPr>
        <p:spPr/>
        <p:txBody>
          <a:bodyPr vert="horz" lIns="91440" tIns="45720" rIns="91440" bIns="45720" rtlCol="0" anchor="t">
            <a:normAutofit/>
          </a:bodyPr>
          <a:lstStyle/>
          <a:p>
            <a:r>
              <a:rPr lang="tr-TR" dirty="0">
                <a:ea typeface="+mn-lt"/>
                <a:cs typeface="+mn-lt"/>
              </a:rPr>
              <a:t>Tüm görevli arılar bir çevrimde araştırmalarını tamamladıktan sonra kovana </a:t>
            </a:r>
            <a:r>
              <a:rPr lang="tr-TR" dirty="0" err="1" smtClean="0">
                <a:ea typeface="+mn-lt"/>
                <a:cs typeface="+mn-lt"/>
              </a:rPr>
              <a:t>donüp</a:t>
            </a:r>
            <a:r>
              <a:rPr lang="tr-TR" dirty="0" smtClean="0">
                <a:ea typeface="+mn-lt"/>
                <a:cs typeface="+mn-lt"/>
              </a:rPr>
              <a:t> </a:t>
            </a:r>
            <a:r>
              <a:rPr lang="tr-TR" dirty="0">
                <a:ea typeface="+mn-lt"/>
                <a:cs typeface="+mn-lt"/>
              </a:rPr>
              <a:t>buldukları kaynakların nektar miktarları ile ilgili gözcü arılara bilgi aktarırlar. Bir gözcü arı dans aracılıyla paylaşılan bilgiden faydalanılarak yiyecek kaynaklarının nektar miktarları ile orantılı bir olasılıkla bir bölge(kaynak) seçer. Bu ABC‘nin altında çoklu etkileşim sergilendiğinin bir örneğidir. Olasılıksal seçme işlemi, algoritmada nektar miktarlarına karşılık gelen uygunluk değerleri uygulanarak yapılmaktadır.</a:t>
            </a:r>
            <a:endParaRPr lang="tr-TR" dirty="0"/>
          </a:p>
        </p:txBody>
      </p:sp>
    </p:spTree>
    <p:extLst>
      <p:ext uri="{BB962C8B-B14F-4D97-AF65-F5344CB8AC3E}">
        <p14:creationId xmlns:p14="http://schemas.microsoft.com/office/powerpoint/2010/main" val="1386386875"/>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891B8F-BCF4-48EA-8B19-385674F8310C}"/>
              </a:ext>
            </a:extLst>
          </p:cNvPr>
          <p:cNvSpPr>
            <a:spLocks noGrp="1"/>
          </p:cNvSpPr>
          <p:nvPr>
            <p:ph type="title"/>
          </p:nvPr>
        </p:nvSpPr>
        <p:spPr>
          <a:xfrm>
            <a:off x="2231136" y="964691"/>
            <a:ext cx="7729728" cy="1482417"/>
          </a:xfrm>
        </p:spPr>
        <p:txBody>
          <a:bodyPr>
            <a:normAutofit fontScale="90000"/>
          </a:bodyPr>
          <a:lstStyle/>
          <a:p>
            <a:r>
              <a:rPr lang="tr-TR" dirty="0" smtClean="0">
                <a:cs typeface="Calibri Light"/>
              </a:rPr>
              <a:t/>
            </a:r>
            <a:br>
              <a:rPr lang="tr-TR" dirty="0" smtClean="0">
                <a:cs typeface="Calibri Light"/>
              </a:rPr>
            </a:br>
            <a:r>
              <a:rPr lang="tr-TR" dirty="0" smtClean="0">
                <a:cs typeface="Calibri Light"/>
              </a:rPr>
              <a:t/>
            </a:r>
            <a:br>
              <a:rPr lang="tr-TR" dirty="0" smtClean="0">
                <a:cs typeface="Calibri Light"/>
              </a:rPr>
            </a:br>
            <a:r>
              <a:rPr lang="tr-TR" dirty="0" smtClean="0">
                <a:cs typeface="Calibri Light"/>
              </a:rPr>
              <a:t>3</a:t>
            </a:r>
            <a:r>
              <a:rPr lang="tr-TR" dirty="0">
                <a:cs typeface="Calibri Light"/>
              </a:rPr>
              <a:t>. Gözcü Arıların Seleksiyonda Kullanacakları Olasılık Değerlerinin Hesaplanması (Dans Benzetimi)</a:t>
            </a:r>
            <a:endParaRPr lang="tr-TR" dirty="0">
              <a:ea typeface="+mj-lt"/>
              <a:cs typeface="+mj-lt"/>
            </a:endParaRPr>
          </a:p>
          <a:p>
            <a:endParaRPr lang="tr-TR" dirty="0">
              <a:cs typeface="Calibri Light"/>
            </a:endParaRPr>
          </a:p>
        </p:txBody>
      </p:sp>
      <p:sp>
        <p:nvSpPr>
          <p:cNvPr id="3" name="İçerik Yer Tutucusu 2">
            <a:extLst>
              <a:ext uri="{FF2B5EF4-FFF2-40B4-BE49-F238E27FC236}">
                <a16:creationId xmlns:a16="http://schemas.microsoft.com/office/drawing/2014/main" id="{CC117719-9E21-47CB-B584-C6D99DC5FC9A}"/>
              </a:ext>
            </a:extLst>
          </p:cNvPr>
          <p:cNvSpPr>
            <a:spLocks noGrp="1"/>
          </p:cNvSpPr>
          <p:nvPr>
            <p:ph idx="1"/>
          </p:nvPr>
        </p:nvSpPr>
        <p:spPr/>
        <p:txBody>
          <a:bodyPr vert="horz" lIns="91440" tIns="45720" rIns="91440" bIns="45720" rtlCol="0" anchor="t">
            <a:normAutofit/>
          </a:bodyPr>
          <a:lstStyle/>
          <a:p>
            <a:endParaRPr lang="tr-TR" dirty="0" smtClean="0">
              <a:ea typeface="+mn-lt"/>
              <a:cs typeface="+mn-lt"/>
            </a:endParaRPr>
          </a:p>
          <a:p>
            <a:r>
              <a:rPr lang="tr-TR" dirty="0" smtClean="0">
                <a:ea typeface="+mn-lt"/>
                <a:cs typeface="+mn-lt"/>
              </a:rPr>
              <a:t>Uygunluk </a:t>
            </a:r>
            <a:r>
              <a:rPr lang="tr-TR" dirty="0">
                <a:ea typeface="+mn-lt"/>
                <a:cs typeface="+mn-lt"/>
              </a:rPr>
              <a:t>değerine bağlı seçme işlemi rulet </a:t>
            </a:r>
            <a:r>
              <a:rPr lang="tr-TR" dirty="0" smtClean="0">
                <a:ea typeface="+mn-lt"/>
                <a:cs typeface="+mn-lt"/>
              </a:rPr>
              <a:t>tekerliği, sıralamaya</a:t>
            </a:r>
            <a:r>
              <a:rPr lang="tr-TR" dirty="0">
                <a:ea typeface="+mn-lt"/>
                <a:cs typeface="+mn-lt"/>
              </a:rPr>
              <a:t> dayalı, stokastik ,örnekleme, turnuva yöntemi yada diğer seleksiyon şemalarından herhangi biri ile </a:t>
            </a:r>
            <a:r>
              <a:rPr lang="tr-TR" dirty="0" err="1">
                <a:ea typeface="+mn-lt"/>
                <a:cs typeface="+mn-lt"/>
              </a:rPr>
              <a:t>gerçeklenir</a:t>
            </a:r>
            <a:r>
              <a:rPr lang="tr-TR" dirty="0" smtClean="0">
                <a:ea typeface="+mn-lt"/>
                <a:cs typeface="+mn-lt"/>
              </a:rPr>
              <a:t>. Temel</a:t>
            </a:r>
            <a:r>
              <a:rPr lang="tr-TR" dirty="0">
                <a:ea typeface="+mn-lt"/>
                <a:cs typeface="+mn-lt"/>
              </a:rPr>
              <a:t> ABC algoritmasında bu seleksiyon işlemi rulet tekerliği kullanılarak yapılmıştır. Tekerlekteki her bir dilimin açısı uygunluk değeri toplamına oranı o kaynağın diğer kaynaklara göre nispi seçilme olasılığı olduğunu vermektedir (Eşitlik-5).</a:t>
            </a:r>
          </a:p>
        </p:txBody>
      </p:sp>
    </p:spTree>
    <p:extLst>
      <p:ext uri="{BB962C8B-B14F-4D97-AF65-F5344CB8AC3E}">
        <p14:creationId xmlns:p14="http://schemas.microsoft.com/office/powerpoint/2010/main" val="3536693054"/>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3640F4-7C5E-4E25-B528-1033AACA417E}"/>
              </a:ext>
            </a:extLst>
          </p:cNvPr>
          <p:cNvSpPr>
            <a:spLocks noGrp="1"/>
          </p:cNvSpPr>
          <p:nvPr>
            <p:ph type="title"/>
          </p:nvPr>
        </p:nvSpPr>
        <p:spPr/>
        <p:txBody>
          <a:bodyPr>
            <a:normAutofit fontScale="90000"/>
          </a:bodyPr>
          <a:lstStyle/>
          <a:p>
            <a:r>
              <a:rPr lang="tr-TR" dirty="0">
                <a:cs typeface="Calibri Light"/>
              </a:rPr>
              <a:t>3. Gözcü Arıların Seleksiyonda Kullanacakları Olasılık Değerlerinin Hesaplanması (Dans Benzetimi)</a:t>
            </a:r>
            <a:endParaRPr lang="tr-TR" dirty="0">
              <a:ea typeface="+mj-lt"/>
              <a:cs typeface="+mj-lt"/>
            </a:endParaRPr>
          </a:p>
        </p:txBody>
      </p:sp>
      <p:sp>
        <p:nvSpPr>
          <p:cNvPr id="3" name="İçerik Yer Tutucusu 2">
            <a:extLst>
              <a:ext uri="{FF2B5EF4-FFF2-40B4-BE49-F238E27FC236}">
                <a16:creationId xmlns:a16="http://schemas.microsoft.com/office/drawing/2014/main" id="{5C89440D-2FA7-4675-BBBB-F224E67F08DA}"/>
              </a:ext>
            </a:extLst>
          </p:cNvPr>
          <p:cNvSpPr>
            <a:spLocks noGrp="1"/>
          </p:cNvSpPr>
          <p:nvPr>
            <p:ph idx="1"/>
          </p:nvPr>
        </p:nvSpPr>
        <p:spPr>
          <a:xfrm>
            <a:off x="2022130" y="3108307"/>
            <a:ext cx="7729728" cy="3101983"/>
          </a:xfrm>
        </p:spPr>
        <p:txBody>
          <a:bodyPr vert="horz" lIns="91440" tIns="45720" rIns="91440" bIns="45720" rtlCol="0" anchor="t">
            <a:normAutofit/>
          </a:bodyPr>
          <a:lstStyle/>
          <a:p>
            <a:endParaRPr lang="tr-TR" dirty="0">
              <a:ea typeface="+mn-lt"/>
              <a:cs typeface="+mn-lt"/>
            </a:endParaRPr>
          </a:p>
          <a:p>
            <a:endParaRPr lang="tr-TR" dirty="0">
              <a:ea typeface="+mn-lt"/>
              <a:cs typeface="+mn-lt"/>
            </a:endParaRPr>
          </a:p>
          <a:p>
            <a:endParaRPr lang="tr-TR" dirty="0">
              <a:ea typeface="+mn-lt"/>
              <a:cs typeface="+mn-lt"/>
            </a:endParaRPr>
          </a:p>
          <a:p>
            <a:r>
              <a:rPr lang="tr-TR" dirty="0">
                <a:ea typeface="+mn-lt"/>
                <a:cs typeface="+mn-lt"/>
              </a:rPr>
              <a:t>Burada  kaynağın kalitesini SN görevli arı sayısını göstermektedir. Bu olasılık hesaplama işlemine göre bir kaynağın nektar miktarı arttıkça (uygunluk değeri arttıkça) bu kaynak bölgesini seçecek gözcü arı sayısı da artacaktır. Bu özellik ABC’ </a:t>
            </a:r>
            <a:r>
              <a:rPr lang="tr-TR" dirty="0" err="1">
                <a:ea typeface="+mn-lt"/>
                <a:cs typeface="+mn-lt"/>
              </a:rPr>
              <a:t>nin</a:t>
            </a:r>
            <a:r>
              <a:rPr lang="tr-TR" dirty="0">
                <a:ea typeface="+mn-lt"/>
                <a:cs typeface="+mn-lt"/>
              </a:rPr>
              <a:t> pozitif geri besleme özelliğine karşılık gelmektedir.</a:t>
            </a:r>
            <a:endParaRPr lang="tr-TR" dirty="0"/>
          </a:p>
        </p:txBody>
      </p:sp>
      <p:pic>
        <p:nvPicPr>
          <p:cNvPr id="4" name="Resim 4">
            <a:extLst>
              <a:ext uri="{FF2B5EF4-FFF2-40B4-BE49-F238E27FC236}">
                <a16:creationId xmlns:a16="http://schemas.microsoft.com/office/drawing/2014/main" id="{2740E8A0-C319-49D4-8D4C-550C3C0F6582}"/>
              </a:ext>
            </a:extLst>
          </p:cNvPr>
          <p:cNvPicPr>
            <a:picLocks noChangeAspect="1"/>
          </p:cNvPicPr>
          <p:nvPr/>
        </p:nvPicPr>
        <p:blipFill>
          <a:blip r:embed="rId2"/>
          <a:stretch>
            <a:fillRect/>
          </a:stretch>
        </p:blipFill>
        <p:spPr>
          <a:xfrm>
            <a:off x="3703183" y="2355805"/>
            <a:ext cx="4052659" cy="1745795"/>
          </a:xfrm>
          <a:prstGeom prst="rect">
            <a:avLst/>
          </a:prstGeom>
        </p:spPr>
      </p:pic>
    </p:spTree>
    <p:extLst>
      <p:ext uri="{BB962C8B-B14F-4D97-AF65-F5344CB8AC3E}">
        <p14:creationId xmlns:p14="http://schemas.microsoft.com/office/powerpoint/2010/main" val="1739124509"/>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0ECCB9-1842-461B-9623-C84AF23177D1}"/>
              </a:ext>
            </a:extLst>
          </p:cNvPr>
          <p:cNvSpPr>
            <a:spLocks noGrp="1"/>
          </p:cNvSpPr>
          <p:nvPr>
            <p:ph type="title"/>
          </p:nvPr>
        </p:nvSpPr>
        <p:spPr/>
        <p:txBody>
          <a:bodyPr/>
          <a:lstStyle/>
          <a:p>
            <a:r>
              <a:rPr lang="tr-TR" dirty="0">
                <a:ea typeface="+mj-lt"/>
                <a:cs typeface="+mj-lt"/>
              </a:rPr>
              <a:t>4. Gözcü Arıların Yiyecek Kaynağı Bölgesi Seçmeleri</a:t>
            </a:r>
          </a:p>
        </p:txBody>
      </p:sp>
      <p:sp>
        <p:nvSpPr>
          <p:cNvPr id="3" name="İçerik Yer Tutucusu 2">
            <a:extLst>
              <a:ext uri="{FF2B5EF4-FFF2-40B4-BE49-F238E27FC236}">
                <a16:creationId xmlns:a16="http://schemas.microsoft.com/office/drawing/2014/main" id="{00E73D39-2EC9-44E7-9EA3-02A930F8D15A}"/>
              </a:ext>
            </a:extLst>
          </p:cNvPr>
          <p:cNvSpPr>
            <a:spLocks noGrp="1"/>
          </p:cNvSpPr>
          <p:nvPr>
            <p:ph idx="1"/>
          </p:nvPr>
        </p:nvSpPr>
        <p:spPr/>
        <p:txBody>
          <a:bodyPr vert="horz" lIns="91440" tIns="45720" rIns="91440" bIns="45720" rtlCol="0" anchor="t">
            <a:normAutofit/>
          </a:bodyPr>
          <a:lstStyle/>
          <a:p>
            <a:r>
              <a:rPr lang="tr-TR" dirty="0">
                <a:ea typeface="+mn-lt"/>
                <a:cs typeface="+mn-lt"/>
              </a:rPr>
              <a:t>Algoritma da olasılık değerleri hesaplandıktan sonra be değerler kullanılarak rulet tekerleğine göre secim işleminde her bir kaynak için [</a:t>
            </a:r>
            <a:r>
              <a:rPr lang="tr-TR" dirty="0">
                <a:latin typeface="Arial" panose="020B0604020202020204" pitchFamily="34" charset="0"/>
                <a:ea typeface="+mn-lt"/>
                <a:cs typeface="Arial" panose="020B0604020202020204" pitchFamily="34" charset="0"/>
              </a:rPr>
              <a:t>0.1</a:t>
            </a:r>
            <a:r>
              <a:rPr lang="tr-TR" dirty="0">
                <a:ea typeface="+mn-lt"/>
                <a:cs typeface="+mn-lt"/>
              </a:rPr>
              <a:t>] aralığında rastgele sayı üretilen ve pi değeri bu üretilen sayıdan büyükse görevli arılar gibi gözcü arı da Eşitlik-2’yi kullanarak bu kaynak bölgesinde yeni bir çözüm üretir. Yeni çözüm değerlendirilir ve kalitesi hesaplanır.</a:t>
            </a:r>
          </a:p>
        </p:txBody>
      </p:sp>
    </p:spTree>
    <p:extLst>
      <p:ext uri="{BB962C8B-B14F-4D97-AF65-F5344CB8AC3E}">
        <p14:creationId xmlns:p14="http://schemas.microsoft.com/office/powerpoint/2010/main" val="1937189184"/>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2D1142-0A52-43CE-AA3E-46F9AB7BFA5D}"/>
              </a:ext>
            </a:extLst>
          </p:cNvPr>
          <p:cNvSpPr>
            <a:spLocks noGrp="1"/>
          </p:cNvSpPr>
          <p:nvPr>
            <p:ph type="title"/>
          </p:nvPr>
        </p:nvSpPr>
        <p:spPr/>
        <p:txBody>
          <a:bodyPr/>
          <a:lstStyle/>
          <a:p>
            <a:r>
              <a:rPr lang="tr-TR" dirty="0">
                <a:cs typeface="Calibri Light"/>
              </a:rPr>
              <a:t>4. Gözcü Arıların Yiyecek Kaynağı Bölgesi Seçmeleri</a:t>
            </a:r>
            <a:endParaRPr lang="tr-TR" dirty="0">
              <a:ea typeface="+mj-lt"/>
              <a:cs typeface="+mj-lt"/>
            </a:endParaRPr>
          </a:p>
        </p:txBody>
      </p:sp>
      <p:sp>
        <p:nvSpPr>
          <p:cNvPr id="3" name="İçerik Yer Tutucusu 2">
            <a:extLst>
              <a:ext uri="{FF2B5EF4-FFF2-40B4-BE49-F238E27FC236}">
                <a16:creationId xmlns:a16="http://schemas.microsoft.com/office/drawing/2014/main" id="{C0961F03-F155-4EF7-B2D0-8149AC7D0A59}"/>
              </a:ext>
            </a:extLst>
          </p:cNvPr>
          <p:cNvSpPr>
            <a:spLocks noGrp="1"/>
          </p:cNvSpPr>
          <p:nvPr>
            <p:ph idx="1"/>
          </p:nvPr>
        </p:nvSpPr>
        <p:spPr/>
        <p:txBody>
          <a:bodyPr vert="horz" lIns="91440" tIns="45720" rIns="91440" bIns="45720" rtlCol="0" anchor="t">
            <a:normAutofit/>
          </a:bodyPr>
          <a:lstStyle/>
          <a:p>
            <a:r>
              <a:rPr lang="tr-TR" dirty="0">
                <a:ea typeface="+mn-lt"/>
                <a:cs typeface="+mn-lt"/>
              </a:rPr>
              <a:t>Sonra yeni çözümle eski çözümün uygunluklarının karşılaştırıldığı en iyi olanın seçildiği açgözlü seleksiyon işlemine tabi tutulur. Yeni çözüm daha iyi ise eski çözüm yerine bu çözüm alınır ve çözüm geliştirememe sayacı (failure) sıfırlanır. Eski çözümün uygunluğu daha iyi ise bu çözüm muhafaza edilir ve geliştirememe sayacı (failure) bir artırılır. Bu süreç</a:t>
            </a:r>
            <a:r>
              <a:rPr lang="tr-TR" dirty="0" smtClean="0">
                <a:ea typeface="+mn-lt"/>
                <a:cs typeface="+mn-lt"/>
              </a:rPr>
              <a:t>, tüm</a:t>
            </a:r>
            <a:r>
              <a:rPr lang="tr-TR" dirty="0">
                <a:ea typeface="+mn-lt"/>
                <a:cs typeface="+mn-lt"/>
              </a:rPr>
              <a:t> gözcü arılar yiyecek kaynağı bölgelerine dağılana kadar devam eder.</a:t>
            </a:r>
          </a:p>
        </p:txBody>
      </p:sp>
    </p:spTree>
    <p:extLst>
      <p:ext uri="{BB962C8B-B14F-4D97-AF65-F5344CB8AC3E}">
        <p14:creationId xmlns:p14="http://schemas.microsoft.com/office/powerpoint/2010/main" val="415092688"/>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82494A-01B1-42EA-A9F2-9A0AB40F9664}"/>
              </a:ext>
            </a:extLst>
          </p:cNvPr>
          <p:cNvSpPr>
            <a:spLocks noGrp="1"/>
          </p:cNvSpPr>
          <p:nvPr>
            <p:ph type="title"/>
          </p:nvPr>
        </p:nvSpPr>
        <p:spPr/>
        <p:txBody>
          <a:bodyPr/>
          <a:lstStyle/>
          <a:p>
            <a:r>
              <a:rPr lang="tr-TR" dirty="0">
                <a:ea typeface="+mj-lt"/>
                <a:cs typeface="+mj-lt"/>
              </a:rPr>
              <a:t>5. Kaynağı Bırakma Kriteri: Limit ve Kaşif Arı Üretimi</a:t>
            </a:r>
          </a:p>
        </p:txBody>
      </p:sp>
      <p:sp>
        <p:nvSpPr>
          <p:cNvPr id="3" name="İçerik Yer Tutucusu 2">
            <a:extLst>
              <a:ext uri="{FF2B5EF4-FFF2-40B4-BE49-F238E27FC236}">
                <a16:creationId xmlns:a16="http://schemas.microsoft.com/office/drawing/2014/main" id="{73BA56EC-3B16-4956-901C-E1AD0B29B196}"/>
              </a:ext>
            </a:extLst>
          </p:cNvPr>
          <p:cNvSpPr>
            <a:spLocks noGrp="1"/>
          </p:cNvSpPr>
          <p:nvPr>
            <p:ph idx="1"/>
          </p:nvPr>
        </p:nvSpPr>
        <p:spPr/>
        <p:txBody>
          <a:bodyPr vert="horz" lIns="91440" tIns="45720" rIns="91440" bIns="45720" rtlCol="0" anchor="t">
            <a:normAutofit/>
          </a:bodyPr>
          <a:lstStyle/>
          <a:p>
            <a:r>
              <a:rPr lang="tr-TR" dirty="0">
                <a:ea typeface="+mn-lt"/>
                <a:cs typeface="+mn-lt"/>
              </a:rPr>
              <a:t>Bir çevrim sonunda tüm görevli ve gözcü arılar arama süreçlerini tamamladıktan sonra çözüm geliştirememe sayaçları (failure) kontrol edilir. Bir arının bir kayaktan faydalanıp faydalanmadığı, yani gidip geldiği kaynağın nektarının tükenip tükenmediği çözüm geliştirememe sayaçları aracılığıyla bilinir. Bir kaynak için çözüm geliştirememe sayacı belli bir eşik değerinin üzerindeyse, artık bu kaynağın görevli arısının tükenmiş olan o çözümü bırakıp kendisi için başka bir çözüm araması gerekir.</a:t>
            </a:r>
            <a:endParaRPr lang="tr-TR" dirty="0"/>
          </a:p>
        </p:txBody>
      </p:sp>
    </p:spTree>
    <p:extLst>
      <p:ext uri="{BB962C8B-B14F-4D97-AF65-F5344CB8AC3E}">
        <p14:creationId xmlns:p14="http://schemas.microsoft.com/office/powerpoint/2010/main" val="1977535758"/>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86DD7B-96F2-436C-85D8-5896F5094A07}"/>
              </a:ext>
            </a:extLst>
          </p:cNvPr>
          <p:cNvSpPr>
            <a:spLocks noGrp="1"/>
          </p:cNvSpPr>
          <p:nvPr>
            <p:ph type="title"/>
          </p:nvPr>
        </p:nvSpPr>
        <p:spPr/>
        <p:txBody>
          <a:bodyPr/>
          <a:lstStyle/>
          <a:p>
            <a:r>
              <a:rPr lang="tr-TR" dirty="0">
                <a:cs typeface="Calibri Light"/>
              </a:rPr>
              <a:t>5. Kaynağı Bırakma Kriteri: Limit ve Kaşif Arı Üretimi</a:t>
            </a:r>
            <a:endParaRPr lang="tr-TR" dirty="0">
              <a:ea typeface="+mj-lt"/>
              <a:cs typeface="+mj-lt"/>
            </a:endParaRPr>
          </a:p>
          <a:p>
            <a:endParaRPr lang="tr-TR" dirty="0">
              <a:cs typeface="Calibri Light"/>
            </a:endParaRPr>
          </a:p>
        </p:txBody>
      </p:sp>
      <p:sp>
        <p:nvSpPr>
          <p:cNvPr id="3" name="İçerik Yer Tutucusu 2">
            <a:extLst>
              <a:ext uri="{FF2B5EF4-FFF2-40B4-BE49-F238E27FC236}">
                <a16:creationId xmlns:a16="http://schemas.microsoft.com/office/drawing/2014/main" id="{09D6ACE9-DF6D-4748-BBBF-CE55C991C892}"/>
              </a:ext>
            </a:extLst>
          </p:cNvPr>
          <p:cNvSpPr>
            <a:spLocks noGrp="1"/>
          </p:cNvSpPr>
          <p:nvPr>
            <p:ph idx="1"/>
          </p:nvPr>
        </p:nvSpPr>
        <p:spPr/>
        <p:txBody>
          <a:bodyPr vert="horz" lIns="91440" tIns="45720" rIns="91440" bIns="45720" rtlCol="0" anchor="t">
            <a:normAutofit/>
          </a:bodyPr>
          <a:lstStyle/>
          <a:p>
            <a:pPr algn="just"/>
            <a:r>
              <a:rPr lang="tr-TR" dirty="0">
                <a:ea typeface="+mn-lt"/>
                <a:cs typeface="+mn-lt"/>
              </a:rPr>
              <a:t>Bu da biten kaynakla ilişkili olan görevli arının kâşif arı olması anlamına gelmektedir. Kâşif arı haline geldikten sonra, bu arı için rastgele çözüm arama sureci başlar (Eşitlik-1). Kaynağın terk ettiğinin belirlenmesi için kullanılan eşik değeri ABC algoritmasının önemli bir kontrol parametresidir ve “limit” olarak adlandırılmaktadır. Temel ABC algoritmasında her çevrimde sadece kâşif arının çıkmasına izin verilir.</a:t>
            </a:r>
          </a:p>
          <a:p>
            <a:endParaRPr lang="tr-TR" dirty="0">
              <a:ea typeface="+mn-lt"/>
              <a:cs typeface="+mn-lt"/>
            </a:endParaRPr>
          </a:p>
        </p:txBody>
      </p:sp>
    </p:spTree>
    <p:extLst>
      <p:ext uri="{BB962C8B-B14F-4D97-AF65-F5344CB8AC3E}">
        <p14:creationId xmlns:p14="http://schemas.microsoft.com/office/powerpoint/2010/main" val="3273632852"/>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3A910F-9AEA-42EA-9886-95AB828B3471}"/>
              </a:ext>
            </a:extLst>
          </p:cNvPr>
          <p:cNvSpPr>
            <a:spLocks noGrp="1"/>
          </p:cNvSpPr>
          <p:nvPr>
            <p:ph type="title"/>
          </p:nvPr>
        </p:nvSpPr>
        <p:spPr/>
        <p:txBody>
          <a:bodyPr/>
          <a:lstStyle/>
          <a:p>
            <a:r>
              <a:rPr lang="tr-TR" dirty="0">
                <a:ea typeface="+mj-lt"/>
                <a:cs typeface="+mj-lt"/>
              </a:rPr>
              <a:t>6. Seleksiyon Mekanizmaları</a:t>
            </a:r>
          </a:p>
        </p:txBody>
      </p:sp>
      <p:sp>
        <p:nvSpPr>
          <p:cNvPr id="3" name="İçerik Yer Tutucusu 2">
            <a:extLst>
              <a:ext uri="{FF2B5EF4-FFF2-40B4-BE49-F238E27FC236}">
                <a16:creationId xmlns:a16="http://schemas.microsoft.com/office/drawing/2014/main" id="{050BAAD5-D54C-4616-80F6-39EC5D4A4CA4}"/>
              </a:ext>
            </a:extLst>
          </p:cNvPr>
          <p:cNvSpPr>
            <a:spLocks noGrp="1"/>
          </p:cNvSpPr>
          <p:nvPr>
            <p:ph idx="1"/>
          </p:nvPr>
        </p:nvSpPr>
        <p:spPr/>
        <p:txBody>
          <a:bodyPr vert="horz" lIns="91440" tIns="45720" rIns="91440" bIns="45720" rtlCol="0" anchor="t">
            <a:normAutofit/>
          </a:bodyPr>
          <a:lstStyle/>
          <a:p>
            <a:pPr algn="just"/>
            <a:r>
              <a:rPr lang="tr-TR" dirty="0">
                <a:ea typeface="+mn-lt"/>
                <a:cs typeface="+mn-lt"/>
              </a:rPr>
              <a:t>ABC algoritması 4 farklı seleksiyon işlemi kullanmaktadır. Bunlar ;</a:t>
            </a:r>
          </a:p>
          <a:p>
            <a:pPr algn="just"/>
            <a:r>
              <a:rPr lang="tr-TR" dirty="0">
                <a:ea typeface="+mn-lt"/>
                <a:cs typeface="+mn-lt"/>
              </a:rPr>
              <a:t>Potansiyel iyi kaynaklarının belirlenmesine yönelik eşitlik 5 olasılık değerlerinin hesaplandığı global olasılık temelli seleksiyon sureci.</a:t>
            </a:r>
          </a:p>
          <a:p>
            <a:pPr algn="just"/>
            <a:r>
              <a:rPr lang="tr-TR" dirty="0">
                <a:ea typeface="+mn-lt"/>
                <a:cs typeface="+mn-lt"/>
              </a:rPr>
              <a:t>Görevli ve gözcü arıların renk</a:t>
            </a:r>
            <a:r>
              <a:rPr lang="tr-TR" dirty="0" smtClean="0">
                <a:ea typeface="+mn-lt"/>
                <a:cs typeface="+mn-lt"/>
              </a:rPr>
              <a:t>, şekil, koku</a:t>
            </a:r>
            <a:r>
              <a:rPr lang="tr-TR" dirty="0">
                <a:ea typeface="+mn-lt"/>
                <a:cs typeface="+mn-lt"/>
              </a:rPr>
              <a:t> gibi nektar kaynağının turunu belirlenmesi sağlayan görsel bilgiyi kullanarak bir bölgede kaynağın bulunmasına vesile olan bölgesel olasılık tabanlı seleksiyon işlemi (Eşitlik-2).</a:t>
            </a:r>
          </a:p>
          <a:p>
            <a:endParaRPr lang="tr-TR" dirty="0">
              <a:cs typeface="Calibri"/>
            </a:endParaRPr>
          </a:p>
        </p:txBody>
      </p:sp>
      <p:pic>
        <p:nvPicPr>
          <p:cNvPr id="4" name="Resim 4">
            <a:extLst>
              <a:ext uri="{FF2B5EF4-FFF2-40B4-BE49-F238E27FC236}">
                <a16:creationId xmlns:a16="http://schemas.microsoft.com/office/drawing/2014/main" id="{A2B91508-7F0A-4254-88AB-500F0F4F8CE8}"/>
              </a:ext>
            </a:extLst>
          </p:cNvPr>
          <p:cNvPicPr>
            <a:picLocks noChangeAspect="1"/>
          </p:cNvPicPr>
          <p:nvPr/>
        </p:nvPicPr>
        <p:blipFill>
          <a:blip r:embed="rId2"/>
          <a:stretch>
            <a:fillRect/>
          </a:stretch>
        </p:blipFill>
        <p:spPr>
          <a:xfrm>
            <a:off x="2866209" y="4704121"/>
            <a:ext cx="5546270" cy="1729292"/>
          </a:xfrm>
          <a:prstGeom prst="rect">
            <a:avLst/>
          </a:prstGeom>
        </p:spPr>
      </p:pic>
    </p:spTree>
    <p:extLst>
      <p:ext uri="{BB962C8B-B14F-4D97-AF65-F5344CB8AC3E}">
        <p14:creationId xmlns:p14="http://schemas.microsoft.com/office/powerpoint/2010/main" val="3126294765"/>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5F79DE-9345-41D5-9467-B61AC98B01FF}"/>
              </a:ext>
            </a:extLst>
          </p:cNvPr>
          <p:cNvSpPr>
            <a:spLocks noGrp="1"/>
          </p:cNvSpPr>
          <p:nvPr>
            <p:ph type="title"/>
          </p:nvPr>
        </p:nvSpPr>
        <p:spPr/>
        <p:txBody>
          <a:bodyPr/>
          <a:lstStyle/>
          <a:p>
            <a:r>
              <a:rPr lang="tr-TR" dirty="0">
                <a:cs typeface="Calibri Light"/>
              </a:rPr>
              <a:t>6. Seleksiyon Mekanizmaları</a:t>
            </a:r>
            <a:endParaRPr lang="tr-TR" dirty="0">
              <a:ea typeface="+mj-lt"/>
              <a:cs typeface="+mj-lt"/>
            </a:endParaRPr>
          </a:p>
          <a:p>
            <a:endParaRPr lang="tr-TR" dirty="0">
              <a:cs typeface="Calibri Light"/>
            </a:endParaRPr>
          </a:p>
        </p:txBody>
      </p:sp>
      <p:sp>
        <p:nvSpPr>
          <p:cNvPr id="3" name="İçerik Yer Tutucusu 2">
            <a:extLst>
              <a:ext uri="{FF2B5EF4-FFF2-40B4-BE49-F238E27FC236}">
                <a16:creationId xmlns:a16="http://schemas.microsoft.com/office/drawing/2014/main" id="{F167C15F-9F40-4D62-80B3-1C64895C318F}"/>
              </a:ext>
            </a:extLst>
          </p:cNvPr>
          <p:cNvSpPr>
            <a:spLocks noGrp="1"/>
          </p:cNvSpPr>
          <p:nvPr>
            <p:ph idx="1"/>
          </p:nvPr>
        </p:nvSpPr>
        <p:spPr/>
        <p:txBody>
          <a:bodyPr vert="horz" lIns="91440" tIns="45720" rIns="91440" bIns="45720" rtlCol="0" anchor="t">
            <a:normAutofit/>
          </a:bodyPr>
          <a:lstStyle/>
          <a:p>
            <a:pPr algn="just"/>
            <a:r>
              <a:rPr lang="tr-TR" dirty="0">
                <a:ea typeface="+mn-lt"/>
                <a:cs typeface="+mn-lt"/>
              </a:rPr>
              <a:t>İşçi ve gözcü arıların daha iyi olan kaynağı belirlemek amacıyla kullandıkları açgözlü seleksiyon.</a:t>
            </a:r>
          </a:p>
          <a:p>
            <a:pPr algn="just"/>
            <a:r>
              <a:rPr lang="tr-TR" dirty="0">
                <a:ea typeface="+mn-lt"/>
                <a:cs typeface="+mn-lt"/>
              </a:rPr>
              <a:t>Kâşif Arılar tarafından eşitlik 1 aracılıyla gerçekleştirilen rastgele seleksiyon.</a:t>
            </a:r>
          </a:p>
          <a:p>
            <a:pPr algn="just"/>
            <a:r>
              <a:rPr lang="tr-TR" dirty="0">
                <a:ea typeface="+mn-lt"/>
                <a:cs typeface="+mn-lt"/>
              </a:rPr>
              <a:t>Bütün bu seleksiyon metotların bir arada kullanılmasıyla ABC algoritması hem iyi bir global araştırma hem de bölgesel araştırma yapabilmektedir.</a:t>
            </a:r>
          </a:p>
          <a:p>
            <a:endParaRPr lang="tr-TR" dirty="0">
              <a:cs typeface="Calibri"/>
            </a:endParaRPr>
          </a:p>
        </p:txBody>
      </p:sp>
    </p:spTree>
    <p:extLst>
      <p:ext uri="{BB962C8B-B14F-4D97-AF65-F5344CB8AC3E}">
        <p14:creationId xmlns:p14="http://schemas.microsoft.com/office/powerpoint/2010/main" val="1128832916"/>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0D7389-6DEB-405B-BA26-F8F9C7385227}"/>
              </a:ext>
            </a:extLst>
          </p:cNvPr>
          <p:cNvSpPr>
            <a:spLocks noGrp="1"/>
          </p:cNvSpPr>
          <p:nvPr>
            <p:ph type="title"/>
          </p:nvPr>
        </p:nvSpPr>
        <p:spPr/>
        <p:txBody>
          <a:bodyPr/>
          <a:lstStyle/>
          <a:p>
            <a:r>
              <a:rPr lang="tr-TR" dirty="0">
                <a:ea typeface="+mj-lt"/>
                <a:cs typeface="+mj-lt"/>
              </a:rPr>
              <a:t>6. Seleksiyon Mekanizmaları</a:t>
            </a:r>
          </a:p>
        </p:txBody>
      </p:sp>
      <p:pic>
        <p:nvPicPr>
          <p:cNvPr id="4" name="Resim 4">
            <a:extLst>
              <a:ext uri="{FF2B5EF4-FFF2-40B4-BE49-F238E27FC236}">
                <a16:creationId xmlns:a16="http://schemas.microsoft.com/office/drawing/2014/main" id="{74E75217-2A50-41F2-AE8E-4C8007D1888B}"/>
              </a:ext>
            </a:extLst>
          </p:cNvPr>
          <p:cNvPicPr>
            <a:picLocks noGrp="1" noChangeAspect="1"/>
          </p:cNvPicPr>
          <p:nvPr>
            <p:ph idx="1"/>
          </p:nvPr>
        </p:nvPicPr>
        <p:blipFill>
          <a:blip r:embed="rId2"/>
          <a:stretch>
            <a:fillRect/>
          </a:stretch>
        </p:blipFill>
        <p:spPr>
          <a:xfrm>
            <a:off x="4258491" y="2287526"/>
            <a:ext cx="2954939" cy="4410818"/>
          </a:xfrm>
        </p:spPr>
      </p:pic>
    </p:spTree>
    <p:extLst>
      <p:ext uri="{BB962C8B-B14F-4D97-AF65-F5344CB8AC3E}">
        <p14:creationId xmlns:p14="http://schemas.microsoft.com/office/powerpoint/2010/main" val="227569511"/>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ea typeface="+mj-lt"/>
                <a:cs typeface="+mj-lt"/>
              </a:rPr>
              <a:t>Gerçek </a:t>
            </a:r>
            <a:r>
              <a:rPr lang="tr-TR" dirty="0">
                <a:ea typeface="+mj-lt"/>
                <a:cs typeface="+mj-lt"/>
              </a:rPr>
              <a:t>Arıların Davranışları</a:t>
            </a:r>
          </a:p>
        </p:txBody>
      </p:sp>
      <p:sp>
        <p:nvSpPr>
          <p:cNvPr id="3" name="Alt Başlık 2"/>
          <p:cNvSpPr>
            <a:spLocks noGrp="1"/>
          </p:cNvSpPr>
          <p:nvPr>
            <p:ph type="subTitle" idx="1"/>
          </p:nvPr>
        </p:nvSpPr>
        <p:spPr/>
        <p:txBody>
          <a:bodyPr vert="horz" lIns="91440" tIns="45720" rIns="91440" bIns="45720" rtlCol="0" anchor="t">
            <a:normAutofit fontScale="85000" lnSpcReduction="10000"/>
          </a:bodyPr>
          <a:lstStyle/>
          <a:p>
            <a:r>
              <a:rPr lang="tr-TR" dirty="0">
                <a:ea typeface="+mn-lt"/>
                <a:cs typeface="+mn-lt"/>
              </a:rPr>
              <a:t>Doğal bir arı kolonisinde yapılacak işler o iş için özelleşmiş arılar tarafından yapılır. Yani yapılacak işlere göre arılar arasında bir iş bölümü vardır ve kendi kendilerine organize olabilmektedirler. İş bölümü yapabilme ve kendi kendine organize sürü zekâsının iki önemli bileşenidir. </a:t>
            </a:r>
            <a:endParaRPr lang="tr-TR" dirty="0" smtClean="0">
              <a:ea typeface="+mn-lt"/>
              <a:cs typeface="+mn-lt"/>
            </a:endParaRPr>
          </a:p>
          <a:p>
            <a:endParaRPr lang="tr-TR" dirty="0">
              <a:ea typeface="+mn-lt"/>
              <a:cs typeface="+mn-lt"/>
            </a:endParaRPr>
          </a:p>
        </p:txBody>
      </p:sp>
    </p:spTree>
    <p:extLst>
      <p:ext uri="{BB962C8B-B14F-4D97-AF65-F5344CB8AC3E}">
        <p14:creationId xmlns:p14="http://schemas.microsoft.com/office/powerpoint/2010/main" val="1674425800"/>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Özetle …</a:t>
            </a:r>
            <a:endParaRPr lang="tr-TR" dirty="0"/>
          </a:p>
        </p:txBody>
      </p:sp>
      <p:sp>
        <p:nvSpPr>
          <p:cNvPr id="3" name="İçerik Yer Tutucusu 2"/>
          <p:cNvSpPr>
            <a:spLocks noGrp="1"/>
          </p:cNvSpPr>
          <p:nvPr>
            <p:ph idx="1"/>
          </p:nvPr>
        </p:nvSpPr>
        <p:spPr/>
        <p:txBody>
          <a:bodyPr>
            <a:normAutofit lnSpcReduction="10000"/>
          </a:bodyPr>
          <a:lstStyle/>
          <a:p>
            <a:r>
              <a:rPr lang="tr-TR" dirty="0"/>
              <a:t>Optimizasyon algoritmalarında genel olarak çoğu problem türünde iyi performans sağlayıp sağlayamadığının analiz edilmesi ve literatürdeki algoritmalarla kıyaslanarak davranışlarının incelenmesi gerekir. </a:t>
            </a:r>
            <a:endParaRPr lang="tr-TR" dirty="0" smtClean="0"/>
          </a:p>
          <a:p>
            <a:r>
              <a:rPr lang="tr-TR" dirty="0" smtClean="0"/>
              <a:t>Bu </a:t>
            </a:r>
            <a:r>
              <a:rPr lang="tr-TR" dirty="0"/>
              <a:t>nedenle </a:t>
            </a:r>
            <a:r>
              <a:rPr lang="tr-TR" dirty="0" smtClean="0"/>
              <a:t>optimizasyon türlerinden </a:t>
            </a:r>
            <a:r>
              <a:rPr lang="tr-TR" dirty="0"/>
              <a:t>biri olan ve arıların yiyecek arama davranışlarını modelleyen </a:t>
            </a:r>
            <a:r>
              <a:rPr lang="tr-TR" dirty="0" smtClean="0"/>
              <a:t>Yapay Arı </a:t>
            </a:r>
            <a:r>
              <a:rPr lang="tr-TR" dirty="0"/>
              <a:t>Kolonisi (ABC) algoritmasının ilk literatüre girişinden son zamanlardaki gelişim sürecine kadar Performans Analizi yapılmıştır</a:t>
            </a:r>
            <a:r>
              <a:rPr lang="tr-TR" dirty="0" smtClean="0"/>
              <a:t>.</a:t>
            </a:r>
          </a:p>
          <a:p>
            <a:r>
              <a:rPr lang="tr-TR" dirty="0" smtClean="0"/>
              <a:t>Derviş Karaboğa </a:t>
            </a:r>
            <a:r>
              <a:rPr lang="tr-TR" dirty="0"/>
              <a:t>tarafından 2005 yılında ortaya çıkarılan ABC’nin son yıllarda </a:t>
            </a:r>
            <a:r>
              <a:rPr lang="tr-TR" dirty="0" smtClean="0"/>
              <a:t>yapılan çalışmalar </a:t>
            </a:r>
            <a:r>
              <a:rPr lang="tr-TR" dirty="0"/>
              <a:t>sonucunda yeni çözümleri bulma mekanizmasının çok iyi </a:t>
            </a:r>
            <a:r>
              <a:rPr lang="tr-TR" dirty="0" smtClean="0"/>
              <a:t>olduğu fakat </a:t>
            </a:r>
            <a:r>
              <a:rPr lang="tr-TR" dirty="0"/>
              <a:t>yerel araştırma yapma mekanizmasının geliştirilebileceğini ortaya koymuştur. </a:t>
            </a:r>
            <a:endParaRPr lang="tr-TR" dirty="0" smtClean="0"/>
          </a:p>
        </p:txBody>
      </p:sp>
    </p:spTree>
    <p:extLst>
      <p:ext uri="{BB962C8B-B14F-4D97-AF65-F5344CB8AC3E}">
        <p14:creationId xmlns:p14="http://schemas.microsoft.com/office/powerpoint/2010/main" val="416255589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Referanslar</a:t>
            </a:r>
            <a:endParaRPr lang="tr-TR" dirty="0"/>
          </a:p>
        </p:txBody>
      </p:sp>
      <p:sp>
        <p:nvSpPr>
          <p:cNvPr id="3" name="İçerik Yer Tutucusu 2"/>
          <p:cNvSpPr>
            <a:spLocks noGrp="1"/>
          </p:cNvSpPr>
          <p:nvPr>
            <p:ph idx="1"/>
          </p:nvPr>
        </p:nvSpPr>
        <p:spPr/>
        <p:txBody>
          <a:bodyPr>
            <a:normAutofit fontScale="70000" lnSpcReduction="20000"/>
          </a:bodyPr>
          <a:lstStyle/>
          <a:p>
            <a:r>
              <a:rPr lang="tr-TR" dirty="0" smtClean="0"/>
              <a:t>1</a:t>
            </a:r>
            <a:r>
              <a:rPr lang="tr-TR" dirty="0"/>
              <a:t>. K. E. </a:t>
            </a:r>
            <a:r>
              <a:rPr lang="tr-TR" dirty="0" err="1"/>
              <a:t>Parsopoulos</a:t>
            </a:r>
            <a:r>
              <a:rPr lang="tr-TR" dirty="0"/>
              <a:t>, M. N. </a:t>
            </a:r>
            <a:r>
              <a:rPr lang="tr-TR" dirty="0" err="1"/>
              <a:t>Vrahatis</a:t>
            </a:r>
            <a:r>
              <a:rPr lang="tr-TR" dirty="0"/>
              <a:t>, </a:t>
            </a:r>
            <a:r>
              <a:rPr lang="tr-TR" dirty="0" err="1"/>
              <a:t>Particle</a:t>
            </a:r>
            <a:r>
              <a:rPr lang="tr-TR" dirty="0"/>
              <a:t> </a:t>
            </a:r>
            <a:r>
              <a:rPr lang="tr-TR" dirty="0" err="1"/>
              <a:t>Swarm</a:t>
            </a:r>
            <a:r>
              <a:rPr lang="tr-TR" dirty="0"/>
              <a:t> </a:t>
            </a:r>
            <a:r>
              <a:rPr lang="tr-TR" dirty="0" err="1"/>
              <a:t>Optimization</a:t>
            </a:r>
            <a:r>
              <a:rPr lang="tr-TR" dirty="0"/>
              <a:t> </a:t>
            </a:r>
            <a:r>
              <a:rPr lang="tr-TR" dirty="0" err="1"/>
              <a:t>Method</a:t>
            </a:r>
            <a:r>
              <a:rPr lang="tr-TR" dirty="0"/>
              <a:t> </a:t>
            </a:r>
            <a:r>
              <a:rPr lang="tr-TR" dirty="0" err="1"/>
              <a:t>for</a:t>
            </a:r>
            <a:r>
              <a:rPr lang="tr-TR" dirty="0"/>
              <a:t> </a:t>
            </a:r>
            <a:r>
              <a:rPr lang="tr-TR" dirty="0" err="1"/>
              <a:t>Constrained</a:t>
            </a:r>
            <a:r>
              <a:rPr lang="tr-TR" dirty="0"/>
              <a:t> </a:t>
            </a:r>
            <a:r>
              <a:rPr lang="tr-TR" dirty="0" err="1"/>
              <a:t>Optimization</a:t>
            </a:r>
            <a:r>
              <a:rPr lang="tr-TR" dirty="0"/>
              <a:t> </a:t>
            </a:r>
            <a:r>
              <a:rPr lang="tr-TR" dirty="0" err="1"/>
              <a:t>Problems</a:t>
            </a:r>
            <a:r>
              <a:rPr lang="tr-TR" dirty="0"/>
              <a:t>, </a:t>
            </a:r>
            <a:r>
              <a:rPr lang="tr-TR" dirty="0" err="1"/>
              <a:t>Intelligent</a:t>
            </a:r>
            <a:r>
              <a:rPr lang="tr-TR" dirty="0"/>
              <a:t> Technologies - </a:t>
            </a:r>
            <a:r>
              <a:rPr lang="tr-TR" dirty="0" err="1"/>
              <a:t>Theory</a:t>
            </a:r>
            <a:r>
              <a:rPr lang="tr-TR" dirty="0"/>
              <a:t> </a:t>
            </a:r>
            <a:r>
              <a:rPr lang="tr-TR" dirty="0" err="1"/>
              <a:t>and</a:t>
            </a:r>
            <a:r>
              <a:rPr lang="tr-TR" dirty="0"/>
              <a:t> Applications: New </a:t>
            </a:r>
            <a:r>
              <a:rPr lang="tr-TR" dirty="0" err="1"/>
              <a:t>Trends</a:t>
            </a:r>
            <a:r>
              <a:rPr lang="tr-TR" dirty="0"/>
              <a:t> in </a:t>
            </a:r>
            <a:r>
              <a:rPr lang="tr-TR" dirty="0" err="1"/>
              <a:t>Intelligent</a:t>
            </a:r>
            <a:r>
              <a:rPr lang="tr-TR" dirty="0"/>
              <a:t> </a:t>
            </a:r>
            <a:r>
              <a:rPr lang="tr-TR" dirty="0" err="1"/>
              <a:t>Technologies,pp</a:t>
            </a:r>
            <a:r>
              <a:rPr lang="tr-TR" dirty="0"/>
              <a:t>. 214–220. IOS </a:t>
            </a:r>
            <a:r>
              <a:rPr lang="tr-TR" dirty="0" err="1"/>
              <a:t>Press</a:t>
            </a:r>
            <a:r>
              <a:rPr lang="tr-TR" dirty="0"/>
              <a:t>, 2002</a:t>
            </a:r>
            <a:r>
              <a:rPr lang="tr-TR" dirty="0" smtClean="0"/>
              <a:t>.</a:t>
            </a:r>
          </a:p>
          <a:p>
            <a:r>
              <a:rPr lang="tr-TR" dirty="0" smtClean="0"/>
              <a:t> </a:t>
            </a:r>
            <a:r>
              <a:rPr lang="tr-TR" dirty="0"/>
              <a:t>2. A. R. </a:t>
            </a:r>
            <a:r>
              <a:rPr lang="tr-TR" dirty="0" err="1"/>
              <a:t>Hedar</a:t>
            </a:r>
            <a:r>
              <a:rPr lang="tr-TR" dirty="0"/>
              <a:t>, M. </a:t>
            </a:r>
            <a:r>
              <a:rPr lang="tr-TR" dirty="0" err="1"/>
              <a:t>Fukushima</a:t>
            </a:r>
            <a:r>
              <a:rPr lang="tr-TR" dirty="0"/>
              <a:t>, </a:t>
            </a:r>
            <a:r>
              <a:rPr lang="tr-TR" dirty="0" err="1"/>
              <a:t>Derivative-Free</a:t>
            </a:r>
            <a:r>
              <a:rPr lang="tr-TR" dirty="0"/>
              <a:t> </a:t>
            </a:r>
            <a:r>
              <a:rPr lang="tr-TR" dirty="0" err="1"/>
              <a:t>Filter</a:t>
            </a:r>
            <a:r>
              <a:rPr lang="tr-TR" dirty="0"/>
              <a:t> </a:t>
            </a:r>
            <a:r>
              <a:rPr lang="tr-TR" dirty="0" err="1"/>
              <a:t>Simulated</a:t>
            </a:r>
            <a:r>
              <a:rPr lang="tr-TR" dirty="0"/>
              <a:t> </a:t>
            </a:r>
            <a:r>
              <a:rPr lang="tr-TR" dirty="0" err="1"/>
              <a:t>Annealing</a:t>
            </a:r>
            <a:r>
              <a:rPr lang="tr-TR" dirty="0"/>
              <a:t> </a:t>
            </a:r>
            <a:r>
              <a:rPr lang="tr-TR" dirty="0" err="1"/>
              <a:t>Method</a:t>
            </a:r>
            <a:r>
              <a:rPr lang="tr-TR" dirty="0"/>
              <a:t> </a:t>
            </a:r>
            <a:r>
              <a:rPr lang="tr-TR" dirty="0" err="1"/>
              <a:t>for</a:t>
            </a:r>
            <a:r>
              <a:rPr lang="tr-TR" dirty="0"/>
              <a:t> </a:t>
            </a:r>
            <a:r>
              <a:rPr lang="tr-TR" dirty="0" err="1"/>
              <a:t>Constrained</a:t>
            </a:r>
            <a:r>
              <a:rPr lang="tr-TR" dirty="0"/>
              <a:t> </a:t>
            </a:r>
            <a:r>
              <a:rPr lang="tr-TR" dirty="0" err="1"/>
              <a:t>Continuous</a:t>
            </a:r>
            <a:r>
              <a:rPr lang="tr-TR" dirty="0"/>
              <a:t> Global </a:t>
            </a:r>
            <a:r>
              <a:rPr lang="tr-TR" dirty="0" err="1" smtClean="0"/>
              <a:t>Optimization</a:t>
            </a:r>
            <a:endParaRPr lang="tr-TR" dirty="0" smtClean="0"/>
          </a:p>
          <a:p>
            <a:r>
              <a:rPr lang="tr-TR" dirty="0" smtClean="0"/>
              <a:t> </a:t>
            </a:r>
            <a:r>
              <a:rPr lang="tr-TR" dirty="0"/>
              <a:t>3. Z. </a:t>
            </a:r>
            <a:r>
              <a:rPr lang="tr-TR" dirty="0" err="1"/>
              <a:t>Michalewicz</a:t>
            </a:r>
            <a:r>
              <a:rPr lang="tr-TR" dirty="0"/>
              <a:t>, M. </a:t>
            </a:r>
            <a:r>
              <a:rPr lang="tr-TR" dirty="0" err="1"/>
              <a:t>Schoenauer</a:t>
            </a:r>
            <a:r>
              <a:rPr lang="tr-TR" dirty="0"/>
              <a:t>, </a:t>
            </a:r>
            <a:r>
              <a:rPr lang="tr-TR" dirty="0" err="1"/>
              <a:t>Evolutionary</a:t>
            </a:r>
            <a:r>
              <a:rPr lang="tr-TR" dirty="0"/>
              <a:t> </a:t>
            </a:r>
            <a:r>
              <a:rPr lang="tr-TR" dirty="0" err="1"/>
              <a:t>Algorithms</a:t>
            </a:r>
            <a:r>
              <a:rPr lang="tr-TR" dirty="0"/>
              <a:t> </a:t>
            </a:r>
            <a:r>
              <a:rPr lang="tr-TR" dirty="0" err="1"/>
              <a:t>for</a:t>
            </a:r>
            <a:r>
              <a:rPr lang="tr-TR" dirty="0"/>
              <a:t> </a:t>
            </a:r>
            <a:r>
              <a:rPr lang="tr-TR" dirty="0" err="1"/>
              <a:t>Constrained</a:t>
            </a:r>
            <a:r>
              <a:rPr lang="tr-TR" dirty="0"/>
              <a:t> </a:t>
            </a:r>
            <a:r>
              <a:rPr lang="tr-TR" dirty="0" err="1"/>
              <a:t>Parameter</a:t>
            </a:r>
            <a:r>
              <a:rPr lang="tr-TR" dirty="0"/>
              <a:t> </a:t>
            </a:r>
            <a:r>
              <a:rPr lang="tr-TR" dirty="0" err="1"/>
              <a:t>Optimization</a:t>
            </a:r>
            <a:r>
              <a:rPr lang="tr-TR" dirty="0"/>
              <a:t> </a:t>
            </a:r>
            <a:r>
              <a:rPr lang="tr-TR" dirty="0" err="1"/>
              <a:t>Problems</a:t>
            </a:r>
            <a:r>
              <a:rPr lang="tr-TR" dirty="0"/>
              <a:t>, </a:t>
            </a:r>
            <a:r>
              <a:rPr lang="tr-TR" dirty="0" err="1"/>
              <a:t>Evolutionary</a:t>
            </a:r>
            <a:r>
              <a:rPr lang="tr-TR" dirty="0"/>
              <a:t> </a:t>
            </a:r>
            <a:r>
              <a:rPr lang="tr-TR" dirty="0" err="1"/>
              <a:t>Computation</a:t>
            </a:r>
            <a:r>
              <a:rPr lang="tr-TR" dirty="0"/>
              <a:t>, 4:1 (1995), </a:t>
            </a:r>
            <a:r>
              <a:rPr lang="tr-TR" dirty="0" err="1"/>
              <a:t>pp</a:t>
            </a:r>
            <a:r>
              <a:rPr lang="tr-TR" dirty="0"/>
              <a:t>. 1–32. 4. C. A. </a:t>
            </a:r>
            <a:r>
              <a:rPr lang="tr-TR" dirty="0" err="1"/>
              <a:t>Floudas</a:t>
            </a:r>
            <a:r>
              <a:rPr lang="tr-TR" dirty="0"/>
              <a:t>, P. M. </a:t>
            </a:r>
            <a:r>
              <a:rPr lang="tr-TR" dirty="0" err="1"/>
              <a:t>Pardalos</a:t>
            </a:r>
            <a:r>
              <a:rPr lang="tr-TR" dirty="0"/>
              <a:t>, A </a:t>
            </a:r>
            <a:r>
              <a:rPr lang="tr-TR" dirty="0" err="1"/>
              <a:t>collection</a:t>
            </a:r>
            <a:r>
              <a:rPr lang="tr-TR" dirty="0"/>
              <a:t> of test </a:t>
            </a:r>
            <a:r>
              <a:rPr lang="tr-TR" dirty="0" err="1"/>
              <a:t>problems</a:t>
            </a:r>
            <a:r>
              <a:rPr lang="tr-TR" dirty="0"/>
              <a:t> </a:t>
            </a:r>
            <a:r>
              <a:rPr lang="tr-TR" dirty="0" err="1"/>
              <a:t>for</a:t>
            </a:r>
            <a:r>
              <a:rPr lang="tr-TR" dirty="0"/>
              <a:t> </a:t>
            </a:r>
            <a:r>
              <a:rPr lang="tr-TR" dirty="0" err="1"/>
              <a:t>constrained</a:t>
            </a:r>
            <a:r>
              <a:rPr lang="tr-TR" dirty="0"/>
              <a:t> global </a:t>
            </a:r>
            <a:r>
              <a:rPr lang="tr-TR" dirty="0" err="1"/>
              <a:t>optimization</a:t>
            </a:r>
            <a:r>
              <a:rPr lang="tr-TR" dirty="0"/>
              <a:t> </a:t>
            </a:r>
            <a:r>
              <a:rPr lang="tr-TR" dirty="0" err="1"/>
              <a:t>algorithms</a:t>
            </a:r>
            <a:r>
              <a:rPr lang="tr-TR" dirty="0"/>
              <a:t>, </a:t>
            </a:r>
            <a:r>
              <a:rPr lang="tr-TR" dirty="0" err="1"/>
              <a:t>In</a:t>
            </a:r>
            <a:r>
              <a:rPr lang="tr-TR" dirty="0"/>
              <a:t>: LNCS. </a:t>
            </a:r>
            <a:r>
              <a:rPr lang="tr-TR" dirty="0" err="1"/>
              <a:t>Vol</a:t>
            </a:r>
            <a:r>
              <a:rPr lang="tr-TR" dirty="0"/>
              <a:t>. 455. </a:t>
            </a:r>
            <a:r>
              <a:rPr lang="tr-TR" dirty="0" err="1"/>
              <a:t>Springer-Verlag</a:t>
            </a:r>
            <a:r>
              <a:rPr lang="tr-TR" dirty="0"/>
              <a:t> (1987</a:t>
            </a:r>
            <a:r>
              <a:rPr lang="tr-TR" dirty="0" smtClean="0"/>
              <a:t>).</a:t>
            </a:r>
          </a:p>
          <a:p>
            <a:r>
              <a:rPr lang="tr-TR" dirty="0" smtClean="0"/>
              <a:t> </a:t>
            </a:r>
            <a:r>
              <a:rPr lang="tr-TR" dirty="0"/>
              <a:t>5. D. M. </a:t>
            </a:r>
            <a:r>
              <a:rPr lang="tr-TR" dirty="0" err="1"/>
              <a:t>Himmelblau</a:t>
            </a:r>
            <a:r>
              <a:rPr lang="tr-TR" dirty="0"/>
              <a:t>, </a:t>
            </a:r>
            <a:r>
              <a:rPr lang="tr-TR" dirty="0" err="1"/>
              <a:t>Applied</a:t>
            </a:r>
            <a:r>
              <a:rPr lang="tr-TR" dirty="0"/>
              <a:t> </a:t>
            </a:r>
            <a:r>
              <a:rPr lang="tr-TR" dirty="0" err="1"/>
              <a:t>Nonlinear</a:t>
            </a:r>
            <a:r>
              <a:rPr lang="tr-TR" dirty="0"/>
              <a:t> Programming, </a:t>
            </a:r>
            <a:r>
              <a:rPr lang="tr-TR" dirty="0" err="1"/>
              <a:t>McGrawHill</a:t>
            </a:r>
            <a:r>
              <a:rPr lang="tr-TR" dirty="0"/>
              <a:t> (1972). </a:t>
            </a:r>
            <a:endParaRPr lang="tr-TR" dirty="0" smtClean="0"/>
          </a:p>
          <a:p>
            <a:r>
              <a:rPr lang="tr-TR" dirty="0" smtClean="0"/>
              <a:t>6</a:t>
            </a:r>
            <a:r>
              <a:rPr lang="tr-TR" dirty="0"/>
              <a:t>. J. A. </a:t>
            </a:r>
            <a:r>
              <a:rPr lang="tr-TR" dirty="0" err="1"/>
              <a:t>Joines</a:t>
            </a:r>
            <a:r>
              <a:rPr lang="tr-TR" dirty="0"/>
              <a:t>, C. R. </a:t>
            </a:r>
            <a:r>
              <a:rPr lang="tr-TR" dirty="0" err="1"/>
              <a:t>Houck</a:t>
            </a:r>
            <a:r>
              <a:rPr lang="tr-TR" dirty="0"/>
              <a:t>, On </a:t>
            </a:r>
            <a:r>
              <a:rPr lang="tr-TR" dirty="0" err="1"/>
              <a:t>the</a:t>
            </a:r>
            <a:r>
              <a:rPr lang="tr-TR" dirty="0"/>
              <a:t> </a:t>
            </a:r>
            <a:r>
              <a:rPr lang="tr-TR" dirty="0" err="1"/>
              <a:t>use</a:t>
            </a:r>
            <a:r>
              <a:rPr lang="tr-TR" dirty="0"/>
              <a:t> of </a:t>
            </a:r>
            <a:r>
              <a:rPr lang="tr-TR" dirty="0" err="1"/>
              <a:t>nonstationary</a:t>
            </a:r>
            <a:r>
              <a:rPr lang="tr-TR" dirty="0"/>
              <a:t> </a:t>
            </a:r>
            <a:r>
              <a:rPr lang="tr-TR" dirty="0" err="1"/>
              <a:t>penalty</a:t>
            </a:r>
            <a:r>
              <a:rPr lang="tr-TR" dirty="0"/>
              <a:t> </a:t>
            </a:r>
            <a:r>
              <a:rPr lang="tr-TR" dirty="0" err="1"/>
              <a:t>functions</a:t>
            </a:r>
            <a:r>
              <a:rPr lang="tr-TR" dirty="0"/>
              <a:t> </a:t>
            </a:r>
            <a:r>
              <a:rPr lang="tr-TR" dirty="0" err="1"/>
              <a:t>to</a:t>
            </a:r>
            <a:r>
              <a:rPr lang="tr-TR" dirty="0"/>
              <a:t> </a:t>
            </a:r>
            <a:r>
              <a:rPr lang="tr-TR" dirty="0" err="1"/>
              <a:t>solve</a:t>
            </a:r>
            <a:r>
              <a:rPr lang="tr-TR" dirty="0"/>
              <a:t> </a:t>
            </a:r>
            <a:r>
              <a:rPr lang="tr-TR" dirty="0" err="1"/>
              <a:t>nonlinear</a:t>
            </a:r>
            <a:r>
              <a:rPr lang="tr-TR" dirty="0"/>
              <a:t> </a:t>
            </a:r>
            <a:r>
              <a:rPr lang="tr-TR" dirty="0" err="1"/>
              <a:t>constrained</a:t>
            </a:r>
            <a:r>
              <a:rPr lang="tr-TR" dirty="0"/>
              <a:t> </a:t>
            </a:r>
            <a:r>
              <a:rPr lang="tr-TR" dirty="0" err="1"/>
              <a:t>optimization</a:t>
            </a:r>
            <a:r>
              <a:rPr lang="tr-TR" dirty="0"/>
              <a:t> </a:t>
            </a:r>
            <a:r>
              <a:rPr lang="tr-TR" dirty="0" err="1"/>
              <a:t>problems</a:t>
            </a:r>
            <a:r>
              <a:rPr lang="tr-TR" dirty="0"/>
              <a:t> </a:t>
            </a:r>
            <a:r>
              <a:rPr lang="tr-TR" dirty="0" err="1"/>
              <a:t>with</a:t>
            </a:r>
            <a:r>
              <a:rPr lang="tr-TR" dirty="0"/>
              <a:t> </a:t>
            </a:r>
            <a:r>
              <a:rPr lang="tr-TR" dirty="0" err="1"/>
              <a:t>gas</a:t>
            </a:r>
            <a:r>
              <a:rPr lang="tr-TR" dirty="0"/>
              <a:t>, </a:t>
            </a:r>
            <a:r>
              <a:rPr lang="tr-TR" dirty="0" err="1"/>
              <a:t>In</a:t>
            </a:r>
            <a:r>
              <a:rPr lang="tr-TR" dirty="0"/>
              <a:t>: </a:t>
            </a:r>
            <a:r>
              <a:rPr lang="tr-TR" dirty="0" err="1"/>
              <a:t>Proc</a:t>
            </a:r>
            <a:r>
              <a:rPr lang="tr-TR" dirty="0"/>
              <a:t>. IEEE </a:t>
            </a:r>
            <a:r>
              <a:rPr lang="tr-TR" dirty="0" err="1"/>
              <a:t>Int</a:t>
            </a:r>
            <a:r>
              <a:rPr lang="tr-TR" dirty="0"/>
              <a:t>. </a:t>
            </a:r>
            <a:r>
              <a:rPr lang="tr-TR" dirty="0" err="1"/>
              <a:t>Conf</a:t>
            </a:r>
            <a:r>
              <a:rPr lang="tr-TR" dirty="0"/>
              <a:t>. </a:t>
            </a:r>
            <a:r>
              <a:rPr lang="tr-TR" dirty="0" err="1"/>
              <a:t>Evol</a:t>
            </a:r>
            <a:r>
              <a:rPr lang="tr-TR" dirty="0"/>
              <a:t>. </a:t>
            </a:r>
            <a:r>
              <a:rPr lang="tr-TR" dirty="0" err="1"/>
              <a:t>Comp</a:t>
            </a:r>
            <a:r>
              <a:rPr lang="tr-TR" dirty="0"/>
              <a:t>. (1994) 579-585. </a:t>
            </a:r>
            <a:endParaRPr lang="tr-TR" dirty="0" smtClean="0"/>
          </a:p>
          <a:p>
            <a:r>
              <a:rPr lang="tr-TR" dirty="0" smtClean="0"/>
              <a:t>7</a:t>
            </a:r>
            <a:r>
              <a:rPr lang="tr-TR" dirty="0"/>
              <a:t>. X. Hu </a:t>
            </a:r>
            <a:r>
              <a:rPr lang="tr-TR" dirty="0" err="1"/>
              <a:t>and</a:t>
            </a:r>
            <a:r>
              <a:rPr lang="tr-TR" dirty="0"/>
              <a:t> R. C. </a:t>
            </a:r>
            <a:r>
              <a:rPr lang="tr-TR" dirty="0" err="1"/>
              <a:t>Eberhart,Solving</a:t>
            </a:r>
            <a:r>
              <a:rPr lang="tr-TR" dirty="0"/>
              <a:t> </a:t>
            </a:r>
            <a:r>
              <a:rPr lang="tr-TR" dirty="0" err="1"/>
              <a:t>constrained</a:t>
            </a:r>
            <a:r>
              <a:rPr lang="tr-TR" dirty="0"/>
              <a:t> </a:t>
            </a:r>
            <a:r>
              <a:rPr lang="tr-TR" dirty="0" err="1"/>
              <a:t>nonlinear</a:t>
            </a:r>
            <a:r>
              <a:rPr lang="tr-TR" dirty="0"/>
              <a:t> </a:t>
            </a:r>
            <a:r>
              <a:rPr lang="tr-TR" dirty="0" err="1"/>
              <a:t>optimization</a:t>
            </a:r>
            <a:r>
              <a:rPr lang="tr-TR" dirty="0"/>
              <a:t> </a:t>
            </a:r>
            <a:r>
              <a:rPr lang="tr-TR" dirty="0" err="1"/>
              <a:t>problems</a:t>
            </a:r>
            <a:r>
              <a:rPr lang="tr-TR" dirty="0"/>
              <a:t> </a:t>
            </a:r>
            <a:r>
              <a:rPr lang="tr-TR" dirty="0" err="1"/>
              <a:t>with</a:t>
            </a:r>
            <a:r>
              <a:rPr lang="tr-TR" dirty="0"/>
              <a:t> </a:t>
            </a:r>
            <a:r>
              <a:rPr lang="tr-TR" dirty="0" err="1"/>
              <a:t>particle</a:t>
            </a:r>
            <a:r>
              <a:rPr lang="tr-TR" dirty="0"/>
              <a:t> </a:t>
            </a:r>
            <a:r>
              <a:rPr lang="tr-TR" dirty="0" err="1"/>
              <a:t>swarm</a:t>
            </a:r>
            <a:r>
              <a:rPr lang="tr-TR" dirty="0"/>
              <a:t> </a:t>
            </a:r>
            <a:r>
              <a:rPr lang="tr-TR" dirty="0" err="1"/>
              <a:t>optimization</a:t>
            </a:r>
            <a:r>
              <a:rPr lang="tr-TR" dirty="0"/>
              <a:t>. </a:t>
            </a:r>
            <a:r>
              <a:rPr lang="tr-TR" dirty="0" err="1"/>
              <a:t>In</a:t>
            </a:r>
            <a:r>
              <a:rPr lang="tr-TR" dirty="0"/>
              <a:t> </a:t>
            </a:r>
            <a:r>
              <a:rPr lang="tr-TR" dirty="0" err="1"/>
              <a:t>Proceedings</a:t>
            </a:r>
            <a:r>
              <a:rPr lang="tr-TR" dirty="0"/>
              <a:t> of </a:t>
            </a:r>
            <a:r>
              <a:rPr lang="tr-TR" dirty="0" err="1"/>
              <a:t>the</a:t>
            </a:r>
            <a:r>
              <a:rPr lang="tr-TR" dirty="0"/>
              <a:t> </a:t>
            </a:r>
            <a:r>
              <a:rPr lang="tr-TR" dirty="0" err="1"/>
              <a:t>Sixth</a:t>
            </a:r>
            <a:r>
              <a:rPr lang="tr-TR" dirty="0"/>
              <a:t> World </a:t>
            </a:r>
            <a:r>
              <a:rPr lang="tr-TR" dirty="0" err="1"/>
              <a:t>Multiconference</a:t>
            </a:r>
            <a:r>
              <a:rPr lang="tr-TR" dirty="0"/>
              <a:t> on </a:t>
            </a:r>
            <a:r>
              <a:rPr lang="tr-TR" dirty="0" err="1"/>
              <a:t>Systemics</a:t>
            </a:r>
            <a:r>
              <a:rPr lang="tr-TR" dirty="0"/>
              <a:t>, </a:t>
            </a:r>
            <a:r>
              <a:rPr lang="tr-TR" dirty="0" err="1"/>
              <a:t>Cybernetics</a:t>
            </a:r>
            <a:r>
              <a:rPr lang="tr-TR" dirty="0"/>
              <a:t> </a:t>
            </a:r>
            <a:r>
              <a:rPr lang="tr-TR" dirty="0" err="1"/>
              <a:t>and</a:t>
            </a:r>
            <a:r>
              <a:rPr lang="tr-TR" dirty="0"/>
              <a:t> </a:t>
            </a:r>
            <a:r>
              <a:rPr lang="tr-TR" dirty="0" err="1"/>
              <a:t>Informatics</a:t>
            </a:r>
            <a:r>
              <a:rPr lang="tr-TR" dirty="0"/>
              <a:t> 2002.</a:t>
            </a:r>
          </a:p>
        </p:txBody>
      </p:sp>
    </p:spTree>
    <p:extLst>
      <p:ext uri="{BB962C8B-B14F-4D97-AF65-F5344CB8AC3E}">
        <p14:creationId xmlns:p14="http://schemas.microsoft.com/office/powerpoint/2010/main" val="541944141"/>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Sunumda emeği geçenler</a:t>
            </a:r>
            <a:endParaRPr lang="tr-TR"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smtClean="0"/>
              <a:t>OKAY TONKA</a:t>
            </a:r>
          </a:p>
          <a:p>
            <a:pPr>
              <a:buFont typeface="Wingdings" panose="05000000000000000000" pitchFamily="2" charset="2"/>
              <a:buChar char="Ø"/>
            </a:pPr>
            <a:r>
              <a:rPr lang="tr-TR" dirty="0" smtClean="0"/>
              <a:t>YUNUS ŞEN</a:t>
            </a:r>
          </a:p>
          <a:p>
            <a:pPr>
              <a:buFont typeface="Wingdings" panose="05000000000000000000" pitchFamily="2" charset="2"/>
              <a:buChar char="Ø"/>
            </a:pPr>
            <a:r>
              <a:rPr lang="tr-TR" dirty="0" smtClean="0"/>
              <a:t>AHMETCAN ÖRTEN</a:t>
            </a:r>
          </a:p>
          <a:p>
            <a:pPr>
              <a:buFont typeface="Wingdings" panose="05000000000000000000" pitchFamily="2" charset="2"/>
              <a:buChar char="Ø"/>
            </a:pPr>
            <a:r>
              <a:rPr lang="tr-TR" dirty="0" smtClean="0"/>
              <a:t>EMRULLAH KARAKOÇ</a:t>
            </a:r>
          </a:p>
          <a:p>
            <a:endParaRPr lang="tr-TR" dirty="0"/>
          </a:p>
        </p:txBody>
      </p:sp>
    </p:spTree>
    <p:extLst>
      <p:ext uri="{BB962C8B-B14F-4D97-AF65-F5344CB8AC3E}">
        <p14:creationId xmlns:p14="http://schemas.microsoft.com/office/powerpoint/2010/main" val="14273483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 </a:t>
            </a:r>
            <a:endParaRPr lang="tr-TR" dirty="0" smtClean="0"/>
          </a:p>
          <a:p>
            <a:pPr marL="457200" lvl="1" indent="0">
              <a:buNone/>
            </a:pPr>
            <a:r>
              <a:rPr lang="tr-TR" dirty="0"/>
              <a:t> </a:t>
            </a:r>
            <a:r>
              <a:rPr lang="tr-TR" dirty="0" smtClean="0"/>
              <a:t> </a:t>
            </a:r>
            <a:r>
              <a:rPr lang="tr-TR" dirty="0"/>
              <a:t> </a:t>
            </a:r>
            <a:r>
              <a:rPr lang="tr-TR" dirty="0" smtClean="0"/>
              <a:t>	ABC'nin </a:t>
            </a:r>
            <a:r>
              <a:rPr lang="tr-TR" dirty="0"/>
              <a:t>performansının, daha az kontrol parametresi kullanma avantajı ile diğer popülasyon tabanlı algoritmalardan daha iyi veya buna benzer olduğunu göstermektedir.</a:t>
            </a:r>
          </a:p>
        </p:txBody>
      </p:sp>
      <p:sp>
        <p:nvSpPr>
          <p:cNvPr id="4" name="Başlık 1"/>
          <p:cNvSpPr txBox="1">
            <a:spLocks/>
          </p:cNvSpPr>
          <p:nvPr/>
        </p:nvSpPr>
        <p:spPr bwMode="black">
          <a:xfrm>
            <a:off x="1835332" y="653738"/>
            <a:ext cx="8991600" cy="16459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tr-TR" dirty="0"/>
              <a:t>diğer popülasyon tabanlı algoritmalardan </a:t>
            </a:r>
            <a:r>
              <a:rPr lang="tr-TR" dirty="0" smtClean="0"/>
              <a:t>avantajı</a:t>
            </a:r>
            <a:endParaRPr lang="tr-TR" dirty="0"/>
          </a:p>
        </p:txBody>
      </p:sp>
    </p:spTree>
    <p:extLst>
      <p:ext uri="{BB962C8B-B14F-4D97-AF65-F5344CB8AC3E}">
        <p14:creationId xmlns:p14="http://schemas.microsoft.com/office/powerpoint/2010/main" val="3254514318"/>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A09FFE-30DF-4B63-B3E4-90201AEFA3D3}"/>
              </a:ext>
            </a:extLst>
          </p:cNvPr>
          <p:cNvSpPr>
            <a:spLocks noGrp="1"/>
          </p:cNvSpPr>
          <p:nvPr>
            <p:ph type="title"/>
          </p:nvPr>
        </p:nvSpPr>
        <p:spPr/>
        <p:txBody>
          <a:bodyPr/>
          <a:lstStyle/>
          <a:p>
            <a:r>
              <a:rPr lang="tr-TR" dirty="0">
                <a:ea typeface="+mj-lt"/>
                <a:cs typeface="+mj-lt"/>
              </a:rPr>
              <a:t>Danslar</a:t>
            </a:r>
            <a:endParaRPr lang="tr-TR" dirty="0"/>
          </a:p>
        </p:txBody>
      </p:sp>
      <p:sp>
        <p:nvSpPr>
          <p:cNvPr id="3" name="İçerik Yer Tutucusu 2">
            <a:extLst>
              <a:ext uri="{FF2B5EF4-FFF2-40B4-BE49-F238E27FC236}">
                <a16:creationId xmlns:a16="http://schemas.microsoft.com/office/drawing/2014/main" id="{84486B43-0C98-485F-A726-8DBE49D15D81}"/>
              </a:ext>
            </a:extLst>
          </p:cNvPr>
          <p:cNvSpPr>
            <a:spLocks noGrp="1"/>
          </p:cNvSpPr>
          <p:nvPr>
            <p:ph idx="1"/>
          </p:nvPr>
        </p:nvSpPr>
        <p:spPr/>
        <p:txBody>
          <a:bodyPr vert="horz" lIns="91440" tIns="45720" rIns="91440" bIns="45720" rtlCol="0" anchor="t">
            <a:normAutofit/>
          </a:bodyPr>
          <a:lstStyle/>
          <a:p>
            <a:r>
              <a:rPr lang="tr-TR" dirty="0">
                <a:ea typeface="+mn-lt"/>
                <a:cs typeface="+mn-lt"/>
              </a:rPr>
              <a:t>Kaynağın kovana olan mesafesine göre çeşitli danslar mevcuttur: dairesel dans, kuyruk dansı ve titreme dansı gibi.</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2773" y="3773507"/>
            <a:ext cx="4662151" cy="2498504"/>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708" y="3773507"/>
            <a:ext cx="3897201" cy="2498504"/>
          </a:xfrm>
          <a:prstGeom prst="rect">
            <a:avLst/>
          </a:prstGeom>
        </p:spPr>
      </p:pic>
    </p:spTree>
    <p:extLst>
      <p:ext uri="{BB962C8B-B14F-4D97-AF65-F5344CB8AC3E}">
        <p14:creationId xmlns:p14="http://schemas.microsoft.com/office/powerpoint/2010/main" val="395194638"/>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6CAFC5-B33D-427A-A4AB-7668BC9E0DB6}"/>
              </a:ext>
            </a:extLst>
          </p:cNvPr>
          <p:cNvSpPr>
            <a:spLocks noGrp="1"/>
          </p:cNvSpPr>
          <p:nvPr>
            <p:ph type="title"/>
          </p:nvPr>
        </p:nvSpPr>
        <p:spPr/>
        <p:txBody>
          <a:bodyPr/>
          <a:lstStyle/>
          <a:p>
            <a:r>
              <a:rPr lang="tr-TR" b="1" u="sng" dirty="0">
                <a:ea typeface="+mj-lt"/>
                <a:cs typeface="+mj-lt"/>
              </a:rPr>
              <a:t>Daire Dansı</a:t>
            </a:r>
            <a:r>
              <a:rPr lang="tr-TR" dirty="0">
                <a:ea typeface="+mj-lt"/>
                <a:cs typeface="+mj-lt"/>
              </a:rPr>
              <a:t> </a:t>
            </a:r>
            <a:endParaRPr lang="tr-TR" dirty="0"/>
          </a:p>
        </p:txBody>
      </p:sp>
      <p:sp>
        <p:nvSpPr>
          <p:cNvPr id="3" name="İçerik Yer Tutucusu 2">
            <a:extLst>
              <a:ext uri="{FF2B5EF4-FFF2-40B4-BE49-F238E27FC236}">
                <a16:creationId xmlns:a16="http://schemas.microsoft.com/office/drawing/2014/main" id="{F47D1EE6-82FF-4222-977F-6D0602425874}"/>
              </a:ext>
            </a:extLst>
          </p:cNvPr>
          <p:cNvSpPr>
            <a:spLocks noGrp="1"/>
          </p:cNvSpPr>
          <p:nvPr>
            <p:ph idx="1"/>
          </p:nvPr>
        </p:nvSpPr>
        <p:spPr/>
        <p:txBody>
          <a:bodyPr vert="horz" lIns="91440" tIns="45720" rIns="91440" bIns="45720" rtlCol="0" anchor="t">
            <a:normAutofit/>
          </a:bodyPr>
          <a:lstStyle/>
          <a:p>
            <a:r>
              <a:rPr lang="tr-TR" dirty="0">
                <a:ea typeface="+mn-lt"/>
                <a:cs typeface="+mn-lt"/>
              </a:rPr>
              <a:t>Belirlenen yiyecek kaynağının kovana olan uzaklığı maksimum 50-100 metre civarında </a:t>
            </a:r>
            <a:r>
              <a:rPr lang="tr-TR" dirty="0" smtClean="0">
                <a:ea typeface="+mn-lt"/>
                <a:cs typeface="+mn-lt"/>
              </a:rPr>
              <a:t>olduğunda gerçekleşir. </a:t>
            </a:r>
          </a:p>
          <a:p>
            <a:r>
              <a:rPr lang="tr-TR" dirty="0">
                <a:ea typeface="+mn-lt"/>
                <a:cs typeface="+mn-lt"/>
              </a:rPr>
              <a:t>B</a:t>
            </a:r>
            <a:r>
              <a:rPr lang="tr-TR" dirty="0" smtClean="0">
                <a:ea typeface="+mn-lt"/>
                <a:cs typeface="+mn-lt"/>
              </a:rPr>
              <a:t>u </a:t>
            </a:r>
            <a:r>
              <a:rPr lang="tr-TR" dirty="0">
                <a:ea typeface="+mn-lt"/>
                <a:cs typeface="+mn-lt"/>
              </a:rPr>
              <a:t>dans yön ve uzaklık bilgisi içermez.</a:t>
            </a:r>
          </a:p>
        </p:txBody>
      </p:sp>
    </p:spTree>
    <p:extLst>
      <p:ext uri="{BB962C8B-B14F-4D97-AF65-F5344CB8AC3E}">
        <p14:creationId xmlns:p14="http://schemas.microsoft.com/office/powerpoint/2010/main" val="2614537142"/>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0CBC0-0D52-4467-9EB9-BD3033B915A2}"/>
              </a:ext>
            </a:extLst>
          </p:cNvPr>
          <p:cNvSpPr>
            <a:spLocks noGrp="1"/>
          </p:cNvSpPr>
          <p:nvPr>
            <p:ph type="title"/>
          </p:nvPr>
        </p:nvSpPr>
        <p:spPr/>
        <p:txBody>
          <a:bodyPr/>
          <a:lstStyle/>
          <a:p>
            <a:r>
              <a:rPr lang="tr-TR" b="1" u="sng" dirty="0">
                <a:ea typeface="+mj-lt"/>
                <a:cs typeface="+mj-lt"/>
              </a:rPr>
              <a:t>Titreme Dansı</a:t>
            </a:r>
            <a:endParaRPr lang="tr-TR" dirty="0"/>
          </a:p>
        </p:txBody>
      </p:sp>
      <p:sp>
        <p:nvSpPr>
          <p:cNvPr id="3" name="İçerik Yer Tutucusu 2">
            <a:extLst>
              <a:ext uri="{FF2B5EF4-FFF2-40B4-BE49-F238E27FC236}">
                <a16:creationId xmlns:a16="http://schemas.microsoft.com/office/drawing/2014/main" id="{EA7878AC-E9D9-43D8-B3C7-C403A180779D}"/>
              </a:ext>
            </a:extLst>
          </p:cNvPr>
          <p:cNvSpPr>
            <a:spLocks noGrp="1"/>
          </p:cNvSpPr>
          <p:nvPr>
            <p:ph idx="1"/>
          </p:nvPr>
        </p:nvSpPr>
        <p:spPr/>
        <p:txBody>
          <a:bodyPr vert="horz" lIns="91440" tIns="45720" rIns="91440" bIns="45720" rtlCol="0" anchor="t">
            <a:normAutofit/>
          </a:bodyPr>
          <a:lstStyle/>
          <a:p>
            <a:r>
              <a:rPr lang="tr-TR" dirty="0">
                <a:ea typeface="+mn-lt"/>
                <a:cs typeface="+mn-lt"/>
              </a:rPr>
              <a:t>Arıların petek üzerinde düzensiz tarzda ve yavaş tempoda bacaklarını titreterek ileri, geri, sağa ve sola hareketleri söz konusudur. </a:t>
            </a:r>
            <a:endParaRPr lang="tr-TR" dirty="0" smtClean="0">
              <a:ea typeface="+mn-lt"/>
              <a:cs typeface="+mn-lt"/>
            </a:endParaRPr>
          </a:p>
          <a:p>
            <a:r>
              <a:rPr lang="tr-TR" dirty="0" smtClean="0">
                <a:ea typeface="+mn-lt"/>
                <a:cs typeface="+mn-lt"/>
              </a:rPr>
              <a:t>Arı </a:t>
            </a:r>
            <a:r>
              <a:rPr lang="tr-TR" dirty="0">
                <a:ea typeface="+mn-lt"/>
                <a:cs typeface="+mn-lt"/>
              </a:rPr>
              <a:t>zengin bir nektar kaynağı bulduğunu ancak kovana işlenebileceğinden fazla nektar geldiğini ve bundan dolayı nektar işleme görevine geçmek istediğini belirtmektedir. </a:t>
            </a:r>
            <a:endParaRPr lang="tr-TR" dirty="0" smtClean="0">
              <a:ea typeface="+mn-lt"/>
              <a:cs typeface="+mn-lt"/>
            </a:endParaRPr>
          </a:p>
          <a:p>
            <a:r>
              <a:rPr lang="tr-TR" dirty="0" smtClean="0">
                <a:ea typeface="+mn-lt"/>
                <a:cs typeface="+mn-lt"/>
              </a:rPr>
              <a:t>Bu </a:t>
            </a:r>
            <a:r>
              <a:rPr lang="tr-TR" dirty="0">
                <a:ea typeface="+mn-lt"/>
                <a:cs typeface="+mn-lt"/>
              </a:rPr>
              <a:t>dansın amacı kovan kapasitesi ve yiyecek getirme aktivitesi arasındaki dengeyi sağlamaktır.</a:t>
            </a:r>
          </a:p>
        </p:txBody>
      </p:sp>
    </p:spTree>
    <p:extLst>
      <p:ext uri="{BB962C8B-B14F-4D97-AF65-F5344CB8AC3E}">
        <p14:creationId xmlns:p14="http://schemas.microsoft.com/office/powerpoint/2010/main" val="4202830503"/>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F364CC-34E8-4D7A-A7E7-E488AC3CF495}"/>
              </a:ext>
            </a:extLst>
          </p:cNvPr>
          <p:cNvSpPr>
            <a:spLocks noGrp="1"/>
          </p:cNvSpPr>
          <p:nvPr>
            <p:ph type="title"/>
          </p:nvPr>
        </p:nvSpPr>
        <p:spPr>
          <a:xfrm>
            <a:off x="2231136" y="355092"/>
            <a:ext cx="7729728" cy="1188720"/>
          </a:xfrm>
        </p:spPr>
        <p:txBody>
          <a:bodyPr/>
          <a:lstStyle/>
          <a:p>
            <a:r>
              <a:rPr lang="tr-TR" b="1" u="sng" dirty="0">
                <a:ea typeface="+mj-lt"/>
                <a:cs typeface="+mj-lt"/>
              </a:rPr>
              <a:t>Kuyruk Dansı</a:t>
            </a:r>
            <a:endParaRPr lang="tr-TR" dirty="0"/>
          </a:p>
        </p:txBody>
      </p:sp>
      <p:sp>
        <p:nvSpPr>
          <p:cNvPr id="3" name="İçerik Yer Tutucusu 2">
            <a:extLst>
              <a:ext uri="{FF2B5EF4-FFF2-40B4-BE49-F238E27FC236}">
                <a16:creationId xmlns:a16="http://schemas.microsoft.com/office/drawing/2014/main" id="{E225CB3E-63CE-4115-9ADA-CD8B81F119A8}"/>
              </a:ext>
            </a:extLst>
          </p:cNvPr>
          <p:cNvSpPr>
            <a:spLocks noGrp="1"/>
          </p:cNvSpPr>
          <p:nvPr>
            <p:ph idx="1"/>
          </p:nvPr>
        </p:nvSpPr>
        <p:spPr>
          <a:xfrm>
            <a:off x="2231136" y="1976193"/>
            <a:ext cx="7729728" cy="3101983"/>
          </a:xfrm>
        </p:spPr>
        <p:txBody>
          <a:bodyPr vert="horz" lIns="91440" tIns="45720" rIns="91440" bIns="45720" rtlCol="0" anchor="t">
            <a:normAutofit/>
          </a:bodyPr>
          <a:lstStyle/>
          <a:p>
            <a:r>
              <a:rPr lang="tr-TR" dirty="0">
                <a:ea typeface="+mn-lt"/>
                <a:cs typeface="+mn-lt"/>
              </a:rPr>
              <a:t>100 metreden 10 kilometreye kadar olan geniş bir alan içerisinde bulunan kaynaklarla ilgili bilgi aktarımında kullanılır. </a:t>
            </a:r>
            <a:endParaRPr lang="tr-TR" dirty="0" smtClean="0">
              <a:ea typeface="+mn-lt"/>
              <a:cs typeface="+mn-lt"/>
            </a:endParaRPr>
          </a:p>
          <a:p>
            <a:r>
              <a:rPr lang="tr-TR" dirty="0" smtClean="0">
                <a:ea typeface="+mn-lt"/>
                <a:cs typeface="+mn-lt"/>
              </a:rPr>
              <a:t>Bu </a:t>
            </a:r>
            <a:r>
              <a:rPr lang="tr-TR" dirty="0">
                <a:ea typeface="+mn-lt"/>
                <a:cs typeface="+mn-lt"/>
              </a:rPr>
              <a:t>dans 8 rakamına benzeyen figürlerin yapıldığı dans çeşididir. Dansı izleyen arıların bir titreşim oluşturması ile dansa son verilir</a:t>
            </a:r>
            <a:r>
              <a:rPr lang="tr-TR" dirty="0" smtClean="0">
                <a:ea typeface="+mn-lt"/>
                <a:cs typeface="+mn-lt"/>
              </a:rPr>
              <a:t>.</a:t>
            </a:r>
          </a:p>
          <a:p>
            <a:r>
              <a:rPr lang="tr-TR" dirty="0" smtClean="0">
                <a:ea typeface="+mn-lt"/>
                <a:cs typeface="+mn-lt"/>
              </a:rPr>
              <a:t> </a:t>
            </a:r>
            <a:r>
              <a:rPr lang="tr-TR" dirty="0">
                <a:ea typeface="+mn-lt"/>
                <a:cs typeface="+mn-lt"/>
              </a:rPr>
              <a:t>Dansın her 15 saniyede tekrarlanma sayısı, nektar kaynağının uzaklığı hakkında bilgi vermektedir. Daha az tekrarlanma sayısı daha uzak bölgeleri ifade etmektedir.</a:t>
            </a:r>
          </a:p>
        </p:txBody>
      </p:sp>
      <p:sp>
        <p:nvSpPr>
          <p:cNvPr id="4" name="AutoShape 2" descr="Arılarda Haberleşme | Arı Dansı - Forum Gerçe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690" y="4525012"/>
            <a:ext cx="4301544" cy="208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575546"/>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B17DEF-64A9-45F4-BD77-C01446DEF782}"/>
              </a:ext>
            </a:extLst>
          </p:cNvPr>
          <p:cNvSpPr>
            <a:spLocks noGrp="1"/>
          </p:cNvSpPr>
          <p:nvPr>
            <p:ph type="title"/>
          </p:nvPr>
        </p:nvSpPr>
        <p:spPr/>
        <p:txBody>
          <a:bodyPr/>
          <a:lstStyle/>
          <a:p>
            <a:r>
              <a:rPr lang="tr-TR" dirty="0">
                <a:cs typeface="Calibri Light"/>
              </a:rPr>
              <a:t>YAPAY ARI KOLONİSİ'NİN ADIMLARI</a:t>
            </a:r>
            <a:endParaRPr lang="tr-TR" dirty="0"/>
          </a:p>
        </p:txBody>
      </p:sp>
      <p:sp>
        <p:nvSpPr>
          <p:cNvPr id="3" name="İçerik Yer Tutucusu 2">
            <a:extLst>
              <a:ext uri="{FF2B5EF4-FFF2-40B4-BE49-F238E27FC236}">
                <a16:creationId xmlns:a16="http://schemas.microsoft.com/office/drawing/2014/main" id="{B8A3F487-921A-4881-A61E-858C71746C2A}"/>
              </a:ext>
            </a:extLst>
          </p:cNvPr>
          <p:cNvSpPr>
            <a:spLocks noGrp="1"/>
          </p:cNvSpPr>
          <p:nvPr>
            <p:ph idx="1"/>
          </p:nvPr>
        </p:nvSpPr>
        <p:spPr/>
        <p:txBody>
          <a:bodyPr vert="horz" lIns="91440" tIns="45720" rIns="91440" bIns="45720" rtlCol="0" anchor="t">
            <a:normAutofit/>
          </a:bodyPr>
          <a:lstStyle/>
          <a:p>
            <a:r>
              <a:rPr lang="tr-TR" dirty="0">
                <a:ea typeface="+mn-lt"/>
                <a:cs typeface="+mn-lt"/>
              </a:rPr>
              <a:t> </a:t>
            </a:r>
            <a:r>
              <a:rPr lang="tr-TR" b="1" dirty="0">
                <a:ea typeface="+mn-lt"/>
                <a:cs typeface="+mn-lt"/>
              </a:rPr>
              <a:t>Adım 1</a:t>
            </a:r>
            <a:r>
              <a:rPr lang="tr-TR" dirty="0">
                <a:ea typeface="+mn-lt"/>
                <a:cs typeface="+mn-lt"/>
              </a:rPr>
              <a:t>: Rastgele besin kaynakları oluşturulur. Bu besin kaynaklarına sadık kalınarak işçi arı sayısı ve gözcü arı sayısı belirlenir. Ayrıca limit değeri de tespit edilir ve kontrol amaçlı sayaç değişkeni oluşturulur.</a:t>
            </a:r>
          </a:p>
          <a:p>
            <a:r>
              <a:rPr lang="tr-TR" dirty="0">
                <a:ea typeface="+mn-lt"/>
                <a:cs typeface="+mn-lt"/>
              </a:rPr>
              <a:t>   </a:t>
            </a:r>
            <a:r>
              <a:rPr lang="tr-TR" b="1" dirty="0">
                <a:ea typeface="+mn-lt"/>
                <a:cs typeface="+mn-lt"/>
              </a:rPr>
              <a:t>Adım 2</a:t>
            </a:r>
            <a:r>
              <a:rPr lang="tr-TR" dirty="0">
                <a:ea typeface="+mn-lt"/>
                <a:cs typeface="+mn-lt"/>
              </a:rPr>
              <a:t>: Oluşturulan besin kaynaklarının her bir çözüm değerleri amaç fonksiyonuna göre hesaplanır. </a:t>
            </a:r>
          </a:p>
        </p:txBody>
      </p:sp>
    </p:spTree>
    <p:extLst>
      <p:ext uri="{BB962C8B-B14F-4D97-AF65-F5344CB8AC3E}">
        <p14:creationId xmlns:p14="http://schemas.microsoft.com/office/powerpoint/2010/main" val="2783298589"/>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TM10001115[[fn=Paket]]</Template>
  <TotalTime>0</TotalTime>
  <Words>2178</Words>
  <Application>Microsoft Office PowerPoint</Application>
  <PresentationFormat>Geniş ekran</PresentationFormat>
  <Paragraphs>112</Paragraphs>
  <Slides>32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32</vt:i4>
      </vt:variant>
    </vt:vector>
  </HeadingPairs>
  <TitlesOfParts>
    <vt:vector size="38" baseType="lpstr">
      <vt:lpstr>Arial</vt:lpstr>
      <vt:lpstr>Calibri</vt:lpstr>
      <vt:lpstr>Calibri Light</vt:lpstr>
      <vt:lpstr>Gill Sans MT</vt:lpstr>
      <vt:lpstr>Wingdings</vt:lpstr>
      <vt:lpstr>Parcel</vt:lpstr>
      <vt:lpstr>PowerPoint Sunusu</vt:lpstr>
      <vt:lpstr>Yapay Arı Kolonisi (ABC) algoritması</vt:lpstr>
      <vt:lpstr>Gerçek Arıların Davranışları</vt:lpstr>
      <vt:lpstr>PowerPoint Sunusu</vt:lpstr>
      <vt:lpstr>Danslar</vt:lpstr>
      <vt:lpstr>Daire Dansı </vt:lpstr>
      <vt:lpstr>Titreme Dansı</vt:lpstr>
      <vt:lpstr>Kuyruk Dansı</vt:lpstr>
      <vt:lpstr>YAPAY ARI KOLONİSİ'NİN ADIMLARI</vt:lpstr>
      <vt:lpstr>YAPAY ARI KOLONİSİ'NİN ADIMLARI </vt:lpstr>
      <vt:lpstr>YAPAY ARI KOLONİSİ'NİN ADIMLARI </vt:lpstr>
      <vt:lpstr>YAPAY ARI KOLONİSİ'NİN ADIMLARI </vt:lpstr>
      <vt:lpstr>ADIMLARI ÖZETLEYECEK OLURSAK</vt:lpstr>
      <vt:lpstr>1.Başlangıç Yiyecek Kaynağı Bölgelerinin Üretilmesi</vt:lpstr>
      <vt:lpstr>2. İsçi Arıların Yiyecek Kaynağı Bölgelerine Gönderilmesi</vt:lpstr>
      <vt:lpstr>2. İsçi Arıların Yiyecek Kaynağı Bölgelerine Gönderilmesi</vt:lpstr>
      <vt:lpstr>2. İsçi Arıların Yiyecek Kaynağı Bölgelerine Gönderilmesi</vt:lpstr>
      <vt:lpstr>2. İsçi Arıların Yiyecek Kaynağı Bölgelerine Gönderilmesi</vt:lpstr>
      <vt:lpstr>2. İsçi Arıların Yiyecek Kaynağı Bölgelerine Gönderilmesi</vt:lpstr>
      <vt:lpstr>3. Gözcü Arıların Seleksiyonda Kullanacakları Olasılık Değerlerinin Hesaplanması (Dans Benzetimi)</vt:lpstr>
      <vt:lpstr>  3. Gözcü Arıların Seleksiyonda Kullanacakları Olasılık Değerlerinin Hesaplanması (Dans Benzetimi) </vt:lpstr>
      <vt:lpstr>3. Gözcü Arıların Seleksiyonda Kullanacakları Olasılık Değerlerinin Hesaplanması (Dans Benzetimi)</vt:lpstr>
      <vt:lpstr>4. Gözcü Arıların Yiyecek Kaynağı Bölgesi Seçmeleri</vt:lpstr>
      <vt:lpstr>4. Gözcü Arıların Yiyecek Kaynağı Bölgesi Seçmeleri</vt:lpstr>
      <vt:lpstr>5. Kaynağı Bırakma Kriteri: Limit ve Kaşif Arı Üretimi</vt:lpstr>
      <vt:lpstr>5. Kaynağı Bırakma Kriteri: Limit ve Kaşif Arı Üretimi </vt:lpstr>
      <vt:lpstr>6. Seleksiyon Mekanizmaları</vt:lpstr>
      <vt:lpstr>6. Seleksiyon Mekanizmaları </vt:lpstr>
      <vt:lpstr>6. Seleksiyon Mekanizmaları</vt:lpstr>
      <vt:lpstr>Özetle …</vt:lpstr>
      <vt:lpstr>Referanslar</vt:lpstr>
      <vt:lpstr>Sunumda emeği geçenler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167</cp:revision>
  <dcterms:created xsi:type="dcterms:W3CDTF">2020-03-31T11:18:49Z</dcterms:created>
  <dcterms:modified xsi:type="dcterms:W3CDTF">2020-04-08T08:22:07Z</dcterms:modified>
</cp:coreProperties>
</file>