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71" r:id="rId12"/>
    <p:sldId id="272" r:id="rId13"/>
    <p:sldId id="266" r:id="rId14"/>
    <p:sldId id="267" r:id="rId15"/>
    <p:sldId id="268" r:id="rId16"/>
    <p:sldId id="269" r:id="rId17"/>
    <p:sldId id="270" r:id="rId1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00CC99"/>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p:cViewPr varScale="1">
        <p:scale>
          <a:sx n="69" d="100"/>
          <a:sy n="69" d="100"/>
        </p:scale>
        <p:origin x="-1440"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2">
        <a:schemeClr val="bg2"/>
      </p:bgRef>
    </p:bg>
    <p:spTree>
      <p:nvGrpSpPr>
        <p:cNvPr id="1" name=""/>
        <p:cNvGrpSpPr/>
        <p:nvPr/>
      </p:nvGrpSpPr>
      <p:grpSpPr>
        <a:xfrm>
          <a:off x="0" y="0"/>
          <a:ext cx="0" cy="0"/>
          <a:chOff x="0" y="0"/>
          <a:chExt cx="0" cy="0"/>
        </a:xfrm>
      </p:grpSpPr>
      <p:sp>
        <p:nvSpPr>
          <p:cNvPr id="7" name="Serbest 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Serbest 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Başlık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tr-TR" smtClean="0"/>
              <a:t>Asıl başlık stili için tıklatın</a:t>
            </a:r>
            <a:endParaRPr kumimoji="0" lang="en-US"/>
          </a:p>
        </p:txBody>
      </p:sp>
      <p:sp>
        <p:nvSpPr>
          <p:cNvPr id="17" name="Alt Başlık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Veri Yer Tutucusu 29"/>
          <p:cNvSpPr>
            <a:spLocks noGrp="1"/>
          </p:cNvSpPr>
          <p:nvPr>
            <p:ph type="dt" sz="half" idx="10"/>
          </p:nvPr>
        </p:nvSpPr>
        <p:spPr/>
        <p:txBody>
          <a:bodyPr/>
          <a:lstStyle/>
          <a:p>
            <a:fld id="{4EF6FCA3-2F48-45FB-A94F-E5B3F2DABE4E}" type="datetimeFigureOut">
              <a:rPr lang="tr-TR" smtClean="0"/>
              <a:t>9.04.2020</a:t>
            </a:fld>
            <a:endParaRPr lang="tr-TR"/>
          </a:p>
        </p:txBody>
      </p:sp>
      <p:sp>
        <p:nvSpPr>
          <p:cNvPr id="19" name="Altbilgi Yer Tutucusu 18"/>
          <p:cNvSpPr>
            <a:spLocks noGrp="1"/>
          </p:cNvSpPr>
          <p:nvPr>
            <p:ph type="ftr" sz="quarter" idx="11"/>
          </p:nvPr>
        </p:nvSpPr>
        <p:spPr/>
        <p:txBody>
          <a:bodyPr/>
          <a:lstStyle/>
          <a:p>
            <a:endParaRPr lang="tr-TR"/>
          </a:p>
        </p:txBody>
      </p:sp>
      <p:sp>
        <p:nvSpPr>
          <p:cNvPr id="27" name="Slayt Numarası Yer Tutucusu 26"/>
          <p:cNvSpPr>
            <a:spLocks noGrp="1"/>
          </p:cNvSpPr>
          <p:nvPr>
            <p:ph type="sldNum" sz="quarter" idx="12"/>
          </p:nvPr>
        </p:nvSpPr>
        <p:spPr/>
        <p:txBody>
          <a:bodyPr/>
          <a:lstStyle/>
          <a:p>
            <a:fld id="{49ACA251-8536-4EE3-9455-3F9247D186EC}"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4EF6FCA3-2F48-45FB-A94F-E5B3F2DABE4E}" type="datetimeFigureOut">
              <a:rPr lang="tr-TR" smtClean="0"/>
              <a:t>9.04.2020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9ACA251-8536-4EE3-9455-3F9247D186EC}"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4EF6FCA3-2F48-45FB-A94F-E5B3F2DABE4E}" type="datetimeFigureOut">
              <a:rPr lang="tr-TR" smtClean="0"/>
              <a:t>9.04.2020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9ACA251-8536-4EE3-9455-3F9247D186EC}"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lgn="l">
              <a:defRPr/>
            </a:lvl1pPr>
          </a:lstStyle>
          <a:p>
            <a:r>
              <a:rPr kumimoji="0" lang="tr-TR" smtClean="0"/>
              <a:t>Asıl başlık stili için tıklatın</a:t>
            </a:r>
            <a:endParaRPr kumimoji="0" lang="en-US"/>
          </a:p>
        </p:txBody>
      </p:sp>
      <p:sp>
        <p:nvSpPr>
          <p:cNvPr id="3" name="İçerik Yer Tutucusu 2"/>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4EF6FCA3-2F48-45FB-A94F-E5B3F2DABE4E}" type="datetimeFigureOut">
              <a:rPr lang="tr-TR" smtClean="0"/>
              <a:t>9.04.2020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9ACA251-8536-4EE3-9455-3F9247D186EC}"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2">
        <a:schemeClr val="bg2"/>
      </p:bgRef>
    </p:bg>
    <p:spTree>
      <p:nvGrpSpPr>
        <p:cNvPr id="1" name=""/>
        <p:cNvGrpSpPr/>
        <p:nvPr/>
      </p:nvGrpSpPr>
      <p:grpSpPr>
        <a:xfrm>
          <a:off x="0" y="0"/>
          <a:ext cx="0" cy="0"/>
          <a:chOff x="0" y="0"/>
          <a:chExt cx="0" cy="0"/>
        </a:xfrm>
      </p:grpSpPr>
      <p:sp>
        <p:nvSpPr>
          <p:cNvPr id="7" name="Serbest 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Serbest 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Başlık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Veri Yer Tutucusu 3"/>
          <p:cNvSpPr>
            <a:spLocks noGrp="1"/>
          </p:cNvSpPr>
          <p:nvPr>
            <p:ph type="dt" sz="half" idx="10"/>
          </p:nvPr>
        </p:nvSpPr>
        <p:spPr/>
        <p:txBody>
          <a:bodyPr/>
          <a:lstStyle/>
          <a:p>
            <a:fld id="{4EF6FCA3-2F48-45FB-A94F-E5B3F2DABE4E}" type="datetimeFigureOut">
              <a:rPr lang="tr-TR" smtClean="0"/>
              <a:t>9.04.2020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9ACA251-8536-4EE3-9455-3F9247D186EC}"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7467600" cy="1143000"/>
          </a:xfrm>
        </p:spPr>
        <p:txBody>
          <a:bodyPr/>
          <a:lstStyle/>
          <a:p>
            <a:r>
              <a:rPr kumimoji="0" lang="tr-TR" smtClean="0"/>
              <a:t>Asıl başlık stili için tıklatın</a:t>
            </a:r>
            <a:endParaRPr kumimoji="0" lang="en-US"/>
          </a:p>
        </p:txBody>
      </p:sp>
      <p:sp>
        <p:nvSpPr>
          <p:cNvPr id="3" name="İçerik Yer Tutucusu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İçerik Yer Tutucusu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Veri Yer Tutucusu 4"/>
          <p:cNvSpPr>
            <a:spLocks noGrp="1"/>
          </p:cNvSpPr>
          <p:nvPr>
            <p:ph type="dt" sz="half" idx="10"/>
          </p:nvPr>
        </p:nvSpPr>
        <p:spPr/>
        <p:txBody>
          <a:bodyPr/>
          <a:lstStyle/>
          <a:p>
            <a:fld id="{4EF6FCA3-2F48-45FB-A94F-E5B3F2DABE4E}" type="datetimeFigureOut">
              <a:rPr lang="tr-TR" smtClean="0"/>
              <a:t>9.04.2020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9ACA251-8536-4EE3-9455-3F9247D186EC}"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8229600" cy="1143000"/>
          </a:xfrm>
        </p:spPr>
        <p:txBody>
          <a:bodyPr anchor="ctr"/>
          <a:lstStyle>
            <a:lvl1pPr>
              <a:defRPr/>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Metin Yer Tutucusu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İçerik Yer Tutucusu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İçerik Yer Tutucusu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Veri Yer Tutucusu 6"/>
          <p:cNvSpPr>
            <a:spLocks noGrp="1"/>
          </p:cNvSpPr>
          <p:nvPr>
            <p:ph type="dt" sz="half" idx="10"/>
          </p:nvPr>
        </p:nvSpPr>
        <p:spPr/>
        <p:txBody>
          <a:bodyPr/>
          <a:lstStyle/>
          <a:p>
            <a:fld id="{4EF6FCA3-2F48-45FB-A94F-E5B3F2DABE4E}" type="datetimeFigureOut">
              <a:rPr lang="tr-TR" smtClean="0"/>
              <a:t>9.04.2020</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49ACA251-8536-4EE3-9455-3F9247D186EC}"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320"/>
            <a:ext cx="7470648" cy="1143000"/>
          </a:xfrm>
        </p:spPr>
        <p:txBody>
          <a:bodyPr anchor="ctr"/>
          <a:lstStyle>
            <a:lvl1pPr algn="l">
              <a:defRPr sz="4600"/>
            </a:lvl1pPr>
          </a:lstStyle>
          <a:p>
            <a:r>
              <a:rPr kumimoji="0" lang="tr-TR" smtClean="0"/>
              <a:t>Asıl başlık stili için tıklatın</a:t>
            </a:r>
            <a:endParaRPr kumimoji="0" lang="en-US"/>
          </a:p>
        </p:txBody>
      </p:sp>
      <p:sp>
        <p:nvSpPr>
          <p:cNvPr id="7" name="Veri Yer Tutucusu 6"/>
          <p:cNvSpPr>
            <a:spLocks noGrp="1"/>
          </p:cNvSpPr>
          <p:nvPr>
            <p:ph type="dt" sz="half" idx="10"/>
          </p:nvPr>
        </p:nvSpPr>
        <p:spPr/>
        <p:txBody>
          <a:bodyPr/>
          <a:lstStyle/>
          <a:p>
            <a:fld id="{4EF6FCA3-2F48-45FB-A94F-E5B3F2DABE4E}" type="datetimeFigureOut">
              <a:rPr lang="tr-TR" smtClean="0"/>
              <a:t>9.04.2020</a:t>
            </a:fld>
            <a:endParaRPr lang="tr-TR"/>
          </a:p>
        </p:txBody>
      </p:sp>
      <p:sp>
        <p:nvSpPr>
          <p:cNvPr id="8" name="Slayt Numarası Yer Tutucusu 7"/>
          <p:cNvSpPr>
            <a:spLocks noGrp="1"/>
          </p:cNvSpPr>
          <p:nvPr>
            <p:ph type="sldNum" sz="quarter" idx="11"/>
          </p:nvPr>
        </p:nvSpPr>
        <p:spPr/>
        <p:txBody>
          <a:bodyPr/>
          <a:lstStyle/>
          <a:p>
            <a:fld id="{49ACA251-8536-4EE3-9455-3F9247D186EC}" type="slidenum">
              <a:rPr lang="tr-TR" smtClean="0"/>
              <a:t>‹#›</a:t>
            </a:fld>
            <a:endParaRPr lang="tr-TR"/>
          </a:p>
        </p:txBody>
      </p:sp>
      <p:sp>
        <p:nvSpPr>
          <p:cNvPr id="9" name="Altbilgi Yer Tutucusu 8"/>
          <p:cNvSpPr>
            <a:spLocks noGrp="1"/>
          </p:cNvSpPr>
          <p:nvPr>
            <p:ph type="ftr" sz="quarter" idx="12"/>
          </p:nvPr>
        </p:nvSpPr>
        <p:spPr/>
        <p:txBody>
          <a:bodyPr/>
          <a:lstStyle/>
          <a:p>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4EF6FCA3-2F48-45FB-A94F-E5B3F2DABE4E}" type="datetimeFigureOut">
              <a:rPr lang="tr-TR" smtClean="0"/>
              <a:t>9.04.2020</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49ACA251-8536-4EE3-9455-3F9247D186EC}"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tr-TR" smtClean="0"/>
              <a:t>Asıl başlık stili için tıklatın</a:t>
            </a:r>
            <a:endParaRPr kumimoji="0" lang="en-US"/>
          </a:p>
        </p:txBody>
      </p:sp>
      <p:sp>
        <p:nvSpPr>
          <p:cNvPr id="3" name="Metin Yer Tutucusu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4" name="İçerik Yer Tutucusu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Veri Yer Tutucusu 4"/>
          <p:cNvSpPr>
            <a:spLocks noGrp="1"/>
          </p:cNvSpPr>
          <p:nvPr>
            <p:ph type="dt" sz="half" idx="10"/>
          </p:nvPr>
        </p:nvSpPr>
        <p:spPr/>
        <p:txBody>
          <a:bodyPr/>
          <a:lstStyle/>
          <a:p>
            <a:fld id="{4EF6FCA3-2F48-45FB-A94F-E5B3F2DABE4E}" type="datetimeFigureOut">
              <a:rPr lang="tr-TR" smtClean="0"/>
              <a:t>9.04.2020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a:xfrm>
            <a:off x="8156448" y="6422064"/>
            <a:ext cx="762000" cy="365125"/>
          </a:xfrm>
        </p:spPr>
        <p:txBody>
          <a:bodyPr/>
          <a:lstStyle/>
          <a:p>
            <a:fld id="{49ACA251-8536-4EE3-9455-3F9247D186EC}"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tr-TR" smtClean="0"/>
              <a:t>Asıl başlık stili için tıklatın</a:t>
            </a:r>
            <a:endParaRPr kumimoji="0" lang="en-US"/>
          </a:p>
        </p:txBody>
      </p:sp>
      <p:sp>
        <p:nvSpPr>
          <p:cNvPr id="3" name="Resim Yer Tutucusu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tr-TR" smtClean="0"/>
              <a:t>Resim eklemek için simgeyi tıklatın</a:t>
            </a:r>
            <a:endParaRPr kumimoji="0" lang="en-US" dirty="0"/>
          </a:p>
        </p:txBody>
      </p:sp>
      <p:sp>
        <p:nvSpPr>
          <p:cNvPr id="4" name="Metin Yer Tutucusu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5" name="Veri Yer Tutucusu 4"/>
          <p:cNvSpPr>
            <a:spLocks noGrp="1"/>
          </p:cNvSpPr>
          <p:nvPr>
            <p:ph type="dt" sz="half" idx="10"/>
          </p:nvPr>
        </p:nvSpPr>
        <p:spPr>
          <a:xfrm>
            <a:off x="457200" y="6422064"/>
            <a:ext cx="2133600" cy="365125"/>
          </a:xfrm>
        </p:spPr>
        <p:txBody>
          <a:bodyPr/>
          <a:lstStyle/>
          <a:p>
            <a:fld id="{4EF6FCA3-2F48-45FB-A94F-E5B3F2DABE4E}" type="datetimeFigureOut">
              <a:rPr lang="tr-TR" smtClean="0"/>
              <a:t>9.04.2020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9ACA251-8536-4EE3-9455-3F9247D186EC}"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Serbest 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Serbest 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Başlık Yer Tutucusu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tr-TR" smtClean="0"/>
              <a:t>Asıl başlık stili için tıklatın</a:t>
            </a:r>
            <a:endParaRPr kumimoji="0" lang="en-US"/>
          </a:p>
        </p:txBody>
      </p:sp>
      <p:sp>
        <p:nvSpPr>
          <p:cNvPr id="30" name="Metin Yer Tutucusu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Veri Yer Tutucusu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4EF6FCA3-2F48-45FB-A94F-E5B3F2DABE4E}" type="datetimeFigureOut">
              <a:rPr lang="tr-TR" smtClean="0"/>
              <a:t>9.04.2020</a:t>
            </a:fld>
            <a:endParaRPr lang="tr-TR"/>
          </a:p>
        </p:txBody>
      </p:sp>
      <p:sp>
        <p:nvSpPr>
          <p:cNvPr id="22" name="Altbilgi Yer Tutucusu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tr-TR"/>
          </a:p>
        </p:txBody>
      </p:sp>
      <p:sp>
        <p:nvSpPr>
          <p:cNvPr id="18" name="Slayt Numarası Yer Tutucusu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49ACA251-8536-4EE3-9455-3F9247D186EC}" type="slidenum">
              <a:rPr lang="tr-TR" smtClean="0"/>
              <a:t>‹#›</a:t>
            </a:fld>
            <a:endParaRPr lang="tr-TR"/>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bilgisayarkavramlari.com/2009/11/23/arama-algoritmalari-search-algorithm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55576" y="692696"/>
            <a:ext cx="7543800" cy="3024336"/>
          </a:xfrm>
        </p:spPr>
        <p:txBody>
          <a:bodyPr>
            <a:normAutofit/>
          </a:bodyPr>
          <a:lstStyle/>
          <a:p>
            <a:pPr algn="ctr"/>
            <a:r>
              <a:rPr lang="tr-TR" sz="4400" dirty="0" smtClean="0"/>
              <a:t>TEPE TIRMANMA ALGORİTMASI</a:t>
            </a:r>
            <a:br>
              <a:rPr lang="tr-TR" sz="4400" dirty="0" smtClean="0"/>
            </a:br>
            <a:r>
              <a:rPr lang="tr-TR" sz="4400" dirty="0" smtClean="0"/>
              <a:t>(HILL CLIMBING ALGORITHM)</a:t>
            </a:r>
            <a:endParaRPr lang="tr-TR" sz="4400" dirty="0"/>
          </a:p>
        </p:txBody>
      </p:sp>
      <p:sp>
        <p:nvSpPr>
          <p:cNvPr id="3" name="Alt Başlık 2"/>
          <p:cNvSpPr>
            <a:spLocks noGrp="1"/>
          </p:cNvSpPr>
          <p:nvPr>
            <p:ph type="subTitle" idx="1"/>
          </p:nvPr>
        </p:nvSpPr>
        <p:spPr>
          <a:xfrm>
            <a:off x="971600" y="3645024"/>
            <a:ext cx="7036296" cy="2304256"/>
          </a:xfrm>
        </p:spPr>
        <p:txBody>
          <a:bodyPr>
            <a:normAutofit fontScale="92500" lnSpcReduction="10000"/>
          </a:bodyPr>
          <a:lstStyle/>
          <a:p>
            <a:pPr algn="ctr"/>
            <a:r>
              <a:rPr lang="tr-TR" sz="2600" dirty="0" smtClean="0"/>
              <a:t>HAZIRLAYANLAR</a:t>
            </a:r>
          </a:p>
          <a:p>
            <a:pPr algn="l"/>
            <a:r>
              <a:rPr lang="tr-TR" sz="2400" dirty="0" smtClean="0"/>
              <a:t>Zeynep İpek TAYYAR            B171210015</a:t>
            </a:r>
          </a:p>
          <a:p>
            <a:pPr algn="l"/>
            <a:r>
              <a:rPr lang="tr-TR" sz="2400" dirty="0" smtClean="0"/>
              <a:t>Özüm BOZDAĞ                     B171210039</a:t>
            </a:r>
          </a:p>
          <a:p>
            <a:pPr algn="l"/>
            <a:r>
              <a:rPr lang="tr-TR" sz="2400" dirty="0" smtClean="0"/>
              <a:t>Rabia ÖZÇELİK                     B171210021</a:t>
            </a:r>
          </a:p>
          <a:p>
            <a:pPr algn="l"/>
            <a:r>
              <a:rPr lang="tr-TR" sz="2400" dirty="0" smtClean="0"/>
              <a:t>Ferhat ACAR                          B161210051</a:t>
            </a:r>
          </a:p>
          <a:p>
            <a:pPr algn="l"/>
            <a:r>
              <a:rPr lang="tr-TR" sz="2400" dirty="0" smtClean="0"/>
              <a:t>Miray ÇOBAN                         B171210035</a:t>
            </a:r>
            <a:endParaRPr lang="tr-TR" sz="2400" dirty="0"/>
          </a:p>
        </p:txBody>
      </p:sp>
    </p:spTree>
    <p:extLst>
      <p:ext uri="{BB962C8B-B14F-4D97-AF65-F5344CB8AC3E}">
        <p14:creationId xmlns:p14="http://schemas.microsoft.com/office/powerpoint/2010/main" val="33642933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7544" y="548680"/>
            <a:ext cx="7467600" cy="4525963"/>
          </a:xfrm>
        </p:spPr>
        <p:txBody>
          <a:bodyPr/>
          <a:lstStyle/>
          <a:p>
            <a:pPr lvl="0"/>
            <a:r>
              <a:rPr lang="tr-TR" sz="2800" b="1" dirty="0" err="1"/>
              <a:t>Ridge</a:t>
            </a:r>
            <a:r>
              <a:rPr lang="tr-TR" sz="2800" b="1" dirty="0"/>
              <a:t>(Sırt):</a:t>
            </a:r>
            <a:r>
              <a:rPr lang="tr-TR" sz="2800" dirty="0"/>
              <a:t> Sırttaki herhangi bir nokta tepe gibi görünebilir, çünkü olası tüm yönlerde hareket aşağı doğrudur. Dolayısıyla algoritma bu duruma ulaştığında durur..</a:t>
            </a:r>
          </a:p>
          <a:p>
            <a:endParaRPr lang="tr-TR"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068960"/>
            <a:ext cx="5102599"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67763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37114" y="4149080"/>
            <a:ext cx="7467600" cy="2448272"/>
          </a:xfrm>
        </p:spPr>
        <p:txBody>
          <a:bodyPr>
            <a:normAutofit fontScale="62500" lnSpcReduction="20000"/>
          </a:bodyPr>
          <a:lstStyle/>
          <a:p>
            <a:r>
              <a:rPr lang="tr-TR" dirty="0"/>
              <a:t>Örneğin bu ağaçta en az maliyetle sonuca ulaşmaya çalıştığımızda ilk durumda a </a:t>
            </a:r>
            <a:r>
              <a:rPr lang="tr-TR" dirty="0" smtClean="0"/>
              <a:t>düğümüne uğruyoruz. Düğümlerde ki değerler sezgisel sonuçlar olarak adlandırılıyor.</a:t>
            </a:r>
            <a:endParaRPr lang="tr-TR" dirty="0"/>
          </a:p>
          <a:p>
            <a:r>
              <a:rPr lang="tr-TR" dirty="0"/>
              <a:t>H ve </a:t>
            </a:r>
            <a:r>
              <a:rPr lang="tr-TR" dirty="0" smtClean="0"/>
              <a:t>k düğümlerinin </a:t>
            </a:r>
            <a:r>
              <a:rPr lang="tr-TR" dirty="0"/>
              <a:t>sezgisel maliyetleri 0 verildiği için onları son </a:t>
            </a:r>
            <a:r>
              <a:rPr lang="tr-TR" dirty="0" smtClean="0"/>
              <a:t>nokta, sonuç durumu olarak </a:t>
            </a:r>
            <a:r>
              <a:rPr lang="tr-TR" dirty="0"/>
              <a:t>kabul </a:t>
            </a:r>
            <a:r>
              <a:rPr lang="tr-TR" dirty="0" smtClean="0"/>
              <a:t>edebiliriz.</a:t>
            </a:r>
            <a:endParaRPr lang="tr-TR" dirty="0"/>
          </a:p>
          <a:p>
            <a:r>
              <a:rPr lang="tr-TR" dirty="0"/>
              <a:t>Burada a </a:t>
            </a:r>
            <a:r>
              <a:rPr lang="tr-TR" dirty="0" smtClean="0"/>
              <a:t>düğümünden </a:t>
            </a:r>
            <a:r>
              <a:rPr lang="tr-TR" dirty="0"/>
              <a:t>başlayarak tepe tırmanması yapmayı denediğimizde iki alternatifimiz var </a:t>
            </a:r>
            <a:r>
              <a:rPr lang="tr-TR" dirty="0" smtClean="0"/>
              <a:t>b ya da f düğümü.</a:t>
            </a:r>
            <a:endParaRPr lang="tr-TR" dirty="0"/>
          </a:p>
          <a:p>
            <a:r>
              <a:rPr lang="tr-TR" dirty="0"/>
              <a:t>B de sezgisel maliyet 10, f de ki sezgisel maliyet 7’dir</a:t>
            </a:r>
            <a:r>
              <a:rPr lang="tr-TR" dirty="0" smtClean="0"/>
              <a:t>.  </a:t>
            </a:r>
            <a:r>
              <a:rPr lang="tr-TR" dirty="0"/>
              <a:t>Az olanı tercih edeceğimiz için f düğümüne gidiyoruz.</a:t>
            </a:r>
            <a:endParaRPr lang="tr-TR"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99" y="188641"/>
            <a:ext cx="6998631" cy="3815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50124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3284984"/>
            <a:ext cx="7467600" cy="2841179"/>
          </a:xfrm>
        </p:spPr>
        <p:txBody>
          <a:bodyPr>
            <a:normAutofit fontScale="70000" lnSpcReduction="20000"/>
          </a:bodyPr>
          <a:lstStyle/>
          <a:p>
            <a:r>
              <a:rPr lang="tr-TR" dirty="0" smtClean="0"/>
              <a:t>F düğümünden sonra algoritma aç gözlü bir yaklaşım yaparak g düğümüne ilerleyecektir. Fakat g </a:t>
            </a:r>
            <a:r>
              <a:rPr lang="tr-TR" dirty="0"/>
              <a:t>bizim bir sonuç durumumuz değildi yani geldiğimiz noktada sonuca ulaşamamış oluyoruz. Tepe Tırmanma Algoritmasında böyle bir sorun vardır. Her zaman sonuca ulaşamayabiliriz. Bu örnekte sonuç durumuna ulaşamama sebebimiz </a:t>
            </a:r>
            <a:r>
              <a:rPr lang="tr-TR" dirty="0" smtClean="0"/>
              <a:t>algoritmanın </a:t>
            </a:r>
            <a:r>
              <a:rPr lang="tr-TR" dirty="0" err="1"/>
              <a:t>local</a:t>
            </a:r>
            <a:r>
              <a:rPr lang="tr-TR" dirty="0"/>
              <a:t> minimuma takılıyor olmasıdır.</a:t>
            </a:r>
          </a:p>
          <a:p>
            <a:r>
              <a:rPr lang="tr-TR" dirty="0"/>
              <a:t>Tepe tırmanma algoritmasında </a:t>
            </a:r>
            <a:r>
              <a:rPr lang="tr-TR" dirty="0" err="1"/>
              <a:t>local</a:t>
            </a:r>
            <a:r>
              <a:rPr lang="tr-TR" dirty="0"/>
              <a:t> minimum ve </a:t>
            </a:r>
            <a:r>
              <a:rPr lang="tr-TR" dirty="0" err="1"/>
              <a:t>local</a:t>
            </a:r>
            <a:r>
              <a:rPr lang="tr-TR" dirty="0"/>
              <a:t> </a:t>
            </a:r>
            <a:r>
              <a:rPr lang="tr-TR" dirty="0" err="1"/>
              <a:t>maximumumu</a:t>
            </a:r>
            <a:r>
              <a:rPr lang="tr-TR" dirty="0"/>
              <a:t> çözmek için geliştirmeler vardır.</a:t>
            </a:r>
          </a:p>
          <a:p>
            <a:endParaRPr lang="tr-TR" dirty="0"/>
          </a:p>
        </p:txBody>
      </p:sp>
      <p:pic>
        <p:nvPicPr>
          <p:cNvPr id="10242" name="Picture 2" descr="C:\Users\ozum\Desktop\Adsı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16632"/>
            <a:ext cx="6487794" cy="3024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26519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332656"/>
            <a:ext cx="7931224" cy="5793507"/>
          </a:xfrm>
        </p:spPr>
        <p:txBody>
          <a:bodyPr>
            <a:normAutofit fontScale="92500"/>
          </a:bodyPr>
          <a:lstStyle/>
          <a:p>
            <a:r>
              <a:rPr lang="tr-TR" sz="3600" b="1" dirty="0"/>
              <a:t>Tepe </a:t>
            </a:r>
            <a:r>
              <a:rPr lang="tr-TR" sz="3600" b="1" dirty="0"/>
              <a:t>T</a:t>
            </a:r>
            <a:r>
              <a:rPr lang="tr-TR" sz="3600" b="1" dirty="0" smtClean="0"/>
              <a:t>ırmanma </a:t>
            </a:r>
            <a:r>
              <a:rPr lang="tr-TR" sz="3600" b="1" dirty="0"/>
              <a:t>A</a:t>
            </a:r>
            <a:r>
              <a:rPr lang="tr-TR" sz="3600" b="1" dirty="0" smtClean="0"/>
              <a:t>lgoritması </a:t>
            </a:r>
            <a:r>
              <a:rPr lang="tr-TR" sz="3600" b="1" dirty="0"/>
              <a:t>Ç</a:t>
            </a:r>
            <a:r>
              <a:rPr lang="tr-TR" sz="3600" b="1" dirty="0" smtClean="0"/>
              <a:t>eşitleri</a:t>
            </a:r>
          </a:p>
          <a:p>
            <a:endParaRPr lang="tr-TR" sz="3600" b="1" dirty="0"/>
          </a:p>
          <a:p>
            <a:r>
              <a:rPr lang="tr-TR" sz="3200" dirty="0" err="1" smtClean="0">
                <a:solidFill>
                  <a:srgbClr val="009999"/>
                </a:solidFill>
              </a:rPr>
              <a:t>Steepest</a:t>
            </a:r>
            <a:r>
              <a:rPr lang="tr-TR" sz="3200" dirty="0" smtClean="0">
                <a:solidFill>
                  <a:srgbClr val="009999"/>
                </a:solidFill>
              </a:rPr>
              <a:t> </a:t>
            </a:r>
            <a:r>
              <a:rPr lang="tr-TR" sz="3200" dirty="0" err="1" smtClean="0">
                <a:solidFill>
                  <a:srgbClr val="009999"/>
                </a:solidFill>
              </a:rPr>
              <a:t>Ascent</a:t>
            </a:r>
            <a:r>
              <a:rPr lang="tr-TR" sz="3200" dirty="0" smtClean="0">
                <a:solidFill>
                  <a:srgbClr val="009999"/>
                </a:solidFill>
              </a:rPr>
              <a:t> </a:t>
            </a:r>
            <a:r>
              <a:rPr lang="tr-TR" sz="3200" dirty="0" err="1" smtClean="0">
                <a:solidFill>
                  <a:srgbClr val="009999"/>
                </a:solidFill>
              </a:rPr>
              <a:t>Hill</a:t>
            </a:r>
            <a:r>
              <a:rPr lang="tr-TR" sz="3200" dirty="0" smtClean="0">
                <a:solidFill>
                  <a:srgbClr val="009999"/>
                </a:solidFill>
              </a:rPr>
              <a:t> </a:t>
            </a:r>
            <a:r>
              <a:rPr lang="tr-TR" sz="3200" dirty="0" err="1" smtClean="0">
                <a:solidFill>
                  <a:srgbClr val="009999"/>
                </a:solidFill>
              </a:rPr>
              <a:t>Climbing</a:t>
            </a:r>
            <a:r>
              <a:rPr lang="tr-TR" sz="3200" dirty="0" smtClean="0">
                <a:solidFill>
                  <a:srgbClr val="009999"/>
                </a:solidFill>
              </a:rPr>
              <a:t> </a:t>
            </a:r>
          </a:p>
          <a:p>
            <a:r>
              <a:rPr lang="tr-TR" dirty="0" smtClean="0"/>
              <a:t>Klasik </a:t>
            </a:r>
            <a:r>
              <a:rPr lang="tr-TR" dirty="0"/>
              <a:t>tepe tırmanma algoritmasından farklı olarak </a:t>
            </a:r>
            <a:r>
              <a:rPr lang="tr-TR" dirty="0" smtClean="0"/>
              <a:t>bu algoritmada</a:t>
            </a:r>
            <a:r>
              <a:rPr lang="tr-TR" dirty="0"/>
              <a:t>, bulunabilen bütün sonuçlar arasından bir seçim yapılır. Bu algoritmada da klasik tepe tırmanma algoritmasında da sorun aynıdır. Şayet arama işlemi sırasında bir yerel çukura (</a:t>
            </a:r>
            <a:r>
              <a:rPr lang="tr-TR" dirty="0" err="1"/>
              <a:t>local</a:t>
            </a:r>
            <a:r>
              <a:rPr lang="tr-TR" dirty="0"/>
              <a:t> minimum) rastlanılırsa bu durumdan algoritma kendisini kurtaramayarak en doğru sonucu bulamayabilir.</a:t>
            </a:r>
          </a:p>
          <a:p>
            <a:endParaRPr lang="tr-TR" dirty="0"/>
          </a:p>
        </p:txBody>
      </p:sp>
    </p:spTree>
    <p:extLst>
      <p:ext uri="{BB962C8B-B14F-4D97-AF65-F5344CB8AC3E}">
        <p14:creationId xmlns:p14="http://schemas.microsoft.com/office/powerpoint/2010/main" val="38462628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95536" y="476672"/>
            <a:ext cx="7467600" cy="5217443"/>
          </a:xfrm>
        </p:spPr>
        <p:txBody>
          <a:bodyPr>
            <a:normAutofit fontScale="92500" lnSpcReduction="20000"/>
          </a:bodyPr>
          <a:lstStyle/>
          <a:p>
            <a:r>
              <a:rPr lang="tr-TR" sz="3500" dirty="0" err="1" smtClean="0">
                <a:solidFill>
                  <a:srgbClr val="009999"/>
                </a:solidFill>
              </a:rPr>
              <a:t>Stochastic</a:t>
            </a:r>
            <a:r>
              <a:rPr lang="tr-TR" sz="3500" dirty="0" smtClean="0">
                <a:solidFill>
                  <a:srgbClr val="009999"/>
                </a:solidFill>
              </a:rPr>
              <a:t> </a:t>
            </a:r>
            <a:r>
              <a:rPr lang="tr-TR" sz="3500" dirty="0" err="1" smtClean="0">
                <a:solidFill>
                  <a:srgbClr val="009999"/>
                </a:solidFill>
              </a:rPr>
              <a:t>Hill</a:t>
            </a:r>
            <a:r>
              <a:rPr lang="tr-TR" sz="3500" dirty="0" smtClean="0">
                <a:solidFill>
                  <a:srgbClr val="009999"/>
                </a:solidFill>
              </a:rPr>
              <a:t> </a:t>
            </a:r>
            <a:r>
              <a:rPr lang="tr-TR" sz="3500" dirty="0" err="1" smtClean="0">
                <a:solidFill>
                  <a:srgbClr val="009999"/>
                </a:solidFill>
              </a:rPr>
              <a:t>Climbing</a:t>
            </a:r>
            <a:r>
              <a:rPr lang="tr-TR" sz="3500" dirty="0" smtClean="0">
                <a:solidFill>
                  <a:srgbClr val="009999"/>
                </a:solidFill>
              </a:rPr>
              <a:t> </a:t>
            </a:r>
          </a:p>
          <a:p>
            <a:endParaRPr lang="tr-TR" sz="3500" dirty="0" smtClean="0">
              <a:solidFill>
                <a:srgbClr val="009999"/>
              </a:solidFill>
            </a:endParaRPr>
          </a:p>
          <a:p>
            <a:r>
              <a:rPr lang="tr-TR" dirty="0" smtClean="0"/>
              <a:t>Buna </a:t>
            </a:r>
            <a:r>
              <a:rPr lang="tr-TR" dirty="0"/>
              <a:t>karşılık </a:t>
            </a:r>
            <a:r>
              <a:rPr lang="tr-TR" dirty="0" err="1"/>
              <a:t>olasılıksal</a:t>
            </a:r>
            <a:r>
              <a:rPr lang="tr-TR" dirty="0"/>
              <a:t> tepe tırmanma algoritmasında ( </a:t>
            </a:r>
            <a:r>
              <a:rPr lang="tr-TR" dirty="0" err="1"/>
              <a:t>stochastic</a:t>
            </a:r>
            <a:r>
              <a:rPr lang="tr-TR" dirty="0"/>
              <a:t> </a:t>
            </a:r>
            <a:r>
              <a:rPr lang="tr-TR" dirty="0" err="1"/>
              <a:t>hill</a:t>
            </a:r>
            <a:r>
              <a:rPr lang="tr-TR" dirty="0"/>
              <a:t> </a:t>
            </a:r>
            <a:r>
              <a:rPr lang="tr-TR" dirty="0" err="1"/>
              <a:t>climbing</a:t>
            </a:r>
            <a:r>
              <a:rPr lang="tr-TR" dirty="0"/>
              <a:t> </a:t>
            </a:r>
            <a:r>
              <a:rPr lang="tr-TR" dirty="0" err="1"/>
              <a:t>algorithm</a:t>
            </a:r>
            <a:r>
              <a:rPr lang="tr-TR" dirty="0"/>
              <a:t>) bütün komşuların aranması ve komşuların verdiği sonuca göre hareket etmek yerine, rast gele olarak bir komşunun seçilmesi söz konusudur. Şayet gidilen bu komşu beklenen yönde bir iyileştirme sağlıyorsa, bu yönde aramaya (tırmanmaya) devam edilir, şayet beklenen iyileştirme sağlanamıyorsa, bu durumda daha farklı bir komşu denenir.</a:t>
            </a:r>
          </a:p>
          <a:p>
            <a:endParaRPr lang="tr-TR" dirty="0"/>
          </a:p>
        </p:txBody>
      </p:sp>
    </p:spTree>
    <p:extLst>
      <p:ext uri="{BB962C8B-B14F-4D97-AF65-F5344CB8AC3E}">
        <p14:creationId xmlns:p14="http://schemas.microsoft.com/office/powerpoint/2010/main" val="26643306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95536" y="476672"/>
            <a:ext cx="7467600" cy="4525963"/>
          </a:xfrm>
        </p:spPr>
        <p:txBody>
          <a:bodyPr>
            <a:normAutofit fontScale="70000" lnSpcReduction="20000"/>
          </a:bodyPr>
          <a:lstStyle/>
          <a:p>
            <a:r>
              <a:rPr lang="tr-TR" sz="4100" dirty="0" err="1" smtClean="0">
                <a:solidFill>
                  <a:srgbClr val="009999"/>
                </a:solidFill>
              </a:rPr>
              <a:t>Random</a:t>
            </a:r>
            <a:r>
              <a:rPr lang="tr-TR" sz="4100" dirty="0" smtClean="0">
                <a:solidFill>
                  <a:srgbClr val="009999"/>
                </a:solidFill>
              </a:rPr>
              <a:t> </a:t>
            </a:r>
            <a:r>
              <a:rPr lang="tr-TR" sz="4100" dirty="0" err="1" smtClean="0">
                <a:solidFill>
                  <a:srgbClr val="009999"/>
                </a:solidFill>
              </a:rPr>
              <a:t>Restart</a:t>
            </a:r>
            <a:r>
              <a:rPr lang="tr-TR" sz="4100" dirty="0" smtClean="0">
                <a:solidFill>
                  <a:srgbClr val="009999"/>
                </a:solidFill>
              </a:rPr>
              <a:t> </a:t>
            </a:r>
            <a:r>
              <a:rPr lang="tr-TR" sz="4100" dirty="0" err="1" smtClean="0">
                <a:solidFill>
                  <a:srgbClr val="009999"/>
                </a:solidFill>
              </a:rPr>
              <a:t>Hill</a:t>
            </a:r>
            <a:r>
              <a:rPr lang="tr-TR" sz="4100" dirty="0" smtClean="0">
                <a:solidFill>
                  <a:srgbClr val="009999"/>
                </a:solidFill>
              </a:rPr>
              <a:t> </a:t>
            </a:r>
            <a:r>
              <a:rPr lang="tr-TR" sz="4100" dirty="0" err="1" smtClean="0">
                <a:solidFill>
                  <a:srgbClr val="009999"/>
                </a:solidFill>
              </a:rPr>
              <a:t>Climbing</a:t>
            </a:r>
            <a:endParaRPr lang="tr-TR" sz="4100" dirty="0" smtClean="0">
              <a:solidFill>
                <a:srgbClr val="009999"/>
              </a:solidFill>
            </a:endParaRPr>
          </a:p>
          <a:p>
            <a:endParaRPr lang="tr-TR" sz="4100" dirty="0" smtClean="0">
              <a:solidFill>
                <a:srgbClr val="009999"/>
              </a:solidFill>
            </a:endParaRPr>
          </a:p>
          <a:p>
            <a:r>
              <a:rPr lang="tr-TR" dirty="0" smtClean="0"/>
              <a:t>Yukarıdaki </a:t>
            </a:r>
            <a:r>
              <a:rPr lang="tr-TR" dirty="0"/>
              <a:t>tepe tırmanma algoritmalarının yanında rastgele başlangıç tepe tırmanma algoritması </a:t>
            </a:r>
            <a:r>
              <a:rPr lang="tr-TR" dirty="0" smtClean="0"/>
              <a:t>(</a:t>
            </a:r>
            <a:r>
              <a:rPr lang="tr-TR" dirty="0" err="1" smtClean="0"/>
              <a:t>random</a:t>
            </a:r>
            <a:r>
              <a:rPr lang="tr-TR" dirty="0" smtClean="0"/>
              <a:t> </a:t>
            </a:r>
            <a:r>
              <a:rPr lang="tr-TR" dirty="0" err="1" smtClean="0"/>
              <a:t>restart</a:t>
            </a:r>
            <a:r>
              <a:rPr lang="tr-TR" dirty="0" smtClean="0"/>
              <a:t> </a:t>
            </a:r>
            <a:r>
              <a:rPr lang="tr-TR" dirty="0" err="1" smtClean="0"/>
              <a:t>hill</a:t>
            </a:r>
            <a:r>
              <a:rPr lang="tr-TR" dirty="0" smtClean="0"/>
              <a:t> </a:t>
            </a:r>
            <a:r>
              <a:rPr lang="tr-TR" dirty="0" err="1" smtClean="0"/>
              <a:t>climbing</a:t>
            </a:r>
            <a:r>
              <a:rPr lang="tr-TR" dirty="0" smtClean="0"/>
              <a:t> </a:t>
            </a:r>
            <a:r>
              <a:rPr lang="tr-TR" dirty="0" err="1" smtClean="0"/>
              <a:t>algorithm</a:t>
            </a:r>
            <a:r>
              <a:rPr lang="tr-TR" dirty="0" smtClean="0"/>
              <a:t>) </a:t>
            </a:r>
            <a:r>
              <a:rPr lang="tr-TR" dirty="0"/>
              <a:t>şaşırtıcı derecede iyi sonuç veren bir algoritmadır. Bu algoritma basitçe bir x durumunu başlangıç kabul eder ve daha iyi bir durum bulunca başlangıç durumunu bu daha iyi duruma kaydırır. Algoritma iyi durum buldukça başlangıç durumunu kaydıran ancak bulamadığı durumlarda da aramaya devam eden bir yapıya sahiptir. Rastgele başlangıç tepe tırmanma algoritmasına bazı kaynaklarda pompalı tüfek tepe tırmanma algoritması (</a:t>
            </a:r>
            <a:r>
              <a:rPr lang="tr-TR" dirty="0" err="1"/>
              <a:t>shotgun</a:t>
            </a:r>
            <a:r>
              <a:rPr lang="tr-TR" dirty="0"/>
              <a:t> </a:t>
            </a:r>
            <a:r>
              <a:rPr lang="tr-TR" dirty="0" err="1"/>
              <a:t>hill</a:t>
            </a:r>
            <a:r>
              <a:rPr lang="tr-TR" dirty="0"/>
              <a:t> </a:t>
            </a:r>
            <a:r>
              <a:rPr lang="tr-TR" dirty="0" err="1"/>
              <a:t>climbing</a:t>
            </a:r>
            <a:r>
              <a:rPr lang="tr-TR" dirty="0"/>
              <a:t> </a:t>
            </a:r>
            <a:r>
              <a:rPr lang="tr-TR" dirty="0" err="1"/>
              <a:t>algorithm</a:t>
            </a:r>
            <a:r>
              <a:rPr lang="tr-TR" dirty="0"/>
              <a:t>) ismi de verilmektedir.</a:t>
            </a:r>
          </a:p>
          <a:p>
            <a:endParaRPr lang="tr-TR" dirty="0"/>
          </a:p>
        </p:txBody>
      </p:sp>
    </p:spTree>
    <p:extLst>
      <p:ext uri="{BB962C8B-B14F-4D97-AF65-F5344CB8AC3E}">
        <p14:creationId xmlns:p14="http://schemas.microsoft.com/office/powerpoint/2010/main" val="29005531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N-</a:t>
            </a:r>
            <a:r>
              <a:rPr lang="tr-TR" dirty="0" err="1" smtClean="0"/>
              <a:t>queens</a:t>
            </a:r>
            <a:r>
              <a:rPr lang="tr-TR" dirty="0" smtClean="0"/>
              <a:t> problemi</a:t>
            </a:r>
            <a:endParaRPr lang="tr-TR"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1397" y="1700808"/>
            <a:ext cx="5572125"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493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88640"/>
            <a:ext cx="7488832" cy="5949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2706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95536" y="332656"/>
            <a:ext cx="7467600" cy="6408712"/>
          </a:xfrm>
        </p:spPr>
        <p:txBody>
          <a:bodyPr>
            <a:normAutofit fontScale="70000" lnSpcReduction="20000"/>
          </a:bodyPr>
          <a:lstStyle/>
          <a:p>
            <a:r>
              <a:rPr lang="tr-TR" sz="2300" dirty="0" smtClean="0"/>
              <a:t>Tepe tırmanma algoritması yerel algoritmalardandır.</a:t>
            </a:r>
          </a:p>
          <a:p>
            <a:endParaRPr lang="tr-TR" sz="2000" dirty="0"/>
          </a:p>
          <a:p>
            <a:endParaRPr lang="tr-TR" sz="2000" dirty="0" smtClean="0"/>
          </a:p>
          <a:p>
            <a:endParaRPr lang="tr-TR" sz="2000" dirty="0"/>
          </a:p>
          <a:p>
            <a:endParaRPr lang="tr-TR" sz="2000" dirty="0" smtClean="0"/>
          </a:p>
          <a:p>
            <a:endParaRPr lang="tr-TR" sz="2000" dirty="0"/>
          </a:p>
          <a:p>
            <a:endParaRPr lang="tr-TR" sz="2000" dirty="0" smtClean="0"/>
          </a:p>
          <a:p>
            <a:endParaRPr lang="tr-TR" sz="2000" dirty="0"/>
          </a:p>
          <a:p>
            <a:endParaRPr lang="tr-TR" sz="2300" dirty="0" smtClean="0"/>
          </a:p>
          <a:p>
            <a:endParaRPr lang="tr-TR" sz="2300" dirty="0"/>
          </a:p>
          <a:p>
            <a:endParaRPr lang="tr-TR" sz="2300" dirty="0" smtClean="0"/>
          </a:p>
          <a:p>
            <a:endParaRPr lang="tr-TR" sz="2300" dirty="0"/>
          </a:p>
          <a:p>
            <a:endParaRPr lang="tr-TR" sz="2300" dirty="0" smtClean="0"/>
          </a:p>
          <a:p>
            <a:endParaRPr lang="tr-TR" sz="2300" dirty="0" smtClean="0"/>
          </a:p>
          <a:p>
            <a:endParaRPr lang="tr-TR" sz="2300" b="1" dirty="0"/>
          </a:p>
          <a:p>
            <a:r>
              <a:rPr lang="tr-TR" sz="2300" b="1" dirty="0" smtClean="0"/>
              <a:t>YEREL </a:t>
            </a:r>
            <a:r>
              <a:rPr lang="tr-TR" sz="2300" b="1" dirty="0"/>
              <a:t>ARAMA </a:t>
            </a:r>
            <a:r>
              <a:rPr lang="tr-TR" sz="2300" b="1" dirty="0" smtClean="0"/>
              <a:t>ALGORİTMALARI</a:t>
            </a:r>
          </a:p>
          <a:p>
            <a:endParaRPr lang="tr-TR" sz="2300" b="1" dirty="0"/>
          </a:p>
          <a:p>
            <a:r>
              <a:rPr lang="tr-TR" sz="2300" dirty="0"/>
              <a:t>Eğer sonuca giden yol önemli değilse bu tür algoritmalar kullanılır.</a:t>
            </a:r>
          </a:p>
          <a:p>
            <a:r>
              <a:rPr lang="tr-TR" sz="2300" dirty="0"/>
              <a:t>Yerel arama algoritmaları bir tane </a:t>
            </a:r>
            <a:r>
              <a:rPr lang="tr-TR" sz="2300" dirty="0" err="1"/>
              <a:t>current</a:t>
            </a:r>
            <a:r>
              <a:rPr lang="tr-TR" sz="2300" dirty="0"/>
              <a:t> düğüm ile çalışır ve genel olarak sadece o düğümün komşularına uğrar.</a:t>
            </a:r>
          </a:p>
          <a:p>
            <a:r>
              <a:rPr lang="tr-TR" sz="2300" dirty="0"/>
              <a:t>Yerel arama algoritmaları sistematik olmasa da bize sunduğu iki avantaj var:</a:t>
            </a:r>
          </a:p>
          <a:p>
            <a:pPr lvl="0"/>
            <a:r>
              <a:rPr lang="tr-TR" sz="2300" dirty="0"/>
              <a:t>Bellekte çok az yer kaplarlar (genelde sabit bir değer) ve</a:t>
            </a:r>
          </a:p>
          <a:p>
            <a:pPr lvl="0"/>
            <a:r>
              <a:rPr lang="tr-TR" sz="2300" dirty="0"/>
              <a:t>Büyük ya da sonsuz durum uzaylarında genelde uygun çözümlere ulaşırlar.</a:t>
            </a:r>
          </a:p>
          <a:p>
            <a:r>
              <a:rPr lang="tr-TR" sz="2300" dirty="0"/>
              <a:t>Yerel arama algoritmaları hedefi bulma dışında optimizasyon problemlerinde de kullanılır. Verilen amaç fonksiyonu doğrultusunda en iyi durumu bulmaya çalışır</a:t>
            </a:r>
            <a:r>
              <a:rPr lang="tr-TR" sz="2300" dirty="0" smtClean="0"/>
              <a:t>.</a:t>
            </a:r>
            <a:endParaRPr lang="tr-TR" sz="2300" dirty="0"/>
          </a:p>
        </p:txBody>
      </p:sp>
      <p:pic>
        <p:nvPicPr>
          <p:cNvPr id="1026" name="Picture 2" descr="C:\Users\ozum\Desktop\Yeni klasör\Yeni klasör\sayfa 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980728"/>
            <a:ext cx="7056784" cy="237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1043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51520" y="116632"/>
            <a:ext cx="8568952" cy="6480720"/>
          </a:xfrm>
        </p:spPr>
        <p:txBody>
          <a:bodyPr>
            <a:normAutofit/>
          </a:bodyPr>
          <a:lstStyle/>
          <a:p>
            <a:pPr marL="36576" indent="0">
              <a:buNone/>
            </a:pPr>
            <a:r>
              <a:rPr lang="tr-TR" sz="2000" b="1" dirty="0" smtClean="0">
                <a:solidFill>
                  <a:srgbClr val="009999"/>
                </a:solidFill>
              </a:rPr>
              <a:t>TEPE TIRMANMA ALGORİTMASI(HILL CLIMBING ALGORITHM)</a:t>
            </a:r>
          </a:p>
          <a:p>
            <a:endParaRPr lang="tr-TR" sz="1600" dirty="0" smtClean="0"/>
          </a:p>
          <a:p>
            <a:r>
              <a:rPr lang="tr-TR" sz="1600" dirty="0" smtClean="0"/>
              <a:t>Bilgisayar </a:t>
            </a:r>
            <a:r>
              <a:rPr lang="tr-TR" sz="1600" dirty="0"/>
              <a:t>bilimlerinde kullanılan </a:t>
            </a:r>
            <a:r>
              <a:rPr lang="tr-TR" sz="1600" dirty="0">
                <a:hlinkClick r:id="rId2"/>
              </a:rPr>
              <a:t>arama algoritmalarından</a:t>
            </a:r>
            <a:r>
              <a:rPr lang="tr-TR" sz="1600" dirty="0"/>
              <a:t> birisidir. Arama işleminin yapıldığı grafikteki tepelerden ismini alır. Basitçe bir grafikte bulunan en düşük noktanın aranması sırasında grafikte yapılan hareketin aslında tepe tırmanmaya benzemesinden ismini almaktadır.</a:t>
            </a:r>
          </a:p>
          <a:p>
            <a:endParaRPr lang="tr-TR" dirty="0" smtClean="0"/>
          </a:p>
          <a:p>
            <a:endParaRPr lang="tr-TR" dirty="0"/>
          </a:p>
          <a:p>
            <a:endParaRPr lang="tr-TR" dirty="0" smtClean="0"/>
          </a:p>
          <a:p>
            <a:endParaRPr lang="tr-TR" dirty="0"/>
          </a:p>
          <a:p>
            <a:endParaRPr lang="tr-TR" dirty="0" smtClean="0"/>
          </a:p>
          <a:p>
            <a:endParaRPr lang="tr-TR" dirty="0"/>
          </a:p>
          <a:p>
            <a:r>
              <a:rPr lang="tr-TR" sz="1700" dirty="0"/>
              <a:t>Örneğin yukarıdaki şekilde gösterilen ok temsili bir tepe tırmanma işlemidir. Burada arama yapan algoritma aslında bir çukur bulmuş ancak daha iyisi için tepe tırmanmaktadır denilebilir.</a:t>
            </a:r>
          </a:p>
          <a:p>
            <a:endParaRPr lang="tr-TR" sz="1700" dirty="0" smtClean="0"/>
          </a:p>
          <a:p>
            <a:endParaRPr lang="tr-TR" dirty="0"/>
          </a:p>
        </p:txBody>
      </p:sp>
      <p:pic>
        <p:nvPicPr>
          <p:cNvPr id="4" name="Resim 3" descr="http://www.bilgisayarkavramlari.com/wp-content/uploads/120209_1319_TepeTrmanma1.png"/>
          <p:cNvPicPr/>
          <p:nvPr/>
        </p:nvPicPr>
        <p:blipFill>
          <a:blip r:embed="rId3">
            <a:extLst>
              <a:ext uri="{28A0092B-C50C-407E-A947-70E740481C1C}">
                <a14:useLocalDpi xmlns:a14="http://schemas.microsoft.com/office/drawing/2010/main" val="0"/>
              </a:ext>
            </a:extLst>
          </a:blip>
          <a:srcRect/>
          <a:stretch>
            <a:fillRect/>
          </a:stretch>
        </p:blipFill>
        <p:spPr bwMode="auto">
          <a:xfrm>
            <a:off x="1052705" y="2060848"/>
            <a:ext cx="6408712" cy="2673780"/>
          </a:xfrm>
          <a:prstGeom prst="rect">
            <a:avLst/>
          </a:prstGeom>
          <a:noFill/>
          <a:ln>
            <a:noFill/>
          </a:ln>
        </p:spPr>
      </p:pic>
    </p:spTree>
    <p:extLst>
      <p:ext uri="{BB962C8B-B14F-4D97-AF65-F5344CB8AC3E}">
        <p14:creationId xmlns:p14="http://schemas.microsoft.com/office/powerpoint/2010/main" val="1421302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0" y="332656"/>
            <a:ext cx="6012160" cy="5793507"/>
          </a:xfrm>
        </p:spPr>
        <p:txBody>
          <a:bodyPr>
            <a:noAutofit/>
          </a:bodyPr>
          <a:lstStyle/>
          <a:p>
            <a:r>
              <a:rPr lang="tr-TR" sz="2000" dirty="0"/>
              <a:t>Tepe tırmanma algoritması her </a:t>
            </a:r>
            <a:r>
              <a:rPr lang="tr-TR" sz="2000" dirty="0" err="1"/>
              <a:t>iterasyonda</a:t>
            </a:r>
            <a:r>
              <a:rPr lang="tr-TR" sz="2000" dirty="0"/>
              <a:t> amaç fonksiyonuna göre bulunan düğümün en </a:t>
            </a:r>
            <a:r>
              <a:rPr lang="tr-TR" sz="2000" dirty="0" smtClean="0"/>
              <a:t>başarılı </a:t>
            </a:r>
            <a:r>
              <a:rPr lang="tr-TR" sz="2000" dirty="0"/>
              <a:t>çocuk düğümüne gider.</a:t>
            </a:r>
          </a:p>
          <a:p>
            <a:pPr lvl="0"/>
            <a:r>
              <a:rPr lang="tr-TR" sz="2000" dirty="0"/>
              <a:t>En başarılı çocuk düğüm amaç fonksiyonuna göre en iyi değere (en yüksek ya da en düşük) sahip olan düğümdür.</a:t>
            </a:r>
          </a:p>
          <a:p>
            <a:pPr lvl="0"/>
            <a:r>
              <a:rPr lang="tr-TR" sz="2000" dirty="0"/>
              <a:t>Eğer çocuk düğümlerin hiçbiri bulunulan düğümden iyi değere sahip değilse bulunulan düğümü döndürür.</a:t>
            </a:r>
          </a:p>
          <a:p>
            <a:pPr lvl="0"/>
            <a:r>
              <a:rPr lang="tr-TR" sz="2000" dirty="0"/>
              <a:t>Tepeye tırmanır gibi ilerler.</a:t>
            </a:r>
          </a:p>
          <a:p>
            <a:pPr lvl="0"/>
            <a:r>
              <a:rPr lang="tr-TR" sz="2000" dirty="0"/>
              <a:t>Zirveye ulaştığında, yani komşu düğümlerden hiçbiri daha yüksek değere sahip olmadığında durur.</a:t>
            </a:r>
          </a:p>
          <a:p>
            <a:r>
              <a:rPr lang="tr-TR" sz="2000" dirty="0" smtClean="0"/>
              <a:t>Eğer birden fazla ardıl durum varsa aralarından en iyisini rastgele seçer.</a:t>
            </a:r>
          </a:p>
          <a:p>
            <a:r>
              <a:rPr lang="tr-TR" sz="2000" dirty="0" smtClean="0"/>
              <a:t>Nerede olduğunu bilmediği için(hafıza kullanımı) </a:t>
            </a:r>
            <a:r>
              <a:rPr lang="tr-TR" sz="2000" dirty="0" err="1" smtClean="0"/>
              <a:t>graflarda</a:t>
            </a:r>
            <a:r>
              <a:rPr lang="tr-TR" sz="2000" dirty="0"/>
              <a:t> </a:t>
            </a:r>
            <a:r>
              <a:rPr lang="tr-TR" sz="2000" dirty="0" smtClean="0"/>
              <a:t>olduğu gibi önceki duruma dönme olasılığı yoktur.</a:t>
            </a:r>
            <a:endParaRPr lang="tr-TR" sz="2000" dirty="0"/>
          </a:p>
        </p:txBody>
      </p:sp>
      <p:pic>
        <p:nvPicPr>
          <p:cNvPr id="2050" name="Picture 2" descr="C:\Users\ozum\Desktop\Yeni klasör\Yeni klasör\sayfa 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548680"/>
            <a:ext cx="2798440" cy="4968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0648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27584" y="404665"/>
            <a:ext cx="6923112" cy="3816424"/>
          </a:xfrm>
        </p:spPr>
        <p:txBody>
          <a:bodyPr>
            <a:normAutofit fontScale="92500" lnSpcReduction="20000"/>
          </a:bodyPr>
          <a:lstStyle/>
          <a:p>
            <a:r>
              <a:rPr lang="tr-TR" sz="2400" dirty="0"/>
              <a:t>Algoritma bir arama ağacı kullanmadığından sadece bulunulan düğümü ve amaç fonksiyonunun değerini tutar.</a:t>
            </a:r>
          </a:p>
          <a:p>
            <a:r>
              <a:rPr lang="tr-TR" sz="2400" dirty="0"/>
              <a:t>Tepe tırmanma en yakın komşularından başka düğümlere bakmaz.</a:t>
            </a:r>
          </a:p>
          <a:p>
            <a:r>
              <a:rPr lang="tr-TR" sz="2400" dirty="0"/>
              <a:t>Tepe tırmanma algoritması bazen açgözlü yerel arama (</a:t>
            </a:r>
            <a:r>
              <a:rPr lang="tr-TR" sz="2400" dirty="0" err="1"/>
              <a:t>greedy</a:t>
            </a:r>
            <a:r>
              <a:rPr lang="tr-TR" sz="2400" dirty="0"/>
              <a:t> </a:t>
            </a:r>
            <a:r>
              <a:rPr lang="tr-TR" sz="2400" dirty="0" err="1"/>
              <a:t>local</a:t>
            </a:r>
            <a:r>
              <a:rPr lang="tr-TR" sz="2400" dirty="0"/>
              <a:t> </a:t>
            </a:r>
            <a:r>
              <a:rPr lang="tr-TR" sz="2400" dirty="0" err="1"/>
              <a:t>search</a:t>
            </a:r>
            <a:r>
              <a:rPr lang="tr-TR" sz="2400" dirty="0"/>
              <a:t>) olarak adlandırılır çünkü </a:t>
            </a:r>
            <a:r>
              <a:rPr lang="tr-TR" sz="2400" dirty="0" smtClean="0"/>
              <a:t>şuan ki </a:t>
            </a:r>
            <a:r>
              <a:rPr lang="tr-TR" sz="2400" dirty="0"/>
              <a:t>en iyi durumu seçer ileriyi düşünmez.</a:t>
            </a:r>
          </a:p>
          <a:p>
            <a:pPr lvl="0"/>
            <a:r>
              <a:rPr lang="tr-TR" sz="2400" dirty="0"/>
              <a:t>Açgözlü algoritmalar genelde iyi performans gösterirler </a:t>
            </a:r>
            <a:r>
              <a:rPr lang="tr-TR" sz="2400" dirty="0" smtClean="0"/>
              <a:t>ve Tepe </a:t>
            </a:r>
            <a:r>
              <a:rPr lang="tr-TR" sz="2400" dirty="0"/>
              <a:t>tırmanma algoritması genelde sonuca doğru hızlı bir gelişme gösterir.</a:t>
            </a:r>
          </a:p>
          <a:p>
            <a:endParaRPr lang="tr-T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4077072"/>
            <a:ext cx="588645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80079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37693" y="4293097"/>
            <a:ext cx="8356646" cy="2448272"/>
          </a:xfrm>
        </p:spPr>
        <p:txBody>
          <a:bodyPr>
            <a:normAutofit/>
          </a:bodyPr>
          <a:lstStyle/>
          <a:p>
            <a:pPr fontAlgn="base"/>
            <a:r>
              <a:rPr lang="tr-TR" sz="1800" dirty="0" smtClean="0"/>
              <a:t>Durum uzayı diyagramı, arama algoritmamızın objektif fonksiyonumuzun (en üst düzeye çıkarmak istediğimiz fonksiyon) değerine ulaşabileceği durum kümesinin grafiksel bir temsilidir.</a:t>
            </a:r>
            <a:br>
              <a:rPr lang="tr-TR" sz="1800" dirty="0" smtClean="0"/>
            </a:br>
            <a:r>
              <a:rPr lang="tr-TR" sz="1800" b="1" dirty="0" smtClean="0"/>
              <a:t>X ekseni:</a:t>
            </a:r>
            <a:r>
              <a:rPr lang="tr-TR" sz="1800" dirty="0" smtClean="0"/>
              <a:t> durum alanını, yani algoritmamızın erişebileceği durumları veya yapılandırmayı belirtir.</a:t>
            </a:r>
            <a:br>
              <a:rPr lang="tr-TR" sz="1800" dirty="0" smtClean="0"/>
            </a:br>
            <a:r>
              <a:rPr lang="tr-TR" sz="1800" b="1" dirty="0" smtClean="0"/>
              <a:t>Y ekseni:</a:t>
            </a:r>
            <a:r>
              <a:rPr lang="tr-TR" sz="1800" dirty="0" smtClean="0"/>
              <a:t> belirli bir duruma karşılık gelen nesnel işlevin değerlerini belirtir.</a:t>
            </a:r>
            <a:br>
              <a:rPr lang="tr-TR" sz="1800" dirty="0" smtClean="0"/>
            </a:br>
            <a:r>
              <a:rPr lang="tr-TR" sz="1800" dirty="0" smtClean="0"/>
              <a:t>En iyi çözüm, objektif fonksiyonun maksimum değere (küresel maksimum) sahip olduğu durum alanı olacaktır. </a:t>
            </a:r>
          </a:p>
          <a:p>
            <a:endParaRPr lang="tr-TR" dirty="0"/>
          </a:p>
        </p:txBody>
      </p:sp>
      <p:pic>
        <p:nvPicPr>
          <p:cNvPr id="4" name="Resim 3" descr="Tepe tırmanışı için Durum Uzay diyagramı"/>
          <p:cNvPicPr/>
          <p:nvPr/>
        </p:nvPicPr>
        <p:blipFill>
          <a:blip r:embed="rId2">
            <a:extLst>
              <a:ext uri="{28A0092B-C50C-407E-A947-70E740481C1C}">
                <a14:useLocalDpi xmlns:a14="http://schemas.microsoft.com/office/drawing/2010/main" val="0"/>
              </a:ext>
            </a:extLst>
          </a:blip>
          <a:srcRect/>
          <a:stretch>
            <a:fillRect/>
          </a:stretch>
        </p:blipFill>
        <p:spPr bwMode="auto">
          <a:xfrm>
            <a:off x="1087729" y="1340768"/>
            <a:ext cx="6400800" cy="2867025"/>
          </a:xfrm>
          <a:prstGeom prst="rect">
            <a:avLst/>
          </a:prstGeom>
          <a:noFill/>
          <a:ln>
            <a:noFill/>
          </a:ln>
        </p:spPr>
      </p:pic>
      <p:sp>
        <p:nvSpPr>
          <p:cNvPr id="5" name="Dikdörtgen 4"/>
          <p:cNvSpPr/>
          <p:nvPr/>
        </p:nvSpPr>
        <p:spPr>
          <a:xfrm>
            <a:off x="694188" y="188640"/>
            <a:ext cx="7021214" cy="1015663"/>
          </a:xfrm>
          <a:prstGeom prst="rect">
            <a:avLst/>
          </a:prstGeom>
        </p:spPr>
        <p:txBody>
          <a:bodyPr wrap="square">
            <a:spAutoFit/>
          </a:bodyPr>
          <a:lstStyle/>
          <a:p>
            <a:pPr marL="420624" lvl="0" indent="-384048" fontAlgn="base">
              <a:spcBef>
                <a:spcPct val="20000"/>
              </a:spcBef>
              <a:buClr>
                <a:srgbClr val="6EA0B0"/>
              </a:buClr>
              <a:buSzPct val="80000"/>
              <a:buFont typeface="Wingdings 2"/>
              <a:buChar char=""/>
            </a:pPr>
            <a:r>
              <a:rPr lang="tr-TR" sz="3000" b="1" dirty="0">
                <a:solidFill>
                  <a:prstClr val="white"/>
                </a:solidFill>
              </a:rPr>
              <a:t>Tepe Tırmanışı için Durum Uzay </a:t>
            </a:r>
            <a:r>
              <a:rPr lang="tr-TR" sz="3000" b="1" dirty="0" smtClean="0">
                <a:solidFill>
                  <a:prstClr val="white"/>
                </a:solidFill>
              </a:rPr>
              <a:t>Diyagramı</a:t>
            </a:r>
            <a:endParaRPr lang="tr-TR" sz="3000" dirty="0">
              <a:solidFill>
                <a:prstClr val="white"/>
              </a:solidFill>
            </a:endParaRPr>
          </a:p>
        </p:txBody>
      </p:sp>
    </p:spTree>
    <p:extLst>
      <p:ext uri="{BB962C8B-B14F-4D97-AF65-F5344CB8AC3E}">
        <p14:creationId xmlns:p14="http://schemas.microsoft.com/office/powerpoint/2010/main" val="37086860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83568" y="3356992"/>
            <a:ext cx="7467600" cy="3649768"/>
          </a:xfrm>
        </p:spPr>
        <p:txBody>
          <a:bodyPr>
            <a:normAutofit fontScale="62500" lnSpcReduction="20000"/>
          </a:bodyPr>
          <a:lstStyle/>
          <a:p>
            <a:pPr marL="36576" indent="0" fontAlgn="base">
              <a:buNone/>
            </a:pPr>
            <a:endParaRPr lang="tr-TR" dirty="0"/>
          </a:p>
          <a:p>
            <a:pPr lvl="0" fontAlgn="base"/>
            <a:r>
              <a:rPr lang="tr-TR" b="1" dirty="0"/>
              <a:t>Yerel maksimum:</a:t>
            </a:r>
            <a:r>
              <a:rPr lang="tr-TR" dirty="0"/>
              <a:t> Komşu durumundan daha iyi bir durumdur, ancak bundan daha iyi bir durum vardır (küresel maksimum). Bu durum daha iyidir çünkü burada nesnel işlevin değeri komşularından daha yüksektir.</a:t>
            </a:r>
          </a:p>
          <a:p>
            <a:pPr lvl="0" fontAlgn="base"/>
            <a:r>
              <a:rPr lang="tr-TR" b="1" dirty="0"/>
              <a:t>Küresel maksimum:</a:t>
            </a:r>
            <a:r>
              <a:rPr lang="tr-TR" dirty="0"/>
              <a:t> Durum uzayı diyagramında mümkün olan en iyi durumdur. Çünkü bu durumda objektif fonksiyon en yüksek değere sahiptir.</a:t>
            </a:r>
          </a:p>
          <a:p>
            <a:pPr lvl="0" fontAlgn="base"/>
            <a:r>
              <a:rPr lang="tr-TR" b="1" dirty="0" err="1"/>
              <a:t>Plateua</a:t>
            </a:r>
            <a:r>
              <a:rPr lang="tr-TR" b="1" dirty="0"/>
              <a:t> / düz yerel maksimum:</a:t>
            </a:r>
            <a:r>
              <a:rPr lang="tr-TR" dirty="0"/>
              <a:t> Komşularının aynı değere sahip olduğu düz bir  bölgedir.</a:t>
            </a:r>
          </a:p>
          <a:p>
            <a:pPr lvl="0" fontAlgn="base"/>
            <a:r>
              <a:rPr lang="tr-TR" b="1" dirty="0" smtClean="0"/>
              <a:t>Mevcut </a:t>
            </a:r>
            <a:r>
              <a:rPr lang="tr-TR" b="1" dirty="0"/>
              <a:t>durum:</a:t>
            </a:r>
            <a:r>
              <a:rPr lang="tr-TR" dirty="0"/>
              <a:t> Arama sırasında şu anda bulunduğumuz durum uzay diyagramı bölgesi.</a:t>
            </a:r>
          </a:p>
          <a:p>
            <a:pPr lvl="0" fontAlgn="base"/>
            <a:r>
              <a:rPr lang="tr-TR" b="1" dirty="0" smtClean="0"/>
              <a:t>Omuz(</a:t>
            </a:r>
            <a:r>
              <a:rPr lang="tr-TR" b="1" dirty="0" err="1" smtClean="0"/>
              <a:t>Shoulder</a:t>
            </a:r>
            <a:r>
              <a:rPr lang="tr-TR" b="1" dirty="0" smtClean="0"/>
              <a:t>):</a:t>
            </a:r>
            <a:r>
              <a:rPr lang="tr-TR" dirty="0"/>
              <a:t> Yokuş yukarı kenarı olan bir platodur.</a:t>
            </a:r>
          </a:p>
          <a:p>
            <a:endParaRPr lang="tr-TR" dirty="0"/>
          </a:p>
        </p:txBody>
      </p:sp>
      <p:pic>
        <p:nvPicPr>
          <p:cNvPr id="4" name="Resim 3"/>
          <p:cNvPicPr/>
          <p:nvPr/>
        </p:nvPicPr>
        <p:blipFill>
          <a:blip r:embed="rId2">
            <a:extLst>
              <a:ext uri="{28A0092B-C50C-407E-A947-70E740481C1C}">
                <a14:useLocalDpi xmlns:a14="http://schemas.microsoft.com/office/drawing/2010/main" val="0"/>
              </a:ext>
            </a:extLst>
          </a:blip>
          <a:srcRect/>
          <a:stretch>
            <a:fillRect/>
          </a:stretch>
        </p:blipFill>
        <p:spPr bwMode="auto">
          <a:xfrm>
            <a:off x="817890" y="908720"/>
            <a:ext cx="7488832" cy="2407285"/>
          </a:xfrm>
          <a:prstGeom prst="rect">
            <a:avLst/>
          </a:prstGeom>
          <a:noFill/>
          <a:ln>
            <a:noFill/>
          </a:ln>
        </p:spPr>
      </p:pic>
      <p:sp>
        <p:nvSpPr>
          <p:cNvPr id="5" name="Dikdörtgen 4"/>
          <p:cNvSpPr/>
          <p:nvPr/>
        </p:nvSpPr>
        <p:spPr>
          <a:xfrm>
            <a:off x="500534" y="188640"/>
            <a:ext cx="8574980" cy="553998"/>
          </a:xfrm>
          <a:prstGeom prst="rect">
            <a:avLst/>
          </a:prstGeom>
        </p:spPr>
        <p:txBody>
          <a:bodyPr wrap="square">
            <a:spAutoFit/>
          </a:bodyPr>
          <a:lstStyle/>
          <a:p>
            <a:pPr marL="36576" lvl="0" fontAlgn="base">
              <a:spcBef>
                <a:spcPct val="20000"/>
              </a:spcBef>
              <a:buClr>
                <a:srgbClr val="6EA0B0"/>
              </a:buClr>
              <a:buSzPct val="80000"/>
            </a:pPr>
            <a:r>
              <a:rPr lang="tr-TR" sz="3000" b="1" dirty="0">
                <a:solidFill>
                  <a:prstClr val="white"/>
                </a:solidFill>
              </a:rPr>
              <a:t>Durum Uzay Diyagramındaki </a:t>
            </a:r>
            <a:r>
              <a:rPr lang="tr-TR" sz="3000" b="1" dirty="0" smtClean="0">
                <a:solidFill>
                  <a:prstClr val="white"/>
                </a:solidFill>
              </a:rPr>
              <a:t>Farklı Bölgeler</a:t>
            </a:r>
            <a:endParaRPr lang="tr-TR" sz="3000" dirty="0">
              <a:solidFill>
                <a:prstClr val="white"/>
              </a:solidFill>
            </a:endParaRPr>
          </a:p>
        </p:txBody>
      </p:sp>
    </p:spTree>
    <p:extLst>
      <p:ext uri="{BB962C8B-B14F-4D97-AF65-F5344CB8AC3E}">
        <p14:creationId xmlns:p14="http://schemas.microsoft.com/office/powerpoint/2010/main" val="28861188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88641"/>
            <a:ext cx="6897042" cy="2448272"/>
          </a:xfrm>
        </p:spPr>
        <p:txBody>
          <a:bodyPr>
            <a:normAutofit fontScale="77500" lnSpcReduction="20000"/>
          </a:bodyPr>
          <a:lstStyle/>
          <a:p>
            <a:pPr marL="36576" indent="0" fontAlgn="base">
              <a:buNone/>
            </a:pPr>
            <a:r>
              <a:rPr lang="tr-TR" dirty="0"/>
              <a:t> </a:t>
            </a:r>
          </a:p>
          <a:p>
            <a:pPr marL="36576" indent="0" fontAlgn="base">
              <a:buNone/>
            </a:pPr>
            <a:r>
              <a:rPr lang="tr-TR" sz="3800" b="1" dirty="0"/>
              <a:t>Tepe </a:t>
            </a:r>
            <a:r>
              <a:rPr lang="tr-TR" sz="3800" b="1" dirty="0" smtClean="0"/>
              <a:t>Tırmanışında </a:t>
            </a:r>
            <a:r>
              <a:rPr lang="tr-TR" sz="3800" b="1" dirty="0"/>
              <a:t>F</a:t>
            </a:r>
            <a:r>
              <a:rPr lang="tr-TR" sz="3800" b="1" dirty="0" smtClean="0"/>
              <a:t>arklı </a:t>
            </a:r>
            <a:r>
              <a:rPr lang="tr-TR" sz="3800" b="1" dirty="0"/>
              <a:t>B</a:t>
            </a:r>
            <a:r>
              <a:rPr lang="tr-TR" sz="3800" b="1" dirty="0" smtClean="0"/>
              <a:t>ölgelerdeki </a:t>
            </a:r>
            <a:r>
              <a:rPr lang="tr-TR" sz="3800" b="1" dirty="0"/>
              <a:t>S</a:t>
            </a:r>
            <a:r>
              <a:rPr lang="tr-TR" sz="3800" b="1" dirty="0" smtClean="0"/>
              <a:t>orunlar</a:t>
            </a:r>
            <a:r>
              <a:rPr lang="tr-TR" sz="3800" b="1" dirty="0"/>
              <a:t> </a:t>
            </a:r>
            <a:endParaRPr lang="tr-TR" sz="3800" b="1" dirty="0" smtClean="0"/>
          </a:p>
          <a:p>
            <a:pPr fontAlgn="base"/>
            <a:endParaRPr lang="tr-TR" dirty="0"/>
          </a:p>
          <a:p>
            <a:pPr fontAlgn="base"/>
            <a:r>
              <a:rPr lang="tr-TR" dirty="0" smtClean="0"/>
              <a:t>Aşağıdaki </a:t>
            </a:r>
            <a:r>
              <a:rPr lang="tr-TR" dirty="0"/>
              <a:t>bölgelerden </a:t>
            </a:r>
            <a:r>
              <a:rPr lang="tr-TR" dirty="0" smtClean="0"/>
              <a:t>herhangi  birine </a:t>
            </a:r>
            <a:r>
              <a:rPr lang="tr-TR" dirty="0"/>
              <a:t>girerse, tepe tırmanışı en iyi duruma (küresel maksimum) </a:t>
            </a:r>
            <a:r>
              <a:rPr lang="tr-TR" dirty="0" smtClean="0"/>
              <a:t>ulaşamaz:</a:t>
            </a:r>
          </a:p>
          <a:p>
            <a:pPr fontAlgn="base"/>
            <a:endParaRPr lang="tr-T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3179673"/>
            <a:ext cx="412432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Metin kutusu 3"/>
          <p:cNvSpPr txBox="1"/>
          <p:nvPr/>
        </p:nvSpPr>
        <p:spPr>
          <a:xfrm>
            <a:off x="179512" y="3249769"/>
            <a:ext cx="4536504" cy="3416320"/>
          </a:xfrm>
          <a:prstGeom prst="rect">
            <a:avLst/>
          </a:prstGeom>
          <a:noFill/>
        </p:spPr>
        <p:txBody>
          <a:bodyPr wrap="square" rtlCol="0">
            <a:spAutoFit/>
          </a:bodyPr>
          <a:lstStyle/>
          <a:p>
            <a:pPr lvl="0"/>
            <a:r>
              <a:rPr lang="tr-TR" sz="2000" b="1" dirty="0" smtClean="0"/>
              <a:t>Yerel maksimum:</a:t>
            </a:r>
            <a:r>
              <a:rPr lang="tr-TR" sz="2000" dirty="0" smtClean="0"/>
              <a:t> Yerel maksimumda tüm komşu durumların geçerli durumdan daha kötü bir değeri vardır. Tepe tırmanışı açgözlü bir yaklaşım kullandığından, daha kötü duruma geçmeyecek ve kendini sonlandıramayacaktır. Daha iyi bir çözüm bulunabilse de süreç sona erecek.</a:t>
            </a:r>
            <a:r>
              <a:rPr lang="tr-TR" dirty="0" smtClean="0"/>
              <a:t/>
            </a:r>
            <a:br>
              <a:rPr lang="tr-TR" dirty="0" smtClean="0"/>
            </a:br>
            <a:endParaRPr lang="tr-TR" dirty="0" smtClean="0"/>
          </a:p>
          <a:p>
            <a:endParaRPr lang="tr-TR" dirty="0"/>
          </a:p>
        </p:txBody>
      </p:sp>
    </p:spTree>
    <p:extLst>
      <p:ext uri="{BB962C8B-B14F-4D97-AF65-F5344CB8AC3E}">
        <p14:creationId xmlns:p14="http://schemas.microsoft.com/office/powerpoint/2010/main" val="33740081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23528" y="188640"/>
            <a:ext cx="7467600" cy="6408712"/>
          </a:xfrm>
        </p:spPr>
        <p:txBody>
          <a:bodyPr>
            <a:normAutofit fontScale="92500"/>
          </a:bodyPr>
          <a:lstStyle/>
          <a:p>
            <a:pPr lvl="0" fontAlgn="base"/>
            <a:endParaRPr lang="tr-TR" dirty="0"/>
          </a:p>
          <a:p>
            <a:pPr lvl="0" fontAlgn="base"/>
            <a:r>
              <a:rPr lang="tr-TR" sz="1800" b="1" dirty="0" err="1"/>
              <a:t>Plateau</a:t>
            </a:r>
            <a:r>
              <a:rPr lang="tr-TR" sz="1800" b="1" dirty="0"/>
              <a:t>(Yayla):</a:t>
            </a:r>
            <a:r>
              <a:rPr lang="tr-TR" sz="1800" dirty="0"/>
              <a:t> Platoda tüm komşular aynı değere sahiptir. Bu nedenle, en iyi yönü seçmek mümkün değildir.</a:t>
            </a:r>
          </a:p>
          <a:p>
            <a:pPr fontAlgn="base"/>
            <a:endParaRPr lang="tr-TR" dirty="0" smtClean="0"/>
          </a:p>
          <a:p>
            <a:pPr fontAlgn="base"/>
            <a:endParaRPr lang="tr-TR" dirty="0"/>
          </a:p>
          <a:p>
            <a:pPr fontAlgn="base"/>
            <a:endParaRPr lang="tr-TR" dirty="0" smtClean="0"/>
          </a:p>
          <a:p>
            <a:pPr fontAlgn="base"/>
            <a:endParaRPr lang="tr-TR" dirty="0"/>
          </a:p>
          <a:p>
            <a:pPr fontAlgn="base"/>
            <a:endParaRPr lang="tr-TR" dirty="0" smtClean="0"/>
          </a:p>
          <a:p>
            <a:pPr fontAlgn="base"/>
            <a:endParaRPr lang="tr-TR" dirty="0"/>
          </a:p>
          <a:p>
            <a:pPr fontAlgn="base"/>
            <a:endParaRPr lang="tr-TR" sz="2400" dirty="0" smtClean="0"/>
          </a:p>
          <a:p>
            <a:pPr fontAlgn="base"/>
            <a:r>
              <a:rPr lang="tr-TR" sz="2400" dirty="0" smtClean="0"/>
              <a:t>Örneğin </a:t>
            </a:r>
            <a:r>
              <a:rPr lang="tr-TR" sz="2400" dirty="0"/>
              <a:t>yukarıdaki şekilde x ve y noktaları arasında bir düzlük bulunmaktadır. Başlangıç noktası olarak bu aralıktaki herhangi bir noktadan başlanırsa algoritma komşuları aradığında daha iyi veya daha kötü bir sonuç bulamayacağı için hatalı karar verebilir.</a:t>
            </a:r>
          </a:p>
          <a:p>
            <a:pPr lvl="0" fontAlgn="base"/>
            <a:endParaRPr lang="tr-TR" dirty="0"/>
          </a:p>
          <a:p>
            <a:endParaRPr lang="tr-TR" dirty="0"/>
          </a:p>
          <a:p>
            <a:endParaRPr lang="tr-TR"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3030" y="1628800"/>
            <a:ext cx="4968552"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050244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knik">
  <a:themeElements>
    <a:clrScheme name="Teknik">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knik">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knik">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113</TotalTime>
  <Words>697</Words>
  <Application>Microsoft Office PowerPoint</Application>
  <PresentationFormat>Ekran Gösterisi (4:3)</PresentationFormat>
  <Paragraphs>94</Paragraphs>
  <Slides>17</Slides>
  <Notes>0</Notes>
  <HiddenSlides>0</HiddenSlides>
  <MMClips>0</MMClips>
  <ScaleCrop>false</ScaleCrop>
  <HeadingPairs>
    <vt:vector size="4" baseType="variant">
      <vt:variant>
        <vt:lpstr>Tema</vt:lpstr>
      </vt:variant>
      <vt:variant>
        <vt:i4>1</vt:i4>
      </vt:variant>
      <vt:variant>
        <vt:lpstr>Slayt Başlıkları</vt:lpstr>
      </vt:variant>
      <vt:variant>
        <vt:i4>17</vt:i4>
      </vt:variant>
    </vt:vector>
  </HeadingPairs>
  <TitlesOfParts>
    <vt:vector size="18" baseType="lpstr">
      <vt:lpstr>Teknik</vt:lpstr>
      <vt:lpstr>TEPE TIRMANMA ALGORİTMASI (HILL CLIMBING ALGORITHM)</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N-queens problemi</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TEPE TIRMANMA ALGORİTMASI (HILL CLIMBING ALGORITHM)</dc:title>
  <dc:creator>ozum</dc:creator>
  <cp:lastModifiedBy>ozum</cp:lastModifiedBy>
  <cp:revision>10</cp:revision>
  <dcterms:created xsi:type="dcterms:W3CDTF">2020-04-09T11:52:56Z</dcterms:created>
  <dcterms:modified xsi:type="dcterms:W3CDTF">2020-04-09T13:46:29Z</dcterms:modified>
</cp:coreProperties>
</file>