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1" r:id="rId1"/>
  </p:sldMasterIdLst>
  <p:sldIdLst>
    <p:sldId id="262" r:id="rId2"/>
    <p:sldId id="256" r:id="rId3"/>
    <p:sldId id="257" r:id="rId4"/>
    <p:sldId id="263" r:id="rId5"/>
    <p:sldId id="272" r:id="rId6"/>
    <p:sldId id="273" r:id="rId7"/>
    <p:sldId id="274" r:id="rId8"/>
    <p:sldId id="275" r:id="rId9"/>
    <p:sldId id="258" r:id="rId10"/>
    <p:sldId id="281" r:id="rId11"/>
    <p:sldId id="278" r:id="rId12"/>
    <p:sldId id="276" r:id="rId13"/>
    <p:sldId id="277" r:id="rId14"/>
    <p:sldId id="267" r:id="rId15"/>
    <p:sldId id="268" r:id="rId16"/>
    <p:sldId id="269" r:id="rId17"/>
    <p:sldId id="271" r:id="rId18"/>
    <p:sldId id="260" r:id="rId19"/>
    <p:sldId id="270" r:id="rId20"/>
    <p:sldId id="282" r:id="rId21"/>
    <p:sldId id="283"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ak Bayram" initials="BB" lastIdx="1" clrIdx="0">
    <p:extLst>
      <p:ext uri="{19B8F6BF-5375-455C-9EA6-DF929625EA0E}">
        <p15:presenceInfo xmlns:p15="http://schemas.microsoft.com/office/powerpoint/2012/main" userId="875643a13976c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CDCA82C3-DC16-46D9-9065-73A2BFC64FAA}" type="datetimeFigureOut">
              <a:rPr lang="tr-TR" smtClean="0"/>
              <a:t>26.04.2020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385133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DCA82C3-DC16-46D9-9065-73A2BFC64FAA}" type="datetimeFigureOut">
              <a:rPr lang="tr-TR" smtClean="0"/>
              <a:t>26.04.2020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341582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DCA82C3-DC16-46D9-9065-73A2BFC64FAA}" type="datetimeFigureOut">
              <a:rPr lang="tr-TR" smtClean="0"/>
              <a:t>26.04.2020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3866849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DCA82C3-DC16-46D9-9065-73A2BFC64FAA}" type="datetimeFigureOut">
              <a:rPr lang="tr-TR" smtClean="0"/>
              <a:t>26.04.2020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EDE2AA-5671-4298-8B89-001C9FABA934}" type="slidenum">
              <a:rPr lang="tr-TR" smtClean="0"/>
              <a:t>‹#›</a:t>
            </a:fld>
            <a:endParaRPr lang="tr-T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8528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DCA82C3-DC16-46D9-9065-73A2BFC64FAA}" type="datetimeFigureOut">
              <a:rPr lang="tr-TR" smtClean="0"/>
              <a:t>26.04.2020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2001456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DCA82C3-DC16-46D9-9065-73A2BFC64FAA}" type="datetimeFigureOut">
              <a:rPr lang="tr-TR" smtClean="0"/>
              <a:t>26.04.2020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2636097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DCA82C3-DC16-46D9-9065-73A2BFC64FAA}" type="datetimeFigureOut">
              <a:rPr lang="tr-TR" smtClean="0"/>
              <a:t>26.04.2020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1486325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DCA82C3-DC16-46D9-9065-73A2BFC64FAA}" type="datetimeFigureOut">
              <a:rPr lang="tr-TR" smtClean="0"/>
              <a:t>26.04.2020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395908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DCA82C3-DC16-46D9-9065-73A2BFC64FAA}" type="datetimeFigureOut">
              <a:rPr lang="tr-TR" smtClean="0"/>
              <a:t>26.04.2020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69842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DCA82C3-DC16-46D9-9065-73A2BFC64FAA}" type="datetimeFigureOut">
              <a:rPr lang="tr-TR" smtClean="0"/>
              <a:t>26.04.2020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142316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stilini düzenlemek için tıklayın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DCA82C3-DC16-46D9-9065-73A2BFC64FAA}" type="datetimeFigureOut">
              <a:rPr lang="tr-TR" smtClean="0"/>
              <a:t>26.04.2020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212206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DCA82C3-DC16-46D9-9065-73A2BFC64FAA}" type="datetimeFigureOut">
              <a:rPr lang="tr-TR" smtClean="0"/>
              <a:t>26.04.2020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29398026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20000" y="2505075"/>
            <a:ext cx="5025216"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6" name="Content Placeholder 5"/>
          <p:cNvSpPr>
            <a:spLocks noGrp="1"/>
          </p:cNvSpPr>
          <p:nvPr>
            <p:ph sz="quarter" idx="4"/>
          </p:nvPr>
        </p:nvSpPr>
        <p:spPr>
          <a:xfrm>
            <a:off x="6319840" y="2505075"/>
            <a:ext cx="503554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DCA82C3-DC16-46D9-9065-73A2BFC64FAA}" type="datetimeFigureOut">
              <a:rPr lang="tr-TR" smtClean="0"/>
              <a:t>26.04.2020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31444458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DCA82C3-DC16-46D9-9065-73A2BFC64FAA}" type="datetimeFigureOut">
              <a:rPr lang="tr-TR" smtClean="0"/>
              <a:t>26.04.2020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407141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A82C3-DC16-46D9-9065-73A2BFC64FAA}" type="datetimeFigureOut">
              <a:rPr lang="tr-TR" smtClean="0"/>
              <a:t>26.04.2020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72966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DCA82C3-DC16-46D9-9065-73A2BFC64FAA}" type="datetimeFigureOut">
              <a:rPr lang="tr-TR" smtClean="0"/>
              <a:t>26.04.2020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80910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DCA82C3-DC16-46D9-9065-73A2BFC64FAA}" type="datetimeFigureOut">
              <a:rPr lang="tr-TR" smtClean="0"/>
              <a:t>26.04.2020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EDE2AA-5671-4298-8B89-001C9FABA934}" type="slidenum">
              <a:rPr lang="tr-TR" smtClean="0"/>
              <a:t>‹#›</a:t>
            </a:fld>
            <a:endParaRPr lang="tr-TR"/>
          </a:p>
        </p:txBody>
      </p:sp>
    </p:spTree>
    <p:extLst>
      <p:ext uri="{BB962C8B-B14F-4D97-AF65-F5344CB8AC3E}">
        <p14:creationId xmlns:p14="http://schemas.microsoft.com/office/powerpoint/2010/main" val="13529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DCA82C3-DC16-46D9-9065-73A2BFC64FAA}" type="datetimeFigureOut">
              <a:rPr lang="tr-TR" smtClean="0"/>
              <a:t>26.04.2020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2EDE2AA-5671-4298-8B89-001C9FABA934}" type="slidenum">
              <a:rPr lang="tr-TR" smtClean="0"/>
              <a:t>‹#›</a:t>
            </a:fld>
            <a:endParaRPr lang="tr-TR"/>
          </a:p>
        </p:txBody>
      </p:sp>
    </p:spTree>
    <p:extLst>
      <p:ext uri="{BB962C8B-B14F-4D97-AF65-F5344CB8AC3E}">
        <p14:creationId xmlns:p14="http://schemas.microsoft.com/office/powerpoint/2010/main" val="908655153"/>
      </p:ext>
    </p:extLst>
  </p:cSld>
  <p:clrMap bg1="dk1" tx1="lt1" bg2="dk2" tx2="lt2" accent1="accent1" accent2="accent2" accent3="accent3" accent4="accent4" accent5="accent5" accent6="accent6" hlink="hlink" folHlink="folHlink"/>
  <p:sldLayoutIdLst>
    <p:sldLayoutId id="2147484152" r:id="rId1"/>
    <p:sldLayoutId id="2147484153" r:id="rId2"/>
    <p:sldLayoutId id="2147484154" r:id="rId3"/>
    <p:sldLayoutId id="2147484155" r:id="rId4"/>
    <p:sldLayoutId id="2147484156" r:id="rId5"/>
    <p:sldLayoutId id="2147484157" r:id="rId6"/>
    <p:sldLayoutId id="2147484158" r:id="rId7"/>
    <p:sldLayoutId id="2147484159" r:id="rId8"/>
    <p:sldLayoutId id="2147484160" r:id="rId9"/>
    <p:sldLayoutId id="2147484161" r:id="rId10"/>
    <p:sldLayoutId id="2147484162" r:id="rId11"/>
    <p:sldLayoutId id="2147484163" r:id="rId12"/>
    <p:sldLayoutId id="2147484164" r:id="rId13"/>
    <p:sldLayoutId id="2147484165" r:id="rId14"/>
    <p:sldLayoutId id="2147484166" r:id="rId15"/>
    <p:sldLayoutId id="2147484167" r:id="rId16"/>
    <p:sldLayoutId id="2147484168"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tanford.edu/~shervine/l/tr/teaching/cs-230/cheatsheet-recurrent-neural-networks" TargetMode="External"/><Relationship Id="rId2" Type="http://schemas.openxmlformats.org/officeDocument/2006/relationships/hyperlink" Target="http://www.youtube.com/watch?v=UNmqTiOnRfg" TargetMode="External"/><Relationship Id="rId1" Type="http://schemas.openxmlformats.org/officeDocument/2006/relationships/slideLayout" Target="../slideLayouts/slideLayout2.xml"/><Relationship Id="rId5" Type="http://schemas.openxmlformats.org/officeDocument/2006/relationships/hyperlink" Target="https://medium.com/@hamzaerguder/recurrent-neural-network-nedir-bdd3d0839120" TargetMode="External"/><Relationship Id="rId4" Type="http://schemas.openxmlformats.org/officeDocument/2006/relationships/hyperlink" Target="https://en.wikipedia.org/wiki/Recurrent_neural_networ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FBA851E-98E5-49EF-8FA4-6676429357E9}"/>
              </a:ext>
            </a:extLst>
          </p:cNvPr>
          <p:cNvPicPr>
            <a:picLocks noChangeAspect="1" noChangeArrowheads="1"/>
          </p:cNvPicPr>
          <p:nvPr/>
        </p:nvPicPr>
        <p:blipFill rotWithShape="1">
          <a:blip r:embed="rId3">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B62504F5-ED56-4D30-8659-E75C3AA3FE11}"/>
              </a:ext>
            </a:extLst>
          </p:cNvPr>
          <p:cNvSpPr>
            <a:spLocks noGrp="1"/>
          </p:cNvSpPr>
          <p:nvPr>
            <p:ph type="ctrTitle"/>
          </p:nvPr>
        </p:nvSpPr>
        <p:spPr>
          <a:xfrm>
            <a:off x="1268027" y="2044008"/>
            <a:ext cx="9655946" cy="1641490"/>
          </a:xfrm>
        </p:spPr>
        <p:txBody>
          <a:bodyPr>
            <a:normAutofit/>
          </a:bodyPr>
          <a:lstStyle/>
          <a:p>
            <a:r>
              <a:rPr lang="tr-TR" sz="7400" dirty="0"/>
              <a:t>YİNELENEN SİNİR AĞLARI</a:t>
            </a:r>
          </a:p>
        </p:txBody>
      </p:sp>
      <p:sp>
        <p:nvSpPr>
          <p:cNvPr id="3" name="Alt Başlık 2">
            <a:extLst>
              <a:ext uri="{FF2B5EF4-FFF2-40B4-BE49-F238E27FC236}">
                <a16:creationId xmlns:a16="http://schemas.microsoft.com/office/drawing/2014/main" id="{6C18C36E-89AF-4AE6-A8A6-3178E5763E91}"/>
              </a:ext>
            </a:extLst>
          </p:cNvPr>
          <p:cNvSpPr>
            <a:spLocks noGrp="1"/>
          </p:cNvSpPr>
          <p:nvPr>
            <p:ph type="subTitle" idx="1"/>
          </p:nvPr>
        </p:nvSpPr>
        <p:spPr>
          <a:xfrm>
            <a:off x="1524000" y="3429000"/>
            <a:ext cx="9144000" cy="754025"/>
          </a:xfrm>
        </p:spPr>
        <p:txBody>
          <a:bodyPr>
            <a:normAutofit/>
          </a:bodyPr>
          <a:lstStyle/>
          <a:p>
            <a:r>
              <a:rPr lang="tr-TR" sz="3000" dirty="0"/>
              <a:t>MURAD ABASZADA – KAAN GECÜ – BURAK BAYRAM</a:t>
            </a:r>
          </a:p>
        </p:txBody>
      </p:sp>
    </p:spTree>
    <p:extLst>
      <p:ext uri="{BB962C8B-B14F-4D97-AF65-F5344CB8AC3E}">
        <p14:creationId xmlns:p14="http://schemas.microsoft.com/office/powerpoint/2010/main" val="373426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DE5ABC3-5E9E-4AF2-B3DF-E9CD8B155089}"/>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83708145-9E00-43BB-962A-D2DA84C050A0}"/>
              </a:ext>
            </a:extLst>
          </p:cNvPr>
          <p:cNvSpPr>
            <a:spLocks noGrp="1"/>
          </p:cNvSpPr>
          <p:nvPr>
            <p:ph type="title"/>
          </p:nvPr>
        </p:nvSpPr>
        <p:spPr>
          <a:xfrm>
            <a:off x="1755559" y="1198353"/>
            <a:ext cx="3751555" cy="1325563"/>
          </a:xfrm>
        </p:spPr>
        <p:txBody>
          <a:bodyPr>
            <a:normAutofit/>
          </a:bodyPr>
          <a:lstStyle/>
          <a:p>
            <a:r>
              <a:rPr lang="tr-TR" sz="4600" dirty="0"/>
              <a:t>Avantajları</a:t>
            </a:r>
          </a:p>
        </p:txBody>
      </p:sp>
      <p:sp>
        <p:nvSpPr>
          <p:cNvPr id="4" name="Başlık 1">
            <a:extLst>
              <a:ext uri="{FF2B5EF4-FFF2-40B4-BE49-F238E27FC236}">
                <a16:creationId xmlns:a16="http://schemas.microsoft.com/office/drawing/2014/main" id="{F75ADE60-5D74-4DBE-8978-55BC25330375}"/>
              </a:ext>
            </a:extLst>
          </p:cNvPr>
          <p:cNvSpPr txBox="1">
            <a:spLocks/>
          </p:cNvSpPr>
          <p:nvPr/>
        </p:nvSpPr>
        <p:spPr>
          <a:xfrm>
            <a:off x="6556093" y="1198353"/>
            <a:ext cx="4209494"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tr-TR" dirty="0"/>
              <a:t>Dezavantajları</a:t>
            </a:r>
          </a:p>
        </p:txBody>
      </p:sp>
      <p:sp>
        <p:nvSpPr>
          <p:cNvPr id="5" name="İçerik Yer Tutucusu 2">
            <a:extLst>
              <a:ext uri="{FF2B5EF4-FFF2-40B4-BE49-F238E27FC236}">
                <a16:creationId xmlns:a16="http://schemas.microsoft.com/office/drawing/2014/main" id="{7B46ED4E-3E16-4E6D-AA5B-31857EBF342C}"/>
              </a:ext>
            </a:extLst>
          </p:cNvPr>
          <p:cNvSpPr txBox="1">
            <a:spLocks/>
          </p:cNvSpPr>
          <p:nvPr/>
        </p:nvSpPr>
        <p:spPr>
          <a:xfrm>
            <a:off x="1577200" y="2749109"/>
            <a:ext cx="4293899" cy="2611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000" dirty="0"/>
              <a:t>• Herhangi bir uzunluktaki girdilerin işlenmesi imkanı</a:t>
            </a:r>
            <a:br>
              <a:rPr lang="tr-TR" sz="2000" dirty="0"/>
            </a:br>
            <a:r>
              <a:rPr lang="tr-TR" sz="2000" dirty="0"/>
              <a:t>• Girdi büyüklüğüyle artmayan model boyutu</a:t>
            </a:r>
            <a:br>
              <a:rPr lang="tr-TR" sz="2000" dirty="0"/>
            </a:br>
            <a:r>
              <a:rPr lang="tr-TR" sz="2000" dirty="0"/>
              <a:t>• Geçmiş bilgileri dikkate alarak hesaplama</a:t>
            </a:r>
            <a:br>
              <a:rPr lang="tr-TR" sz="2000" dirty="0"/>
            </a:br>
            <a:r>
              <a:rPr lang="tr-TR" sz="2000" dirty="0"/>
              <a:t>• Zaman içinde paylaşılan ağırlıklar</a:t>
            </a:r>
          </a:p>
        </p:txBody>
      </p:sp>
      <p:sp>
        <p:nvSpPr>
          <p:cNvPr id="6" name="İçerik Yer Tutucusu 2">
            <a:extLst>
              <a:ext uri="{FF2B5EF4-FFF2-40B4-BE49-F238E27FC236}">
                <a16:creationId xmlns:a16="http://schemas.microsoft.com/office/drawing/2014/main" id="{C9D75D38-DDA0-4609-8006-A7259F9D7689}"/>
              </a:ext>
            </a:extLst>
          </p:cNvPr>
          <p:cNvSpPr txBox="1">
            <a:spLocks/>
          </p:cNvSpPr>
          <p:nvPr/>
        </p:nvSpPr>
        <p:spPr>
          <a:xfrm>
            <a:off x="6556093" y="2749109"/>
            <a:ext cx="4452218" cy="2040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2000" dirty="0"/>
              <a:t>• Yavaş hesaplama</a:t>
            </a:r>
            <a:br>
              <a:rPr lang="tr-TR" sz="2000" dirty="0"/>
            </a:br>
            <a:r>
              <a:rPr lang="tr-TR" sz="2000" dirty="0"/>
              <a:t>• Uzun zaman önceki bilgiye erişme zorluğu</a:t>
            </a:r>
            <a:br>
              <a:rPr lang="tr-TR" sz="2000" dirty="0"/>
            </a:br>
            <a:r>
              <a:rPr lang="tr-TR" sz="2000" dirty="0"/>
              <a:t>• Mevcut durum için gelecekteki herhangi bir girdinin düşünülememesi</a:t>
            </a:r>
          </a:p>
        </p:txBody>
      </p:sp>
    </p:spTree>
    <p:extLst>
      <p:ext uri="{BB962C8B-B14F-4D97-AF65-F5344CB8AC3E}">
        <p14:creationId xmlns:p14="http://schemas.microsoft.com/office/powerpoint/2010/main" val="379621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5FFDD7A-F00E-46E1-9C19-3E063805B0AA}"/>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91F23BD5-8B90-4311-BD74-DE7B466A7729}"/>
              </a:ext>
            </a:extLst>
          </p:cNvPr>
          <p:cNvSpPr>
            <a:spLocks noGrp="1"/>
          </p:cNvSpPr>
          <p:nvPr>
            <p:ph type="title"/>
          </p:nvPr>
        </p:nvSpPr>
        <p:spPr/>
        <p:txBody>
          <a:bodyPr>
            <a:normAutofit fontScale="90000"/>
          </a:bodyPr>
          <a:lstStyle/>
          <a:p>
            <a:r>
              <a:rPr lang="tr-TR" dirty="0"/>
              <a:t>RNN Ne Gibi Problemlere Yol Açar?</a:t>
            </a:r>
            <a:br>
              <a:rPr lang="tr-TR" dirty="0"/>
            </a:br>
            <a:endParaRPr lang="tr-TR" dirty="0"/>
          </a:p>
        </p:txBody>
      </p:sp>
      <p:sp>
        <p:nvSpPr>
          <p:cNvPr id="3" name="İçerik Yer Tutucusu 2">
            <a:extLst>
              <a:ext uri="{FF2B5EF4-FFF2-40B4-BE49-F238E27FC236}">
                <a16:creationId xmlns:a16="http://schemas.microsoft.com/office/drawing/2014/main" id="{4D907CC7-39B4-4C25-98C8-DDA4C2C5DAFA}"/>
              </a:ext>
            </a:extLst>
          </p:cNvPr>
          <p:cNvSpPr>
            <a:spLocks noGrp="1"/>
          </p:cNvSpPr>
          <p:nvPr>
            <p:ph idx="1"/>
          </p:nvPr>
        </p:nvSpPr>
        <p:spPr>
          <a:xfrm>
            <a:off x="979100" y="1690688"/>
            <a:ext cx="10233800" cy="4351338"/>
          </a:xfrm>
        </p:spPr>
        <p:txBody>
          <a:bodyPr>
            <a:normAutofit/>
          </a:bodyPr>
          <a:lstStyle/>
          <a:p>
            <a:r>
              <a:rPr lang="tr-TR" dirty="0"/>
              <a:t>Tekrarlanacak aktivitelerle ilgili bazı bilgiler sinir ağları içerisinde tutulurken bazı bilgiler ise aktivite tekrarını çok ilgilendirmediği gerekçesiyle ağdan çıkarılabilir. Aktivite için gerekli bilgiler sinir ağına çok önce bir zaman içerisinde dahil edilmişse bu bilgiye ulaşılamama ihtimali de doğmaktadır. </a:t>
            </a:r>
          </a:p>
          <a:p>
            <a:r>
              <a:rPr lang="tr-TR" dirty="0"/>
              <a:t>Karışık aktivite sınıflandırılması gerektiği zaman yinelenen sinir ağları nasıl bir sınıflandırma yapacağı konusunda sıkıntılar yaşamaktadır.</a:t>
            </a:r>
          </a:p>
        </p:txBody>
      </p:sp>
    </p:spTree>
    <p:extLst>
      <p:ext uri="{BB962C8B-B14F-4D97-AF65-F5344CB8AC3E}">
        <p14:creationId xmlns:p14="http://schemas.microsoft.com/office/powerpoint/2010/main" val="396712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2DE496D-457B-4F08-AB79-E7E757D6845C}"/>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C5E6793-6FD7-49FC-9740-86C63DD9B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551696"/>
            <a:ext cx="5289655" cy="26727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1D757D1-300F-4CA4-B61A-1AF2A9AC7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158" y="2970418"/>
            <a:ext cx="5289655" cy="2084147"/>
          </a:xfrm>
          <a:prstGeom prst="rect">
            <a:avLst/>
          </a:prstGeom>
          <a:noFill/>
          <a:extLst>
            <a:ext uri="{909E8E84-426E-40DD-AFC4-6F175D3DCCD1}">
              <a14:hiddenFill xmlns:a14="http://schemas.microsoft.com/office/drawing/2010/main">
                <a:solidFill>
                  <a:srgbClr val="FFFFFF"/>
                </a:solidFill>
              </a14:hiddenFill>
            </a:ext>
          </a:extLst>
        </p:spPr>
      </p:pic>
      <p:sp>
        <p:nvSpPr>
          <p:cNvPr id="6" name="Başlık 1">
            <a:extLst>
              <a:ext uri="{FF2B5EF4-FFF2-40B4-BE49-F238E27FC236}">
                <a16:creationId xmlns:a16="http://schemas.microsoft.com/office/drawing/2014/main" id="{22E5CAA6-F4D7-41A1-8B0B-159148825F30}"/>
              </a:ext>
            </a:extLst>
          </p:cNvPr>
          <p:cNvSpPr txBox="1">
            <a:spLocks/>
          </p:cNvSpPr>
          <p:nvPr/>
        </p:nvSpPr>
        <p:spPr>
          <a:xfrm>
            <a:off x="1331353" y="631111"/>
            <a:ext cx="3967264"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t>İleri Beslemeli Sinir Ağı Mimarisi</a:t>
            </a:r>
          </a:p>
        </p:txBody>
      </p:sp>
      <p:sp>
        <p:nvSpPr>
          <p:cNvPr id="7" name="Başlık 3">
            <a:extLst>
              <a:ext uri="{FF2B5EF4-FFF2-40B4-BE49-F238E27FC236}">
                <a16:creationId xmlns:a16="http://schemas.microsoft.com/office/drawing/2014/main" id="{E8456682-1A6B-4C7B-9CB0-EC1F24797095}"/>
              </a:ext>
            </a:extLst>
          </p:cNvPr>
          <p:cNvSpPr>
            <a:spLocks noGrp="1"/>
          </p:cNvSpPr>
          <p:nvPr>
            <p:ph type="title"/>
          </p:nvPr>
        </p:nvSpPr>
        <p:spPr>
          <a:xfrm>
            <a:off x="6650092" y="621977"/>
            <a:ext cx="5095870" cy="1325563"/>
          </a:xfrm>
        </p:spPr>
        <p:txBody>
          <a:bodyPr>
            <a:normAutofit fontScale="90000"/>
          </a:bodyPr>
          <a:lstStyle/>
          <a:p>
            <a:r>
              <a:rPr lang="tr-TR" dirty="0">
                <a:solidFill>
                  <a:schemeClr val="tx1"/>
                </a:solidFill>
              </a:rPr>
              <a:t>Yinelenen Sinir Ağları Mimarisi</a:t>
            </a:r>
          </a:p>
        </p:txBody>
      </p:sp>
    </p:spTree>
    <p:extLst>
      <p:ext uri="{BB962C8B-B14F-4D97-AF65-F5344CB8AC3E}">
        <p14:creationId xmlns:p14="http://schemas.microsoft.com/office/powerpoint/2010/main" val="504678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E218CFAB-0AD3-474C-8514-DB449EE8DFF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RNN </a:t>
            </a:r>
            <a:r>
              <a:rPr lang="en-US" dirty="0" err="1"/>
              <a:t>Mimarisi</a:t>
            </a:r>
            <a:endParaRPr lang="en-US" dirty="0"/>
          </a:p>
        </p:txBody>
      </p:sp>
      <p:sp>
        <p:nvSpPr>
          <p:cNvPr id="18" name="Rounded Rectangle 17">
            <a:extLst>
              <a:ext uri="{FF2B5EF4-FFF2-40B4-BE49-F238E27FC236}">
                <a16:creationId xmlns:a16="http://schemas.microsoft.com/office/drawing/2014/main" id="{15045B1D-AED4-407C-BC82-BF20E4E4F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3F7F0D5E-8512-4DF0-9E32-540C5F15B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02" r="38053" b="-2"/>
          <a:stretch/>
        </p:blipFill>
        <p:spPr bwMode="auto">
          <a:xfrm>
            <a:off x="1131172" y="2268111"/>
            <a:ext cx="4187222" cy="3256059"/>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3234C900-3804-4975-B384-E42DE3DF6578}"/>
              </a:ext>
            </a:extLst>
          </p:cNvPr>
          <p:cNvSpPr txBox="1"/>
          <p:nvPr/>
        </p:nvSpPr>
        <p:spPr>
          <a:xfrm>
            <a:off x="6096000" y="1948069"/>
            <a:ext cx="5257799" cy="4228893"/>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RNN'ler</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gizli</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durumlara</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sahipken</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önceki</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çıktıların</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girdi</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olarak</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kullanılmasına</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izin</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veren</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bir</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sinir</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ağları</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sınıfıdır</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Yandaki</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resimde</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 </a:t>
            </a:r>
            <a:r>
              <a:rPr lang="en-US" sz="2000"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modellenmiştir</a:t>
            </a:r>
            <a:r>
              <a:rPr lang="en-US" sz="2000"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a:t>
            </a:r>
          </a:p>
        </p:txBody>
      </p:sp>
    </p:spTree>
    <p:extLst>
      <p:ext uri="{BB962C8B-B14F-4D97-AF65-F5344CB8AC3E}">
        <p14:creationId xmlns:p14="http://schemas.microsoft.com/office/powerpoint/2010/main" val="156953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6D7FCEDC-D43A-43BA-A1B2-2567A1FF6C9C}"/>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161976FE-3EA3-4780-9FCA-33232E4D1368}"/>
              </a:ext>
            </a:extLst>
          </p:cNvPr>
          <p:cNvSpPr txBox="1"/>
          <p:nvPr/>
        </p:nvSpPr>
        <p:spPr>
          <a:xfrm>
            <a:off x="5128153" y="1437326"/>
            <a:ext cx="535021" cy="369332"/>
          </a:xfrm>
          <a:prstGeom prst="rect">
            <a:avLst/>
          </a:prstGeom>
          <a:noFill/>
        </p:spPr>
        <p:txBody>
          <a:bodyPr wrap="square" rtlCol="0">
            <a:spAutoFit/>
          </a:bodyPr>
          <a:lstStyle/>
          <a:p>
            <a:r>
              <a:rPr lang="tr-TR" dirty="0"/>
              <a:t>ve</a:t>
            </a:r>
          </a:p>
        </p:txBody>
      </p:sp>
      <p:pic>
        <p:nvPicPr>
          <p:cNvPr id="5" name="Resim 4">
            <a:extLst>
              <a:ext uri="{FF2B5EF4-FFF2-40B4-BE49-F238E27FC236}">
                <a16:creationId xmlns:a16="http://schemas.microsoft.com/office/drawing/2014/main" id="{C24E86A5-5AA5-4301-BDBA-02FA924269AB}"/>
              </a:ext>
            </a:extLst>
          </p:cNvPr>
          <p:cNvPicPr>
            <a:picLocks noChangeAspect="1"/>
          </p:cNvPicPr>
          <p:nvPr/>
        </p:nvPicPr>
        <p:blipFill>
          <a:blip r:embed="rId3"/>
          <a:stretch>
            <a:fillRect/>
          </a:stretch>
        </p:blipFill>
        <p:spPr>
          <a:xfrm>
            <a:off x="726387" y="1431492"/>
            <a:ext cx="3686175" cy="381000"/>
          </a:xfrm>
          <a:prstGeom prst="rect">
            <a:avLst/>
          </a:prstGeom>
        </p:spPr>
      </p:pic>
      <p:pic>
        <p:nvPicPr>
          <p:cNvPr id="6" name="Resim 5">
            <a:extLst>
              <a:ext uri="{FF2B5EF4-FFF2-40B4-BE49-F238E27FC236}">
                <a16:creationId xmlns:a16="http://schemas.microsoft.com/office/drawing/2014/main" id="{687C53EF-B472-42A4-904E-A2CF6DAE293F}"/>
              </a:ext>
            </a:extLst>
          </p:cNvPr>
          <p:cNvPicPr>
            <a:picLocks noChangeAspect="1"/>
          </p:cNvPicPr>
          <p:nvPr/>
        </p:nvPicPr>
        <p:blipFill>
          <a:blip r:embed="rId4"/>
          <a:stretch>
            <a:fillRect/>
          </a:stretch>
        </p:blipFill>
        <p:spPr>
          <a:xfrm>
            <a:off x="6378765" y="1416133"/>
            <a:ext cx="2390775" cy="390525"/>
          </a:xfrm>
          <a:prstGeom prst="rect">
            <a:avLst/>
          </a:prstGeom>
        </p:spPr>
      </p:pic>
      <p:sp>
        <p:nvSpPr>
          <p:cNvPr id="7" name="Metin kutusu 6">
            <a:extLst>
              <a:ext uri="{FF2B5EF4-FFF2-40B4-BE49-F238E27FC236}">
                <a16:creationId xmlns:a16="http://schemas.microsoft.com/office/drawing/2014/main" id="{45C9637A-B106-4432-B7A3-E48CA27B039A}"/>
              </a:ext>
            </a:extLst>
          </p:cNvPr>
          <p:cNvSpPr txBox="1"/>
          <p:nvPr/>
        </p:nvSpPr>
        <p:spPr>
          <a:xfrm>
            <a:off x="726387" y="603114"/>
            <a:ext cx="2200602" cy="369332"/>
          </a:xfrm>
          <a:prstGeom prst="rect">
            <a:avLst/>
          </a:prstGeom>
          <a:noFill/>
        </p:spPr>
        <p:txBody>
          <a:bodyPr wrap="none" rtlCol="0">
            <a:spAutoFit/>
          </a:bodyPr>
          <a:lstStyle/>
          <a:p>
            <a:r>
              <a:rPr lang="tr-TR" dirty="0"/>
              <a:t>Her bir t zamanında,  </a:t>
            </a:r>
          </a:p>
        </p:txBody>
      </p:sp>
      <p:sp>
        <p:nvSpPr>
          <p:cNvPr id="8" name="Metin kutusu 7">
            <a:extLst>
              <a:ext uri="{FF2B5EF4-FFF2-40B4-BE49-F238E27FC236}">
                <a16:creationId xmlns:a16="http://schemas.microsoft.com/office/drawing/2014/main" id="{3777B7EF-E7FC-46E3-990B-719D418AF9D0}"/>
              </a:ext>
            </a:extLst>
          </p:cNvPr>
          <p:cNvSpPr txBox="1"/>
          <p:nvPr/>
        </p:nvSpPr>
        <p:spPr>
          <a:xfrm>
            <a:off x="3287217" y="603114"/>
            <a:ext cx="1615314" cy="369332"/>
          </a:xfrm>
          <a:prstGeom prst="rect">
            <a:avLst/>
          </a:prstGeom>
          <a:noFill/>
        </p:spPr>
        <p:txBody>
          <a:bodyPr wrap="none" rtlCol="0">
            <a:spAutoFit/>
          </a:bodyPr>
          <a:lstStyle/>
          <a:p>
            <a:r>
              <a:rPr lang="tr-TR" dirty="0"/>
              <a:t> aktivasyonu ve</a:t>
            </a:r>
          </a:p>
        </p:txBody>
      </p:sp>
      <p:sp>
        <p:nvSpPr>
          <p:cNvPr id="9" name="Metin kutusu 8">
            <a:extLst>
              <a:ext uri="{FF2B5EF4-FFF2-40B4-BE49-F238E27FC236}">
                <a16:creationId xmlns:a16="http://schemas.microsoft.com/office/drawing/2014/main" id="{4916BC00-7808-404E-8ECD-B0E73F42E630}"/>
              </a:ext>
            </a:extLst>
          </p:cNvPr>
          <p:cNvSpPr txBox="1"/>
          <p:nvPr/>
        </p:nvSpPr>
        <p:spPr>
          <a:xfrm>
            <a:off x="5411089" y="603114"/>
            <a:ext cx="3126946" cy="369332"/>
          </a:xfrm>
          <a:prstGeom prst="rect">
            <a:avLst/>
          </a:prstGeom>
          <a:noFill/>
        </p:spPr>
        <p:txBody>
          <a:bodyPr wrap="none" rtlCol="0">
            <a:spAutoFit/>
          </a:bodyPr>
          <a:lstStyle/>
          <a:p>
            <a:r>
              <a:rPr lang="tr-TR" dirty="0"/>
              <a:t>çıktısı aşağıdaki gibi ifade edilir:</a:t>
            </a:r>
          </a:p>
        </p:txBody>
      </p:sp>
      <p:pic>
        <p:nvPicPr>
          <p:cNvPr id="10" name="Resim 9">
            <a:extLst>
              <a:ext uri="{FF2B5EF4-FFF2-40B4-BE49-F238E27FC236}">
                <a16:creationId xmlns:a16="http://schemas.microsoft.com/office/drawing/2014/main" id="{86853638-75A7-4BFA-A4AC-B7773902D50D}"/>
              </a:ext>
            </a:extLst>
          </p:cNvPr>
          <p:cNvPicPr>
            <a:picLocks noChangeAspect="1"/>
          </p:cNvPicPr>
          <p:nvPr/>
        </p:nvPicPr>
        <p:blipFill>
          <a:blip r:embed="rId5"/>
          <a:stretch>
            <a:fillRect/>
          </a:stretch>
        </p:blipFill>
        <p:spPr>
          <a:xfrm>
            <a:off x="2778659" y="635380"/>
            <a:ext cx="523875" cy="304800"/>
          </a:xfrm>
          <a:prstGeom prst="rect">
            <a:avLst/>
          </a:prstGeom>
        </p:spPr>
      </p:pic>
      <p:pic>
        <p:nvPicPr>
          <p:cNvPr id="11" name="Resim 10">
            <a:extLst>
              <a:ext uri="{FF2B5EF4-FFF2-40B4-BE49-F238E27FC236}">
                <a16:creationId xmlns:a16="http://schemas.microsoft.com/office/drawing/2014/main" id="{885D3046-F9F9-489D-B2E2-9E04FF467310}"/>
              </a:ext>
            </a:extLst>
          </p:cNvPr>
          <p:cNvPicPr>
            <a:picLocks noChangeAspect="1"/>
          </p:cNvPicPr>
          <p:nvPr/>
        </p:nvPicPr>
        <p:blipFill>
          <a:blip r:embed="rId6"/>
          <a:stretch>
            <a:fillRect/>
          </a:stretch>
        </p:blipFill>
        <p:spPr>
          <a:xfrm>
            <a:off x="4925314" y="614144"/>
            <a:ext cx="485775" cy="257175"/>
          </a:xfrm>
          <a:prstGeom prst="rect">
            <a:avLst/>
          </a:prstGeom>
        </p:spPr>
      </p:pic>
      <p:sp>
        <p:nvSpPr>
          <p:cNvPr id="13" name="Metin kutusu 12">
            <a:extLst>
              <a:ext uri="{FF2B5EF4-FFF2-40B4-BE49-F238E27FC236}">
                <a16:creationId xmlns:a16="http://schemas.microsoft.com/office/drawing/2014/main" id="{868F81CC-5936-4CE8-A48A-26EAC36E2A02}"/>
              </a:ext>
            </a:extLst>
          </p:cNvPr>
          <p:cNvSpPr txBox="1"/>
          <p:nvPr/>
        </p:nvSpPr>
        <p:spPr>
          <a:xfrm>
            <a:off x="726387" y="2372665"/>
            <a:ext cx="9624238" cy="369332"/>
          </a:xfrm>
          <a:prstGeom prst="rect">
            <a:avLst/>
          </a:prstGeom>
          <a:noFill/>
        </p:spPr>
        <p:txBody>
          <a:bodyPr wrap="none" rtlCol="0">
            <a:spAutoFit/>
          </a:bodyPr>
          <a:lstStyle/>
          <a:p>
            <a:r>
              <a:rPr lang="tr-TR" dirty="0"/>
              <a:t>burada </a:t>
            </a:r>
            <a:r>
              <a:rPr lang="tr-TR" dirty="0" err="1"/>
              <a:t>Wax,Waa,Wya,ba,by</a:t>
            </a:r>
            <a:r>
              <a:rPr lang="tr-TR" dirty="0"/>
              <a:t> geçici olarak paylaşılan katsayılardır ve g1,g2 aktivasyon fonksiyonlarıdır.</a:t>
            </a:r>
          </a:p>
        </p:txBody>
      </p:sp>
      <p:pic>
        <p:nvPicPr>
          <p:cNvPr id="4098" name="Picture 2">
            <a:extLst>
              <a:ext uri="{FF2B5EF4-FFF2-40B4-BE49-F238E27FC236}">
                <a16:creationId xmlns:a16="http://schemas.microsoft.com/office/drawing/2014/main" id="{CE187680-1465-4D5E-97FC-3C83C15C69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0863" y="3075618"/>
            <a:ext cx="6621502" cy="3310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91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74BC6E8A-2E65-41FE-8306-DCE12F53AA4F}"/>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2A27E0F7-1AF8-4716-8253-D3E3696E82E9}"/>
              </a:ext>
            </a:extLst>
          </p:cNvPr>
          <p:cNvSpPr>
            <a:spLocks noGrp="1"/>
          </p:cNvSpPr>
          <p:nvPr>
            <p:ph type="title"/>
          </p:nvPr>
        </p:nvSpPr>
        <p:spPr/>
        <p:txBody>
          <a:bodyPr/>
          <a:lstStyle/>
          <a:p>
            <a:r>
              <a:rPr lang="tr-TR" dirty="0"/>
              <a:t>Zamanla Geri Yayılım(BPTT)</a:t>
            </a:r>
          </a:p>
        </p:txBody>
      </p:sp>
      <p:sp>
        <p:nvSpPr>
          <p:cNvPr id="3" name="İçerik Yer Tutucusu 2">
            <a:extLst>
              <a:ext uri="{FF2B5EF4-FFF2-40B4-BE49-F238E27FC236}">
                <a16:creationId xmlns:a16="http://schemas.microsoft.com/office/drawing/2014/main" id="{73552789-DFB8-45D5-BDB6-B9A1C2C5EAE7}"/>
              </a:ext>
            </a:extLst>
          </p:cNvPr>
          <p:cNvSpPr>
            <a:spLocks noGrp="1"/>
          </p:cNvSpPr>
          <p:nvPr>
            <p:ph idx="1"/>
          </p:nvPr>
        </p:nvSpPr>
        <p:spPr/>
        <p:txBody>
          <a:bodyPr>
            <a:normAutofit lnSpcReduction="10000"/>
          </a:bodyPr>
          <a:lstStyle/>
          <a:p>
            <a:pPr marL="0" indent="0">
              <a:buNone/>
            </a:pPr>
            <a:r>
              <a:rPr lang="tr-TR" dirty="0" err="1"/>
              <a:t>RNN’lerin</a:t>
            </a:r>
            <a:r>
              <a:rPr lang="tr-TR" dirty="0"/>
              <a:t> amacı sıralı </a:t>
            </a:r>
            <a:r>
              <a:rPr lang="tr-TR" dirty="0" err="1"/>
              <a:t>inputları</a:t>
            </a:r>
            <a:r>
              <a:rPr lang="tr-TR" dirty="0"/>
              <a:t> doğru bir şekilde sınıflandırmak diyebiliriz. Bu işlemleri yapabilmek için hatanın </a:t>
            </a:r>
            <a:r>
              <a:rPr lang="tr-TR" dirty="0" err="1"/>
              <a:t>backpropunu</a:t>
            </a:r>
            <a:r>
              <a:rPr lang="tr-TR" dirty="0"/>
              <a:t> ve </a:t>
            </a:r>
            <a:r>
              <a:rPr lang="tr-TR" dirty="0" err="1"/>
              <a:t>gradient</a:t>
            </a:r>
            <a:r>
              <a:rPr lang="tr-TR" dirty="0"/>
              <a:t> </a:t>
            </a:r>
            <a:r>
              <a:rPr lang="tr-TR" dirty="0" err="1"/>
              <a:t>descentini</a:t>
            </a:r>
            <a:r>
              <a:rPr lang="tr-TR" dirty="0"/>
              <a:t> kullanırız. </a:t>
            </a:r>
            <a:r>
              <a:rPr lang="tr-TR" dirty="0" err="1"/>
              <a:t>Backprop</a:t>
            </a:r>
            <a:r>
              <a:rPr lang="tr-TR" dirty="0"/>
              <a:t>, ileri beslemeli ağlarda sonda </a:t>
            </a:r>
            <a:r>
              <a:rPr lang="tr-TR" dirty="0" err="1"/>
              <a:t>outputtaki</a:t>
            </a:r>
            <a:r>
              <a:rPr lang="tr-TR" dirty="0"/>
              <a:t> hatayı geriye hatanın türevini ağırlıklara dağıtılarak yapılır. Bu türev kullanılarak öğrenme katsayısı, </a:t>
            </a:r>
            <a:r>
              <a:rPr lang="tr-TR" dirty="0" err="1"/>
              <a:t>gradient</a:t>
            </a:r>
            <a:r>
              <a:rPr lang="tr-TR" dirty="0"/>
              <a:t> </a:t>
            </a:r>
            <a:r>
              <a:rPr lang="tr-TR" dirty="0" err="1"/>
              <a:t>descent</a:t>
            </a:r>
            <a:r>
              <a:rPr lang="tr-TR" dirty="0"/>
              <a:t> düzenlenerek hatayı düşürecek şekilde ağırlıklar düzenlenir.</a:t>
            </a:r>
          </a:p>
          <a:p>
            <a:pPr marL="0" indent="0">
              <a:buNone/>
            </a:pPr>
            <a:r>
              <a:rPr lang="tr-TR" dirty="0"/>
              <a:t>RNN için kullanılan yöntem ise BPTT diye bilinen zamana bağlı sıralı bir dizi hesaplamanın tümü için </a:t>
            </a:r>
            <a:r>
              <a:rPr lang="tr-TR" dirty="0" err="1"/>
              <a:t>backprop</a:t>
            </a:r>
            <a:r>
              <a:rPr lang="tr-TR" dirty="0"/>
              <a:t> uygulamasıdır. Yapay ağlar bir dizi fonksiyonu iç içe f(h(g(x))) şeklinde kullanır. Buraya zamana bağlı değişken eklendiğinde türev işlemi zincir kuralı ile çözümlenebilir.</a:t>
            </a:r>
          </a:p>
        </p:txBody>
      </p:sp>
    </p:spTree>
    <p:extLst>
      <p:ext uri="{BB962C8B-B14F-4D97-AF65-F5344CB8AC3E}">
        <p14:creationId xmlns:p14="http://schemas.microsoft.com/office/powerpoint/2010/main" val="109386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nesne, saat içeren bir resim&#10;&#10;Açıklama otomatik olarak oluşturuldu">
            <a:extLst>
              <a:ext uri="{FF2B5EF4-FFF2-40B4-BE49-F238E27FC236}">
                <a16:creationId xmlns:a16="http://schemas.microsoft.com/office/drawing/2014/main" id="{9CEB68CD-8018-486F-977F-8E310B574B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1172" y="2688288"/>
            <a:ext cx="4187222" cy="241570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C74E0F60-3E7F-4EEF-B626-43A49DEF9CB6}"/>
              </a:ext>
            </a:extLst>
          </p:cNvPr>
          <p:cNvSpPr txBox="1"/>
          <p:nvPr/>
        </p:nvSpPr>
        <p:spPr>
          <a:xfrm>
            <a:off x="6096000" y="1948069"/>
            <a:ext cx="5257799" cy="4228893"/>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err="1">
                <a:gradFill>
                  <a:gsLst>
                    <a:gs pos="34000">
                      <a:srgbClr val="EDEDED"/>
                    </a:gs>
                    <a:gs pos="0">
                      <a:srgbClr val="BFBFBF"/>
                    </a:gs>
                    <a:gs pos="100000">
                      <a:srgbClr val="FFFFFF"/>
                    </a:gs>
                  </a:gsLst>
                  <a:lin ang="4800000" scaled="0"/>
                </a:gradFill>
              </a:rPr>
              <a:t>Yandaki</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figürde</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sıralı</a:t>
            </a:r>
            <a:r>
              <a:rPr lang="en-US" sz="2400" dirty="0">
                <a:gradFill>
                  <a:gsLst>
                    <a:gs pos="34000">
                      <a:srgbClr val="EDEDED"/>
                    </a:gs>
                    <a:gs pos="0">
                      <a:srgbClr val="BFBFBF"/>
                    </a:gs>
                    <a:gs pos="100000">
                      <a:srgbClr val="FFFFFF"/>
                    </a:gs>
                  </a:gsLst>
                  <a:lin ang="4800000" scaled="0"/>
                </a:gradFill>
              </a:rPr>
              <a:t> 5 </a:t>
            </a:r>
            <a:r>
              <a:rPr lang="en-US" sz="2400" dirty="0" err="1">
                <a:gradFill>
                  <a:gsLst>
                    <a:gs pos="34000">
                      <a:srgbClr val="EDEDED"/>
                    </a:gs>
                    <a:gs pos="0">
                      <a:srgbClr val="BFBFBF"/>
                    </a:gs>
                    <a:gs pos="100000">
                      <a:srgbClr val="FFFFFF"/>
                    </a:gs>
                  </a:gsLst>
                  <a:lin ang="4800000" scaled="0"/>
                </a:gradFill>
              </a:rPr>
              <a:t>girdili</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bir</a:t>
            </a:r>
            <a:r>
              <a:rPr lang="en-US" sz="2400" dirty="0">
                <a:gradFill>
                  <a:gsLst>
                    <a:gs pos="34000">
                      <a:srgbClr val="EDEDED"/>
                    </a:gs>
                    <a:gs pos="0">
                      <a:srgbClr val="BFBFBF"/>
                    </a:gs>
                    <a:gs pos="100000">
                      <a:srgbClr val="FFFFFF"/>
                    </a:gs>
                  </a:gsLst>
                  <a:lin ang="4800000" scaled="0"/>
                </a:gradFill>
              </a:rPr>
              <a:t> RNN </a:t>
            </a:r>
            <a:r>
              <a:rPr lang="en-US" sz="2400" dirty="0" err="1">
                <a:gradFill>
                  <a:gsLst>
                    <a:gs pos="34000">
                      <a:srgbClr val="EDEDED"/>
                    </a:gs>
                    <a:gs pos="0">
                      <a:srgbClr val="BFBFBF"/>
                    </a:gs>
                    <a:gs pos="100000">
                      <a:srgbClr val="FFFFFF"/>
                    </a:gs>
                  </a:gsLst>
                  <a:lin ang="4800000" scaled="0"/>
                </a:gradFill>
              </a:rPr>
              <a:t>yapısı</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gösterilmektedir</a:t>
            </a:r>
            <a:r>
              <a:rPr lang="en-US" sz="2400" dirty="0">
                <a:gradFill>
                  <a:gsLst>
                    <a:gs pos="34000">
                      <a:srgbClr val="EDEDED"/>
                    </a:gs>
                    <a:gs pos="0">
                      <a:srgbClr val="BFBFBF"/>
                    </a:gs>
                    <a:gs pos="100000">
                      <a:srgbClr val="FFFFFF"/>
                    </a:gs>
                  </a:gsLst>
                  <a:lin ang="4800000" scaled="0"/>
                </a:gradFill>
              </a:rPr>
              <a:t>. E </a:t>
            </a:r>
            <a:r>
              <a:rPr lang="en-US" sz="2400" dirty="0" err="1">
                <a:gradFill>
                  <a:gsLst>
                    <a:gs pos="34000">
                      <a:srgbClr val="EDEDED"/>
                    </a:gs>
                    <a:gs pos="0">
                      <a:srgbClr val="BFBFBF"/>
                    </a:gs>
                    <a:gs pos="100000">
                      <a:srgbClr val="FFFFFF"/>
                    </a:gs>
                  </a:gsLst>
                  <a:lin ang="4800000" scaled="0"/>
                </a:gradFill>
              </a:rPr>
              <a:t>burada</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oluşan</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hatayı</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ifade</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etmektedir</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Örneğin</a:t>
            </a:r>
            <a:r>
              <a:rPr lang="en-US" sz="2400" dirty="0">
                <a:gradFill>
                  <a:gsLst>
                    <a:gs pos="34000">
                      <a:srgbClr val="EDEDED"/>
                    </a:gs>
                    <a:gs pos="0">
                      <a:srgbClr val="BFBFBF"/>
                    </a:gs>
                    <a:gs pos="100000">
                      <a:srgbClr val="FFFFFF"/>
                    </a:gs>
                  </a:gsLst>
                  <a:lin ang="4800000" scaled="0"/>
                </a:gradFill>
              </a:rPr>
              <a:t>, E3 </a:t>
            </a:r>
            <a:r>
              <a:rPr lang="en-US" sz="2400" dirty="0" err="1">
                <a:gradFill>
                  <a:gsLst>
                    <a:gs pos="34000">
                      <a:srgbClr val="EDEDED"/>
                    </a:gs>
                    <a:gs pos="0">
                      <a:srgbClr val="BFBFBF"/>
                    </a:gs>
                    <a:gs pos="100000">
                      <a:srgbClr val="FFFFFF"/>
                    </a:gs>
                  </a:gsLst>
                  <a:lin ang="4800000" scaled="0"/>
                </a:gradFill>
              </a:rPr>
              <a:t>için</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geri</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yayılım</a:t>
            </a:r>
            <a:r>
              <a:rPr lang="en-US" sz="2400" dirty="0">
                <a:gradFill>
                  <a:gsLst>
                    <a:gs pos="34000">
                      <a:srgbClr val="EDEDED"/>
                    </a:gs>
                    <a:gs pos="0">
                      <a:srgbClr val="BFBFBF"/>
                    </a:gs>
                    <a:gs pos="100000">
                      <a:srgbClr val="FFFFFF"/>
                    </a:gs>
                  </a:gsLst>
                  <a:lin ang="4800000" scaled="0"/>
                </a:gradFill>
              </a:rPr>
              <a:t>(backpropagation) </a:t>
            </a:r>
            <a:r>
              <a:rPr lang="en-US" sz="2400" dirty="0" err="1">
                <a:gradFill>
                  <a:gsLst>
                    <a:gs pos="34000">
                      <a:srgbClr val="EDEDED"/>
                    </a:gs>
                    <a:gs pos="0">
                      <a:srgbClr val="BFBFBF"/>
                    </a:gs>
                    <a:gs pos="100000">
                      <a:srgbClr val="FFFFFF"/>
                    </a:gs>
                  </a:gsLst>
                  <a:lin ang="4800000" scaled="0"/>
                </a:gradFill>
              </a:rPr>
              <a:t>yaparken</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yaptığımız</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işlemde</a:t>
            </a:r>
            <a:r>
              <a:rPr lang="en-US" sz="2400" dirty="0">
                <a:gradFill>
                  <a:gsLst>
                    <a:gs pos="34000">
                      <a:srgbClr val="EDEDED"/>
                    </a:gs>
                    <a:gs pos="0">
                      <a:srgbClr val="BFBFBF"/>
                    </a:gs>
                    <a:gs pos="100000">
                      <a:srgbClr val="FFFFFF"/>
                    </a:gs>
                  </a:gsLst>
                  <a:lin ang="4800000" scaled="0"/>
                </a:gradFill>
              </a:rPr>
              <a:t> w </a:t>
            </a:r>
            <a:r>
              <a:rPr lang="en-US" sz="2400" dirty="0" err="1">
                <a:gradFill>
                  <a:gsLst>
                    <a:gs pos="34000">
                      <a:srgbClr val="EDEDED"/>
                    </a:gs>
                    <a:gs pos="0">
                      <a:srgbClr val="BFBFBF"/>
                    </a:gs>
                    <a:gs pos="100000">
                      <a:srgbClr val="FFFFFF"/>
                    </a:gs>
                  </a:gsLst>
                  <a:lin ang="4800000" scaled="0"/>
                </a:gradFill>
              </a:rPr>
              <a:t>ağırlığına</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göre</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türevi</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kullanılmaktadır</a:t>
            </a:r>
            <a:r>
              <a:rPr lang="en-US" sz="2400" dirty="0">
                <a:gradFill>
                  <a:gsLst>
                    <a:gs pos="34000">
                      <a:srgbClr val="EDEDED"/>
                    </a:gs>
                    <a:gs pos="0">
                      <a:srgbClr val="BFBFBF"/>
                    </a:gs>
                    <a:gs pos="100000">
                      <a:srgbClr val="FFFFFF"/>
                    </a:gs>
                  </a:gsLst>
                  <a:lin ang="4800000" scaled="0"/>
                </a:gradFill>
              </a:rPr>
              <a:t>. Bu </a:t>
            </a:r>
            <a:r>
              <a:rPr lang="en-US" sz="2400" dirty="0" err="1">
                <a:gradFill>
                  <a:gsLst>
                    <a:gs pos="34000">
                      <a:srgbClr val="EDEDED"/>
                    </a:gs>
                    <a:gs pos="0">
                      <a:srgbClr val="BFBFBF"/>
                    </a:gs>
                    <a:gs pos="100000">
                      <a:srgbClr val="FFFFFF"/>
                    </a:gs>
                  </a:gsLst>
                  <a:lin ang="4800000" scaled="0"/>
                </a:gradFill>
              </a:rPr>
              <a:t>türevi</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çözebilmek</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için</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zincir</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kuralı</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ile</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birkaç</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türevin</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çarpımını</a:t>
            </a:r>
            <a:r>
              <a:rPr lang="en-US" sz="2400" dirty="0">
                <a:gradFill>
                  <a:gsLst>
                    <a:gs pos="34000">
                      <a:srgbClr val="EDEDED"/>
                    </a:gs>
                    <a:gs pos="0">
                      <a:srgbClr val="BFBFBF"/>
                    </a:gs>
                    <a:gs pos="100000">
                      <a:srgbClr val="FFFFFF"/>
                    </a:gs>
                  </a:gsLst>
                  <a:lin ang="4800000" scaled="0"/>
                </a:gradFill>
              </a:rPr>
              <a:t> </a:t>
            </a:r>
            <a:r>
              <a:rPr lang="en-US" sz="2400" dirty="0" err="1">
                <a:gradFill>
                  <a:gsLst>
                    <a:gs pos="34000">
                      <a:srgbClr val="EDEDED"/>
                    </a:gs>
                    <a:gs pos="0">
                      <a:srgbClr val="BFBFBF"/>
                    </a:gs>
                    <a:gs pos="100000">
                      <a:srgbClr val="FFFFFF"/>
                    </a:gs>
                  </a:gsLst>
                  <a:lin ang="4800000" scaled="0"/>
                </a:gradFill>
              </a:rPr>
              <a:t>kullanırız</a:t>
            </a:r>
            <a:r>
              <a:rPr lang="en-US" sz="2400" dirty="0">
                <a:gradFill>
                  <a:gsLst>
                    <a:gs pos="34000">
                      <a:srgbClr val="EDEDED"/>
                    </a:gs>
                    <a:gs pos="0">
                      <a:srgbClr val="BFBFBF"/>
                    </a:gs>
                    <a:gs pos="100000">
                      <a:srgbClr val="FFFFFF"/>
                    </a:gs>
                  </a:gsLst>
                  <a:lin ang="4800000" scaled="0"/>
                </a:gradFill>
              </a:rPr>
              <a:t>.</a:t>
            </a:r>
          </a:p>
        </p:txBody>
      </p:sp>
      <p:sp>
        <p:nvSpPr>
          <p:cNvPr id="12" name="Başlık 1">
            <a:extLst>
              <a:ext uri="{FF2B5EF4-FFF2-40B4-BE49-F238E27FC236}">
                <a16:creationId xmlns:a16="http://schemas.microsoft.com/office/drawing/2014/main" id="{A554833B-0F07-4455-93AF-F916C5F5E57D}"/>
              </a:ext>
            </a:extLst>
          </p:cNvPr>
          <p:cNvSpPr>
            <a:spLocks noGrp="1"/>
          </p:cNvSpPr>
          <p:nvPr>
            <p:ph type="title"/>
          </p:nvPr>
        </p:nvSpPr>
        <p:spPr>
          <a:xfrm>
            <a:off x="838200" y="365125"/>
            <a:ext cx="10515600" cy="1325563"/>
          </a:xfrm>
        </p:spPr>
        <p:txBody>
          <a:bodyPr/>
          <a:lstStyle/>
          <a:p>
            <a:r>
              <a:rPr lang="tr-TR" dirty="0">
                <a:solidFill>
                  <a:schemeClr val="bg1"/>
                </a:solidFill>
              </a:rPr>
              <a:t>Çalışma Şekli</a:t>
            </a:r>
          </a:p>
        </p:txBody>
      </p:sp>
    </p:spTree>
    <p:extLst>
      <p:ext uri="{BB962C8B-B14F-4D97-AF65-F5344CB8AC3E}">
        <p14:creationId xmlns:p14="http://schemas.microsoft.com/office/powerpoint/2010/main" val="77616480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10BE50-98D4-4D32-84C1-08113624AB0E}"/>
              </a:ext>
            </a:extLst>
          </p:cNvPr>
          <p:cNvSpPr>
            <a:spLocks noGrp="1"/>
          </p:cNvSpPr>
          <p:nvPr>
            <p:ph type="title"/>
          </p:nvPr>
        </p:nvSpPr>
        <p:spPr>
          <a:xfrm>
            <a:off x="838200" y="365125"/>
            <a:ext cx="10515600" cy="1325563"/>
          </a:xfrm>
        </p:spPr>
        <p:txBody>
          <a:bodyPr>
            <a:normAutofit/>
          </a:bodyPr>
          <a:lstStyle/>
          <a:p>
            <a:r>
              <a:rPr lang="en-US" sz="4200" b="1" dirty="0">
                <a:gradFill flip="none" rotWithShape="1">
                  <a:gsLst>
                    <a:gs pos="28000">
                      <a:srgbClr val="EDEDED"/>
                    </a:gs>
                    <a:gs pos="0">
                      <a:srgbClr val="BFBFBF"/>
                    </a:gs>
                    <a:gs pos="100000">
                      <a:srgbClr val="FFFFFF"/>
                    </a:gs>
                  </a:gsLst>
                  <a:lin ang="4800000" scaled="0"/>
                  <a:tileRect/>
                </a:gradFill>
              </a:rPr>
              <a:t>Long Short Term Memory (LSTM)</a:t>
            </a:r>
            <a:br>
              <a:rPr lang="en-US" sz="4200" b="1" dirty="0">
                <a:gradFill flip="none" rotWithShape="1">
                  <a:gsLst>
                    <a:gs pos="28000">
                      <a:srgbClr val="EDEDED"/>
                    </a:gs>
                    <a:gs pos="0">
                      <a:srgbClr val="BFBFBF"/>
                    </a:gs>
                    <a:gs pos="100000">
                      <a:srgbClr val="FFFFFF"/>
                    </a:gs>
                  </a:gsLst>
                  <a:lin ang="4800000" scaled="0"/>
                  <a:tileRect/>
                </a:gradFill>
              </a:rPr>
            </a:br>
            <a:endParaRPr lang="tr-TR" sz="4200" dirty="0">
              <a:gradFill flip="none" rotWithShape="1">
                <a:gsLst>
                  <a:gs pos="28000">
                    <a:srgbClr val="EDEDED"/>
                  </a:gs>
                  <a:gs pos="0">
                    <a:srgbClr val="BFBFBF"/>
                  </a:gs>
                  <a:gs pos="100000">
                    <a:srgbClr val="FFFFFF"/>
                  </a:gs>
                </a:gsLst>
                <a:lin ang="4800000" scaled="0"/>
                <a:tileRect/>
              </a:gradFill>
            </a:endParaRPr>
          </a:p>
        </p:txBody>
      </p:sp>
      <p:sp>
        <p:nvSpPr>
          <p:cNvPr id="13"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descr="saat, tren içeren bir resim&#10;&#10;Açıklama otomatik olarak oluşturuldu">
            <a:extLst>
              <a:ext uri="{FF2B5EF4-FFF2-40B4-BE49-F238E27FC236}">
                <a16:creationId xmlns:a16="http://schemas.microsoft.com/office/drawing/2014/main" id="{B9BFEC32-5B76-4C89-B943-0366A194F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471" y="3111037"/>
            <a:ext cx="4511422" cy="1691782"/>
          </a:xfrm>
          <a:prstGeom prst="rect">
            <a:avLst/>
          </a:prstGeom>
        </p:spPr>
      </p:pic>
      <p:sp>
        <p:nvSpPr>
          <p:cNvPr id="3" name="İçerik Yer Tutucusu 2">
            <a:extLst>
              <a:ext uri="{FF2B5EF4-FFF2-40B4-BE49-F238E27FC236}">
                <a16:creationId xmlns:a16="http://schemas.microsoft.com/office/drawing/2014/main" id="{4DF4E851-7701-428E-B155-7C6E965F36B9}"/>
              </a:ext>
            </a:extLst>
          </p:cNvPr>
          <p:cNvSpPr>
            <a:spLocks noGrp="1"/>
          </p:cNvSpPr>
          <p:nvPr>
            <p:ph idx="1"/>
          </p:nvPr>
        </p:nvSpPr>
        <p:spPr>
          <a:xfrm>
            <a:off x="6096000" y="1948069"/>
            <a:ext cx="5257799" cy="4228893"/>
          </a:xfrm>
        </p:spPr>
        <p:txBody>
          <a:bodyPr>
            <a:normAutofit/>
          </a:bodyPr>
          <a:lstStyle/>
          <a:p>
            <a:pPr marL="0" indent="0">
              <a:buNone/>
            </a:pPr>
            <a:r>
              <a:rPr lang="tr-TR" sz="2200" dirty="0" err="1">
                <a:gradFill>
                  <a:gsLst>
                    <a:gs pos="34000">
                      <a:srgbClr val="EDEDED"/>
                    </a:gs>
                    <a:gs pos="0">
                      <a:srgbClr val="BFBFBF"/>
                    </a:gs>
                    <a:gs pos="100000">
                      <a:srgbClr val="FFFFFF"/>
                    </a:gs>
                  </a:gsLst>
                  <a:lin ang="4800000" scaled="0"/>
                </a:gradFill>
              </a:rPr>
              <a:t>Sepp</a:t>
            </a:r>
            <a:r>
              <a:rPr lang="tr-TR" sz="2200" dirty="0">
                <a:gradFill>
                  <a:gsLst>
                    <a:gs pos="34000">
                      <a:srgbClr val="EDEDED"/>
                    </a:gs>
                    <a:gs pos="0">
                      <a:srgbClr val="BFBFBF"/>
                    </a:gs>
                    <a:gs pos="100000">
                      <a:srgbClr val="FFFFFF"/>
                    </a:gs>
                  </a:gsLst>
                  <a:lin ang="4800000" scaled="0"/>
                </a:gradFill>
              </a:rPr>
              <a:t> </a:t>
            </a:r>
            <a:r>
              <a:rPr lang="tr-TR" sz="2200" dirty="0" err="1">
                <a:gradFill>
                  <a:gsLst>
                    <a:gs pos="34000">
                      <a:srgbClr val="EDEDED"/>
                    </a:gs>
                    <a:gs pos="0">
                      <a:srgbClr val="BFBFBF"/>
                    </a:gs>
                    <a:gs pos="100000">
                      <a:srgbClr val="FFFFFF"/>
                    </a:gs>
                  </a:gsLst>
                  <a:lin ang="4800000" scaled="0"/>
                </a:gradFill>
              </a:rPr>
              <a:t>Hochreiter</a:t>
            </a:r>
            <a:r>
              <a:rPr lang="tr-TR" sz="2200" dirty="0">
                <a:gradFill>
                  <a:gsLst>
                    <a:gs pos="34000">
                      <a:srgbClr val="EDEDED"/>
                    </a:gs>
                    <a:gs pos="0">
                      <a:srgbClr val="BFBFBF"/>
                    </a:gs>
                    <a:gs pos="100000">
                      <a:srgbClr val="FFFFFF"/>
                    </a:gs>
                  </a:gsLst>
                  <a:lin ang="4800000" scaled="0"/>
                </a:gradFill>
              </a:rPr>
              <a:t> ve </a:t>
            </a:r>
            <a:r>
              <a:rPr lang="tr-TR" sz="2200" dirty="0" err="1">
                <a:gradFill>
                  <a:gsLst>
                    <a:gs pos="34000">
                      <a:srgbClr val="EDEDED"/>
                    </a:gs>
                    <a:gs pos="0">
                      <a:srgbClr val="BFBFBF"/>
                    </a:gs>
                    <a:gs pos="100000">
                      <a:srgbClr val="FFFFFF"/>
                    </a:gs>
                  </a:gsLst>
                  <a:lin ang="4800000" scaled="0"/>
                </a:gradFill>
              </a:rPr>
              <a:t>Juergen</a:t>
            </a:r>
            <a:r>
              <a:rPr lang="tr-TR" sz="2200" dirty="0">
                <a:gradFill>
                  <a:gsLst>
                    <a:gs pos="34000">
                      <a:srgbClr val="EDEDED"/>
                    </a:gs>
                    <a:gs pos="0">
                      <a:srgbClr val="BFBFBF"/>
                    </a:gs>
                    <a:gs pos="100000">
                      <a:srgbClr val="FFFFFF"/>
                    </a:gs>
                  </a:gsLst>
                  <a:lin ang="4800000" scaled="0"/>
                </a:gradFill>
              </a:rPr>
              <a:t> </a:t>
            </a:r>
            <a:r>
              <a:rPr lang="tr-TR" sz="2200" dirty="0" err="1">
                <a:gradFill>
                  <a:gsLst>
                    <a:gs pos="34000">
                      <a:srgbClr val="EDEDED"/>
                    </a:gs>
                    <a:gs pos="0">
                      <a:srgbClr val="BFBFBF"/>
                    </a:gs>
                    <a:gs pos="100000">
                      <a:srgbClr val="FFFFFF"/>
                    </a:gs>
                  </a:gsLst>
                  <a:lin ang="4800000" scaled="0"/>
                </a:gradFill>
              </a:rPr>
              <a:t>Schmidhuber</a:t>
            </a:r>
            <a:r>
              <a:rPr lang="tr-TR" sz="2200" dirty="0">
                <a:gradFill>
                  <a:gsLst>
                    <a:gs pos="34000">
                      <a:srgbClr val="EDEDED"/>
                    </a:gs>
                    <a:gs pos="0">
                      <a:srgbClr val="BFBFBF"/>
                    </a:gs>
                    <a:gs pos="100000">
                      <a:srgbClr val="FFFFFF"/>
                    </a:gs>
                  </a:gsLst>
                  <a:lin ang="4800000" scaled="0"/>
                </a:gradFill>
              </a:rPr>
              <a:t> 1997 yılında </a:t>
            </a:r>
            <a:r>
              <a:rPr lang="tr-TR" sz="2200" dirty="0" err="1">
                <a:gradFill>
                  <a:gsLst>
                    <a:gs pos="34000">
                      <a:srgbClr val="EDEDED"/>
                    </a:gs>
                    <a:gs pos="0">
                      <a:srgbClr val="BFBFBF"/>
                    </a:gs>
                    <a:gs pos="100000">
                      <a:srgbClr val="FFFFFF"/>
                    </a:gs>
                  </a:gsLst>
                  <a:lin ang="4800000" scaled="0"/>
                </a:gradFill>
              </a:rPr>
              <a:t>vanishing</a:t>
            </a:r>
            <a:r>
              <a:rPr lang="tr-TR" sz="2200" dirty="0">
                <a:gradFill>
                  <a:gsLst>
                    <a:gs pos="34000">
                      <a:srgbClr val="EDEDED"/>
                    </a:gs>
                    <a:gs pos="0">
                      <a:srgbClr val="BFBFBF"/>
                    </a:gs>
                    <a:gs pos="100000">
                      <a:srgbClr val="FFFFFF"/>
                    </a:gs>
                  </a:gsLst>
                  <a:lin ang="4800000" scaled="0"/>
                </a:gradFill>
              </a:rPr>
              <a:t> </a:t>
            </a:r>
            <a:r>
              <a:rPr lang="tr-TR" sz="2200" dirty="0" err="1">
                <a:gradFill>
                  <a:gsLst>
                    <a:gs pos="34000">
                      <a:srgbClr val="EDEDED"/>
                    </a:gs>
                    <a:gs pos="0">
                      <a:srgbClr val="BFBFBF"/>
                    </a:gs>
                    <a:gs pos="100000">
                      <a:srgbClr val="FFFFFF"/>
                    </a:gs>
                  </a:gsLst>
                  <a:lin ang="4800000" scaled="0"/>
                </a:gradFill>
              </a:rPr>
              <a:t>gradient</a:t>
            </a:r>
            <a:r>
              <a:rPr lang="tr-TR" sz="2200" dirty="0">
                <a:gradFill>
                  <a:gsLst>
                    <a:gs pos="34000">
                      <a:srgbClr val="EDEDED"/>
                    </a:gs>
                    <a:gs pos="0">
                      <a:srgbClr val="BFBFBF"/>
                    </a:gs>
                    <a:gs pos="100000">
                      <a:srgbClr val="FFFFFF"/>
                    </a:gs>
                  </a:gsLst>
                  <a:lin ang="4800000" scaled="0"/>
                </a:gradFill>
              </a:rPr>
              <a:t> problemini çözmek için </a:t>
            </a:r>
            <a:r>
              <a:rPr lang="tr-TR" sz="2200" dirty="0" err="1">
                <a:gradFill>
                  <a:gsLst>
                    <a:gs pos="34000">
                      <a:srgbClr val="EDEDED"/>
                    </a:gs>
                    <a:gs pos="0">
                      <a:srgbClr val="BFBFBF"/>
                    </a:gs>
                    <a:gs pos="100000">
                      <a:srgbClr val="FFFFFF"/>
                    </a:gs>
                  </a:gsLst>
                  <a:lin ang="4800000" scaled="0"/>
                </a:gradFill>
              </a:rPr>
              <a:t>LSTM’i</a:t>
            </a:r>
            <a:r>
              <a:rPr lang="tr-TR" sz="2200" dirty="0">
                <a:gradFill>
                  <a:gsLst>
                    <a:gs pos="34000">
                      <a:srgbClr val="EDEDED"/>
                    </a:gs>
                    <a:gs pos="0">
                      <a:srgbClr val="BFBFBF"/>
                    </a:gs>
                    <a:gs pos="100000">
                      <a:srgbClr val="FFFFFF"/>
                    </a:gs>
                  </a:gsLst>
                  <a:lin ang="4800000" scaled="0"/>
                </a:gradFill>
              </a:rPr>
              <a:t> geliştirdiler. Daha sonra birçok kişinin katkısıyla düzenlenen ve popülerleşen LSTM şu anda geniş bir kullanım alanına sahiptir.</a:t>
            </a:r>
          </a:p>
          <a:p>
            <a:pPr marL="0" indent="0">
              <a:buNone/>
            </a:pPr>
            <a:r>
              <a:rPr lang="tr-TR" sz="2200" dirty="0">
                <a:gradFill>
                  <a:gsLst>
                    <a:gs pos="34000">
                      <a:srgbClr val="EDEDED"/>
                    </a:gs>
                    <a:gs pos="0">
                      <a:srgbClr val="BFBFBF"/>
                    </a:gs>
                    <a:gs pos="100000">
                      <a:srgbClr val="FFFFFF"/>
                    </a:gs>
                  </a:gsLst>
                  <a:lin ang="4800000" scaled="0"/>
                </a:gradFill>
              </a:rPr>
              <a:t>LSTM </a:t>
            </a:r>
            <a:r>
              <a:rPr lang="tr-TR" sz="2200" dirty="0" err="1">
                <a:gradFill>
                  <a:gsLst>
                    <a:gs pos="34000">
                      <a:srgbClr val="EDEDED"/>
                    </a:gs>
                    <a:gs pos="0">
                      <a:srgbClr val="BFBFBF"/>
                    </a:gs>
                    <a:gs pos="100000">
                      <a:srgbClr val="FFFFFF"/>
                    </a:gs>
                  </a:gsLst>
                  <a:lin ang="4800000" scaled="0"/>
                </a:gradFill>
              </a:rPr>
              <a:t>backprop’ta</a:t>
            </a:r>
            <a:r>
              <a:rPr lang="tr-TR" sz="2200" dirty="0">
                <a:gradFill>
                  <a:gsLst>
                    <a:gs pos="34000">
                      <a:srgbClr val="EDEDED"/>
                    </a:gs>
                    <a:gs pos="0">
                      <a:srgbClr val="BFBFBF"/>
                    </a:gs>
                    <a:gs pos="100000">
                      <a:srgbClr val="FFFFFF"/>
                    </a:gs>
                  </a:gsLst>
                  <a:lin ang="4800000" scaled="0"/>
                </a:gradFill>
              </a:rPr>
              <a:t> farklı zaman ve katmanlardan gelen hata değerini korumaya yarıyor. Daha sabit bir hata değeri sağlayarak </a:t>
            </a:r>
            <a:r>
              <a:rPr lang="tr-TR" sz="2200" dirty="0" err="1">
                <a:gradFill>
                  <a:gsLst>
                    <a:gs pos="34000">
                      <a:srgbClr val="EDEDED"/>
                    </a:gs>
                    <a:gs pos="0">
                      <a:srgbClr val="BFBFBF"/>
                    </a:gs>
                    <a:gs pos="100000">
                      <a:srgbClr val="FFFFFF"/>
                    </a:gs>
                  </a:gsLst>
                  <a:lin ang="4800000" scaled="0"/>
                </a:gradFill>
              </a:rPr>
              <a:t>recurrent</a:t>
            </a:r>
            <a:r>
              <a:rPr lang="tr-TR" sz="2200" dirty="0">
                <a:gradFill>
                  <a:gsLst>
                    <a:gs pos="34000">
                      <a:srgbClr val="EDEDED"/>
                    </a:gs>
                    <a:gs pos="0">
                      <a:srgbClr val="BFBFBF"/>
                    </a:gs>
                    <a:gs pos="100000">
                      <a:srgbClr val="FFFFFF"/>
                    </a:gs>
                  </a:gsLst>
                  <a:lin ang="4800000" scaled="0"/>
                </a:gradFill>
              </a:rPr>
              <a:t> ağların öğrenme adımlarının devam edebilmesini sağlamaktadır. Bunu sebep sonuç arasına yeni bir kanal açarak yapmaktadır.</a:t>
            </a:r>
          </a:p>
          <a:p>
            <a:pPr marL="0" indent="0">
              <a:buNone/>
            </a:pPr>
            <a:endParaRPr lang="tr-TR" sz="2200" dirty="0">
              <a:gradFill>
                <a:gsLst>
                  <a:gs pos="34000">
                    <a:srgbClr val="EDEDED"/>
                  </a:gs>
                  <a:gs pos="0">
                    <a:srgbClr val="BFBFBF"/>
                  </a:gs>
                  <a:gs pos="100000">
                    <a:srgbClr val="FFFFFF"/>
                  </a:gs>
                </a:gsLst>
                <a:lin ang="4800000" scaled="0"/>
              </a:gradFill>
            </a:endParaRPr>
          </a:p>
        </p:txBody>
      </p:sp>
    </p:spTree>
    <p:extLst>
      <p:ext uri="{BB962C8B-B14F-4D97-AF65-F5344CB8AC3E}">
        <p14:creationId xmlns:p14="http://schemas.microsoft.com/office/powerpoint/2010/main" val="91402254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a:extLst>
              <a:ext uri="{FF2B5EF4-FFF2-40B4-BE49-F238E27FC236}">
                <a16:creationId xmlns:a16="http://schemas.microsoft.com/office/drawing/2014/main" id="{FA55E27D-D540-4745-B50B-8F0E95A42602}"/>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6FFE55-5786-454F-9C9C-68DCAFB0A1AE}"/>
              </a:ext>
            </a:extLst>
          </p:cNvPr>
          <p:cNvSpPr txBox="1"/>
          <p:nvPr/>
        </p:nvSpPr>
        <p:spPr>
          <a:xfrm>
            <a:off x="664234" y="422694"/>
            <a:ext cx="10946921" cy="1200329"/>
          </a:xfrm>
          <a:prstGeom prst="rect">
            <a:avLst/>
          </a:prstGeom>
          <a:noFill/>
        </p:spPr>
        <p:txBody>
          <a:bodyPr wrap="square" rtlCol="0">
            <a:spAutoFit/>
          </a:bodyPr>
          <a:lstStyle/>
          <a:p>
            <a:r>
              <a:rPr lang="tr-TR" dirty="0"/>
              <a:t>Yinelenen  Sinir Ağlarına da istersek dışardan bilgi verebilir ve tahminlerinde bunu da etmen olarak kullanmasını sağlayabiliriz.</a:t>
            </a:r>
            <a:br>
              <a:rPr lang="tr-TR" dirty="0"/>
            </a:br>
            <a:r>
              <a:rPr lang="tr-TR" dirty="0"/>
              <a:t>Bu örnekte ise Ödev Var Mı şeklinde bir değişken daha </a:t>
            </a:r>
            <a:r>
              <a:rPr lang="tr-TR" dirty="0" err="1"/>
              <a:t>ekliyoruz.Bu</a:t>
            </a:r>
            <a:r>
              <a:rPr lang="tr-TR" dirty="0"/>
              <a:t> her gün kontrol ediliyor ve VAR ya da YOK olmasına göre durumu değiştiriyor. Var ise Ders Çalış – Yok ise rutine devam et.</a:t>
            </a:r>
          </a:p>
        </p:txBody>
      </p:sp>
      <p:pic>
        <p:nvPicPr>
          <p:cNvPr id="3" name="Picture 6" descr="Homework - Free education icons">
            <a:extLst>
              <a:ext uri="{FF2B5EF4-FFF2-40B4-BE49-F238E27FC236}">
                <a16:creationId xmlns:a16="http://schemas.microsoft.com/office/drawing/2014/main" id="{0773A0E3-DB38-4B0D-B838-2D7892A5B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66" y="2166092"/>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Netflix PNG Transparent Images | PNG All">
            <a:extLst>
              <a:ext uri="{FF2B5EF4-FFF2-40B4-BE49-F238E27FC236}">
                <a16:creationId xmlns:a16="http://schemas.microsoft.com/office/drawing/2014/main" id="{7898B8CF-6409-44EA-B0CF-1C3BB0206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960" y="2988925"/>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BB285D5-F8EB-4BFB-8398-0EE280BCD5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891" y="3875935"/>
            <a:ext cx="795392" cy="795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FC76EAD-6F70-43A3-B5FE-09A54316D5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2311" y="2173334"/>
            <a:ext cx="795392" cy="795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Netflix PNG Transparent Images | PNG All">
            <a:extLst>
              <a:ext uri="{FF2B5EF4-FFF2-40B4-BE49-F238E27FC236}">
                <a16:creationId xmlns:a16="http://schemas.microsoft.com/office/drawing/2014/main" id="{6BBAC0B7-19A5-496E-B185-65469BD39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243" y="3823003"/>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omework - Free education icons">
            <a:extLst>
              <a:ext uri="{FF2B5EF4-FFF2-40B4-BE49-F238E27FC236}">
                <a16:creationId xmlns:a16="http://schemas.microsoft.com/office/drawing/2014/main" id="{8072E2BC-BB1A-429A-9D60-44C7B1725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032" y="3017512"/>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omework - Free education icons">
            <a:extLst>
              <a:ext uri="{FF2B5EF4-FFF2-40B4-BE49-F238E27FC236}">
                <a16:creationId xmlns:a16="http://schemas.microsoft.com/office/drawing/2014/main" id="{EB5EE778-00BA-405B-A617-16F9D7B0B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055" y="2166092"/>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Netflix PNG Transparent Images | PNG All">
            <a:extLst>
              <a:ext uri="{FF2B5EF4-FFF2-40B4-BE49-F238E27FC236}">
                <a16:creationId xmlns:a16="http://schemas.microsoft.com/office/drawing/2014/main" id="{CBF92C3A-12FF-4764-87DD-8A7C29286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9149" y="2988925"/>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2DD8F0B-1FB3-4449-A0C1-A3B4BF359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080" y="3875935"/>
            <a:ext cx="795392" cy="7953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845045A4-CE76-40A5-9591-89AD30BCE8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8092" y="2166091"/>
            <a:ext cx="795392" cy="7953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Netflix PNG Transparent Images | PNG All">
            <a:extLst>
              <a:ext uri="{FF2B5EF4-FFF2-40B4-BE49-F238E27FC236}">
                <a16:creationId xmlns:a16="http://schemas.microsoft.com/office/drawing/2014/main" id="{5EA054DF-CDE5-443B-9CBE-96C262A1BE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9024" y="3815760"/>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omework - Free education icons">
            <a:extLst>
              <a:ext uri="{FF2B5EF4-FFF2-40B4-BE49-F238E27FC236}">
                <a16:creationId xmlns:a16="http://schemas.microsoft.com/office/drawing/2014/main" id="{F82688FD-D994-44E5-A8FA-F73F195B1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813" y="3010269"/>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omework - Free education icons">
            <a:extLst>
              <a:ext uri="{FF2B5EF4-FFF2-40B4-BE49-F238E27FC236}">
                <a16:creationId xmlns:a16="http://schemas.microsoft.com/office/drawing/2014/main" id="{532C8C8B-B0C9-4117-83D3-0B57125A7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4189" y="3818012"/>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Netflix PNG Transparent Images | PNG All">
            <a:extLst>
              <a:ext uri="{FF2B5EF4-FFF2-40B4-BE49-F238E27FC236}">
                <a16:creationId xmlns:a16="http://schemas.microsoft.com/office/drawing/2014/main" id="{B846803D-01BA-43F7-B2B1-FDDB9601C6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4855" y="2136456"/>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48E3857B-F9DC-40D0-908D-60A4570B73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4409" y="2999936"/>
            <a:ext cx="795392" cy="79539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D2244A2-03D7-4A34-8810-C3B118325252}"/>
              </a:ext>
            </a:extLst>
          </p:cNvPr>
          <p:cNvSpPr/>
          <p:nvPr/>
        </p:nvSpPr>
        <p:spPr>
          <a:xfrm>
            <a:off x="2806100" y="1876793"/>
            <a:ext cx="563359" cy="369332"/>
          </a:xfrm>
          <a:prstGeom prst="rect">
            <a:avLst/>
          </a:prstGeom>
        </p:spPr>
        <p:txBody>
          <a:bodyPr wrap="none">
            <a:spAutoFit/>
          </a:bodyPr>
          <a:lstStyle/>
          <a:p>
            <a:r>
              <a:rPr lang="tr-TR" dirty="0"/>
              <a:t>VAR</a:t>
            </a:r>
          </a:p>
        </p:txBody>
      </p:sp>
      <p:sp>
        <p:nvSpPr>
          <p:cNvPr id="22" name="Rectangle 21">
            <a:extLst>
              <a:ext uri="{FF2B5EF4-FFF2-40B4-BE49-F238E27FC236}">
                <a16:creationId xmlns:a16="http://schemas.microsoft.com/office/drawing/2014/main" id="{09F31D53-D148-4D47-AD3E-02F897235EDA}"/>
              </a:ext>
            </a:extLst>
          </p:cNvPr>
          <p:cNvSpPr/>
          <p:nvPr/>
        </p:nvSpPr>
        <p:spPr>
          <a:xfrm>
            <a:off x="1678984" y="1861402"/>
            <a:ext cx="561949" cy="369332"/>
          </a:xfrm>
          <a:prstGeom prst="rect">
            <a:avLst/>
          </a:prstGeom>
        </p:spPr>
        <p:txBody>
          <a:bodyPr wrap="none">
            <a:spAutoFit/>
          </a:bodyPr>
          <a:lstStyle/>
          <a:p>
            <a:r>
              <a:rPr lang="tr-TR" dirty="0"/>
              <a:t>YOK</a:t>
            </a:r>
          </a:p>
        </p:txBody>
      </p:sp>
      <p:sp>
        <p:nvSpPr>
          <p:cNvPr id="23" name="Rectangle 22">
            <a:extLst>
              <a:ext uri="{FF2B5EF4-FFF2-40B4-BE49-F238E27FC236}">
                <a16:creationId xmlns:a16="http://schemas.microsoft.com/office/drawing/2014/main" id="{9ABC9381-95F5-4FFE-8A7E-9FF4F2A0C7D5}"/>
              </a:ext>
            </a:extLst>
          </p:cNvPr>
          <p:cNvSpPr/>
          <p:nvPr/>
        </p:nvSpPr>
        <p:spPr>
          <a:xfrm>
            <a:off x="4007630" y="1861402"/>
            <a:ext cx="561949" cy="369332"/>
          </a:xfrm>
          <a:prstGeom prst="rect">
            <a:avLst/>
          </a:prstGeom>
        </p:spPr>
        <p:txBody>
          <a:bodyPr wrap="none">
            <a:spAutoFit/>
          </a:bodyPr>
          <a:lstStyle/>
          <a:p>
            <a:r>
              <a:rPr lang="tr-TR" dirty="0"/>
              <a:t>YOK</a:t>
            </a:r>
          </a:p>
        </p:txBody>
      </p:sp>
      <p:sp>
        <p:nvSpPr>
          <p:cNvPr id="24" name="Rectangle 23">
            <a:extLst>
              <a:ext uri="{FF2B5EF4-FFF2-40B4-BE49-F238E27FC236}">
                <a16:creationId xmlns:a16="http://schemas.microsoft.com/office/drawing/2014/main" id="{F1317FA3-4193-43AD-8B22-4D9EE41201EB}"/>
              </a:ext>
            </a:extLst>
          </p:cNvPr>
          <p:cNvSpPr/>
          <p:nvPr/>
        </p:nvSpPr>
        <p:spPr>
          <a:xfrm>
            <a:off x="5068079" y="1881964"/>
            <a:ext cx="561949" cy="369332"/>
          </a:xfrm>
          <a:prstGeom prst="rect">
            <a:avLst/>
          </a:prstGeom>
        </p:spPr>
        <p:txBody>
          <a:bodyPr wrap="none">
            <a:spAutoFit/>
          </a:bodyPr>
          <a:lstStyle/>
          <a:p>
            <a:r>
              <a:rPr lang="tr-TR" dirty="0"/>
              <a:t>YOK</a:t>
            </a:r>
          </a:p>
        </p:txBody>
      </p:sp>
      <p:sp>
        <p:nvSpPr>
          <p:cNvPr id="25" name="Rectangle 24">
            <a:extLst>
              <a:ext uri="{FF2B5EF4-FFF2-40B4-BE49-F238E27FC236}">
                <a16:creationId xmlns:a16="http://schemas.microsoft.com/office/drawing/2014/main" id="{742E02D1-DD4E-422A-89D9-92C049ABB706}"/>
              </a:ext>
            </a:extLst>
          </p:cNvPr>
          <p:cNvSpPr/>
          <p:nvPr/>
        </p:nvSpPr>
        <p:spPr>
          <a:xfrm>
            <a:off x="6128528" y="1878805"/>
            <a:ext cx="561949" cy="369332"/>
          </a:xfrm>
          <a:prstGeom prst="rect">
            <a:avLst/>
          </a:prstGeom>
        </p:spPr>
        <p:txBody>
          <a:bodyPr wrap="none">
            <a:spAutoFit/>
          </a:bodyPr>
          <a:lstStyle/>
          <a:p>
            <a:r>
              <a:rPr lang="tr-TR" dirty="0"/>
              <a:t>YOK</a:t>
            </a:r>
          </a:p>
        </p:txBody>
      </p:sp>
      <p:pic>
        <p:nvPicPr>
          <p:cNvPr id="26" name="Picture 6" descr="Homework - Free education icons">
            <a:extLst>
              <a:ext uri="{FF2B5EF4-FFF2-40B4-BE49-F238E27FC236}">
                <a16:creationId xmlns:a16="http://schemas.microsoft.com/office/drawing/2014/main" id="{107CBF8F-A8C0-4AF9-9724-FA92D205F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732" y="2166092"/>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Netflix PNG Transparent Images | PNG All">
            <a:extLst>
              <a:ext uri="{FF2B5EF4-FFF2-40B4-BE49-F238E27FC236}">
                <a16:creationId xmlns:a16="http://schemas.microsoft.com/office/drawing/2014/main" id="{6015D35E-9655-497F-9291-AC9C657B66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6826" y="2988925"/>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8D67B07B-ECF1-440F-BB3D-BB504E137E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9757" y="3875935"/>
            <a:ext cx="795392" cy="79539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omework - Free education icons">
            <a:extLst>
              <a:ext uri="{FF2B5EF4-FFF2-40B4-BE49-F238E27FC236}">
                <a16:creationId xmlns:a16="http://schemas.microsoft.com/office/drawing/2014/main" id="{107875C5-1750-46B3-9BCA-175173488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005" y="2186291"/>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Netflix PNG Transparent Images | PNG All">
            <a:extLst>
              <a:ext uri="{FF2B5EF4-FFF2-40B4-BE49-F238E27FC236}">
                <a16:creationId xmlns:a16="http://schemas.microsoft.com/office/drawing/2014/main" id="{8B76A69E-B096-4A1A-A918-B2F4CCBB8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1099" y="3009124"/>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FA2C54D7-59DE-4053-9A12-1FBB62A767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4030" y="3896134"/>
            <a:ext cx="795392" cy="79539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D9C2FD98-4F47-40EC-832C-9F99A65933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4450" y="2193533"/>
            <a:ext cx="795392" cy="79539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Netflix PNG Transparent Images | PNG All">
            <a:extLst>
              <a:ext uri="{FF2B5EF4-FFF2-40B4-BE49-F238E27FC236}">
                <a16:creationId xmlns:a16="http://schemas.microsoft.com/office/drawing/2014/main" id="{D059C85C-E7EA-4550-A6BB-EAD9011CC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5382" y="3843202"/>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Homework - Free education icons">
            <a:extLst>
              <a:ext uri="{FF2B5EF4-FFF2-40B4-BE49-F238E27FC236}">
                <a16:creationId xmlns:a16="http://schemas.microsoft.com/office/drawing/2014/main" id="{3972DE9E-E9D7-4748-9210-A1A6A34B1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9171" y="3037711"/>
            <a:ext cx="809877" cy="809877"/>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E6270395-0DBA-42CF-85D2-71E32E22B91D}"/>
              </a:ext>
            </a:extLst>
          </p:cNvPr>
          <p:cNvSpPr/>
          <p:nvPr/>
        </p:nvSpPr>
        <p:spPr>
          <a:xfrm>
            <a:off x="8271123" y="1881601"/>
            <a:ext cx="561949" cy="369332"/>
          </a:xfrm>
          <a:prstGeom prst="rect">
            <a:avLst/>
          </a:prstGeom>
        </p:spPr>
        <p:txBody>
          <a:bodyPr wrap="none">
            <a:spAutoFit/>
          </a:bodyPr>
          <a:lstStyle/>
          <a:p>
            <a:r>
              <a:rPr lang="tr-TR" dirty="0"/>
              <a:t>YOK</a:t>
            </a:r>
          </a:p>
        </p:txBody>
      </p:sp>
      <p:sp>
        <p:nvSpPr>
          <p:cNvPr id="40" name="Rectangle 39">
            <a:extLst>
              <a:ext uri="{FF2B5EF4-FFF2-40B4-BE49-F238E27FC236}">
                <a16:creationId xmlns:a16="http://schemas.microsoft.com/office/drawing/2014/main" id="{AD323FB4-0522-4428-91E8-B49884110055}"/>
              </a:ext>
            </a:extLst>
          </p:cNvPr>
          <p:cNvSpPr/>
          <p:nvPr/>
        </p:nvSpPr>
        <p:spPr>
          <a:xfrm>
            <a:off x="7174881" y="1861402"/>
            <a:ext cx="563359" cy="369332"/>
          </a:xfrm>
          <a:prstGeom prst="rect">
            <a:avLst/>
          </a:prstGeom>
        </p:spPr>
        <p:txBody>
          <a:bodyPr wrap="none">
            <a:spAutoFit/>
          </a:bodyPr>
          <a:lstStyle/>
          <a:p>
            <a:r>
              <a:rPr lang="tr-TR" dirty="0"/>
              <a:t>VAR</a:t>
            </a:r>
          </a:p>
        </p:txBody>
      </p:sp>
      <p:sp>
        <p:nvSpPr>
          <p:cNvPr id="41" name="TextBox 40">
            <a:extLst>
              <a:ext uri="{FF2B5EF4-FFF2-40B4-BE49-F238E27FC236}">
                <a16:creationId xmlns:a16="http://schemas.microsoft.com/office/drawing/2014/main" id="{A441DC9A-9E8E-464C-9966-AAD29EB64ECB}"/>
              </a:ext>
            </a:extLst>
          </p:cNvPr>
          <p:cNvSpPr txBox="1"/>
          <p:nvPr/>
        </p:nvSpPr>
        <p:spPr>
          <a:xfrm>
            <a:off x="827498" y="5064431"/>
            <a:ext cx="9313821" cy="646331"/>
          </a:xfrm>
          <a:prstGeom prst="rect">
            <a:avLst/>
          </a:prstGeom>
          <a:noFill/>
        </p:spPr>
        <p:txBody>
          <a:bodyPr wrap="square" rtlCol="0">
            <a:spAutoFit/>
          </a:bodyPr>
          <a:lstStyle/>
          <a:p>
            <a:r>
              <a:rPr lang="tr-TR" dirty="0"/>
              <a:t>Bu şekilde bir döngüden de görebileceğimiz üzere her hangi bir günü ve o gün ödev olup olmadığı bilindiğinde ertesi gün ne yapılacağı rahatlıkla bulunabilir.</a:t>
            </a:r>
          </a:p>
        </p:txBody>
      </p:sp>
    </p:spTree>
    <p:extLst>
      <p:ext uri="{BB962C8B-B14F-4D97-AF65-F5344CB8AC3E}">
        <p14:creationId xmlns:p14="http://schemas.microsoft.com/office/powerpoint/2010/main" val="1318144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EB1AA28-233F-482A-94F6-3410B0EAA344}"/>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75F58C8F-B677-4835-8AE7-2E702C5AA25A}"/>
              </a:ext>
            </a:extLst>
          </p:cNvPr>
          <p:cNvSpPr>
            <a:spLocks noGrp="1"/>
          </p:cNvSpPr>
          <p:nvPr>
            <p:ph type="title"/>
          </p:nvPr>
        </p:nvSpPr>
        <p:spPr/>
        <p:txBody>
          <a:bodyPr/>
          <a:lstStyle/>
          <a:p>
            <a:r>
              <a:rPr lang="tr-TR" b="1" dirty="0"/>
              <a:t>Soru 1</a:t>
            </a:r>
          </a:p>
        </p:txBody>
      </p:sp>
      <p:sp>
        <p:nvSpPr>
          <p:cNvPr id="3" name="İçerik Yer Tutucusu 2">
            <a:extLst>
              <a:ext uri="{FF2B5EF4-FFF2-40B4-BE49-F238E27FC236}">
                <a16:creationId xmlns:a16="http://schemas.microsoft.com/office/drawing/2014/main" id="{7D985E9F-35C3-45CF-BD4E-1E1760CEFFE9}"/>
              </a:ext>
            </a:extLst>
          </p:cNvPr>
          <p:cNvSpPr>
            <a:spLocks noGrp="1"/>
          </p:cNvSpPr>
          <p:nvPr>
            <p:ph idx="1"/>
          </p:nvPr>
        </p:nvSpPr>
        <p:spPr/>
        <p:txBody>
          <a:bodyPr/>
          <a:lstStyle/>
          <a:p>
            <a:pPr marL="0" indent="0">
              <a:buNone/>
            </a:pPr>
            <a:r>
              <a:rPr lang="tr-TR" dirty="0"/>
              <a:t>Yinelenen sinir ağlarını ileri beslemeli sinir ağlarından ayıran en önemli özellik nedir?</a:t>
            </a:r>
          </a:p>
          <a:p>
            <a:pPr marL="0" indent="0">
              <a:buNone/>
            </a:pPr>
            <a:r>
              <a:rPr lang="tr-TR" dirty="0"/>
              <a:t>A) Bilgilerin sadece ileri doğruda işlenmesi</a:t>
            </a:r>
          </a:p>
          <a:p>
            <a:pPr marL="0" indent="0">
              <a:buNone/>
            </a:pPr>
            <a:r>
              <a:rPr lang="tr-TR" dirty="0"/>
              <a:t>B) Gizli Katman kullanması</a:t>
            </a:r>
          </a:p>
          <a:p>
            <a:pPr marL="0" indent="0">
              <a:buNone/>
            </a:pPr>
            <a:r>
              <a:rPr lang="tr-TR" dirty="0"/>
              <a:t>C) Düğümlerden Oluşması</a:t>
            </a:r>
          </a:p>
          <a:p>
            <a:pPr marL="0" indent="0">
              <a:buNone/>
            </a:pPr>
            <a:r>
              <a:rPr lang="tr-TR" dirty="0">
                <a:solidFill>
                  <a:schemeClr val="tx2">
                    <a:lumMod val="75000"/>
                  </a:schemeClr>
                </a:solidFill>
              </a:rPr>
              <a:t>D) Çıktıları bir sonraki sinir düğümünde girdi olarak kullanması</a:t>
            </a:r>
          </a:p>
        </p:txBody>
      </p:sp>
    </p:spTree>
    <p:extLst>
      <p:ext uri="{BB962C8B-B14F-4D97-AF65-F5344CB8AC3E}">
        <p14:creationId xmlns:p14="http://schemas.microsoft.com/office/powerpoint/2010/main" val="350606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3A0D68B2-A1FD-4945-8E8A-1C1722273531}"/>
              </a:ext>
            </a:extLst>
          </p:cNvPr>
          <p:cNvPicPr>
            <a:picLocks noChangeAspect="1" noChangeArrowheads="1"/>
          </p:cNvPicPr>
          <p:nvPr/>
        </p:nvPicPr>
        <p:blipFill rotWithShape="1">
          <a:blip r:embed="rId3">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805F3C-4CE0-475B-B050-4376BFF97729}"/>
              </a:ext>
            </a:extLst>
          </p:cNvPr>
          <p:cNvSpPr txBox="1"/>
          <p:nvPr/>
        </p:nvSpPr>
        <p:spPr>
          <a:xfrm>
            <a:off x="726101" y="609947"/>
            <a:ext cx="4982241" cy="975661"/>
          </a:xfrm>
          <a:prstGeom prst="rect">
            <a:avLst/>
          </a:prstGeom>
          <a:effectLst/>
        </p:spPr>
        <p:txBody>
          <a:bodyPr vert="horz" lIns="91440" tIns="45720" rIns="91440" bIns="45720" rtlCol="0" anchor="ctr">
            <a:normAutofit fontScale="92500"/>
          </a:bodyPr>
          <a:lstStyle/>
          <a:p>
            <a:pPr algn="r" defTabSz="914400">
              <a:lnSpc>
                <a:spcPct val="90000"/>
              </a:lnSpc>
              <a:spcBef>
                <a:spcPct val="0"/>
              </a:spcBef>
              <a:spcAft>
                <a:spcPts val="600"/>
              </a:spcAft>
            </a:pPr>
            <a:r>
              <a:rPr lang="tr-TR" sz="4000" b="1" dirty="0">
                <a:solidFill>
                  <a:schemeClr val="tx1">
                    <a:lumMod val="95000"/>
                  </a:schemeClr>
                </a:solidFill>
                <a:latin typeface="+mj-lt"/>
                <a:ea typeface="+mj-ea"/>
                <a:cs typeface="+mj-cs"/>
              </a:rPr>
              <a:t>Sinir Ağları(NN) Nedir?</a:t>
            </a:r>
            <a:endParaRPr lang="en-US" sz="4000" b="1" dirty="0">
              <a:solidFill>
                <a:schemeClr val="tx1">
                  <a:lumMod val="95000"/>
                </a:schemeClr>
              </a:solidFill>
              <a:latin typeface="+mj-lt"/>
              <a:ea typeface="+mj-ea"/>
              <a:cs typeface="+mj-cs"/>
            </a:endParaRPr>
          </a:p>
        </p:txBody>
      </p:sp>
      <p:sp>
        <p:nvSpPr>
          <p:cNvPr id="5" name="TextBox 4">
            <a:extLst>
              <a:ext uri="{FF2B5EF4-FFF2-40B4-BE49-F238E27FC236}">
                <a16:creationId xmlns:a16="http://schemas.microsoft.com/office/drawing/2014/main" id="{E1D53C46-F0AC-4691-B19A-37020CA26C54}"/>
              </a:ext>
            </a:extLst>
          </p:cNvPr>
          <p:cNvSpPr txBox="1"/>
          <p:nvPr/>
        </p:nvSpPr>
        <p:spPr>
          <a:xfrm>
            <a:off x="726101" y="1585608"/>
            <a:ext cx="5713790" cy="4626428"/>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dirty="0">
                <a:solidFill>
                  <a:schemeClr val="tx1">
                    <a:lumMod val="95000"/>
                  </a:schemeClr>
                </a:solidFill>
              </a:rPr>
              <a:t>//</a:t>
            </a:r>
            <a:r>
              <a:rPr lang="en-US" sz="2000" dirty="0" err="1">
                <a:solidFill>
                  <a:schemeClr val="tx1">
                    <a:lumMod val="95000"/>
                  </a:schemeClr>
                </a:solidFill>
              </a:rPr>
              <a:t>Konumuz</a:t>
            </a:r>
            <a:r>
              <a:rPr lang="en-US" sz="2000" dirty="0">
                <a:solidFill>
                  <a:schemeClr val="tx1">
                    <a:lumMod val="95000"/>
                  </a:schemeClr>
                </a:solidFill>
              </a:rPr>
              <a:t> </a:t>
            </a:r>
            <a:r>
              <a:rPr lang="en-US" sz="2000" dirty="0" err="1">
                <a:solidFill>
                  <a:schemeClr val="tx1">
                    <a:lumMod val="95000"/>
                  </a:schemeClr>
                </a:solidFill>
              </a:rPr>
              <a:t>Yinelenen</a:t>
            </a:r>
            <a:r>
              <a:rPr lang="en-US" sz="2000" dirty="0">
                <a:solidFill>
                  <a:schemeClr val="tx1">
                    <a:lumMod val="95000"/>
                  </a:schemeClr>
                </a:solidFill>
              </a:rPr>
              <a:t> </a:t>
            </a:r>
            <a:r>
              <a:rPr lang="en-US" sz="2000" dirty="0" err="1">
                <a:solidFill>
                  <a:schemeClr val="tx1">
                    <a:lumMod val="95000"/>
                  </a:schemeClr>
                </a:solidFill>
              </a:rPr>
              <a:t>Sinir</a:t>
            </a:r>
            <a:r>
              <a:rPr lang="en-US" sz="2000" dirty="0">
                <a:solidFill>
                  <a:schemeClr val="tx1">
                    <a:lumMod val="95000"/>
                  </a:schemeClr>
                </a:solidFill>
              </a:rPr>
              <a:t> </a:t>
            </a:r>
            <a:r>
              <a:rPr lang="en-US" sz="2000" dirty="0" err="1">
                <a:solidFill>
                  <a:schemeClr val="tx1">
                    <a:lumMod val="95000"/>
                  </a:schemeClr>
                </a:solidFill>
              </a:rPr>
              <a:t>Ağları</a:t>
            </a:r>
            <a:r>
              <a:rPr lang="en-US" sz="2000" dirty="0">
                <a:solidFill>
                  <a:schemeClr val="tx1">
                    <a:lumMod val="95000"/>
                  </a:schemeClr>
                </a:solidFill>
              </a:rPr>
              <a:t> </a:t>
            </a:r>
            <a:r>
              <a:rPr lang="en-US" sz="2000" dirty="0" err="1">
                <a:solidFill>
                  <a:schemeClr val="tx1">
                    <a:lumMod val="95000"/>
                  </a:schemeClr>
                </a:solidFill>
              </a:rPr>
              <a:t>ancak</a:t>
            </a:r>
            <a:r>
              <a:rPr lang="en-US" sz="2000" dirty="0">
                <a:solidFill>
                  <a:schemeClr val="tx1">
                    <a:lumMod val="95000"/>
                  </a:schemeClr>
                </a:solidFill>
              </a:rPr>
              <a:t> </a:t>
            </a:r>
            <a:r>
              <a:rPr lang="en-US" sz="2000" dirty="0" err="1">
                <a:solidFill>
                  <a:schemeClr val="tx1">
                    <a:lumMod val="95000"/>
                  </a:schemeClr>
                </a:solidFill>
              </a:rPr>
              <a:t>Sinir</a:t>
            </a:r>
            <a:r>
              <a:rPr lang="en-US" sz="2000" dirty="0">
                <a:solidFill>
                  <a:schemeClr val="tx1">
                    <a:lumMod val="95000"/>
                  </a:schemeClr>
                </a:solidFill>
              </a:rPr>
              <a:t> </a:t>
            </a:r>
            <a:r>
              <a:rPr lang="en-US" sz="2000" dirty="0" err="1">
                <a:solidFill>
                  <a:schemeClr val="tx1">
                    <a:lumMod val="95000"/>
                  </a:schemeClr>
                </a:solidFill>
              </a:rPr>
              <a:t>Ağlarının</a:t>
            </a:r>
            <a:r>
              <a:rPr lang="en-US" sz="2000" dirty="0">
                <a:solidFill>
                  <a:schemeClr val="tx1">
                    <a:lumMod val="95000"/>
                  </a:schemeClr>
                </a:solidFill>
              </a:rPr>
              <a:t> ne </a:t>
            </a:r>
            <a:r>
              <a:rPr lang="en-US" sz="2000" dirty="0" err="1">
                <a:solidFill>
                  <a:schemeClr val="tx1">
                    <a:lumMod val="95000"/>
                  </a:schemeClr>
                </a:solidFill>
              </a:rPr>
              <a:t>olduğuna</a:t>
            </a:r>
            <a:r>
              <a:rPr lang="en-US" sz="2000" dirty="0">
                <a:solidFill>
                  <a:schemeClr val="tx1">
                    <a:lumMod val="95000"/>
                  </a:schemeClr>
                </a:solidFill>
              </a:rPr>
              <a:t> </a:t>
            </a:r>
            <a:r>
              <a:rPr lang="en-US" sz="2000" dirty="0" err="1">
                <a:solidFill>
                  <a:schemeClr val="tx1">
                    <a:lumMod val="95000"/>
                  </a:schemeClr>
                </a:solidFill>
              </a:rPr>
              <a:t>değinmeden</a:t>
            </a:r>
            <a:r>
              <a:rPr lang="en-US" sz="2000" dirty="0">
                <a:solidFill>
                  <a:schemeClr val="tx1">
                    <a:lumMod val="95000"/>
                  </a:schemeClr>
                </a:solidFill>
              </a:rPr>
              <a:t> </a:t>
            </a:r>
            <a:r>
              <a:rPr lang="en-US" sz="2000" dirty="0" err="1">
                <a:solidFill>
                  <a:schemeClr val="tx1">
                    <a:lumMod val="95000"/>
                  </a:schemeClr>
                </a:solidFill>
              </a:rPr>
              <a:t>konuyu</a:t>
            </a:r>
            <a:r>
              <a:rPr lang="en-US" sz="2000" dirty="0">
                <a:solidFill>
                  <a:schemeClr val="tx1">
                    <a:lumMod val="95000"/>
                  </a:schemeClr>
                </a:solidFill>
              </a:rPr>
              <a:t> tam </a:t>
            </a:r>
            <a:r>
              <a:rPr lang="en-US" sz="2000" dirty="0" err="1">
                <a:solidFill>
                  <a:schemeClr val="tx1">
                    <a:lumMod val="95000"/>
                  </a:schemeClr>
                </a:solidFill>
              </a:rPr>
              <a:t>olarak</a:t>
            </a:r>
            <a:r>
              <a:rPr lang="en-US" sz="2000" dirty="0">
                <a:solidFill>
                  <a:schemeClr val="tx1">
                    <a:lumMod val="95000"/>
                  </a:schemeClr>
                </a:solidFill>
              </a:rPr>
              <a:t> </a:t>
            </a:r>
            <a:r>
              <a:rPr lang="en-US" sz="2000" dirty="0" err="1">
                <a:solidFill>
                  <a:schemeClr val="tx1">
                    <a:lumMod val="95000"/>
                  </a:schemeClr>
                </a:solidFill>
              </a:rPr>
              <a:t>anlatmak</a:t>
            </a:r>
            <a:r>
              <a:rPr lang="en-US" sz="2000" dirty="0">
                <a:solidFill>
                  <a:schemeClr val="tx1">
                    <a:lumMod val="95000"/>
                  </a:schemeClr>
                </a:solidFill>
              </a:rPr>
              <a:t> </a:t>
            </a:r>
            <a:r>
              <a:rPr lang="en-US" sz="2000" dirty="0" err="1">
                <a:solidFill>
                  <a:schemeClr val="tx1">
                    <a:lumMod val="95000"/>
                  </a:schemeClr>
                </a:solidFill>
              </a:rPr>
              <a:t>mümkün</a:t>
            </a:r>
            <a:r>
              <a:rPr lang="en-US" sz="2000" dirty="0">
                <a:solidFill>
                  <a:schemeClr val="tx1">
                    <a:lumMod val="95000"/>
                  </a:schemeClr>
                </a:solidFill>
              </a:rPr>
              <a:t> </a:t>
            </a:r>
            <a:r>
              <a:rPr lang="en-US" sz="2000" dirty="0" err="1">
                <a:solidFill>
                  <a:schemeClr val="tx1">
                    <a:lumMod val="95000"/>
                  </a:schemeClr>
                </a:solidFill>
              </a:rPr>
              <a:t>olmayacaktır</a:t>
            </a:r>
            <a:r>
              <a:rPr lang="en-US" sz="2000" dirty="0">
                <a:solidFill>
                  <a:schemeClr val="tx1">
                    <a:lumMod val="95000"/>
                  </a:schemeClr>
                </a:solidFill>
              </a:rPr>
              <a:t>.//</a:t>
            </a:r>
            <a:br>
              <a:rPr lang="en-US" sz="2000" dirty="0">
                <a:solidFill>
                  <a:schemeClr val="tx1">
                    <a:lumMod val="95000"/>
                  </a:schemeClr>
                </a:solidFill>
              </a:rPr>
            </a:br>
            <a:r>
              <a:rPr lang="en-US" sz="2000" dirty="0" err="1">
                <a:solidFill>
                  <a:schemeClr val="tx1">
                    <a:lumMod val="95000"/>
                  </a:schemeClr>
                </a:solidFill>
              </a:rPr>
              <a:t>Basitçe</a:t>
            </a:r>
            <a:r>
              <a:rPr lang="en-US" sz="2000" dirty="0">
                <a:solidFill>
                  <a:schemeClr val="tx1">
                    <a:lumMod val="95000"/>
                  </a:schemeClr>
                </a:solidFill>
              </a:rPr>
              <a:t> </a:t>
            </a:r>
            <a:r>
              <a:rPr lang="en-US" sz="2000" dirty="0" err="1">
                <a:solidFill>
                  <a:schemeClr val="tx1">
                    <a:lumMod val="95000"/>
                  </a:schemeClr>
                </a:solidFill>
              </a:rPr>
              <a:t>açıklamak</a:t>
            </a:r>
            <a:r>
              <a:rPr lang="en-US" sz="2000" dirty="0">
                <a:solidFill>
                  <a:schemeClr val="tx1">
                    <a:lumMod val="95000"/>
                  </a:schemeClr>
                </a:solidFill>
              </a:rPr>
              <a:t> </a:t>
            </a:r>
            <a:r>
              <a:rPr lang="en-US" sz="2000" dirty="0" err="1">
                <a:solidFill>
                  <a:schemeClr val="tx1">
                    <a:lumMod val="95000"/>
                  </a:schemeClr>
                </a:solidFill>
              </a:rPr>
              <a:t>gerekirse</a:t>
            </a:r>
            <a:r>
              <a:rPr lang="en-US" sz="2000" dirty="0">
                <a:solidFill>
                  <a:schemeClr val="tx1">
                    <a:lumMod val="95000"/>
                  </a:schemeClr>
                </a:solidFill>
              </a:rPr>
              <a:t> </a:t>
            </a:r>
            <a:r>
              <a:rPr lang="en-US" sz="2000" dirty="0" err="1">
                <a:solidFill>
                  <a:schemeClr val="tx1">
                    <a:lumMod val="95000"/>
                  </a:schemeClr>
                </a:solidFill>
              </a:rPr>
              <a:t>Sinir</a:t>
            </a:r>
            <a:r>
              <a:rPr lang="en-US" sz="2000" dirty="0">
                <a:solidFill>
                  <a:schemeClr val="tx1">
                    <a:lumMod val="95000"/>
                  </a:schemeClr>
                </a:solidFill>
              </a:rPr>
              <a:t> </a:t>
            </a:r>
            <a:r>
              <a:rPr lang="en-US" sz="2000" dirty="0" err="1">
                <a:solidFill>
                  <a:schemeClr val="tx1">
                    <a:lumMod val="95000"/>
                  </a:schemeClr>
                </a:solidFill>
              </a:rPr>
              <a:t>Ağları</a:t>
            </a:r>
            <a:r>
              <a:rPr lang="en-US" sz="2000" dirty="0">
                <a:solidFill>
                  <a:schemeClr val="tx1">
                    <a:lumMod val="95000"/>
                  </a:schemeClr>
                </a:solidFill>
              </a:rPr>
              <a:t> </a:t>
            </a:r>
            <a:r>
              <a:rPr lang="en-US" sz="2000" dirty="0" err="1">
                <a:solidFill>
                  <a:schemeClr val="tx1">
                    <a:lumMod val="95000"/>
                  </a:schemeClr>
                </a:solidFill>
              </a:rPr>
              <a:t>insan</a:t>
            </a:r>
            <a:r>
              <a:rPr lang="en-US" sz="2000" dirty="0">
                <a:solidFill>
                  <a:schemeClr val="tx1">
                    <a:lumMod val="95000"/>
                  </a:schemeClr>
                </a:solidFill>
              </a:rPr>
              <a:t> </a:t>
            </a:r>
            <a:r>
              <a:rPr lang="en-US" sz="2000" dirty="0" err="1">
                <a:solidFill>
                  <a:schemeClr val="tx1">
                    <a:lumMod val="95000"/>
                  </a:schemeClr>
                </a:solidFill>
              </a:rPr>
              <a:t>beynindeki</a:t>
            </a:r>
            <a:r>
              <a:rPr lang="en-US" sz="2000" dirty="0">
                <a:solidFill>
                  <a:schemeClr val="tx1">
                    <a:lumMod val="95000"/>
                  </a:schemeClr>
                </a:solidFill>
              </a:rPr>
              <a:t> </a:t>
            </a:r>
            <a:r>
              <a:rPr lang="en-US" sz="2000" dirty="0" err="1">
                <a:solidFill>
                  <a:schemeClr val="tx1">
                    <a:lumMod val="95000"/>
                  </a:schemeClr>
                </a:solidFill>
              </a:rPr>
              <a:t>nöronların</a:t>
            </a:r>
            <a:r>
              <a:rPr lang="en-US" sz="2000" dirty="0">
                <a:solidFill>
                  <a:schemeClr val="tx1">
                    <a:lumMod val="95000"/>
                  </a:schemeClr>
                </a:solidFill>
              </a:rPr>
              <a:t> </a:t>
            </a:r>
            <a:r>
              <a:rPr lang="en-US" sz="2000" dirty="0" err="1">
                <a:solidFill>
                  <a:schemeClr val="tx1">
                    <a:lumMod val="95000"/>
                  </a:schemeClr>
                </a:solidFill>
              </a:rPr>
              <a:t>sinapslar</a:t>
            </a:r>
            <a:r>
              <a:rPr lang="en-US" sz="2000" dirty="0">
                <a:solidFill>
                  <a:schemeClr val="tx1">
                    <a:lumMod val="95000"/>
                  </a:schemeClr>
                </a:solidFill>
              </a:rPr>
              <a:t> </a:t>
            </a:r>
            <a:r>
              <a:rPr lang="en-US" sz="2000" dirty="0" err="1">
                <a:solidFill>
                  <a:schemeClr val="tx1">
                    <a:lumMod val="95000"/>
                  </a:schemeClr>
                </a:solidFill>
              </a:rPr>
              <a:t>aracılığıyla</a:t>
            </a:r>
            <a:r>
              <a:rPr lang="en-US" sz="2000" dirty="0">
                <a:solidFill>
                  <a:schemeClr val="tx1">
                    <a:lumMod val="95000"/>
                  </a:schemeClr>
                </a:solidFill>
              </a:rPr>
              <a:t> </a:t>
            </a:r>
            <a:r>
              <a:rPr lang="en-US" sz="2000" dirty="0" err="1">
                <a:solidFill>
                  <a:schemeClr val="tx1">
                    <a:lumMod val="95000"/>
                  </a:schemeClr>
                </a:solidFill>
              </a:rPr>
              <a:t>yaptığı</a:t>
            </a:r>
            <a:r>
              <a:rPr lang="en-US" sz="2000" dirty="0">
                <a:solidFill>
                  <a:schemeClr val="tx1">
                    <a:lumMod val="95000"/>
                  </a:schemeClr>
                </a:solidFill>
              </a:rPr>
              <a:t> </a:t>
            </a:r>
            <a:r>
              <a:rPr lang="en-US" sz="2000" dirty="0" err="1">
                <a:solidFill>
                  <a:schemeClr val="tx1">
                    <a:lumMod val="95000"/>
                  </a:schemeClr>
                </a:solidFill>
              </a:rPr>
              <a:t>gözlemleme-çıkarım</a:t>
            </a:r>
            <a:r>
              <a:rPr lang="en-US" sz="2000" dirty="0">
                <a:solidFill>
                  <a:schemeClr val="tx1">
                    <a:lumMod val="95000"/>
                  </a:schemeClr>
                </a:solidFill>
              </a:rPr>
              <a:t> </a:t>
            </a:r>
            <a:r>
              <a:rPr lang="en-US" sz="2000" dirty="0" err="1">
                <a:solidFill>
                  <a:schemeClr val="tx1">
                    <a:lumMod val="95000"/>
                  </a:schemeClr>
                </a:solidFill>
              </a:rPr>
              <a:t>işinin</a:t>
            </a:r>
            <a:r>
              <a:rPr lang="en-US" sz="2000" dirty="0">
                <a:solidFill>
                  <a:schemeClr val="tx1">
                    <a:lumMod val="95000"/>
                  </a:schemeClr>
                </a:solidFill>
              </a:rPr>
              <a:t> </a:t>
            </a:r>
            <a:r>
              <a:rPr lang="en-US" sz="2000" dirty="0" err="1">
                <a:solidFill>
                  <a:schemeClr val="tx1">
                    <a:lumMod val="95000"/>
                  </a:schemeClr>
                </a:solidFill>
              </a:rPr>
              <a:t>bilgisayar</a:t>
            </a:r>
            <a:r>
              <a:rPr lang="en-US" sz="2000" dirty="0">
                <a:solidFill>
                  <a:schemeClr val="tx1">
                    <a:lumMod val="95000"/>
                  </a:schemeClr>
                </a:solidFill>
              </a:rPr>
              <a:t> </a:t>
            </a:r>
            <a:r>
              <a:rPr lang="en-US" sz="2000" dirty="0" err="1">
                <a:solidFill>
                  <a:schemeClr val="tx1">
                    <a:lumMod val="95000"/>
                  </a:schemeClr>
                </a:solidFill>
              </a:rPr>
              <a:t>ortamında</a:t>
            </a:r>
            <a:r>
              <a:rPr lang="en-US" sz="2000" dirty="0">
                <a:solidFill>
                  <a:schemeClr val="tx1">
                    <a:lumMod val="95000"/>
                  </a:schemeClr>
                </a:solidFill>
              </a:rPr>
              <a:t> </a:t>
            </a:r>
            <a:r>
              <a:rPr lang="en-US" sz="2000" dirty="0" err="1">
                <a:solidFill>
                  <a:schemeClr val="tx1">
                    <a:lumMod val="95000"/>
                  </a:schemeClr>
                </a:solidFill>
              </a:rPr>
              <a:t>gerçekleştirilmesinde</a:t>
            </a:r>
            <a:r>
              <a:rPr lang="en-US" sz="2000" dirty="0">
                <a:solidFill>
                  <a:schemeClr val="tx1">
                    <a:lumMod val="95000"/>
                  </a:schemeClr>
                </a:solidFill>
              </a:rPr>
              <a:t> </a:t>
            </a:r>
            <a:r>
              <a:rPr lang="en-US" sz="2000" dirty="0" err="1">
                <a:solidFill>
                  <a:schemeClr val="tx1">
                    <a:lumMod val="95000"/>
                  </a:schemeClr>
                </a:solidFill>
              </a:rPr>
              <a:t>kullanılan</a:t>
            </a:r>
            <a:r>
              <a:rPr lang="en-US" sz="2000" dirty="0">
                <a:solidFill>
                  <a:schemeClr val="tx1">
                    <a:lumMod val="95000"/>
                  </a:schemeClr>
                </a:solidFill>
              </a:rPr>
              <a:t> </a:t>
            </a:r>
            <a:r>
              <a:rPr lang="en-US" sz="2000" dirty="0" err="1">
                <a:solidFill>
                  <a:schemeClr val="tx1">
                    <a:lumMod val="95000"/>
                  </a:schemeClr>
                </a:solidFill>
              </a:rPr>
              <a:t>bir</a:t>
            </a:r>
            <a:r>
              <a:rPr lang="en-US" sz="2000" dirty="0">
                <a:solidFill>
                  <a:schemeClr val="tx1">
                    <a:lumMod val="95000"/>
                  </a:schemeClr>
                </a:solidFill>
              </a:rPr>
              <a:t> </a:t>
            </a:r>
            <a:r>
              <a:rPr lang="en-US" sz="2000" dirty="0" err="1">
                <a:solidFill>
                  <a:schemeClr val="tx1">
                    <a:lumMod val="95000"/>
                  </a:schemeClr>
                </a:solidFill>
              </a:rPr>
              <a:t>modeldir.Bu</a:t>
            </a:r>
            <a:r>
              <a:rPr lang="en-US" sz="2000" dirty="0">
                <a:solidFill>
                  <a:schemeClr val="tx1">
                    <a:lumMod val="95000"/>
                  </a:schemeClr>
                </a:solidFill>
              </a:rPr>
              <a:t> </a:t>
            </a:r>
            <a:r>
              <a:rPr lang="en-US" sz="2000" dirty="0" err="1">
                <a:solidFill>
                  <a:schemeClr val="tx1">
                    <a:lumMod val="95000"/>
                  </a:schemeClr>
                </a:solidFill>
              </a:rPr>
              <a:t>modelleme</a:t>
            </a:r>
            <a:r>
              <a:rPr lang="en-US" sz="2000" dirty="0">
                <a:solidFill>
                  <a:schemeClr val="tx1">
                    <a:lumMod val="95000"/>
                  </a:schemeClr>
                </a:solidFill>
              </a:rPr>
              <a:t> </a:t>
            </a:r>
            <a:r>
              <a:rPr lang="en-US" sz="2000" dirty="0" err="1">
                <a:solidFill>
                  <a:schemeClr val="tx1">
                    <a:lumMod val="95000"/>
                  </a:schemeClr>
                </a:solidFill>
              </a:rPr>
              <a:t>tekniği</a:t>
            </a:r>
            <a:r>
              <a:rPr lang="en-US" sz="2000" dirty="0">
                <a:solidFill>
                  <a:schemeClr val="tx1">
                    <a:lumMod val="95000"/>
                  </a:schemeClr>
                </a:solidFill>
              </a:rPr>
              <a:t> </a:t>
            </a:r>
            <a:r>
              <a:rPr lang="en-US" sz="2000" dirty="0" err="1">
                <a:solidFill>
                  <a:schemeClr val="tx1">
                    <a:lumMod val="95000"/>
                  </a:schemeClr>
                </a:solidFill>
              </a:rPr>
              <a:t>ile</a:t>
            </a:r>
            <a:r>
              <a:rPr lang="en-US" sz="2000" dirty="0">
                <a:solidFill>
                  <a:schemeClr val="tx1">
                    <a:lumMod val="95000"/>
                  </a:schemeClr>
                </a:solidFill>
              </a:rPr>
              <a:t> </a:t>
            </a:r>
            <a:r>
              <a:rPr lang="en-US" sz="2000" dirty="0" err="1">
                <a:solidFill>
                  <a:schemeClr val="tx1">
                    <a:lumMod val="95000"/>
                  </a:schemeClr>
                </a:solidFill>
              </a:rPr>
              <a:t>insan</a:t>
            </a:r>
            <a:r>
              <a:rPr lang="en-US" sz="2000" dirty="0">
                <a:solidFill>
                  <a:schemeClr val="tx1">
                    <a:lumMod val="95000"/>
                  </a:schemeClr>
                </a:solidFill>
              </a:rPr>
              <a:t> </a:t>
            </a:r>
            <a:r>
              <a:rPr lang="en-US" sz="2000" dirty="0" err="1">
                <a:solidFill>
                  <a:schemeClr val="tx1">
                    <a:lumMod val="95000"/>
                  </a:schemeClr>
                </a:solidFill>
              </a:rPr>
              <a:t>öğrenmesi</a:t>
            </a:r>
            <a:r>
              <a:rPr lang="en-US" sz="2000" dirty="0">
                <a:solidFill>
                  <a:schemeClr val="tx1">
                    <a:lumMod val="95000"/>
                  </a:schemeClr>
                </a:solidFill>
              </a:rPr>
              <a:t> </a:t>
            </a:r>
            <a:r>
              <a:rPr lang="en-US" sz="2000" dirty="0" err="1">
                <a:solidFill>
                  <a:schemeClr val="tx1">
                    <a:lumMod val="95000"/>
                  </a:schemeClr>
                </a:solidFill>
              </a:rPr>
              <a:t>taklit</a:t>
            </a:r>
            <a:r>
              <a:rPr lang="en-US" sz="2000" dirty="0">
                <a:solidFill>
                  <a:schemeClr val="tx1">
                    <a:lumMod val="95000"/>
                  </a:schemeClr>
                </a:solidFill>
              </a:rPr>
              <a:t> </a:t>
            </a:r>
            <a:r>
              <a:rPr lang="en-US" sz="2000" dirty="0" err="1">
                <a:solidFill>
                  <a:schemeClr val="tx1">
                    <a:lumMod val="95000"/>
                  </a:schemeClr>
                </a:solidFill>
              </a:rPr>
              <a:t>edilebilir</a:t>
            </a:r>
            <a:r>
              <a:rPr lang="en-US" sz="2000" dirty="0">
                <a:solidFill>
                  <a:schemeClr val="tx1">
                    <a:lumMod val="95000"/>
                  </a:schemeClr>
                </a:solidFill>
              </a:rPr>
              <a:t> </a:t>
            </a:r>
            <a:r>
              <a:rPr lang="en-US" sz="2000" dirty="0" err="1">
                <a:solidFill>
                  <a:schemeClr val="tx1">
                    <a:lumMod val="95000"/>
                  </a:schemeClr>
                </a:solidFill>
              </a:rPr>
              <a:t>ve</a:t>
            </a:r>
            <a:r>
              <a:rPr lang="en-US" sz="2000" dirty="0">
                <a:solidFill>
                  <a:schemeClr val="tx1">
                    <a:lumMod val="95000"/>
                  </a:schemeClr>
                </a:solidFill>
              </a:rPr>
              <a:t> </a:t>
            </a:r>
            <a:r>
              <a:rPr lang="en-US" sz="2000" dirty="0" err="1">
                <a:solidFill>
                  <a:schemeClr val="tx1">
                    <a:lumMod val="95000"/>
                  </a:schemeClr>
                </a:solidFill>
              </a:rPr>
              <a:t>bazı</a:t>
            </a:r>
            <a:r>
              <a:rPr lang="en-US" sz="2000" dirty="0">
                <a:solidFill>
                  <a:schemeClr val="tx1">
                    <a:lumMod val="95000"/>
                  </a:schemeClr>
                </a:solidFill>
              </a:rPr>
              <a:t> </a:t>
            </a:r>
            <a:r>
              <a:rPr lang="en-US" sz="2000" dirty="0" err="1">
                <a:solidFill>
                  <a:schemeClr val="tx1">
                    <a:lumMod val="95000"/>
                  </a:schemeClr>
                </a:solidFill>
              </a:rPr>
              <a:t>konularda</a:t>
            </a:r>
            <a:r>
              <a:rPr lang="en-US" sz="2000" dirty="0">
                <a:solidFill>
                  <a:schemeClr val="tx1">
                    <a:lumMod val="95000"/>
                  </a:schemeClr>
                </a:solidFill>
              </a:rPr>
              <a:t> </a:t>
            </a:r>
            <a:r>
              <a:rPr lang="en-US" sz="2000" dirty="0" err="1">
                <a:solidFill>
                  <a:schemeClr val="tx1">
                    <a:lumMod val="95000"/>
                  </a:schemeClr>
                </a:solidFill>
              </a:rPr>
              <a:t>geliştirilerek</a:t>
            </a:r>
            <a:r>
              <a:rPr lang="en-US" sz="2000" dirty="0">
                <a:solidFill>
                  <a:schemeClr val="tx1">
                    <a:lumMod val="95000"/>
                  </a:schemeClr>
                </a:solidFill>
              </a:rPr>
              <a:t> </a:t>
            </a:r>
            <a:r>
              <a:rPr lang="en-US" sz="2000" dirty="0" err="1">
                <a:solidFill>
                  <a:schemeClr val="tx1">
                    <a:lumMod val="95000"/>
                  </a:schemeClr>
                </a:solidFill>
              </a:rPr>
              <a:t>daha</a:t>
            </a:r>
            <a:r>
              <a:rPr lang="en-US" sz="2000" dirty="0">
                <a:solidFill>
                  <a:schemeClr val="tx1">
                    <a:lumMod val="95000"/>
                  </a:schemeClr>
                </a:solidFill>
              </a:rPr>
              <a:t> </a:t>
            </a:r>
            <a:r>
              <a:rPr lang="en-US" sz="2000" dirty="0" err="1">
                <a:solidFill>
                  <a:schemeClr val="tx1">
                    <a:lumMod val="95000"/>
                  </a:schemeClr>
                </a:solidFill>
              </a:rPr>
              <a:t>hızlı</a:t>
            </a:r>
            <a:r>
              <a:rPr lang="en-US" sz="2000" dirty="0">
                <a:solidFill>
                  <a:schemeClr val="tx1">
                    <a:lumMod val="95000"/>
                  </a:schemeClr>
                </a:solidFill>
              </a:rPr>
              <a:t> </a:t>
            </a:r>
            <a:r>
              <a:rPr lang="en-US" sz="2000" dirty="0" err="1">
                <a:solidFill>
                  <a:schemeClr val="tx1">
                    <a:lumMod val="95000"/>
                  </a:schemeClr>
                </a:solidFill>
              </a:rPr>
              <a:t>bir</a:t>
            </a:r>
            <a:r>
              <a:rPr lang="en-US" sz="2000" dirty="0">
                <a:solidFill>
                  <a:schemeClr val="tx1">
                    <a:lumMod val="95000"/>
                  </a:schemeClr>
                </a:solidFill>
              </a:rPr>
              <a:t> hale </a:t>
            </a:r>
            <a:r>
              <a:rPr lang="en-US" sz="2000" dirty="0" err="1">
                <a:solidFill>
                  <a:schemeClr val="tx1">
                    <a:lumMod val="95000"/>
                  </a:schemeClr>
                </a:solidFill>
              </a:rPr>
              <a:t>getirilebilir.Kullanıldığı</a:t>
            </a:r>
            <a:r>
              <a:rPr lang="en-US" sz="2000" dirty="0">
                <a:solidFill>
                  <a:schemeClr val="tx1">
                    <a:lumMod val="95000"/>
                  </a:schemeClr>
                </a:solidFill>
              </a:rPr>
              <a:t> </a:t>
            </a:r>
            <a:r>
              <a:rPr lang="en-US" sz="2000" dirty="0" err="1">
                <a:solidFill>
                  <a:schemeClr val="tx1">
                    <a:lumMod val="95000"/>
                  </a:schemeClr>
                </a:solidFill>
              </a:rPr>
              <a:t>alanlar</a:t>
            </a:r>
            <a:r>
              <a:rPr lang="en-US" sz="2000" dirty="0">
                <a:solidFill>
                  <a:schemeClr val="tx1">
                    <a:lumMod val="95000"/>
                  </a:schemeClr>
                </a:solidFill>
              </a:rPr>
              <a:t> </a:t>
            </a:r>
            <a:r>
              <a:rPr lang="en-US" sz="2000" dirty="0" err="1">
                <a:solidFill>
                  <a:schemeClr val="tx1">
                    <a:lumMod val="95000"/>
                  </a:schemeClr>
                </a:solidFill>
              </a:rPr>
              <a:t>sürücüsüz</a:t>
            </a:r>
            <a:r>
              <a:rPr lang="en-US" sz="2000" dirty="0">
                <a:solidFill>
                  <a:schemeClr val="tx1">
                    <a:lumMod val="95000"/>
                  </a:schemeClr>
                </a:solidFill>
              </a:rPr>
              <a:t> </a:t>
            </a:r>
            <a:r>
              <a:rPr lang="en-US" sz="2000" dirty="0" err="1">
                <a:solidFill>
                  <a:schemeClr val="tx1">
                    <a:lumMod val="95000"/>
                  </a:schemeClr>
                </a:solidFill>
              </a:rPr>
              <a:t>araçlar</a:t>
            </a:r>
            <a:r>
              <a:rPr lang="en-US" sz="2000" dirty="0">
                <a:solidFill>
                  <a:schemeClr val="tx1">
                    <a:lumMod val="95000"/>
                  </a:schemeClr>
                </a:solidFill>
              </a:rPr>
              <a:t>, </a:t>
            </a:r>
            <a:r>
              <a:rPr lang="en-US" sz="2000" dirty="0" err="1">
                <a:solidFill>
                  <a:schemeClr val="tx1">
                    <a:lumMod val="95000"/>
                  </a:schemeClr>
                </a:solidFill>
              </a:rPr>
              <a:t>satranç</a:t>
            </a:r>
            <a:r>
              <a:rPr lang="en-US" sz="2000" dirty="0">
                <a:solidFill>
                  <a:schemeClr val="tx1">
                    <a:lumMod val="95000"/>
                  </a:schemeClr>
                </a:solidFill>
              </a:rPr>
              <a:t> </a:t>
            </a:r>
            <a:r>
              <a:rPr lang="en-US" sz="2000" dirty="0" err="1">
                <a:solidFill>
                  <a:schemeClr val="tx1">
                    <a:lumMod val="95000"/>
                  </a:schemeClr>
                </a:solidFill>
              </a:rPr>
              <a:t>motorları</a:t>
            </a:r>
            <a:r>
              <a:rPr lang="en-US" sz="2000" dirty="0">
                <a:solidFill>
                  <a:schemeClr val="tx1">
                    <a:lumMod val="95000"/>
                  </a:schemeClr>
                </a:solidFill>
              </a:rPr>
              <a:t>, </a:t>
            </a:r>
            <a:r>
              <a:rPr lang="en-US" sz="2000" dirty="0" err="1">
                <a:solidFill>
                  <a:schemeClr val="tx1">
                    <a:lumMod val="95000"/>
                  </a:schemeClr>
                </a:solidFill>
              </a:rPr>
              <a:t>konuşma</a:t>
            </a:r>
            <a:r>
              <a:rPr lang="en-US" sz="2000" dirty="0">
                <a:solidFill>
                  <a:schemeClr val="tx1">
                    <a:lumMod val="95000"/>
                  </a:schemeClr>
                </a:solidFill>
              </a:rPr>
              <a:t> </a:t>
            </a:r>
            <a:r>
              <a:rPr lang="en-US" sz="2000" dirty="0" err="1">
                <a:solidFill>
                  <a:schemeClr val="tx1">
                    <a:lumMod val="95000"/>
                  </a:schemeClr>
                </a:solidFill>
              </a:rPr>
              <a:t>ve</a:t>
            </a:r>
            <a:r>
              <a:rPr lang="en-US" sz="2000" dirty="0">
                <a:solidFill>
                  <a:schemeClr val="tx1">
                    <a:lumMod val="95000"/>
                  </a:schemeClr>
                </a:solidFill>
              </a:rPr>
              <a:t> </a:t>
            </a:r>
            <a:r>
              <a:rPr lang="en-US" sz="2000" dirty="0" err="1">
                <a:solidFill>
                  <a:schemeClr val="tx1">
                    <a:lumMod val="95000"/>
                  </a:schemeClr>
                </a:solidFill>
              </a:rPr>
              <a:t>yüz</a:t>
            </a:r>
            <a:r>
              <a:rPr lang="en-US" sz="2000" dirty="0">
                <a:solidFill>
                  <a:schemeClr val="tx1">
                    <a:lumMod val="95000"/>
                  </a:schemeClr>
                </a:solidFill>
              </a:rPr>
              <a:t> </a:t>
            </a:r>
            <a:r>
              <a:rPr lang="en-US" sz="2000" dirty="0" err="1">
                <a:solidFill>
                  <a:schemeClr val="tx1">
                    <a:lumMod val="95000"/>
                  </a:schemeClr>
                </a:solidFill>
              </a:rPr>
              <a:t>tanıma</a:t>
            </a:r>
            <a:r>
              <a:rPr lang="en-US" sz="2000" dirty="0">
                <a:solidFill>
                  <a:schemeClr val="tx1">
                    <a:lumMod val="95000"/>
                  </a:schemeClr>
                </a:solidFill>
              </a:rPr>
              <a:t> </a:t>
            </a:r>
            <a:r>
              <a:rPr lang="en-US" sz="2000" dirty="0" err="1">
                <a:solidFill>
                  <a:schemeClr val="tx1">
                    <a:lumMod val="95000"/>
                  </a:schemeClr>
                </a:solidFill>
              </a:rPr>
              <a:t>şeklindedir</a:t>
            </a:r>
            <a:r>
              <a:rPr lang="en-US" sz="2000" dirty="0">
                <a:solidFill>
                  <a:schemeClr val="tx1">
                    <a:lumMod val="95000"/>
                  </a:schemeClr>
                </a:solidFill>
              </a:rPr>
              <a:t>.</a:t>
            </a:r>
          </a:p>
          <a:p>
            <a:pPr indent="-228600" defTabSz="914400">
              <a:lnSpc>
                <a:spcPct val="90000"/>
              </a:lnSpc>
              <a:spcAft>
                <a:spcPts val="600"/>
              </a:spcAft>
              <a:buFont typeface="Arial" panose="020B0604020202020204" pitchFamily="34" charset="0"/>
              <a:buChar char="•"/>
            </a:pPr>
            <a:r>
              <a:rPr lang="en-US" sz="2000" dirty="0">
                <a:solidFill>
                  <a:schemeClr val="tx1">
                    <a:lumMod val="95000"/>
                  </a:schemeClr>
                </a:solidFill>
              </a:rPr>
              <a:t>//</a:t>
            </a:r>
            <a:r>
              <a:rPr lang="en-US" sz="2000" dirty="0" err="1">
                <a:solidFill>
                  <a:schemeClr val="tx1">
                    <a:lumMod val="95000"/>
                  </a:schemeClr>
                </a:solidFill>
              </a:rPr>
              <a:t>Şimdi</a:t>
            </a:r>
            <a:r>
              <a:rPr lang="en-US" sz="2000" dirty="0">
                <a:solidFill>
                  <a:schemeClr val="tx1">
                    <a:lumMod val="95000"/>
                  </a:schemeClr>
                </a:solidFill>
              </a:rPr>
              <a:t> </a:t>
            </a:r>
            <a:r>
              <a:rPr lang="en-US" sz="2000" dirty="0" err="1">
                <a:solidFill>
                  <a:schemeClr val="tx1">
                    <a:lumMod val="95000"/>
                  </a:schemeClr>
                </a:solidFill>
              </a:rPr>
              <a:t>bununla</a:t>
            </a:r>
            <a:r>
              <a:rPr lang="en-US" sz="2000" dirty="0">
                <a:solidFill>
                  <a:schemeClr val="tx1">
                    <a:lumMod val="95000"/>
                  </a:schemeClr>
                </a:solidFill>
              </a:rPr>
              <a:t> </a:t>
            </a:r>
            <a:r>
              <a:rPr lang="en-US" sz="2000" dirty="0" err="1">
                <a:solidFill>
                  <a:schemeClr val="tx1">
                    <a:lumMod val="95000"/>
                  </a:schemeClr>
                </a:solidFill>
              </a:rPr>
              <a:t>alakalı</a:t>
            </a:r>
            <a:r>
              <a:rPr lang="en-US" sz="2000" dirty="0">
                <a:solidFill>
                  <a:schemeClr val="tx1">
                    <a:lumMod val="95000"/>
                  </a:schemeClr>
                </a:solidFill>
              </a:rPr>
              <a:t> </a:t>
            </a:r>
            <a:r>
              <a:rPr lang="en-US" sz="2000" dirty="0" err="1">
                <a:solidFill>
                  <a:schemeClr val="tx1">
                    <a:lumMod val="95000"/>
                  </a:schemeClr>
                </a:solidFill>
              </a:rPr>
              <a:t>basit</a:t>
            </a:r>
            <a:r>
              <a:rPr lang="en-US" sz="2000" dirty="0">
                <a:solidFill>
                  <a:schemeClr val="tx1">
                    <a:lumMod val="95000"/>
                  </a:schemeClr>
                </a:solidFill>
              </a:rPr>
              <a:t> </a:t>
            </a:r>
            <a:r>
              <a:rPr lang="en-US" sz="2000" dirty="0" err="1">
                <a:solidFill>
                  <a:schemeClr val="tx1">
                    <a:lumMod val="95000"/>
                  </a:schemeClr>
                </a:solidFill>
              </a:rPr>
              <a:t>bir</a:t>
            </a:r>
            <a:r>
              <a:rPr lang="en-US" sz="2000" dirty="0">
                <a:solidFill>
                  <a:schemeClr val="tx1">
                    <a:lumMod val="95000"/>
                  </a:schemeClr>
                </a:solidFill>
              </a:rPr>
              <a:t> </a:t>
            </a:r>
            <a:r>
              <a:rPr lang="en-US" sz="2000" dirty="0" err="1">
                <a:solidFill>
                  <a:schemeClr val="tx1">
                    <a:lumMod val="95000"/>
                  </a:schemeClr>
                </a:solidFill>
              </a:rPr>
              <a:t>örnek</a:t>
            </a:r>
            <a:r>
              <a:rPr lang="en-US" sz="2000" dirty="0">
                <a:solidFill>
                  <a:schemeClr val="tx1">
                    <a:lumMod val="95000"/>
                  </a:schemeClr>
                </a:solidFill>
              </a:rPr>
              <a:t> </a:t>
            </a:r>
            <a:r>
              <a:rPr lang="en-US" sz="2000" dirty="0" err="1">
                <a:solidFill>
                  <a:schemeClr val="tx1">
                    <a:lumMod val="95000"/>
                  </a:schemeClr>
                </a:solidFill>
              </a:rPr>
              <a:t>vereceğim</a:t>
            </a:r>
            <a:r>
              <a:rPr lang="en-US" sz="2000" dirty="0">
                <a:solidFill>
                  <a:schemeClr val="tx1">
                    <a:lumMod val="95000"/>
                  </a:schemeClr>
                </a:solidFill>
              </a:rPr>
              <a:t>.//</a:t>
            </a:r>
          </a:p>
        </p:txBody>
      </p:sp>
      <p:pic>
        <p:nvPicPr>
          <p:cNvPr id="11" name="Picture 2">
            <a:extLst>
              <a:ext uri="{FF2B5EF4-FFF2-40B4-BE49-F238E27FC236}">
                <a16:creationId xmlns:a16="http://schemas.microsoft.com/office/drawing/2014/main" id="{EA678F94-91F1-4A94-A843-EA73588E5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5920" y="1671456"/>
            <a:ext cx="4237815" cy="351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86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1DEE7E-FB56-4CEF-908B-D77BB928F157}"/>
              </a:ext>
            </a:extLst>
          </p:cNvPr>
          <p:cNvSpPr>
            <a:spLocks noGrp="1"/>
          </p:cNvSpPr>
          <p:nvPr>
            <p:ph type="title"/>
          </p:nvPr>
        </p:nvSpPr>
        <p:spPr/>
        <p:txBody>
          <a:bodyPr/>
          <a:lstStyle/>
          <a:p>
            <a:r>
              <a:rPr lang="tr-TR" dirty="0"/>
              <a:t>Soru 2</a:t>
            </a:r>
          </a:p>
        </p:txBody>
      </p:sp>
      <p:sp>
        <p:nvSpPr>
          <p:cNvPr id="3" name="İçerik Yer Tutucusu 2">
            <a:extLst>
              <a:ext uri="{FF2B5EF4-FFF2-40B4-BE49-F238E27FC236}">
                <a16:creationId xmlns:a16="http://schemas.microsoft.com/office/drawing/2014/main" id="{2DC1D795-E5D3-411F-A297-AEE6A84DB2A0}"/>
              </a:ext>
            </a:extLst>
          </p:cNvPr>
          <p:cNvSpPr>
            <a:spLocks noGrp="1"/>
          </p:cNvSpPr>
          <p:nvPr>
            <p:ph idx="1"/>
          </p:nvPr>
        </p:nvSpPr>
        <p:spPr/>
        <p:txBody>
          <a:bodyPr/>
          <a:lstStyle/>
          <a:p>
            <a:pPr marL="0" indent="0">
              <a:buNone/>
            </a:pPr>
            <a:r>
              <a:rPr lang="tr-TR" dirty="0"/>
              <a:t>Hangisi </a:t>
            </a:r>
            <a:r>
              <a:rPr lang="tr-TR" dirty="0" err="1"/>
              <a:t>RNN’in</a:t>
            </a:r>
            <a:r>
              <a:rPr lang="tr-TR" dirty="0"/>
              <a:t> dezavantajlarından biri değildir?</a:t>
            </a:r>
          </a:p>
          <a:p>
            <a:pPr marL="0" indent="0">
              <a:buNone/>
            </a:pPr>
            <a:r>
              <a:rPr lang="tr-TR" dirty="0"/>
              <a:t>A) Uzun zaman önceki bilgiye erişme zorluğu</a:t>
            </a:r>
          </a:p>
          <a:p>
            <a:pPr marL="0" indent="0">
              <a:buNone/>
            </a:pPr>
            <a:r>
              <a:rPr lang="tr-TR" dirty="0"/>
              <a:t>B) Sürecin yavaş hesaplanması</a:t>
            </a:r>
          </a:p>
          <a:p>
            <a:pPr marL="0" indent="0">
              <a:buNone/>
            </a:pPr>
            <a:r>
              <a:rPr lang="tr-TR" dirty="0">
                <a:solidFill>
                  <a:schemeClr val="tx2">
                    <a:lumMod val="75000"/>
                  </a:schemeClr>
                </a:solidFill>
              </a:rPr>
              <a:t>C) Girdi büyüklüğüyle artmayan model boyutu</a:t>
            </a:r>
          </a:p>
          <a:p>
            <a:pPr marL="0" indent="0">
              <a:buNone/>
            </a:pPr>
            <a:r>
              <a:rPr lang="tr-TR" dirty="0"/>
              <a:t>D) Mevcut durum için gelecekteki herhangi bir girdinin düşünülememesi</a:t>
            </a:r>
          </a:p>
          <a:p>
            <a:pPr marL="0" indent="0">
              <a:buNone/>
            </a:pPr>
            <a:endParaRPr lang="tr-TR" dirty="0"/>
          </a:p>
        </p:txBody>
      </p:sp>
    </p:spTree>
    <p:extLst>
      <p:ext uri="{BB962C8B-B14F-4D97-AF65-F5344CB8AC3E}">
        <p14:creationId xmlns:p14="http://schemas.microsoft.com/office/powerpoint/2010/main" val="2482037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3A23E1-F39B-4BAB-A8D4-BFF8716CA82E}"/>
              </a:ext>
            </a:extLst>
          </p:cNvPr>
          <p:cNvSpPr>
            <a:spLocks noGrp="1"/>
          </p:cNvSpPr>
          <p:nvPr>
            <p:ph type="title"/>
          </p:nvPr>
        </p:nvSpPr>
        <p:spPr/>
        <p:txBody>
          <a:bodyPr/>
          <a:lstStyle/>
          <a:p>
            <a:r>
              <a:rPr lang="tr-TR" dirty="0"/>
              <a:t>Soru 3</a:t>
            </a:r>
          </a:p>
        </p:txBody>
      </p:sp>
      <p:sp>
        <p:nvSpPr>
          <p:cNvPr id="3" name="İçerik Yer Tutucusu 2">
            <a:extLst>
              <a:ext uri="{FF2B5EF4-FFF2-40B4-BE49-F238E27FC236}">
                <a16:creationId xmlns:a16="http://schemas.microsoft.com/office/drawing/2014/main" id="{E9BD4718-9D0A-476E-9D93-8D130330C2FA}"/>
              </a:ext>
            </a:extLst>
          </p:cNvPr>
          <p:cNvSpPr>
            <a:spLocks noGrp="1"/>
          </p:cNvSpPr>
          <p:nvPr>
            <p:ph idx="1"/>
          </p:nvPr>
        </p:nvSpPr>
        <p:spPr/>
        <p:txBody>
          <a:bodyPr/>
          <a:lstStyle/>
          <a:p>
            <a:pPr marL="0" indent="0">
              <a:buNone/>
            </a:pPr>
            <a:r>
              <a:rPr lang="tr-TR" dirty="0"/>
              <a:t>Aşağıdakilerden hangisi Yinelenen Sinir Ağlarının kullanıldığı alanlardan biri değildir?</a:t>
            </a:r>
          </a:p>
          <a:p>
            <a:pPr marL="0" indent="0">
              <a:buNone/>
            </a:pPr>
            <a:r>
              <a:rPr lang="tr-TR" dirty="0"/>
              <a:t> A)El yazısı tanıma programları </a:t>
            </a:r>
          </a:p>
          <a:p>
            <a:pPr marL="0" indent="0">
              <a:buNone/>
            </a:pPr>
            <a:r>
              <a:rPr lang="tr-TR" dirty="0">
                <a:solidFill>
                  <a:schemeClr val="tx2">
                    <a:lumMod val="75000"/>
                  </a:schemeClr>
                </a:solidFill>
              </a:rPr>
              <a:t>B)Sürücüsüz arabalarda</a:t>
            </a:r>
          </a:p>
          <a:p>
            <a:pPr marL="0" indent="0">
              <a:buNone/>
            </a:pPr>
            <a:r>
              <a:rPr lang="tr-TR" dirty="0"/>
              <a:t>C)Arama motorlarında kelime önerme </a:t>
            </a:r>
          </a:p>
          <a:p>
            <a:pPr marL="0" indent="0">
              <a:buNone/>
            </a:pPr>
            <a:r>
              <a:rPr lang="tr-TR" dirty="0"/>
              <a:t>D)Anlık dil çeviri programları</a:t>
            </a:r>
          </a:p>
        </p:txBody>
      </p:sp>
    </p:spTree>
    <p:extLst>
      <p:ext uri="{BB962C8B-B14F-4D97-AF65-F5344CB8AC3E}">
        <p14:creationId xmlns:p14="http://schemas.microsoft.com/office/powerpoint/2010/main" val="1447026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00BF63-B84E-469B-91DB-4463A499452B}"/>
              </a:ext>
            </a:extLst>
          </p:cNvPr>
          <p:cNvSpPr>
            <a:spLocks noGrp="1"/>
          </p:cNvSpPr>
          <p:nvPr>
            <p:ph type="title"/>
          </p:nvPr>
        </p:nvSpPr>
        <p:spPr/>
        <p:txBody>
          <a:bodyPr/>
          <a:lstStyle/>
          <a:p>
            <a:r>
              <a:rPr lang="tr-TR" b="1" dirty="0"/>
              <a:t>Kaynaklar</a:t>
            </a:r>
          </a:p>
        </p:txBody>
      </p:sp>
      <p:sp>
        <p:nvSpPr>
          <p:cNvPr id="3" name="İçerik Yer Tutucusu 2">
            <a:extLst>
              <a:ext uri="{FF2B5EF4-FFF2-40B4-BE49-F238E27FC236}">
                <a16:creationId xmlns:a16="http://schemas.microsoft.com/office/drawing/2014/main" id="{801722E4-8245-4FE7-98D8-FFA7BBCA98F4}"/>
              </a:ext>
            </a:extLst>
          </p:cNvPr>
          <p:cNvSpPr>
            <a:spLocks noGrp="1"/>
          </p:cNvSpPr>
          <p:nvPr>
            <p:ph idx="1"/>
          </p:nvPr>
        </p:nvSpPr>
        <p:spPr/>
        <p:txBody>
          <a:bodyPr>
            <a:normAutofit/>
          </a:bodyPr>
          <a:lstStyle/>
          <a:p>
            <a:r>
              <a:rPr lang="tr-TR" dirty="0">
                <a:hlinkClick r:id="rId2" tooltip="https://www.youtube.com/watch?v=UNmqTiOnRfg"/>
              </a:rPr>
              <a:t>www.youtube.com/watch?v=UNmqTiOnRfg</a:t>
            </a:r>
            <a:endParaRPr lang="tr-TR" dirty="0"/>
          </a:p>
          <a:p>
            <a:r>
              <a:rPr lang="tr-TR" dirty="0">
                <a:hlinkClick r:id="rId3" tooltip="https://stanford.edu/~shervine/l/tr/teaching/cs-230/cheatsheet-recurrent-neural-networks"/>
              </a:rPr>
              <a:t>stanford.edu/~shervine/l/tr/teaching/cs-230/cheatsheet-recurrent-neural-networks</a:t>
            </a:r>
            <a:endParaRPr lang="tr-TR" dirty="0"/>
          </a:p>
          <a:p>
            <a:r>
              <a:rPr lang="tr-TR" dirty="0">
                <a:hlinkClick r:id="rId4" tooltip="https://en.wikipedia.org/wiki/Recurrent_neural_network"/>
              </a:rPr>
              <a:t>en.wikipedia.org/wiki/</a:t>
            </a:r>
            <a:r>
              <a:rPr lang="tr-TR" dirty="0" err="1">
                <a:hlinkClick r:id="rId4" tooltip="https://en.wikipedia.org/wiki/Recurrent_neural_network"/>
              </a:rPr>
              <a:t>Recurrent_neural_network</a:t>
            </a:r>
            <a:endParaRPr lang="tr-TR" dirty="0"/>
          </a:p>
          <a:p>
            <a:r>
              <a:rPr lang="tr-TR" sz="2400" dirty="0">
                <a:hlinkClick r:id="rId5"/>
              </a:rPr>
              <a:t>https://medium.com/@hamzaerguder/recurrent-neural-network-nedir-bdd3d0839120</a:t>
            </a:r>
            <a:endParaRPr lang="tr-TR" sz="2400" dirty="0">
              <a:solidFill>
                <a:schemeClr val="tx2">
                  <a:lumMod val="60000"/>
                  <a:lumOff val="40000"/>
                </a:schemeClr>
              </a:solidFill>
            </a:endParaRPr>
          </a:p>
        </p:txBody>
      </p:sp>
    </p:spTree>
    <p:extLst>
      <p:ext uri="{BB962C8B-B14F-4D97-AF65-F5344CB8AC3E}">
        <p14:creationId xmlns:p14="http://schemas.microsoft.com/office/powerpoint/2010/main" val="209071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64A23A69-4A72-4C63-B0AA-118CD74F3430}"/>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A2BF1F1-A912-4C19-96C4-43BEB3367575}"/>
              </a:ext>
            </a:extLst>
          </p:cNvPr>
          <p:cNvSpPr txBox="1"/>
          <p:nvPr/>
        </p:nvSpPr>
        <p:spPr>
          <a:xfrm>
            <a:off x="6222610" y="1414754"/>
            <a:ext cx="1761689" cy="1477328"/>
          </a:xfrm>
          <a:prstGeom prst="rect">
            <a:avLst/>
          </a:prstGeom>
          <a:noFill/>
        </p:spPr>
        <p:txBody>
          <a:bodyPr wrap="square" rtlCol="0">
            <a:spAutoFit/>
          </a:bodyPr>
          <a:lstStyle/>
          <a:p>
            <a:r>
              <a:rPr lang="tr-TR" dirty="0">
                <a:highlight>
                  <a:srgbClr val="808080"/>
                </a:highlight>
              </a:rPr>
              <a:t>Pazartesi</a:t>
            </a:r>
            <a:br>
              <a:rPr lang="tr-TR" dirty="0">
                <a:highlight>
                  <a:srgbClr val="808080"/>
                </a:highlight>
              </a:rPr>
            </a:br>
            <a:r>
              <a:rPr lang="tr-TR" dirty="0">
                <a:highlight>
                  <a:srgbClr val="808080"/>
                </a:highlight>
              </a:rPr>
              <a:t>Salı</a:t>
            </a:r>
            <a:br>
              <a:rPr lang="tr-TR" dirty="0">
                <a:highlight>
                  <a:srgbClr val="808080"/>
                </a:highlight>
              </a:rPr>
            </a:br>
            <a:r>
              <a:rPr lang="tr-TR" dirty="0">
                <a:highlight>
                  <a:srgbClr val="808080"/>
                </a:highlight>
              </a:rPr>
              <a:t>Çarşamba</a:t>
            </a:r>
            <a:br>
              <a:rPr lang="tr-TR" dirty="0">
                <a:highlight>
                  <a:srgbClr val="808080"/>
                </a:highlight>
              </a:rPr>
            </a:br>
            <a:r>
              <a:rPr lang="tr-TR" dirty="0">
                <a:highlight>
                  <a:srgbClr val="808080"/>
                </a:highlight>
              </a:rPr>
              <a:t>Perşembe</a:t>
            </a:r>
            <a:br>
              <a:rPr lang="tr-TR" dirty="0">
                <a:highlight>
                  <a:srgbClr val="808080"/>
                </a:highlight>
              </a:rPr>
            </a:br>
            <a:r>
              <a:rPr lang="tr-TR" dirty="0">
                <a:highlight>
                  <a:srgbClr val="808080"/>
                </a:highlight>
              </a:rPr>
              <a:t>Cuma</a:t>
            </a:r>
          </a:p>
        </p:txBody>
      </p:sp>
      <p:sp>
        <p:nvSpPr>
          <p:cNvPr id="3" name="TextBox 2">
            <a:extLst>
              <a:ext uri="{FF2B5EF4-FFF2-40B4-BE49-F238E27FC236}">
                <a16:creationId xmlns:a16="http://schemas.microsoft.com/office/drawing/2014/main" id="{307DE933-39CB-4EF1-A7E2-162227639165}"/>
              </a:ext>
            </a:extLst>
          </p:cNvPr>
          <p:cNvSpPr txBox="1"/>
          <p:nvPr/>
        </p:nvSpPr>
        <p:spPr>
          <a:xfrm>
            <a:off x="6222610" y="4309742"/>
            <a:ext cx="1392573" cy="646331"/>
          </a:xfrm>
          <a:prstGeom prst="rect">
            <a:avLst/>
          </a:prstGeom>
          <a:noFill/>
        </p:spPr>
        <p:txBody>
          <a:bodyPr wrap="square" rtlCol="0">
            <a:spAutoFit/>
          </a:bodyPr>
          <a:lstStyle/>
          <a:p>
            <a:r>
              <a:rPr lang="tr-TR" dirty="0">
                <a:highlight>
                  <a:srgbClr val="008080"/>
                </a:highlight>
              </a:rPr>
              <a:t>Cumartesi</a:t>
            </a:r>
            <a:br>
              <a:rPr lang="tr-TR" dirty="0">
                <a:highlight>
                  <a:srgbClr val="008080"/>
                </a:highlight>
              </a:rPr>
            </a:br>
            <a:r>
              <a:rPr lang="tr-TR" dirty="0">
                <a:highlight>
                  <a:srgbClr val="008080"/>
                </a:highlight>
              </a:rPr>
              <a:t>Pazar</a:t>
            </a:r>
          </a:p>
        </p:txBody>
      </p:sp>
      <p:pic>
        <p:nvPicPr>
          <p:cNvPr id="1026" name="Picture 2">
            <a:extLst>
              <a:ext uri="{FF2B5EF4-FFF2-40B4-BE49-F238E27FC236}">
                <a16:creationId xmlns:a16="http://schemas.microsoft.com/office/drawing/2014/main" id="{1AA831F4-67F6-4F7C-93A9-AFCBF5E5F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7646" y="4533829"/>
            <a:ext cx="1554758" cy="1554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tflix PNG Transparent Images | PNG All">
            <a:extLst>
              <a:ext uri="{FF2B5EF4-FFF2-40B4-BE49-F238E27FC236}">
                <a16:creationId xmlns:a16="http://schemas.microsoft.com/office/drawing/2014/main" id="{90324CFB-F45B-4B06-ADF7-C2CC895A3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8338" y="2427367"/>
            <a:ext cx="1761689" cy="17616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mework - Free education icons">
            <a:extLst>
              <a:ext uri="{FF2B5EF4-FFF2-40B4-BE49-F238E27FC236}">
                <a16:creationId xmlns:a16="http://schemas.microsoft.com/office/drawing/2014/main" id="{34FDDF8F-B2D0-4D25-AC77-6244BBA7B6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7646" y="504205"/>
            <a:ext cx="1583072" cy="1583072"/>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a:extLst>
              <a:ext uri="{FF2B5EF4-FFF2-40B4-BE49-F238E27FC236}">
                <a16:creationId xmlns:a16="http://schemas.microsoft.com/office/drawing/2014/main" id="{31D6EE87-5BE4-4A32-A719-CB8DD997EE83}"/>
              </a:ext>
            </a:extLst>
          </p:cNvPr>
          <p:cNvSpPr/>
          <p:nvPr/>
        </p:nvSpPr>
        <p:spPr>
          <a:xfrm>
            <a:off x="5813571" y="1163517"/>
            <a:ext cx="2052487" cy="183815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Flowchart: Connector 7">
            <a:extLst>
              <a:ext uri="{FF2B5EF4-FFF2-40B4-BE49-F238E27FC236}">
                <a16:creationId xmlns:a16="http://schemas.microsoft.com/office/drawing/2014/main" id="{5B8B3A2E-6D9C-48D7-A550-E7BA0DCD6AB4}"/>
              </a:ext>
            </a:extLst>
          </p:cNvPr>
          <p:cNvSpPr/>
          <p:nvPr/>
        </p:nvSpPr>
        <p:spPr>
          <a:xfrm>
            <a:off x="5813571" y="3855529"/>
            <a:ext cx="1761689" cy="1554759"/>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TextBox 8">
            <a:extLst>
              <a:ext uri="{FF2B5EF4-FFF2-40B4-BE49-F238E27FC236}">
                <a16:creationId xmlns:a16="http://schemas.microsoft.com/office/drawing/2014/main" id="{8ECA0AA9-327D-47B4-845A-8CE64C772440}"/>
              </a:ext>
            </a:extLst>
          </p:cNvPr>
          <p:cNvSpPr txBox="1"/>
          <p:nvPr/>
        </p:nvSpPr>
        <p:spPr>
          <a:xfrm>
            <a:off x="9705887" y="2082594"/>
            <a:ext cx="1672381" cy="369332"/>
          </a:xfrm>
          <a:prstGeom prst="rect">
            <a:avLst/>
          </a:prstGeom>
          <a:noFill/>
        </p:spPr>
        <p:txBody>
          <a:bodyPr wrap="square" rtlCol="0">
            <a:spAutoFit/>
          </a:bodyPr>
          <a:lstStyle/>
          <a:p>
            <a:r>
              <a:rPr lang="tr-TR" dirty="0">
                <a:solidFill>
                  <a:schemeClr val="accent1"/>
                </a:solidFill>
              </a:rPr>
              <a:t>Ders Çalış</a:t>
            </a:r>
          </a:p>
        </p:txBody>
      </p:sp>
      <p:sp>
        <p:nvSpPr>
          <p:cNvPr id="10" name="TextBox 9">
            <a:extLst>
              <a:ext uri="{FF2B5EF4-FFF2-40B4-BE49-F238E27FC236}">
                <a16:creationId xmlns:a16="http://schemas.microsoft.com/office/drawing/2014/main" id="{BE948430-F92A-43B9-9FE7-CAABE3028BE1}"/>
              </a:ext>
            </a:extLst>
          </p:cNvPr>
          <p:cNvSpPr txBox="1"/>
          <p:nvPr/>
        </p:nvSpPr>
        <p:spPr>
          <a:xfrm>
            <a:off x="10001678" y="4122446"/>
            <a:ext cx="1258349" cy="369332"/>
          </a:xfrm>
          <a:prstGeom prst="rect">
            <a:avLst/>
          </a:prstGeom>
          <a:noFill/>
        </p:spPr>
        <p:txBody>
          <a:bodyPr wrap="square" rtlCol="0">
            <a:spAutoFit/>
          </a:bodyPr>
          <a:lstStyle/>
          <a:p>
            <a:r>
              <a:rPr lang="tr-TR" dirty="0">
                <a:solidFill>
                  <a:srgbClr val="FF0000"/>
                </a:solidFill>
              </a:rPr>
              <a:t>Dizi</a:t>
            </a:r>
          </a:p>
        </p:txBody>
      </p:sp>
      <p:sp>
        <p:nvSpPr>
          <p:cNvPr id="11" name="TextBox 10">
            <a:extLst>
              <a:ext uri="{FF2B5EF4-FFF2-40B4-BE49-F238E27FC236}">
                <a16:creationId xmlns:a16="http://schemas.microsoft.com/office/drawing/2014/main" id="{DCA9CD33-C65D-4214-A30F-31BCAD7D1B6E}"/>
              </a:ext>
            </a:extLst>
          </p:cNvPr>
          <p:cNvSpPr txBox="1"/>
          <p:nvPr/>
        </p:nvSpPr>
        <p:spPr>
          <a:xfrm>
            <a:off x="10001501" y="6088587"/>
            <a:ext cx="1140903" cy="369332"/>
          </a:xfrm>
          <a:prstGeom prst="rect">
            <a:avLst/>
          </a:prstGeom>
          <a:noFill/>
        </p:spPr>
        <p:txBody>
          <a:bodyPr wrap="square" rtlCol="0">
            <a:spAutoFit/>
          </a:bodyPr>
          <a:lstStyle/>
          <a:p>
            <a:r>
              <a:rPr lang="tr-TR" dirty="0">
                <a:solidFill>
                  <a:schemeClr val="accent6"/>
                </a:solidFill>
              </a:rPr>
              <a:t>Oyun</a:t>
            </a:r>
          </a:p>
        </p:txBody>
      </p:sp>
      <p:sp>
        <p:nvSpPr>
          <p:cNvPr id="12" name="TextBox 11">
            <a:extLst>
              <a:ext uri="{FF2B5EF4-FFF2-40B4-BE49-F238E27FC236}">
                <a16:creationId xmlns:a16="http://schemas.microsoft.com/office/drawing/2014/main" id="{95874209-75B3-453D-910F-B2475B6FF93D}"/>
              </a:ext>
            </a:extLst>
          </p:cNvPr>
          <p:cNvSpPr txBox="1"/>
          <p:nvPr/>
        </p:nvSpPr>
        <p:spPr>
          <a:xfrm>
            <a:off x="409117" y="1020259"/>
            <a:ext cx="4297339" cy="2585323"/>
          </a:xfrm>
          <a:prstGeom prst="rect">
            <a:avLst/>
          </a:prstGeom>
          <a:noFill/>
        </p:spPr>
        <p:txBody>
          <a:bodyPr wrap="square" rtlCol="0">
            <a:spAutoFit/>
          </a:bodyPr>
          <a:lstStyle/>
          <a:p>
            <a:r>
              <a:rPr lang="tr-TR" dirty="0"/>
              <a:t>Bu örnekte küçük bir Sinir Ağı oluşturduk </a:t>
            </a:r>
            <a:r>
              <a:rPr lang="tr-TR" dirty="0" err="1"/>
              <a:t>input</a:t>
            </a:r>
            <a:r>
              <a:rPr lang="tr-TR" dirty="0"/>
              <a:t> olarak başlangıçta verdiğimiz tek bilgi hafta içi ise ders çalış hafta sonu ise dizi izle şeklindedir. Bu bilgi ile aylar boyunca her hafta içi ders çalışılması gerektiğini her hafta sonu ise dizi izleneceğini tahmin ederek devam ettirebilir. İleriki tarihten her hangi bir gün alınarak o gün ne yapılacağını rahatlıkla bulabiliriz.</a:t>
            </a:r>
          </a:p>
        </p:txBody>
      </p:sp>
      <p:cxnSp>
        <p:nvCxnSpPr>
          <p:cNvPr id="14" name="Straight Arrow Connector 13">
            <a:extLst>
              <a:ext uri="{FF2B5EF4-FFF2-40B4-BE49-F238E27FC236}">
                <a16:creationId xmlns:a16="http://schemas.microsoft.com/office/drawing/2014/main" id="{F07E5FFA-5DBB-40C2-B839-9AFFD9000BDD}"/>
              </a:ext>
            </a:extLst>
          </p:cNvPr>
          <p:cNvCxnSpPr>
            <a:cxnSpLocks/>
          </p:cNvCxnSpPr>
          <p:nvPr/>
        </p:nvCxnSpPr>
        <p:spPr>
          <a:xfrm flipV="1">
            <a:off x="7851592" y="1090569"/>
            <a:ext cx="1646746" cy="51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857218E-640D-40EB-AE42-36952FD08623}"/>
              </a:ext>
            </a:extLst>
          </p:cNvPr>
          <p:cNvCxnSpPr>
            <a:cxnSpLocks/>
          </p:cNvCxnSpPr>
          <p:nvPr/>
        </p:nvCxnSpPr>
        <p:spPr>
          <a:xfrm>
            <a:off x="7866058" y="2451926"/>
            <a:ext cx="1651369" cy="889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15875D-1EC3-4A72-891E-0FD3F298E4BD}"/>
              </a:ext>
            </a:extLst>
          </p:cNvPr>
          <p:cNvCxnSpPr>
            <a:cxnSpLocks/>
          </p:cNvCxnSpPr>
          <p:nvPr/>
        </p:nvCxnSpPr>
        <p:spPr>
          <a:xfrm>
            <a:off x="7615183" y="2892082"/>
            <a:ext cx="1883155" cy="217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15E9CFA-CCFF-49FF-B162-8C642C34C7AE}"/>
              </a:ext>
            </a:extLst>
          </p:cNvPr>
          <p:cNvCxnSpPr/>
          <p:nvPr/>
        </p:nvCxnSpPr>
        <p:spPr>
          <a:xfrm flipV="1">
            <a:off x="7466202" y="1812022"/>
            <a:ext cx="2032136" cy="20435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0E4B8B8-8FBB-480E-AB43-85B53BB94A7C}"/>
              </a:ext>
            </a:extLst>
          </p:cNvPr>
          <p:cNvCxnSpPr/>
          <p:nvPr/>
        </p:nvCxnSpPr>
        <p:spPr>
          <a:xfrm flipV="1">
            <a:off x="7692705" y="3665989"/>
            <a:ext cx="1805633" cy="755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8627743B-138A-4E3F-9D79-A31E099B8FCD}"/>
              </a:ext>
            </a:extLst>
          </p:cNvPr>
          <p:cNvCxnSpPr>
            <a:cxnSpLocks/>
          </p:cNvCxnSpPr>
          <p:nvPr/>
        </p:nvCxnSpPr>
        <p:spPr>
          <a:xfrm>
            <a:off x="7653944" y="4956073"/>
            <a:ext cx="1844394" cy="4542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7" name="TextBox 1026">
            <a:extLst>
              <a:ext uri="{FF2B5EF4-FFF2-40B4-BE49-F238E27FC236}">
                <a16:creationId xmlns:a16="http://schemas.microsoft.com/office/drawing/2014/main" id="{DEE5EE57-D6B6-4AA8-B1FB-E3D01AE63712}"/>
              </a:ext>
            </a:extLst>
          </p:cNvPr>
          <p:cNvSpPr txBox="1"/>
          <p:nvPr/>
        </p:nvSpPr>
        <p:spPr>
          <a:xfrm>
            <a:off x="8372213" y="1090569"/>
            <a:ext cx="327170" cy="307777"/>
          </a:xfrm>
          <a:prstGeom prst="rect">
            <a:avLst/>
          </a:prstGeom>
          <a:noFill/>
        </p:spPr>
        <p:txBody>
          <a:bodyPr wrap="square" rtlCol="0">
            <a:spAutoFit/>
          </a:bodyPr>
          <a:lstStyle/>
          <a:p>
            <a:r>
              <a:rPr lang="tr-TR" sz="1400" dirty="0"/>
              <a:t>1</a:t>
            </a:r>
          </a:p>
        </p:txBody>
      </p:sp>
      <p:sp>
        <p:nvSpPr>
          <p:cNvPr id="1029" name="TextBox 1028">
            <a:extLst>
              <a:ext uri="{FF2B5EF4-FFF2-40B4-BE49-F238E27FC236}">
                <a16:creationId xmlns:a16="http://schemas.microsoft.com/office/drawing/2014/main" id="{6B58EEB3-2AEC-4607-BF34-78DF944403A1}"/>
              </a:ext>
            </a:extLst>
          </p:cNvPr>
          <p:cNvSpPr txBox="1"/>
          <p:nvPr/>
        </p:nvSpPr>
        <p:spPr>
          <a:xfrm>
            <a:off x="7901571" y="3938400"/>
            <a:ext cx="245301" cy="307777"/>
          </a:xfrm>
          <a:prstGeom prst="rect">
            <a:avLst/>
          </a:prstGeom>
          <a:noFill/>
        </p:spPr>
        <p:txBody>
          <a:bodyPr wrap="square" rtlCol="0">
            <a:spAutoFit/>
          </a:bodyPr>
          <a:lstStyle/>
          <a:p>
            <a:r>
              <a:rPr lang="tr-TR" sz="1400" dirty="0"/>
              <a:t>1</a:t>
            </a:r>
          </a:p>
        </p:txBody>
      </p:sp>
      <p:sp>
        <p:nvSpPr>
          <p:cNvPr id="39" name="TextBox 38">
            <a:extLst>
              <a:ext uri="{FF2B5EF4-FFF2-40B4-BE49-F238E27FC236}">
                <a16:creationId xmlns:a16="http://schemas.microsoft.com/office/drawing/2014/main" id="{CFD1C085-AC9B-4908-823E-9F610A90B395}"/>
              </a:ext>
            </a:extLst>
          </p:cNvPr>
          <p:cNvSpPr txBox="1"/>
          <p:nvPr/>
        </p:nvSpPr>
        <p:spPr>
          <a:xfrm>
            <a:off x="7340543" y="3297805"/>
            <a:ext cx="327170" cy="307777"/>
          </a:xfrm>
          <a:prstGeom prst="rect">
            <a:avLst/>
          </a:prstGeom>
          <a:noFill/>
        </p:spPr>
        <p:txBody>
          <a:bodyPr wrap="square" rtlCol="0">
            <a:spAutoFit/>
          </a:bodyPr>
          <a:lstStyle/>
          <a:p>
            <a:r>
              <a:rPr lang="tr-TR" sz="1400" dirty="0"/>
              <a:t>0</a:t>
            </a:r>
          </a:p>
        </p:txBody>
      </p:sp>
      <p:sp>
        <p:nvSpPr>
          <p:cNvPr id="40" name="TextBox 39">
            <a:extLst>
              <a:ext uri="{FF2B5EF4-FFF2-40B4-BE49-F238E27FC236}">
                <a16:creationId xmlns:a16="http://schemas.microsoft.com/office/drawing/2014/main" id="{1A3D68C5-4610-4D0E-8699-FA972DBDBFFF}"/>
              </a:ext>
            </a:extLst>
          </p:cNvPr>
          <p:cNvSpPr txBox="1"/>
          <p:nvPr/>
        </p:nvSpPr>
        <p:spPr>
          <a:xfrm>
            <a:off x="8090956" y="2326724"/>
            <a:ext cx="327170" cy="307777"/>
          </a:xfrm>
          <a:prstGeom prst="rect">
            <a:avLst/>
          </a:prstGeom>
          <a:noFill/>
        </p:spPr>
        <p:txBody>
          <a:bodyPr wrap="square" rtlCol="0">
            <a:spAutoFit/>
          </a:bodyPr>
          <a:lstStyle/>
          <a:p>
            <a:r>
              <a:rPr lang="tr-TR" sz="1400" dirty="0"/>
              <a:t>0</a:t>
            </a:r>
          </a:p>
        </p:txBody>
      </p:sp>
      <p:sp>
        <p:nvSpPr>
          <p:cNvPr id="41" name="TextBox 40">
            <a:extLst>
              <a:ext uri="{FF2B5EF4-FFF2-40B4-BE49-F238E27FC236}">
                <a16:creationId xmlns:a16="http://schemas.microsoft.com/office/drawing/2014/main" id="{E156C22C-C60C-4C93-9D1B-5B94010CA02F}"/>
              </a:ext>
            </a:extLst>
          </p:cNvPr>
          <p:cNvSpPr txBox="1"/>
          <p:nvPr/>
        </p:nvSpPr>
        <p:spPr>
          <a:xfrm>
            <a:off x="7796703" y="2861799"/>
            <a:ext cx="327170" cy="307777"/>
          </a:xfrm>
          <a:prstGeom prst="rect">
            <a:avLst/>
          </a:prstGeom>
          <a:noFill/>
        </p:spPr>
        <p:txBody>
          <a:bodyPr wrap="square" rtlCol="0">
            <a:spAutoFit/>
          </a:bodyPr>
          <a:lstStyle/>
          <a:p>
            <a:r>
              <a:rPr lang="tr-TR" sz="1400" dirty="0"/>
              <a:t>0</a:t>
            </a:r>
          </a:p>
        </p:txBody>
      </p:sp>
      <p:sp>
        <p:nvSpPr>
          <p:cNvPr id="42" name="TextBox 41">
            <a:extLst>
              <a:ext uri="{FF2B5EF4-FFF2-40B4-BE49-F238E27FC236}">
                <a16:creationId xmlns:a16="http://schemas.microsoft.com/office/drawing/2014/main" id="{AF568D13-BA18-4D15-A2DE-0F1E5E382961}"/>
              </a:ext>
            </a:extLst>
          </p:cNvPr>
          <p:cNvSpPr txBox="1"/>
          <p:nvPr/>
        </p:nvSpPr>
        <p:spPr>
          <a:xfrm>
            <a:off x="7904556" y="4707265"/>
            <a:ext cx="327170" cy="307777"/>
          </a:xfrm>
          <a:prstGeom prst="rect">
            <a:avLst/>
          </a:prstGeom>
          <a:noFill/>
        </p:spPr>
        <p:txBody>
          <a:bodyPr wrap="square" rtlCol="0">
            <a:spAutoFit/>
          </a:bodyPr>
          <a:lstStyle/>
          <a:p>
            <a:r>
              <a:rPr lang="tr-TR" sz="1400" dirty="0"/>
              <a:t>0</a:t>
            </a:r>
          </a:p>
        </p:txBody>
      </p:sp>
      <p:sp>
        <p:nvSpPr>
          <p:cNvPr id="1032" name="TextBox 1031">
            <a:extLst>
              <a:ext uri="{FF2B5EF4-FFF2-40B4-BE49-F238E27FC236}">
                <a16:creationId xmlns:a16="http://schemas.microsoft.com/office/drawing/2014/main" id="{836CB039-F94D-4AC3-8FEE-C235FBC70EF6}"/>
              </a:ext>
            </a:extLst>
          </p:cNvPr>
          <p:cNvSpPr txBox="1"/>
          <p:nvPr/>
        </p:nvSpPr>
        <p:spPr>
          <a:xfrm>
            <a:off x="454099" y="4122446"/>
            <a:ext cx="4146338" cy="369332"/>
          </a:xfrm>
          <a:prstGeom prst="rect">
            <a:avLst/>
          </a:prstGeom>
          <a:noFill/>
        </p:spPr>
        <p:txBody>
          <a:bodyPr wrap="square" rtlCol="0">
            <a:spAutoFit/>
          </a:bodyPr>
          <a:lstStyle/>
          <a:p>
            <a:r>
              <a:rPr lang="tr-TR" dirty="0"/>
              <a:t>Bu sisteme </a:t>
            </a:r>
            <a:r>
              <a:rPr lang="tr-TR" dirty="0" err="1"/>
              <a:t>matriks</a:t>
            </a:r>
            <a:r>
              <a:rPr lang="tr-TR" dirty="0"/>
              <a:t> şeklinde de bakabiliriz</a:t>
            </a:r>
          </a:p>
        </p:txBody>
      </p:sp>
      <p:sp>
        <p:nvSpPr>
          <p:cNvPr id="1033" name="TextBox 1032">
            <a:extLst>
              <a:ext uri="{FF2B5EF4-FFF2-40B4-BE49-F238E27FC236}">
                <a16:creationId xmlns:a16="http://schemas.microsoft.com/office/drawing/2014/main" id="{79207CF2-07C7-4725-A5D8-E8CBA88EE039}"/>
              </a:ext>
            </a:extLst>
          </p:cNvPr>
          <p:cNvSpPr txBox="1"/>
          <p:nvPr/>
        </p:nvSpPr>
        <p:spPr>
          <a:xfrm>
            <a:off x="454099" y="4489994"/>
            <a:ext cx="3597783" cy="646331"/>
          </a:xfrm>
          <a:prstGeom prst="rect">
            <a:avLst/>
          </a:prstGeom>
          <a:noFill/>
        </p:spPr>
        <p:txBody>
          <a:bodyPr wrap="square" rtlCol="0">
            <a:spAutoFit/>
          </a:bodyPr>
          <a:lstStyle/>
          <a:p>
            <a:r>
              <a:rPr lang="tr-TR" dirty="0"/>
              <a:t>Seçtiğimiz gün </a:t>
            </a:r>
            <a:r>
              <a:rPr lang="tr-TR" dirty="0" err="1"/>
              <a:t>haftasonuna</a:t>
            </a:r>
            <a:r>
              <a:rPr lang="tr-TR" dirty="0"/>
              <a:t> denk geldiyse </a:t>
            </a:r>
          </a:p>
        </p:txBody>
      </p:sp>
      <p:sp>
        <p:nvSpPr>
          <p:cNvPr id="1035" name="TextBox 1034">
            <a:extLst>
              <a:ext uri="{FF2B5EF4-FFF2-40B4-BE49-F238E27FC236}">
                <a16:creationId xmlns:a16="http://schemas.microsoft.com/office/drawing/2014/main" id="{B12C6194-AB3C-40DD-AF12-BACFF5DD0DD0}"/>
              </a:ext>
            </a:extLst>
          </p:cNvPr>
          <p:cNvSpPr txBox="1"/>
          <p:nvPr/>
        </p:nvSpPr>
        <p:spPr>
          <a:xfrm>
            <a:off x="720651" y="5132810"/>
            <a:ext cx="562062" cy="646331"/>
          </a:xfrm>
          <a:prstGeom prst="rect">
            <a:avLst/>
          </a:prstGeom>
          <a:noFill/>
        </p:spPr>
        <p:txBody>
          <a:bodyPr wrap="square" rtlCol="0">
            <a:spAutoFit/>
          </a:bodyPr>
          <a:lstStyle/>
          <a:p>
            <a:r>
              <a:rPr lang="tr-TR" dirty="0"/>
              <a:t>0</a:t>
            </a:r>
            <a:br>
              <a:rPr lang="tr-TR" dirty="0"/>
            </a:br>
            <a:r>
              <a:rPr lang="tr-TR" dirty="0"/>
              <a:t>1</a:t>
            </a:r>
          </a:p>
        </p:txBody>
      </p:sp>
      <p:sp>
        <p:nvSpPr>
          <p:cNvPr id="1036" name="TextBox 1035">
            <a:extLst>
              <a:ext uri="{FF2B5EF4-FFF2-40B4-BE49-F238E27FC236}">
                <a16:creationId xmlns:a16="http://schemas.microsoft.com/office/drawing/2014/main" id="{DFE99E31-1370-4F2F-8112-81AE718C01D2}"/>
              </a:ext>
            </a:extLst>
          </p:cNvPr>
          <p:cNvSpPr txBox="1"/>
          <p:nvPr/>
        </p:nvSpPr>
        <p:spPr>
          <a:xfrm>
            <a:off x="863698" y="5078254"/>
            <a:ext cx="316762" cy="707886"/>
          </a:xfrm>
          <a:prstGeom prst="rect">
            <a:avLst/>
          </a:prstGeom>
          <a:noFill/>
        </p:spPr>
        <p:txBody>
          <a:bodyPr wrap="square" rtlCol="0">
            <a:spAutoFit/>
          </a:bodyPr>
          <a:lstStyle/>
          <a:p>
            <a:r>
              <a:rPr lang="tr-TR" sz="4000" dirty="0"/>
              <a:t>]</a:t>
            </a:r>
          </a:p>
        </p:txBody>
      </p:sp>
      <p:sp>
        <p:nvSpPr>
          <p:cNvPr id="49" name="TextBox 48">
            <a:extLst>
              <a:ext uri="{FF2B5EF4-FFF2-40B4-BE49-F238E27FC236}">
                <a16:creationId xmlns:a16="http://schemas.microsoft.com/office/drawing/2014/main" id="{B87F4499-1D81-4ED4-8304-CBC00CF8C126}"/>
              </a:ext>
            </a:extLst>
          </p:cNvPr>
          <p:cNvSpPr txBox="1"/>
          <p:nvPr/>
        </p:nvSpPr>
        <p:spPr>
          <a:xfrm>
            <a:off x="544289" y="5078254"/>
            <a:ext cx="316762" cy="707886"/>
          </a:xfrm>
          <a:prstGeom prst="rect">
            <a:avLst/>
          </a:prstGeom>
          <a:noFill/>
        </p:spPr>
        <p:txBody>
          <a:bodyPr wrap="square" rtlCol="0">
            <a:spAutoFit/>
          </a:bodyPr>
          <a:lstStyle/>
          <a:p>
            <a:r>
              <a:rPr lang="tr-TR" sz="4000" dirty="0"/>
              <a:t>[</a:t>
            </a:r>
          </a:p>
        </p:txBody>
      </p:sp>
      <p:sp>
        <p:nvSpPr>
          <p:cNvPr id="1038" name="TextBox 1037">
            <a:extLst>
              <a:ext uri="{FF2B5EF4-FFF2-40B4-BE49-F238E27FC236}">
                <a16:creationId xmlns:a16="http://schemas.microsoft.com/office/drawing/2014/main" id="{B143591F-43A2-4BD4-A3EB-8D1812D1545F}"/>
              </a:ext>
            </a:extLst>
          </p:cNvPr>
          <p:cNvSpPr txBox="1"/>
          <p:nvPr/>
        </p:nvSpPr>
        <p:spPr>
          <a:xfrm>
            <a:off x="1174267" y="5396865"/>
            <a:ext cx="3472573" cy="369332"/>
          </a:xfrm>
          <a:prstGeom prst="rect">
            <a:avLst/>
          </a:prstGeom>
          <a:noFill/>
        </p:spPr>
        <p:txBody>
          <a:bodyPr wrap="square" rtlCol="0">
            <a:spAutoFit/>
          </a:bodyPr>
          <a:lstStyle/>
          <a:p>
            <a:r>
              <a:rPr lang="tr-TR" dirty="0"/>
              <a:t>şeklinde gösteririz ve bu girdi bize;</a:t>
            </a:r>
          </a:p>
        </p:txBody>
      </p:sp>
      <p:sp>
        <p:nvSpPr>
          <p:cNvPr id="55" name="TextBox 54">
            <a:extLst>
              <a:ext uri="{FF2B5EF4-FFF2-40B4-BE49-F238E27FC236}">
                <a16:creationId xmlns:a16="http://schemas.microsoft.com/office/drawing/2014/main" id="{01C5A12C-06BC-4A46-AFA0-60FABAF51725}"/>
              </a:ext>
            </a:extLst>
          </p:cNvPr>
          <p:cNvSpPr txBox="1"/>
          <p:nvPr/>
        </p:nvSpPr>
        <p:spPr>
          <a:xfrm>
            <a:off x="720651" y="5806405"/>
            <a:ext cx="562062" cy="923330"/>
          </a:xfrm>
          <a:prstGeom prst="rect">
            <a:avLst/>
          </a:prstGeom>
          <a:noFill/>
        </p:spPr>
        <p:txBody>
          <a:bodyPr wrap="square" rtlCol="0">
            <a:spAutoFit/>
          </a:bodyPr>
          <a:lstStyle/>
          <a:p>
            <a:r>
              <a:rPr lang="tr-TR" dirty="0"/>
              <a:t>0</a:t>
            </a:r>
            <a:br>
              <a:rPr lang="tr-TR" dirty="0"/>
            </a:br>
            <a:r>
              <a:rPr lang="tr-TR" dirty="0"/>
              <a:t>1</a:t>
            </a:r>
            <a:br>
              <a:rPr lang="tr-TR" dirty="0"/>
            </a:br>
            <a:r>
              <a:rPr lang="tr-TR" dirty="0"/>
              <a:t>0</a:t>
            </a:r>
          </a:p>
        </p:txBody>
      </p:sp>
      <p:sp>
        <p:nvSpPr>
          <p:cNvPr id="56" name="TextBox 55">
            <a:extLst>
              <a:ext uri="{FF2B5EF4-FFF2-40B4-BE49-F238E27FC236}">
                <a16:creationId xmlns:a16="http://schemas.microsoft.com/office/drawing/2014/main" id="{8F5808D6-56EF-48C9-A3F8-433157438E2C}"/>
              </a:ext>
            </a:extLst>
          </p:cNvPr>
          <p:cNvSpPr txBox="1"/>
          <p:nvPr/>
        </p:nvSpPr>
        <p:spPr>
          <a:xfrm>
            <a:off x="887873" y="5635371"/>
            <a:ext cx="316762" cy="1107996"/>
          </a:xfrm>
          <a:prstGeom prst="rect">
            <a:avLst/>
          </a:prstGeom>
          <a:noFill/>
        </p:spPr>
        <p:txBody>
          <a:bodyPr wrap="square" rtlCol="0">
            <a:spAutoFit/>
          </a:bodyPr>
          <a:lstStyle/>
          <a:p>
            <a:r>
              <a:rPr lang="tr-TR" sz="6600" dirty="0"/>
              <a:t>]</a:t>
            </a:r>
          </a:p>
        </p:txBody>
      </p:sp>
      <p:sp>
        <p:nvSpPr>
          <p:cNvPr id="57" name="TextBox 56">
            <a:extLst>
              <a:ext uri="{FF2B5EF4-FFF2-40B4-BE49-F238E27FC236}">
                <a16:creationId xmlns:a16="http://schemas.microsoft.com/office/drawing/2014/main" id="{3A1CB53E-E3F7-449F-BD6D-599EDA868430}"/>
              </a:ext>
            </a:extLst>
          </p:cNvPr>
          <p:cNvSpPr txBox="1"/>
          <p:nvPr/>
        </p:nvSpPr>
        <p:spPr>
          <a:xfrm>
            <a:off x="433250" y="5635371"/>
            <a:ext cx="316762" cy="1107996"/>
          </a:xfrm>
          <a:prstGeom prst="rect">
            <a:avLst/>
          </a:prstGeom>
          <a:noFill/>
        </p:spPr>
        <p:txBody>
          <a:bodyPr wrap="square" rtlCol="0">
            <a:spAutoFit/>
          </a:bodyPr>
          <a:lstStyle/>
          <a:p>
            <a:r>
              <a:rPr lang="tr-TR" sz="6600" dirty="0"/>
              <a:t>[</a:t>
            </a:r>
          </a:p>
        </p:txBody>
      </p:sp>
      <p:sp>
        <p:nvSpPr>
          <p:cNvPr id="1039" name="TextBox 1038">
            <a:extLst>
              <a:ext uri="{FF2B5EF4-FFF2-40B4-BE49-F238E27FC236}">
                <a16:creationId xmlns:a16="http://schemas.microsoft.com/office/drawing/2014/main" id="{0AA922C8-7964-42C6-8DCC-10F862054F4A}"/>
              </a:ext>
            </a:extLst>
          </p:cNvPr>
          <p:cNvSpPr txBox="1"/>
          <p:nvPr/>
        </p:nvSpPr>
        <p:spPr>
          <a:xfrm>
            <a:off x="1235406" y="5944904"/>
            <a:ext cx="3921225" cy="646331"/>
          </a:xfrm>
          <a:prstGeom prst="rect">
            <a:avLst/>
          </a:prstGeom>
          <a:noFill/>
        </p:spPr>
        <p:txBody>
          <a:bodyPr wrap="square" rtlCol="0">
            <a:spAutoFit/>
          </a:bodyPr>
          <a:lstStyle/>
          <a:p>
            <a:r>
              <a:rPr lang="tr-TR" dirty="0"/>
              <a:t>Sonucunu verir bunun Dizi olduğu rahatlıkla görülebilir</a:t>
            </a:r>
          </a:p>
        </p:txBody>
      </p:sp>
      <p:sp>
        <p:nvSpPr>
          <p:cNvPr id="60" name="TextBox 59">
            <a:extLst>
              <a:ext uri="{FF2B5EF4-FFF2-40B4-BE49-F238E27FC236}">
                <a16:creationId xmlns:a16="http://schemas.microsoft.com/office/drawing/2014/main" id="{8B27BE49-AEE5-48D3-8482-0CC72F2FF1EA}"/>
              </a:ext>
            </a:extLst>
          </p:cNvPr>
          <p:cNvSpPr txBox="1"/>
          <p:nvPr/>
        </p:nvSpPr>
        <p:spPr>
          <a:xfrm>
            <a:off x="5239840" y="4296617"/>
            <a:ext cx="562062" cy="646331"/>
          </a:xfrm>
          <a:prstGeom prst="rect">
            <a:avLst/>
          </a:prstGeom>
          <a:noFill/>
        </p:spPr>
        <p:txBody>
          <a:bodyPr wrap="square" rtlCol="0">
            <a:spAutoFit/>
          </a:bodyPr>
          <a:lstStyle/>
          <a:p>
            <a:r>
              <a:rPr lang="tr-TR" dirty="0"/>
              <a:t>0</a:t>
            </a:r>
            <a:br>
              <a:rPr lang="tr-TR" dirty="0"/>
            </a:br>
            <a:r>
              <a:rPr lang="tr-TR" dirty="0"/>
              <a:t>1</a:t>
            </a:r>
          </a:p>
        </p:txBody>
      </p:sp>
      <p:sp>
        <p:nvSpPr>
          <p:cNvPr id="61" name="TextBox 60">
            <a:extLst>
              <a:ext uri="{FF2B5EF4-FFF2-40B4-BE49-F238E27FC236}">
                <a16:creationId xmlns:a16="http://schemas.microsoft.com/office/drawing/2014/main" id="{C84D9CAA-8618-46DF-85BA-FB61C9638C59}"/>
              </a:ext>
            </a:extLst>
          </p:cNvPr>
          <p:cNvSpPr txBox="1"/>
          <p:nvPr/>
        </p:nvSpPr>
        <p:spPr>
          <a:xfrm>
            <a:off x="5382887" y="4242061"/>
            <a:ext cx="316762" cy="707886"/>
          </a:xfrm>
          <a:prstGeom prst="rect">
            <a:avLst/>
          </a:prstGeom>
          <a:noFill/>
        </p:spPr>
        <p:txBody>
          <a:bodyPr wrap="square" rtlCol="0">
            <a:spAutoFit/>
          </a:bodyPr>
          <a:lstStyle/>
          <a:p>
            <a:r>
              <a:rPr lang="tr-TR" sz="4000" dirty="0"/>
              <a:t>]</a:t>
            </a:r>
          </a:p>
        </p:txBody>
      </p:sp>
      <p:sp>
        <p:nvSpPr>
          <p:cNvPr id="62" name="TextBox 61">
            <a:extLst>
              <a:ext uri="{FF2B5EF4-FFF2-40B4-BE49-F238E27FC236}">
                <a16:creationId xmlns:a16="http://schemas.microsoft.com/office/drawing/2014/main" id="{A1CB4341-2357-41D1-B708-0F8EBECE3585}"/>
              </a:ext>
            </a:extLst>
          </p:cNvPr>
          <p:cNvSpPr txBox="1"/>
          <p:nvPr/>
        </p:nvSpPr>
        <p:spPr>
          <a:xfrm>
            <a:off x="5063478" y="4242061"/>
            <a:ext cx="316762" cy="707886"/>
          </a:xfrm>
          <a:prstGeom prst="rect">
            <a:avLst/>
          </a:prstGeom>
          <a:noFill/>
        </p:spPr>
        <p:txBody>
          <a:bodyPr wrap="square" rtlCol="0">
            <a:spAutoFit/>
          </a:bodyPr>
          <a:lstStyle/>
          <a:p>
            <a:r>
              <a:rPr lang="tr-TR" sz="4000" dirty="0"/>
              <a:t>[</a:t>
            </a:r>
          </a:p>
        </p:txBody>
      </p:sp>
      <p:sp>
        <p:nvSpPr>
          <p:cNvPr id="63" name="TextBox 62">
            <a:extLst>
              <a:ext uri="{FF2B5EF4-FFF2-40B4-BE49-F238E27FC236}">
                <a16:creationId xmlns:a16="http://schemas.microsoft.com/office/drawing/2014/main" id="{7D9BF220-3386-4FFC-B7B6-D5D839C5289C}"/>
              </a:ext>
            </a:extLst>
          </p:cNvPr>
          <p:cNvSpPr txBox="1"/>
          <p:nvPr/>
        </p:nvSpPr>
        <p:spPr>
          <a:xfrm>
            <a:off x="5224750" y="1781036"/>
            <a:ext cx="562062" cy="646331"/>
          </a:xfrm>
          <a:prstGeom prst="rect">
            <a:avLst/>
          </a:prstGeom>
          <a:noFill/>
        </p:spPr>
        <p:txBody>
          <a:bodyPr wrap="square" rtlCol="0">
            <a:spAutoFit/>
          </a:bodyPr>
          <a:lstStyle/>
          <a:p>
            <a:r>
              <a:rPr lang="tr-TR" dirty="0"/>
              <a:t>1</a:t>
            </a:r>
            <a:br>
              <a:rPr lang="tr-TR" dirty="0"/>
            </a:br>
            <a:r>
              <a:rPr lang="tr-TR" dirty="0"/>
              <a:t>0</a:t>
            </a:r>
          </a:p>
        </p:txBody>
      </p:sp>
      <p:sp>
        <p:nvSpPr>
          <p:cNvPr id="64" name="TextBox 63">
            <a:extLst>
              <a:ext uri="{FF2B5EF4-FFF2-40B4-BE49-F238E27FC236}">
                <a16:creationId xmlns:a16="http://schemas.microsoft.com/office/drawing/2014/main" id="{A93484B0-0F99-4956-97D5-4DD781DBD4BB}"/>
              </a:ext>
            </a:extLst>
          </p:cNvPr>
          <p:cNvSpPr txBox="1"/>
          <p:nvPr/>
        </p:nvSpPr>
        <p:spPr>
          <a:xfrm>
            <a:off x="5357685" y="1744040"/>
            <a:ext cx="316762" cy="707886"/>
          </a:xfrm>
          <a:prstGeom prst="rect">
            <a:avLst/>
          </a:prstGeom>
          <a:noFill/>
        </p:spPr>
        <p:txBody>
          <a:bodyPr wrap="square" rtlCol="0">
            <a:spAutoFit/>
          </a:bodyPr>
          <a:lstStyle/>
          <a:p>
            <a:r>
              <a:rPr lang="tr-TR" sz="4000" dirty="0"/>
              <a:t>]</a:t>
            </a:r>
          </a:p>
        </p:txBody>
      </p:sp>
      <p:sp>
        <p:nvSpPr>
          <p:cNvPr id="65" name="TextBox 64">
            <a:extLst>
              <a:ext uri="{FF2B5EF4-FFF2-40B4-BE49-F238E27FC236}">
                <a16:creationId xmlns:a16="http://schemas.microsoft.com/office/drawing/2014/main" id="{C868D50A-29DC-4C29-8142-6B81F1879030}"/>
              </a:ext>
            </a:extLst>
          </p:cNvPr>
          <p:cNvSpPr txBox="1"/>
          <p:nvPr/>
        </p:nvSpPr>
        <p:spPr>
          <a:xfrm>
            <a:off x="5048388" y="1726480"/>
            <a:ext cx="316762" cy="707886"/>
          </a:xfrm>
          <a:prstGeom prst="rect">
            <a:avLst/>
          </a:prstGeom>
          <a:noFill/>
        </p:spPr>
        <p:txBody>
          <a:bodyPr wrap="square" rtlCol="0">
            <a:spAutoFit/>
          </a:bodyPr>
          <a:lstStyle/>
          <a:p>
            <a:r>
              <a:rPr lang="tr-TR" sz="4000" dirty="0"/>
              <a:t>[</a:t>
            </a:r>
          </a:p>
        </p:txBody>
      </p:sp>
      <p:sp>
        <p:nvSpPr>
          <p:cNvPr id="69" name="TextBox 68">
            <a:extLst>
              <a:ext uri="{FF2B5EF4-FFF2-40B4-BE49-F238E27FC236}">
                <a16:creationId xmlns:a16="http://schemas.microsoft.com/office/drawing/2014/main" id="{0CDC1DDE-306A-4DAF-8281-966252B59D94}"/>
              </a:ext>
            </a:extLst>
          </p:cNvPr>
          <p:cNvSpPr txBox="1"/>
          <p:nvPr/>
        </p:nvSpPr>
        <p:spPr>
          <a:xfrm>
            <a:off x="11301164" y="841295"/>
            <a:ext cx="562062" cy="923330"/>
          </a:xfrm>
          <a:prstGeom prst="rect">
            <a:avLst/>
          </a:prstGeom>
          <a:noFill/>
        </p:spPr>
        <p:txBody>
          <a:bodyPr wrap="square" rtlCol="0">
            <a:spAutoFit/>
          </a:bodyPr>
          <a:lstStyle/>
          <a:p>
            <a:r>
              <a:rPr lang="tr-TR" dirty="0"/>
              <a:t>1</a:t>
            </a:r>
            <a:br>
              <a:rPr lang="tr-TR" dirty="0"/>
            </a:br>
            <a:r>
              <a:rPr lang="tr-TR" dirty="0"/>
              <a:t>0</a:t>
            </a:r>
            <a:br>
              <a:rPr lang="tr-TR" dirty="0"/>
            </a:br>
            <a:r>
              <a:rPr lang="tr-TR" dirty="0"/>
              <a:t>0</a:t>
            </a:r>
          </a:p>
        </p:txBody>
      </p:sp>
      <p:sp>
        <p:nvSpPr>
          <p:cNvPr id="70" name="TextBox 69">
            <a:extLst>
              <a:ext uri="{FF2B5EF4-FFF2-40B4-BE49-F238E27FC236}">
                <a16:creationId xmlns:a16="http://schemas.microsoft.com/office/drawing/2014/main" id="{CE7F23C5-0779-47DC-8A16-9C9D32E41C78}"/>
              </a:ext>
            </a:extLst>
          </p:cNvPr>
          <p:cNvSpPr txBox="1"/>
          <p:nvPr/>
        </p:nvSpPr>
        <p:spPr>
          <a:xfrm>
            <a:off x="11468386" y="670261"/>
            <a:ext cx="316762" cy="1107996"/>
          </a:xfrm>
          <a:prstGeom prst="rect">
            <a:avLst/>
          </a:prstGeom>
          <a:noFill/>
        </p:spPr>
        <p:txBody>
          <a:bodyPr wrap="square" rtlCol="0">
            <a:spAutoFit/>
          </a:bodyPr>
          <a:lstStyle/>
          <a:p>
            <a:r>
              <a:rPr lang="tr-TR" sz="6600" dirty="0"/>
              <a:t>]</a:t>
            </a:r>
          </a:p>
        </p:txBody>
      </p:sp>
      <p:sp>
        <p:nvSpPr>
          <p:cNvPr id="71" name="TextBox 70">
            <a:extLst>
              <a:ext uri="{FF2B5EF4-FFF2-40B4-BE49-F238E27FC236}">
                <a16:creationId xmlns:a16="http://schemas.microsoft.com/office/drawing/2014/main" id="{F74B7332-87AD-4C8E-B791-9F0D61FDB987}"/>
              </a:ext>
            </a:extLst>
          </p:cNvPr>
          <p:cNvSpPr txBox="1"/>
          <p:nvPr/>
        </p:nvSpPr>
        <p:spPr>
          <a:xfrm>
            <a:off x="11013763" y="670261"/>
            <a:ext cx="316762" cy="1107996"/>
          </a:xfrm>
          <a:prstGeom prst="rect">
            <a:avLst/>
          </a:prstGeom>
          <a:noFill/>
        </p:spPr>
        <p:txBody>
          <a:bodyPr wrap="square" rtlCol="0">
            <a:spAutoFit/>
          </a:bodyPr>
          <a:lstStyle/>
          <a:p>
            <a:r>
              <a:rPr lang="tr-TR" sz="6600" dirty="0"/>
              <a:t>[</a:t>
            </a:r>
          </a:p>
        </p:txBody>
      </p:sp>
      <p:sp>
        <p:nvSpPr>
          <p:cNvPr id="72" name="TextBox 71">
            <a:extLst>
              <a:ext uri="{FF2B5EF4-FFF2-40B4-BE49-F238E27FC236}">
                <a16:creationId xmlns:a16="http://schemas.microsoft.com/office/drawing/2014/main" id="{5C2B93C5-B28B-4A19-92B6-C685C98BB2D8}"/>
              </a:ext>
            </a:extLst>
          </p:cNvPr>
          <p:cNvSpPr txBox="1"/>
          <p:nvPr/>
        </p:nvSpPr>
        <p:spPr>
          <a:xfrm>
            <a:off x="11301164" y="2840723"/>
            <a:ext cx="562062" cy="923330"/>
          </a:xfrm>
          <a:prstGeom prst="rect">
            <a:avLst/>
          </a:prstGeom>
          <a:noFill/>
        </p:spPr>
        <p:txBody>
          <a:bodyPr wrap="square" rtlCol="0">
            <a:spAutoFit/>
          </a:bodyPr>
          <a:lstStyle/>
          <a:p>
            <a:r>
              <a:rPr lang="tr-TR" dirty="0"/>
              <a:t>0</a:t>
            </a:r>
            <a:br>
              <a:rPr lang="tr-TR" dirty="0"/>
            </a:br>
            <a:r>
              <a:rPr lang="tr-TR" dirty="0"/>
              <a:t>1</a:t>
            </a:r>
            <a:br>
              <a:rPr lang="tr-TR" dirty="0"/>
            </a:br>
            <a:r>
              <a:rPr lang="tr-TR" dirty="0"/>
              <a:t>0</a:t>
            </a:r>
          </a:p>
        </p:txBody>
      </p:sp>
      <p:sp>
        <p:nvSpPr>
          <p:cNvPr id="73" name="TextBox 72">
            <a:extLst>
              <a:ext uri="{FF2B5EF4-FFF2-40B4-BE49-F238E27FC236}">
                <a16:creationId xmlns:a16="http://schemas.microsoft.com/office/drawing/2014/main" id="{C8859B97-874E-4318-9E5C-7F9905EC4527}"/>
              </a:ext>
            </a:extLst>
          </p:cNvPr>
          <p:cNvSpPr txBox="1"/>
          <p:nvPr/>
        </p:nvSpPr>
        <p:spPr>
          <a:xfrm>
            <a:off x="11468386" y="2669689"/>
            <a:ext cx="316762" cy="1107996"/>
          </a:xfrm>
          <a:prstGeom prst="rect">
            <a:avLst/>
          </a:prstGeom>
          <a:noFill/>
        </p:spPr>
        <p:txBody>
          <a:bodyPr wrap="square" rtlCol="0">
            <a:spAutoFit/>
          </a:bodyPr>
          <a:lstStyle/>
          <a:p>
            <a:r>
              <a:rPr lang="tr-TR" sz="6600" dirty="0"/>
              <a:t>]</a:t>
            </a:r>
          </a:p>
        </p:txBody>
      </p:sp>
      <p:sp>
        <p:nvSpPr>
          <p:cNvPr id="74" name="TextBox 73">
            <a:extLst>
              <a:ext uri="{FF2B5EF4-FFF2-40B4-BE49-F238E27FC236}">
                <a16:creationId xmlns:a16="http://schemas.microsoft.com/office/drawing/2014/main" id="{C4973A4D-EF34-4432-AB02-192A76708586}"/>
              </a:ext>
            </a:extLst>
          </p:cNvPr>
          <p:cNvSpPr txBox="1"/>
          <p:nvPr/>
        </p:nvSpPr>
        <p:spPr>
          <a:xfrm>
            <a:off x="11013763" y="2669689"/>
            <a:ext cx="316762" cy="1107996"/>
          </a:xfrm>
          <a:prstGeom prst="rect">
            <a:avLst/>
          </a:prstGeom>
          <a:noFill/>
        </p:spPr>
        <p:txBody>
          <a:bodyPr wrap="square" rtlCol="0">
            <a:spAutoFit/>
          </a:bodyPr>
          <a:lstStyle/>
          <a:p>
            <a:r>
              <a:rPr lang="tr-TR" sz="6600" dirty="0"/>
              <a:t>[</a:t>
            </a:r>
          </a:p>
        </p:txBody>
      </p:sp>
      <p:sp>
        <p:nvSpPr>
          <p:cNvPr id="75" name="TextBox 74">
            <a:extLst>
              <a:ext uri="{FF2B5EF4-FFF2-40B4-BE49-F238E27FC236}">
                <a16:creationId xmlns:a16="http://schemas.microsoft.com/office/drawing/2014/main" id="{774B11A8-8BAB-4624-8F2B-6928C46DFEAE}"/>
              </a:ext>
            </a:extLst>
          </p:cNvPr>
          <p:cNvSpPr txBox="1"/>
          <p:nvPr/>
        </p:nvSpPr>
        <p:spPr>
          <a:xfrm>
            <a:off x="11366680" y="4915857"/>
            <a:ext cx="562062" cy="923330"/>
          </a:xfrm>
          <a:prstGeom prst="rect">
            <a:avLst/>
          </a:prstGeom>
          <a:noFill/>
        </p:spPr>
        <p:txBody>
          <a:bodyPr wrap="square" rtlCol="0">
            <a:spAutoFit/>
          </a:bodyPr>
          <a:lstStyle/>
          <a:p>
            <a:r>
              <a:rPr lang="tr-TR" dirty="0"/>
              <a:t>0</a:t>
            </a:r>
            <a:br>
              <a:rPr lang="tr-TR" dirty="0"/>
            </a:br>
            <a:r>
              <a:rPr lang="tr-TR" dirty="0"/>
              <a:t>0</a:t>
            </a:r>
            <a:br>
              <a:rPr lang="tr-TR" dirty="0"/>
            </a:br>
            <a:r>
              <a:rPr lang="tr-TR" dirty="0"/>
              <a:t>1</a:t>
            </a:r>
          </a:p>
        </p:txBody>
      </p:sp>
      <p:sp>
        <p:nvSpPr>
          <p:cNvPr id="76" name="TextBox 75">
            <a:extLst>
              <a:ext uri="{FF2B5EF4-FFF2-40B4-BE49-F238E27FC236}">
                <a16:creationId xmlns:a16="http://schemas.microsoft.com/office/drawing/2014/main" id="{4A9DB604-0883-4477-A534-46BF14784015}"/>
              </a:ext>
            </a:extLst>
          </p:cNvPr>
          <p:cNvSpPr txBox="1"/>
          <p:nvPr/>
        </p:nvSpPr>
        <p:spPr>
          <a:xfrm>
            <a:off x="11533902" y="4744823"/>
            <a:ext cx="316762" cy="1107996"/>
          </a:xfrm>
          <a:prstGeom prst="rect">
            <a:avLst/>
          </a:prstGeom>
          <a:noFill/>
        </p:spPr>
        <p:txBody>
          <a:bodyPr wrap="square" rtlCol="0">
            <a:spAutoFit/>
          </a:bodyPr>
          <a:lstStyle/>
          <a:p>
            <a:r>
              <a:rPr lang="tr-TR" sz="6600" dirty="0"/>
              <a:t>]</a:t>
            </a:r>
          </a:p>
        </p:txBody>
      </p:sp>
      <p:sp>
        <p:nvSpPr>
          <p:cNvPr id="77" name="TextBox 76">
            <a:extLst>
              <a:ext uri="{FF2B5EF4-FFF2-40B4-BE49-F238E27FC236}">
                <a16:creationId xmlns:a16="http://schemas.microsoft.com/office/drawing/2014/main" id="{088C957C-E457-48EC-A6BC-1D76A858052B}"/>
              </a:ext>
            </a:extLst>
          </p:cNvPr>
          <p:cNvSpPr txBox="1"/>
          <p:nvPr/>
        </p:nvSpPr>
        <p:spPr>
          <a:xfrm>
            <a:off x="11079279" y="4744823"/>
            <a:ext cx="316762" cy="1107996"/>
          </a:xfrm>
          <a:prstGeom prst="rect">
            <a:avLst/>
          </a:prstGeom>
          <a:noFill/>
        </p:spPr>
        <p:txBody>
          <a:bodyPr wrap="square" rtlCol="0">
            <a:spAutoFit/>
          </a:bodyPr>
          <a:lstStyle/>
          <a:p>
            <a:r>
              <a:rPr lang="tr-TR" sz="6600" dirty="0"/>
              <a:t>[</a:t>
            </a:r>
          </a:p>
        </p:txBody>
      </p:sp>
    </p:spTree>
    <p:extLst>
      <p:ext uri="{BB962C8B-B14F-4D97-AF65-F5344CB8AC3E}">
        <p14:creationId xmlns:p14="http://schemas.microsoft.com/office/powerpoint/2010/main" val="246561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8C792BDD-2432-444B-966E-2AEED9596AE7}"/>
              </a:ext>
            </a:extLst>
          </p:cNvPr>
          <p:cNvPicPr>
            <a:picLocks noChangeAspect="1" noChangeArrowheads="1"/>
          </p:cNvPicPr>
          <p:nvPr/>
        </p:nvPicPr>
        <p:blipFill rotWithShape="1">
          <a:blip r:embed="rId3">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B17BC5C0-DC88-4264-9E50-3D65C1350D9E}"/>
              </a:ext>
            </a:extLst>
          </p:cNvPr>
          <p:cNvSpPr>
            <a:spLocks noGrp="1"/>
          </p:cNvSpPr>
          <p:nvPr>
            <p:ph type="title"/>
          </p:nvPr>
        </p:nvSpPr>
        <p:spPr>
          <a:xfrm>
            <a:off x="838201" y="365125"/>
            <a:ext cx="7799962" cy="1137104"/>
          </a:xfrm>
        </p:spPr>
        <p:txBody>
          <a:bodyPr anchor="b">
            <a:normAutofit fontScale="90000"/>
          </a:bodyPr>
          <a:lstStyle/>
          <a:p>
            <a:r>
              <a:rPr lang="tr-TR" sz="4100" b="1" dirty="0">
                <a:solidFill>
                  <a:schemeClr val="tx1">
                    <a:lumMod val="95000"/>
                  </a:schemeClr>
                </a:solidFill>
              </a:rPr>
              <a:t>Yinelenen Sinir Ağları(RNN) Nedir?</a:t>
            </a:r>
          </a:p>
        </p:txBody>
      </p:sp>
      <p:sp>
        <p:nvSpPr>
          <p:cNvPr id="3" name="İçerik Yer Tutucusu 2">
            <a:extLst>
              <a:ext uri="{FF2B5EF4-FFF2-40B4-BE49-F238E27FC236}">
                <a16:creationId xmlns:a16="http://schemas.microsoft.com/office/drawing/2014/main" id="{0A9D7B70-5CAD-4B78-88C6-B5CD0145A749}"/>
              </a:ext>
            </a:extLst>
          </p:cNvPr>
          <p:cNvSpPr>
            <a:spLocks noGrp="1"/>
          </p:cNvSpPr>
          <p:nvPr>
            <p:ph idx="1"/>
          </p:nvPr>
        </p:nvSpPr>
        <p:spPr>
          <a:xfrm>
            <a:off x="838200" y="1825625"/>
            <a:ext cx="5066490" cy="4351338"/>
          </a:xfrm>
        </p:spPr>
        <p:txBody>
          <a:bodyPr>
            <a:normAutofit/>
          </a:bodyPr>
          <a:lstStyle/>
          <a:p>
            <a:r>
              <a:rPr lang="tr-TR" sz="2400" dirty="0">
                <a:solidFill>
                  <a:schemeClr val="tx1">
                    <a:lumMod val="95000"/>
                  </a:schemeClr>
                </a:solidFill>
              </a:rPr>
              <a:t>Yinelenen yapay sinir ağları (RNN), birimler arasındaki bağlantıların, yönlendirilmiş bir döngü oluşturduğu ağlardır. RNN ile dinamik zamansal davranış sergilemesine izin verilmektedir. İleri beslemeli sinir ağlarından farklı olarak, </a:t>
            </a:r>
            <a:r>
              <a:rPr lang="tr-TR" sz="2400" dirty="0" err="1">
                <a:solidFill>
                  <a:schemeClr val="tx1">
                    <a:lumMod val="95000"/>
                  </a:schemeClr>
                </a:solidFill>
              </a:rPr>
              <a:t>RNN'ler</a:t>
            </a:r>
            <a:r>
              <a:rPr lang="tr-TR" sz="2400" dirty="0">
                <a:solidFill>
                  <a:schemeClr val="tx1">
                    <a:lumMod val="95000"/>
                  </a:schemeClr>
                </a:solidFill>
              </a:rPr>
              <a:t> kendi giriş belleklerini, girdileri işlemek için kullanabilirler.</a:t>
            </a:r>
          </a:p>
        </p:txBody>
      </p:sp>
      <p:pic>
        <p:nvPicPr>
          <p:cNvPr id="4100" name="Picture 4">
            <a:extLst>
              <a:ext uri="{FF2B5EF4-FFF2-40B4-BE49-F238E27FC236}">
                <a16:creationId xmlns:a16="http://schemas.microsoft.com/office/drawing/2014/main" id="{A702414F-2535-41A3-A1A6-A397BCD7B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6359" y="1868664"/>
            <a:ext cx="3564083" cy="295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06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8B6CEBC-EC3E-436C-83D1-641D9B9AA101}"/>
              </a:ext>
            </a:extLst>
          </p:cNvPr>
          <p:cNvPicPr>
            <a:picLocks noChangeAspect="1" noChangeArrowheads="1"/>
          </p:cNvPicPr>
          <p:nvPr/>
        </p:nvPicPr>
        <p:blipFill rotWithShape="1">
          <a:blip r:embed="rId3">
            <a:duotone>
              <a:prstClr val="black"/>
              <a:schemeClr val="tx2">
                <a:tint val="45000"/>
                <a:satMod val="400000"/>
              </a:schemeClr>
            </a:duotone>
            <a:alphaModFix amt="12000"/>
            <a:extLst>
              <a:ext uri="{28A0092B-C50C-407E-A947-70E740481C1C}">
                <a14:useLocalDpi xmlns:a14="http://schemas.microsoft.com/office/drawing/2010/main" val="0"/>
              </a:ext>
            </a:extLst>
          </a:blip>
          <a:srcRect l="10223" r="-1" b="-1"/>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7CA53183-2286-4B78-ACE4-61448D6D322C}"/>
              </a:ext>
            </a:extLst>
          </p:cNvPr>
          <p:cNvSpPr>
            <a:spLocks noGrp="1"/>
          </p:cNvSpPr>
          <p:nvPr>
            <p:ph type="title"/>
          </p:nvPr>
        </p:nvSpPr>
        <p:spPr/>
        <p:txBody>
          <a:bodyPr>
            <a:normAutofit/>
          </a:bodyPr>
          <a:lstStyle/>
          <a:p>
            <a:r>
              <a:rPr lang="tr-TR" b="1" dirty="0" err="1"/>
              <a:t>RNN’in</a:t>
            </a:r>
            <a:r>
              <a:rPr lang="tr-TR" b="1" dirty="0"/>
              <a:t> Kullanıldığı Alanlar</a:t>
            </a:r>
          </a:p>
        </p:txBody>
      </p:sp>
      <p:sp>
        <p:nvSpPr>
          <p:cNvPr id="3" name="İçerik Yer Tutucusu 2">
            <a:extLst>
              <a:ext uri="{FF2B5EF4-FFF2-40B4-BE49-F238E27FC236}">
                <a16:creationId xmlns:a16="http://schemas.microsoft.com/office/drawing/2014/main" id="{56F95DAB-0637-4E72-8386-FE58C9E2E08B}"/>
              </a:ext>
            </a:extLst>
          </p:cNvPr>
          <p:cNvSpPr>
            <a:spLocks noGrp="1"/>
          </p:cNvSpPr>
          <p:nvPr>
            <p:ph idx="1"/>
          </p:nvPr>
        </p:nvSpPr>
        <p:spPr/>
        <p:txBody>
          <a:bodyPr>
            <a:normAutofit/>
          </a:bodyPr>
          <a:lstStyle/>
          <a:p>
            <a:r>
              <a:rPr lang="tr-TR" b="1" dirty="0"/>
              <a:t>Dil Modelleme ve Metin Oluşturma</a:t>
            </a:r>
          </a:p>
          <a:p>
            <a:r>
              <a:rPr lang="tr-TR" b="1" dirty="0"/>
              <a:t>Makine Çevirisi</a:t>
            </a:r>
          </a:p>
          <a:p>
            <a:r>
              <a:rPr lang="tr-TR" b="1" dirty="0"/>
              <a:t>Konuşma Tanıma</a:t>
            </a:r>
          </a:p>
        </p:txBody>
      </p:sp>
    </p:spTree>
    <p:extLst>
      <p:ext uri="{BB962C8B-B14F-4D97-AF65-F5344CB8AC3E}">
        <p14:creationId xmlns:p14="http://schemas.microsoft.com/office/powerpoint/2010/main" val="53290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3C965A9-1E71-472F-B376-CE8139EA3090}"/>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C12FF3F2-7C4F-465E-89B1-49342158D53F}"/>
              </a:ext>
            </a:extLst>
          </p:cNvPr>
          <p:cNvSpPr>
            <a:spLocks noGrp="1"/>
          </p:cNvSpPr>
          <p:nvPr>
            <p:ph type="title"/>
          </p:nvPr>
        </p:nvSpPr>
        <p:spPr/>
        <p:txBody>
          <a:bodyPr/>
          <a:lstStyle/>
          <a:p>
            <a:r>
              <a:rPr lang="tr-TR" b="1" dirty="0"/>
              <a:t>Dil Modelleme ve Metin Oluşturma</a:t>
            </a:r>
          </a:p>
        </p:txBody>
      </p:sp>
      <p:sp>
        <p:nvSpPr>
          <p:cNvPr id="3" name="İçerik Yer Tutucusu 2">
            <a:extLst>
              <a:ext uri="{FF2B5EF4-FFF2-40B4-BE49-F238E27FC236}">
                <a16:creationId xmlns:a16="http://schemas.microsoft.com/office/drawing/2014/main" id="{7BF87BA9-50E5-4594-B004-A83A3C1F1153}"/>
              </a:ext>
            </a:extLst>
          </p:cNvPr>
          <p:cNvSpPr>
            <a:spLocks noGrp="1"/>
          </p:cNvSpPr>
          <p:nvPr>
            <p:ph idx="1"/>
          </p:nvPr>
        </p:nvSpPr>
        <p:spPr/>
        <p:txBody>
          <a:bodyPr/>
          <a:lstStyle/>
          <a:p>
            <a:pPr marL="0" indent="0">
              <a:buNone/>
            </a:pPr>
            <a:r>
              <a:rPr lang="tr-TR" dirty="0"/>
              <a:t>Bir kelime dizisi verildiğinde, önceki kelimelerde verilen her bir kelimenin olasılığını tahmin etmek istiyoruz. Dil Modelleri, bir Cümlenin Makine Çevirisi için önemli bir girdi olan(yüksek olasılıklı cümleler genellikle doğru olduğundan) ölçmeyi mümkün kılar. Bir sonraki kelimeyi tahmin etmenin bir yan etkisi, çıktı olasılıklarından örnekleme yaparak yeni bir metin üretmemizi sağlayan bir üretken model elde etmemizdir. Ve eğitim verilerimizin ne olduğuna bağlı olarak her türlü şeyi üretebiliriz. </a:t>
            </a:r>
          </a:p>
        </p:txBody>
      </p:sp>
    </p:spTree>
    <p:extLst>
      <p:ext uri="{BB962C8B-B14F-4D97-AF65-F5344CB8AC3E}">
        <p14:creationId xmlns:p14="http://schemas.microsoft.com/office/powerpoint/2010/main" val="140024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6CBB2D0-083F-4D5C-A188-DF9322204E27}"/>
              </a:ext>
            </a:extLst>
          </p:cNvPr>
          <p:cNvSpPr>
            <a:spLocks noGrp="1"/>
          </p:cNvSpPr>
          <p:nvPr>
            <p:ph type="title"/>
          </p:nvPr>
        </p:nvSpPr>
        <p:spPr>
          <a:xfrm>
            <a:off x="838200" y="365125"/>
            <a:ext cx="10515600" cy="1325563"/>
          </a:xfrm>
        </p:spPr>
        <p:txBody>
          <a:bodyPr>
            <a:normAutofit/>
          </a:bodyPr>
          <a:lstStyle/>
          <a:p>
            <a:r>
              <a:rPr lang="tr-TR" b="1" dirty="0">
                <a:gradFill flip="none" rotWithShape="1">
                  <a:gsLst>
                    <a:gs pos="28000">
                      <a:srgbClr val="EDEDED"/>
                    </a:gs>
                    <a:gs pos="0">
                      <a:srgbClr val="BFBFBF"/>
                    </a:gs>
                    <a:gs pos="100000">
                      <a:srgbClr val="FFFFFF"/>
                    </a:gs>
                  </a:gsLst>
                  <a:lin ang="4800000" scaled="0"/>
                  <a:tileRect/>
                </a:gradFill>
              </a:rPr>
              <a:t>Makine Çevirisi</a:t>
            </a:r>
            <a:endParaRPr lang="tr-TR" dirty="0">
              <a:gradFill flip="none" rotWithShape="1">
                <a:gsLst>
                  <a:gs pos="28000">
                    <a:srgbClr val="EDEDED"/>
                  </a:gs>
                  <a:gs pos="0">
                    <a:srgbClr val="BFBFBF"/>
                  </a:gs>
                  <a:gs pos="100000">
                    <a:srgbClr val="FFFFFF"/>
                  </a:gs>
                </a:gsLst>
                <a:lin ang="4800000" scaled="0"/>
                <a:tileRect/>
              </a:gradFill>
            </a:endParaRPr>
          </a:p>
        </p:txBody>
      </p:sp>
      <p:sp>
        <p:nvSpPr>
          <p:cNvPr id="17"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0D823957-23C2-43E9-A375-E961509A6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172" y="2757331"/>
            <a:ext cx="4187222" cy="2277619"/>
          </a:xfrm>
          <a:prstGeom prst="rect">
            <a:avLst/>
          </a:prstGeom>
        </p:spPr>
      </p:pic>
      <p:sp>
        <p:nvSpPr>
          <p:cNvPr id="3" name="İçerik Yer Tutucusu 2">
            <a:extLst>
              <a:ext uri="{FF2B5EF4-FFF2-40B4-BE49-F238E27FC236}">
                <a16:creationId xmlns:a16="http://schemas.microsoft.com/office/drawing/2014/main" id="{E3B5C3D7-E6BE-4815-93B1-8200448BFA40}"/>
              </a:ext>
            </a:extLst>
          </p:cNvPr>
          <p:cNvSpPr>
            <a:spLocks noGrp="1"/>
          </p:cNvSpPr>
          <p:nvPr>
            <p:ph idx="1"/>
          </p:nvPr>
        </p:nvSpPr>
        <p:spPr>
          <a:xfrm>
            <a:off x="6096000" y="1948069"/>
            <a:ext cx="5257799" cy="4228893"/>
          </a:xfrm>
        </p:spPr>
        <p:txBody>
          <a:bodyPr>
            <a:normAutofit/>
          </a:bodyPr>
          <a:lstStyle/>
          <a:p>
            <a:pPr marL="0" indent="0">
              <a:buNone/>
            </a:pPr>
            <a:r>
              <a:rPr lang="tr-TR" sz="2400" dirty="0">
                <a:gradFill>
                  <a:gsLst>
                    <a:gs pos="34000">
                      <a:srgbClr val="EDEDED"/>
                    </a:gs>
                    <a:gs pos="0">
                      <a:srgbClr val="BFBFBF"/>
                    </a:gs>
                    <a:gs pos="100000">
                      <a:srgbClr val="FFFFFF"/>
                    </a:gs>
                  </a:gsLst>
                  <a:lin ang="4800000" scaled="0"/>
                </a:gradFill>
              </a:rPr>
              <a:t>Makine Çevirisi, kaynak dilimizde (örneğin Almanca) bir dizi kelime girdiğimiz için dil modellemesine benzer. Hedef dilimizde (veya İngilizce) bir kelime dizisi çıkarmak istiyoruz. Temel bir fark, sadece tüm giriş dizisini yakalamamız gerektiğidir, çünkü çevrilmiş cümlenin ilk sözcüğü, tam giriş dizisinden yakalanabilir.</a:t>
            </a:r>
          </a:p>
        </p:txBody>
      </p:sp>
    </p:spTree>
    <p:extLst>
      <p:ext uri="{BB962C8B-B14F-4D97-AF65-F5344CB8AC3E}">
        <p14:creationId xmlns:p14="http://schemas.microsoft.com/office/powerpoint/2010/main" val="34807421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7E7CCC2-9B08-435D-8C10-823A76C8ECC3}"/>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E588B213-C236-488A-9B17-9E59BC9C62E1}"/>
              </a:ext>
            </a:extLst>
          </p:cNvPr>
          <p:cNvSpPr>
            <a:spLocks noGrp="1"/>
          </p:cNvSpPr>
          <p:nvPr>
            <p:ph type="title"/>
          </p:nvPr>
        </p:nvSpPr>
        <p:spPr>
          <a:xfrm>
            <a:off x="838200" y="365125"/>
            <a:ext cx="10515600" cy="1259489"/>
          </a:xfrm>
        </p:spPr>
        <p:txBody>
          <a:bodyPr>
            <a:normAutofit fontScale="90000"/>
          </a:bodyPr>
          <a:lstStyle/>
          <a:p>
            <a:r>
              <a:rPr lang="tr-TR" b="1" dirty="0"/>
              <a:t>Konuşma Tanıma</a:t>
            </a:r>
            <a:br>
              <a:rPr lang="tr-TR" b="1" dirty="0"/>
            </a:br>
            <a:endParaRPr lang="tr-TR" dirty="0"/>
          </a:p>
        </p:txBody>
      </p:sp>
      <p:sp>
        <p:nvSpPr>
          <p:cNvPr id="3" name="İçerik Yer Tutucusu 2">
            <a:extLst>
              <a:ext uri="{FF2B5EF4-FFF2-40B4-BE49-F238E27FC236}">
                <a16:creationId xmlns:a16="http://schemas.microsoft.com/office/drawing/2014/main" id="{ADA5CA6E-5172-4A26-AA6F-5B7A68F41291}"/>
              </a:ext>
            </a:extLst>
          </p:cNvPr>
          <p:cNvSpPr>
            <a:spLocks noGrp="1"/>
          </p:cNvSpPr>
          <p:nvPr>
            <p:ph idx="1"/>
          </p:nvPr>
        </p:nvSpPr>
        <p:spPr>
          <a:xfrm>
            <a:off x="979100" y="1825625"/>
            <a:ext cx="10233800" cy="4351338"/>
          </a:xfrm>
        </p:spPr>
        <p:txBody>
          <a:bodyPr/>
          <a:lstStyle/>
          <a:p>
            <a:pPr marL="0" indent="0">
              <a:buNone/>
            </a:pPr>
            <a:r>
              <a:rPr lang="tr-TR" dirty="0"/>
              <a:t>Ses dalgasından gelen akustik sinyallerin bir giriş dizisi verildiğinde, fonetik bölümlerin bir dizisini olasılıkları ile birlikte tahmin edebiliriz.</a:t>
            </a:r>
          </a:p>
        </p:txBody>
      </p:sp>
    </p:spTree>
    <p:extLst>
      <p:ext uri="{BB962C8B-B14F-4D97-AF65-F5344CB8AC3E}">
        <p14:creationId xmlns:p14="http://schemas.microsoft.com/office/powerpoint/2010/main" val="392785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
            <a:extLst>
              <a:ext uri="{FF2B5EF4-FFF2-40B4-BE49-F238E27FC236}">
                <a16:creationId xmlns:a16="http://schemas.microsoft.com/office/drawing/2014/main" id="{8F0E7ED0-0F89-4985-AFB7-D58E469BFCF5}"/>
              </a:ext>
            </a:extLst>
          </p:cNvPr>
          <p:cNvPicPr>
            <a:picLocks noChangeAspect="1" noChangeArrowheads="1"/>
          </p:cNvPicPr>
          <p:nvPr/>
        </p:nvPicPr>
        <p:blipFill rotWithShape="1">
          <a:blip r:embed="rId2">
            <a:alphaModFix amt="12000"/>
            <a:grayscl/>
            <a:extLst>
              <a:ext uri="{28A0092B-C50C-407E-A947-70E740481C1C}">
                <a14:useLocalDpi xmlns:a14="http://schemas.microsoft.com/office/drawing/2010/main" val="0"/>
              </a:ext>
            </a:extLst>
          </a:blip>
          <a:srcRect b="3545"/>
          <a:stretch/>
        </p:blipFill>
        <p:spPr bwMode="auto">
          <a:xfrm>
            <a:off x="20" y="2"/>
            <a:ext cx="12191980" cy="6857998"/>
          </a:xfrm>
          <a:prstGeom prst="rect">
            <a:avLst/>
          </a:prstGeom>
          <a:noFill/>
          <a:effectLst>
            <a:reflection blurRad="38100" stA="55000" endPos="15000" dir="5400000" sy="-100000" algn="bl" rotWithShape="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639353-A692-4C83-AEE8-513321E985EC}"/>
              </a:ext>
            </a:extLst>
          </p:cNvPr>
          <p:cNvSpPr txBox="1"/>
          <p:nvPr/>
        </p:nvSpPr>
        <p:spPr>
          <a:xfrm>
            <a:off x="617214" y="484624"/>
            <a:ext cx="5176007" cy="3139321"/>
          </a:xfrm>
          <a:prstGeom prst="rect">
            <a:avLst/>
          </a:prstGeom>
          <a:noFill/>
        </p:spPr>
        <p:txBody>
          <a:bodyPr wrap="square" rtlCol="0">
            <a:spAutoFit/>
          </a:bodyPr>
          <a:lstStyle/>
          <a:p>
            <a:r>
              <a:rPr lang="tr-TR" dirty="0"/>
              <a:t>Şimdi Sinir Ağını göstermekte kullandığımız örneği Yinelenen Sinir Ağı olacak şekilde biraz değiştirelim.</a:t>
            </a:r>
            <a:br>
              <a:rPr lang="tr-TR" dirty="0"/>
            </a:br>
            <a:r>
              <a:rPr lang="tr-TR" dirty="0"/>
              <a:t>Bu seferki </a:t>
            </a:r>
            <a:r>
              <a:rPr lang="tr-TR" dirty="0" err="1"/>
              <a:t>input’umuz</a:t>
            </a:r>
            <a:r>
              <a:rPr lang="tr-TR" dirty="0"/>
              <a:t> </a:t>
            </a:r>
            <a:r>
              <a:rPr lang="tr-TR" dirty="0" err="1"/>
              <a:t>output’a</a:t>
            </a:r>
            <a:r>
              <a:rPr lang="tr-TR" dirty="0"/>
              <a:t> göre </a:t>
            </a:r>
            <a:r>
              <a:rPr lang="tr-TR" dirty="0" err="1"/>
              <a:t>şekillenecek.İlk</a:t>
            </a:r>
            <a:r>
              <a:rPr lang="tr-TR" dirty="0"/>
              <a:t> başta Sinir Ağına verdiğimiz tek bilgi hangi sıra ile gerçekleşecekleri buna göre sürekli giriş-çıkışlar birbirini besleyeceğinden aylar sonra bile o gün yaptığımız aktiviteye bakarak ertesi gün ve dün neler olduğunu tespit </a:t>
            </a:r>
            <a:r>
              <a:rPr lang="tr-TR" dirty="0" err="1"/>
              <a:t>edebiliriz.Bu</a:t>
            </a:r>
            <a:r>
              <a:rPr lang="tr-TR" dirty="0"/>
              <a:t> sayede bir sürü bilgiyi elimizde tutmak yerine tek bir gün yapılanın bilgisi ile seçilen herhangi bir günde ne yapılabileceği rahatlıkla bulunabilir.</a:t>
            </a:r>
          </a:p>
        </p:txBody>
      </p:sp>
      <p:pic>
        <p:nvPicPr>
          <p:cNvPr id="3" name="Picture 2">
            <a:extLst>
              <a:ext uri="{FF2B5EF4-FFF2-40B4-BE49-F238E27FC236}">
                <a16:creationId xmlns:a16="http://schemas.microsoft.com/office/drawing/2014/main" id="{0F989DD8-3686-476D-90F7-2878EDC3D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549" y="4624468"/>
            <a:ext cx="1554758" cy="15547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Netflix PNG Transparent Images | PNG All">
            <a:extLst>
              <a:ext uri="{FF2B5EF4-FFF2-40B4-BE49-F238E27FC236}">
                <a16:creationId xmlns:a16="http://schemas.microsoft.com/office/drawing/2014/main" id="{BA8B3AE2-AB04-47C6-B606-9FF66B5E70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241" y="2518006"/>
            <a:ext cx="1761689" cy="1761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omework - Free education icons">
            <a:extLst>
              <a:ext uri="{FF2B5EF4-FFF2-40B4-BE49-F238E27FC236}">
                <a16:creationId xmlns:a16="http://schemas.microsoft.com/office/drawing/2014/main" id="{72F9D9C8-131E-4BA5-B0A1-9C8CC01B5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1549" y="594844"/>
            <a:ext cx="1583072" cy="15830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3AD93C-1D17-4861-AE26-7589B0D585FC}"/>
              </a:ext>
            </a:extLst>
          </p:cNvPr>
          <p:cNvSpPr txBox="1"/>
          <p:nvPr/>
        </p:nvSpPr>
        <p:spPr>
          <a:xfrm>
            <a:off x="7049790" y="2173233"/>
            <a:ext cx="1672381" cy="369332"/>
          </a:xfrm>
          <a:prstGeom prst="rect">
            <a:avLst/>
          </a:prstGeom>
          <a:noFill/>
        </p:spPr>
        <p:txBody>
          <a:bodyPr wrap="square" rtlCol="0">
            <a:spAutoFit/>
          </a:bodyPr>
          <a:lstStyle/>
          <a:p>
            <a:r>
              <a:rPr lang="tr-TR" dirty="0">
                <a:solidFill>
                  <a:schemeClr val="accent1"/>
                </a:solidFill>
              </a:rPr>
              <a:t>Ders Çalış</a:t>
            </a:r>
          </a:p>
        </p:txBody>
      </p:sp>
      <p:sp>
        <p:nvSpPr>
          <p:cNvPr id="7" name="TextBox 6">
            <a:extLst>
              <a:ext uri="{FF2B5EF4-FFF2-40B4-BE49-F238E27FC236}">
                <a16:creationId xmlns:a16="http://schemas.microsoft.com/office/drawing/2014/main" id="{C7ADB8C9-FBF4-4FD1-8D14-5B90528B0423}"/>
              </a:ext>
            </a:extLst>
          </p:cNvPr>
          <p:cNvSpPr txBox="1"/>
          <p:nvPr/>
        </p:nvSpPr>
        <p:spPr>
          <a:xfrm>
            <a:off x="7345581" y="4213085"/>
            <a:ext cx="1258349" cy="369332"/>
          </a:xfrm>
          <a:prstGeom prst="rect">
            <a:avLst/>
          </a:prstGeom>
          <a:noFill/>
        </p:spPr>
        <p:txBody>
          <a:bodyPr wrap="square" rtlCol="0">
            <a:spAutoFit/>
          </a:bodyPr>
          <a:lstStyle/>
          <a:p>
            <a:r>
              <a:rPr lang="tr-TR" dirty="0">
                <a:solidFill>
                  <a:srgbClr val="FF0000"/>
                </a:solidFill>
              </a:rPr>
              <a:t>Dizi</a:t>
            </a:r>
          </a:p>
        </p:txBody>
      </p:sp>
      <p:sp>
        <p:nvSpPr>
          <p:cNvPr id="8" name="TextBox 7">
            <a:extLst>
              <a:ext uri="{FF2B5EF4-FFF2-40B4-BE49-F238E27FC236}">
                <a16:creationId xmlns:a16="http://schemas.microsoft.com/office/drawing/2014/main" id="{792E2C84-FB35-4A75-B2DC-077DA9E67064}"/>
              </a:ext>
            </a:extLst>
          </p:cNvPr>
          <p:cNvSpPr txBox="1"/>
          <p:nvPr/>
        </p:nvSpPr>
        <p:spPr>
          <a:xfrm>
            <a:off x="7345404" y="6179226"/>
            <a:ext cx="1140903" cy="369332"/>
          </a:xfrm>
          <a:prstGeom prst="rect">
            <a:avLst/>
          </a:prstGeom>
          <a:noFill/>
        </p:spPr>
        <p:txBody>
          <a:bodyPr wrap="square" rtlCol="0">
            <a:spAutoFit/>
          </a:bodyPr>
          <a:lstStyle/>
          <a:p>
            <a:r>
              <a:rPr lang="tr-TR" dirty="0">
                <a:solidFill>
                  <a:schemeClr val="accent6"/>
                </a:solidFill>
              </a:rPr>
              <a:t>Oyun</a:t>
            </a:r>
          </a:p>
        </p:txBody>
      </p:sp>
      <p:pic>
        <p:nvPicPr>
          <p:cNvPr id="9" name="Picture 2">
            <a:extLst>
              <a:ext uri="{FF2B5EF4-FFF2-40B4-BE49-F238E27FC236}">
                <a16:creationId xmlns:a16="http://schemas.microsoft.com/office/drawing/2014/main" id="{8EFBDDD1-547B-47D9-927A-85EEBA2AD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3114" y="4629151"/>
            <a:ext cx="1554758" cy="15547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Netflix PNG Transparent Images | PNG All">
            <a:extLst>
              <a:ext uri="{FF2B5EF4-FFF2-40B4-BE49-F238E27FC236}">
                <a16:creationId xmlns:a16="http://schemas.microsoft.com/office/drawing/2014/main" id="{9DC9DD27-5F55-4AD2-B566-440F55767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3806" y="2522689"/>
            <a:ext cx="1761689" cy="17616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omework - Free education icons">
            <a:extLst>
              <a:ext uri="{FF2B5EF4-FFF2-40B4-BE49-F238E27FC236}">
                <a16:creationId xmlns:a16="http://schemas.microsoft.com/office/drawing/2014/main" id="{F720EF20-EB1B-4EAA-AE18-0C4B01BD1C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3114" y="599527"/>
            <a:ext cx="1583072" cy="15830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FB72170-0967-4510-8F96-04EEFDB91D83}"/>
              </a:ext>
            </a:extLst>
          </p:cNvPr>
          <p:cNvSpPr txBox="1"/>
          <p:nvPr/>
        </p:nvSpPr>
        <p:spPr>
          <a:xfrm>
            <a:off x="10121355" y="2177916"/>
            <a:ext cx="1672381" cy="369332"/>
          </a:xfrm>
          <a:prstGeom prst="rect">
            <a:avLst/>
          </a:prstGeom>
          <a:noFill/>
        </p:spPr>
        <p:txBody>
          <a:bodyPr wrap="square" rtlCol="0">
            <a:spAutoFit/>
          </a:bodyPr>
          <a:lstStyle/>
          <a:p>
            <a:r>
              <a:rPr lang="tr-TR" dirty="0">
                <a:solidFill>
                  <a:schemeClr val="accent1"/>
                </a:solidFill>
              </a:rPr>
              <a:t>Ders Çalış</a:t>
            </a:r>
          </a:p>
        </p:txBody>
      </p:sp>
      <p:sp>
        <p:nvSpPr>
          <p:cNvPr id="13" name="TextBox 12">
            <a:extLst>
              <a:ext uri="{FF2B5EF4-FFF2-40B4-BE49-F238E27FC236}">
                <a16:creationId xmlns:a16="http://schemas.microsoft.com/office/drawing/2014/main" id="{474698ED-1B72-4196-8668-90FD63EB6C76}"/>
              </a:ext>
            </a:extLst>
          </p:cNvPr>
          <p:cNvSpPr txBox="1"/>
          <p:nvPr/>
        </p:nvSpPr>
        <p:spPr>
          <a:xfrm>
            <a:off x="10417146" y="4217768"/>
            <a:ext cx="1258349" cy="369332"/>
          </a:xfrm>
          <a:prstGeom prst="rect">
            <a:avLst/>
          </a:prstGeom>
          <a:noFill/>
        </p:spPr>
        <p:txBody>
          <a:bodyPr wrap="square" rtlCol="0">
            <a:spAutoFit/>
          </a:bodyPr>
          <a:lstStyle/>
          <a:p>
            <a:r>
              <a:rPr lang="tr-TR" dirty="0">
                <a:solidFill>
                  <a:srgbClr val="FF0000"/>
                </a:solidFill>
              </a:rPr>
              <a:t>Dizi</a:t>
            </a:r>
          </a:p>
        </p:txBody>
      </p:sp>
      <p:sp>
        <p:nvSpPr>
          <p:cNvPr id="14" name="TextBox 13">
            <a:extLst>
              <a:ext uri="{FF2B5EF4-FFF2-40B4-BE49-F238E27FC236}">
                <a16:creationId xmlns:a16="http://schemas.microsoft.com/office/drawing/2014/main" id="{08705083-46A9-4FCA-BBB4-4625AEAEBAD5}"/>
              </a:ext>
            </a:extLst>
          </p:cNvPr>
          <p:cNvSpPr txBox="1"/>
          <p:nvPr/>
        </p:nvSpPr>
        <p:spPr>
          <a:xfrm>
            <a:off x="10416969" y="6183909"/>
            <a:ext cx="1140903" cy="369332"/>
          </a:xfrm>
          <a:prstGeom prst="rect">
            <a:avLst/>
          </a:prstGeom>
          <a:noFill/>
        </p:spPr>
        <p:txBody>
          <a:bodyPr wrap="square" rtlCol="0">
            <a:spAutoFit/>
          </a:bodyPr>
          <a:lstStyle/>
          <a:p>
            <a:r>
              <a:rPr lang="tr-TR" dirty="0">
                <a:solidFill>
                  <a:schemeClr val="accent6"/>
                </a:solidFill>
              </a:rPr>
              <a:t>Oyun</a:t>
            </a:r>
          </a:p>
        </p:txBody>
      </p:sp>
      <p:cxnSp>
        <p:nvCxnSpPr>
          <p:cNvPr id="16" name="Straight Arrow Connector 15">
            <a:extLst>
              <a:ext uri="{FF2B5EF4-FFF2-40B4-BE49-F238E27FC236}">
                <a16:creationId xmlns:a16="http://schemas.microsoft.com/office/drawing/2014/main" id="{BC482AC5-954E-4BBC-8B9E-8D959D1998EB}"/>
              </a:ext>
            </a:extLst>
          </p:cNvPr>
          <p:cNvCxnSpPr/>
          <p:nvPr/>
        </p:nvCxnSpPr>
        <p:spPr>
          <a:xfrm>
            <a:off x="8603930" y="1706874"/>
            <a:ext cx="1309876" cy="137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2434DE-E188-4C54-AAC8-6418CC8686DF}"/>
              </a:ext>
            </a:extLst>
          </p:cNvPr>
          <p:cNvCxnSpPr>
            <a:cxnSpLocks/>
          </p:cNvCxnSpPr>
          <p:nvPr/>
        </p:nvCxnSpPr>
        <p:spPr>
          <a:xfrm>
            <a:off x="8603930" y="3837678"/>
            <a:ext cx="1309876" cy="1262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70E0B2-D3F9-47A1-BACE-524590E774E9}"/>
              </a:ext>
            </a:extLst>
          </p:cNvPr>
          <p:cNvCxnSpPr/>
          <p:nvPr/>
        </p:nvCxnSpPr>
        <p:spPr>
          <a:xfrm flipV="1">
            <a:off x="8506977" y="1843195"/>
            <a:ext cx="1488493" cy="3313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872963A-8851-410B-A1B3-0A6D9C30644C}"/>
              </a:ext>
            </a:extLst>
          </p:cNvPr>
          <p:cNvSpPr txBox="1"/>
          <p:nvPr/>
        </p:nvSpPr>
        <p:spPr>
          <a:xfrm>
            <a:off x="11675495" y="2962688"/>
            <a:ext cx="562062" cy="923330"/>
          </a:xfrm>
          <a:prstGeom prst="rect">
            <a:avLst/>
          </a:prstGeom>
          <a:noFill/>
        </p:spPr>
        <p:txBody>
          <a:bodyPr wrap="square" rtlCol="0">
            <a:spAutoFit/>
          </a:bodyPr>
          <a:lstStyle/>
          <a:p>
            <a:r>
              <a:rPr lang="tr-TR" dirty="0"/>
              <a:t>0</a:t>
            </a:r>
            <a:br>
              <a:rPr lang="tr-TR" dirty="0"/>
            </a:br>
            <a:r>
              <a:rPr lang="tr-TR" dirty="0"/>
              <a:t>1</a:t>
            </a:r>
            <a:br>
              <a:rPr lang="tr-TR" dirty="0"/>
            </a:br>
            <a:r>
              <a:rPr lang="tr-TR" dirty="0"/>
              <a:t>0</a:t>
            </a:r>
          </a:p>
        </p:txBody>
      </p:sp>
      <p:sp>
        <p:nvSpPr>
          <p:cNvPr id="25" name="TextBox 24">
            <a:extLst>
              <a:ext uri="{FF2B5EF4-FFF2-40B4-BE49-F238E27FC236}">
                <a16:creationId xmlns:a16="http://schemas.microsoft.com/office/drawing/2014/main" id="{9BC8FA0D-7067-43CF-8E69-093E21581A11}"/>
              </a:ext>
            </a:extLst>
          </p:cNvPr>
          <p:cNvSpPr txBox="1"/>
          <p:nvPr/>
        </p:nvSpPr>
        <p:spPr>
          <a:xfrm>
            <a:off x="11842717" y="2791654"/>
            <a:ext cx="316762" cy="1107996"/>
          </a:xfrm>
          <a:prstGeom prst="rect">
            <a:avLst/>
          </a:prstGeom>
          <a:noFill/>
        </p:spPr>
        <p:txBody>
          <a:bodyPr wrap="square" rtlCol="0">
            <a:spAutoFit/>
          </a:bodyPr>
          <a:lstStyle/>
          <a:p>
            <a:r>
              <a:rPr lang="tr-TR" sz="6600" dirty="0"/>
              <a:t>]</a:t>
            </a:r>
          </a:p>
        </p:txBody>
      </p:sp>
      <p:sp>
        <p:nvSpPr>
          <p:cNvPr id="26" name="TextBox 25">
            <a:extLst>
              <a:ext uri="{FF2B5EF4-FFF2-40B4-BE49-F238E27FC236}">
                <a16:creationId xmlns:a16="http://schemas.microsoft.com/office/drawing/2014/main" id="{02DEB814-5B19-4F7D-8257-0A5246A0478F}"/>
              </a:ext>
            </a:extLst>
          </p:cNvPr>
          <p:cNvSpPr txBox="1"/>
          <p:nvPr/>
        </p:nvSpPr>
        <p:spPr>
          <a:xfrm>
            <a:off x="11388094" y="2791654"/>
            <a:ext cx="316762" cy="1107996"/>
          </a:xfrm>
          <a:prstGeom prst="rect">
            <a:avLst/>
          </a:prstGeom>
          <a:noFill/>
        </p:spPr>
        <p:txBody>
          <a:bodyPr wrap="square" rtlCol="0">
            <a:spAutoFit/>
          </a:bodyPr>
          <a:lstStyle/>
          <a:p>
            <a:r>
              <a:rPr lang="tr-TR" sz="6600" dirty="0"/>
              <a:t>[</a:t>
            </a:r>
          </a:p>
        </p:txBody>
      </p:sp>
      <p:sp>
        <p:nvSpPr>
          <p:cNvPr id="27" name="TextBox 26">
            <a:extLst>
              <a:ext uri="{FF2B5EF4-FFF2-40B4-BE49-F238E27FC236}">
                <a16:creationId xmlns:a16="http://schemas.microsoft.com/office/drawing/2014/main" id="{57A4F185-7913-4219-95DE-1990C41ABB71}"/>
              </a:ext>
            </a:extLst>
          </p:cNvPr>
          <p:cNvSpPr txBox="1"/>
          <p:nvPr/>
        </p:nvSpPr>
        <p:spPr>
          <a:xfrm>
            <a:off x="6487728" y="2994689"/>
            <a:ext cx="562062" cy="923330"/>
          </a:xfrm>
          <a:prstGeom prst="rect">
            <a:avLst/>
          </a:prstGeom>
          <a:noFill/>
        </p:spPr>
        <p:txBody>
          <a:bodyPr wrap="square" rtlCol="0">
            <a:spAutoFit/>
          </a:bodyPr>
          <a:lstStyle/>
          <a:p>
            <a:r>
              <a:rPr lang="tr-TR" dirty="0"/>
              <a:t>0</a:t>
            </a:r>
            <a:br>
              <a:rPr lang="tr-TR" dirty="0"/>
            </a:br>
            <a:r>
              <a:rPr lang="tr-TR" dirty="0"/>
              <a:t>1</a:t>
            </a:r>
            <a:br>
              <a:rPr lang="tr-TR" dirty="0"/>
            </a:br>
            <a:r>
              <a:rPr lang="tr-TR" dirty="0"/>
              <a:t>0</a:t>
            </a:r>
          </a:p>
        </p:txBody>
      </p:sp>
      <p:sp>
        <p:nvSpPr>
          <p:cNvPr id="28" name="TextBox 27">
            <a:extLst>
              <a:ext uri="{FF2B5EF4-FFF2-40B4-BE49-F238E27FC236}">
                <a16:creationId xmlns:a16="http://schemas.microsoft.com/office/drawing/2014/main" id="{7A7D1C55-B145-4649-A9A5-65B8294707C1}"/>
              </a:ext>
            </a:extLst>
          </p:cNvPr>
          <p:cNvSpPr txBox="1"/>
          <p:nvPr/>
        </p:nvSpPr>
        <p:spPr>
          <a:xfrm>
            <a:off x="6654950" y="2823655"/>
            <a:ext cx="316762" cy="1107996"/>
          </a:xfrm>
          <a:prstGeom prst="rect">
            <a:avLst/>
          </a:prstGeom>
          <a:noFill/>
        </p:spPr>
        <p:txBody>
          <a:bodyPr wrap="square" rtlCol="0">
            <a:spAutoFit/>
          </a:bodyPr>
          <a:lstStyle/>
          <a:p>
            <a:r>
              <a:rPr lang="tr-TR" sz="6600" dirty="0"/>
              <a:t>]</a:t>
            </a:r>
          </a:p>
        </p:txBody>
      </p:sp>
      <p:sp>
        <p:nvSpPr>
          <p:cNvPr id="29" name="TextBox 28">
            <a:extLst>
              <a:ext uri="{FF2B5EF4-FFF2-40B4-BE49-F238E27FC236}">
                <a16:creationId xmlns:a16="http://schemas.microsoft.com/office/drawing/2014/main" id="{92DE11B3-DFBC-4A36-B0AE-9076FAA3A118}"/>
              </a:ext>
            </a:extLst>
          </p:cNvPr>
          <p:cNvSpPr txBox="1"/>
          <p:nvPr/>
        </p:nvSpPr>
        <p:spPr>
          <a:xfrm>
            <a:off x="6200327" y="2823655"/>
            <a:ext cx="316762" cy="1107996"/>
          </a:xfrm>
          <a:prstGeom prst="rect">
            <a:avLst/>
          </a:prstGeom>
          <a:noFill/>
        </p:spPr>
        <p:txBody>
          <a:bodyPr wrap="square" rtlCol="0">
            <a:spAutoFit/>
          </a:bodyPr>
          <a:lstStyle/>
          <a:p>
            <a:r>
              <a:rPr lang="tr-TR" sz="6600" dirty="0"/>
              <a:t>[</a:t>
            </a:r>
          </a:p>
        </p:txBody>
      </p:sp>
      <p:sp>
        <p:nvSpPr>
          <p:cNvPr id="30" name="TextBox 29">
            <a:extLst>
              <a:ext uri="{FF2B5EF4-FFF2-40B4-BE49-F238E27FC236}">
                <a16:creationId xmlns:a16="http://schemas.microsoft.com/office/drawing/2014/main" id="{065BF621-49D5-4BAE-B748-A37708645CD0}"/>
              </a:ext>
            </a:extLst>
          </p:cNvPr>
          <p:cNvSpPr txBox="1"/>
          <p:nvPr/>
        </p:nvSpPr>
        <p:spPr>
          <a:xfrm>
            <a:off x="6458367" y="941529"/>
            <a:ext cx="562062" cy="923330"/>
          </a:xfrm>
          <a:prstGeom prst="rect">
            <a:avLst/>
          </a:prstGeom>
          <a:noFill/>
        </p:spPr>
        <p:txBody>
          <a:bodyPr wrap="square" rtlCol="0">
            <a:spAutoFit/>
          </a:bodyPr>
          <a:lstStyle/>
          <a:p>
            <a:r>
              <a:rPr lang="tr-TR" dirty="0"/>
              <a:t>1</a:t>
            </a:r>
            <a:br>
              <a:rPr lang="tr-TR" dirty="0"/>
            </a:br>
            <a:r>
              <a:rPr lang="tr-TR" dirty="0"/>
              <a:t>0</a:t>
            </a:r>
            <a:br>
              <a:rPr lang="tr-TR" dirty="0"/>
            </a:br>
            <a:r>
              <a:rPr lang="tr-TR" dirty="0"/>
              <a:t>0</a:t>
            </a:r>
          </a:p>
        </p:txBody>
      </p:sp>
      <p:sp>
        <p:nvSpPr>
          <p:cNvPr id="31" name="TextBox 30">
            <a:extLst>
              <a:ext uri="{FF2B5EF4-FFF2-40B4-BE49-F238E27FC236}">
                <a16:creationId xmlns:a16="http://schemas.microsoft.com/office/drawing/2014/main" id="{1F197F5D-8A9E-427C-8E27-E1FEDBC85211}"/>
              </a:ext>
            </a:extLst>
          </p:cNvPr>
          <p:cNvSpPr txBox="1"/>
          <p:nvPr/>
        </p:nvSpPr>
        <p:spPr>
          <a:xfrm>
            <a:off x="6625589" y="770495"/>
            <a:ext cx="316762" cy="1107996"/>
          </a:xfrm>
          <a:prstGeom prst="rect">
            <a:avLst/>
          </a:prstGeom>
          <a:noFill/>
        </p:spPr>
        <p:txBody>
          <a:bodyPr wrap="square" rtlCol="0">
            <a:spAutoFit/>
          </a:bodyPr>
          <a:lstStyle/>
          <a:p>
            <a:r>
              <a:rPr lang="tr-TR" sz="6600" dirty="0"/>
              <a:t>]</a:t>
            </a:r>
          </a:p>
        </p:txBody>
      </p:sp>
      <p:sp>
        <p:nvSpPr>
          <p:cNvPr id="32" name="TextBox 31">
            <a:extLst>
              <a:ext uri="{FF2B5EF4-FFF2-40B4-BE49-F238E27FC236}">
                <a16:creationId xmlns:a16="http://schemas.microsoft.com/office/drawing/2014/main" id="{56EE9C50-2F06-48AF-9764-A65C99CEC571}"/>
              </a:ext>
            </a:extLst>
          </p:cNvPr>
          <p:cNvSpPr txBox="1"/>
          <p:nvPr/>
        </p:nvSpPr>
        <p:spPr>
          <a:xfrm>
            <a:off x="6170966" y="770495"/>
            <a:ext cx="316762" cy="1107996"/>
          </a:xfrm>
          <a:prstGeom prst="rect">
            <a:avLst/>
          </a:prstGeom>
          <a:noFill/>
        </p:spPr>
        <p:txBody>
          <a:bodyPr wrap="square" rtlCol="0">
            <a:spAutoFit/>
          </a:bodyPr>
          <a:lstStyle/>
          <a:p>
            <a:r>
              <a:rPr lang="tr-TR" sz="6600" dirty="0"/>
              <a:t>[</a:t>
            </a:r>
          </a:p>
        </p:txBody>
      </p:sp>
      <p:sp>
        <p:nvSpPr>
          <p:cNvPr id="33" name="TextBox 32">
            <a:extLst>
              <a:ext uri="{FF2B5EF4-FFF2-40B4-BE49-F238E27FC236}">
                <a16:creationId xmlns:a16="http://schemas.microsoft.com/office/drawing/2014/main" id="{46CCA4E9-7418-4C39-B67B-A485674CEE61}"/>
              </a:ext>
            </a:extLst>
          </p:cNvPr>
          <p:cNvSpPr txBox="1"/>
          <p:nvPr/>
        </p:nvSpPr>
        <p:spPr>
          <a:xfrm>
            <a:off x="11692479" y="872975"/>
            <a:ext cx="562062" cy="923330"/>
          </a:xfrm>
          <a:prstGeom prst="rect">
            <a:avLst/>
          </a:prstGeom>
          <a:noFill/>
        </p:spPr>
        <p:txBody>
          <a:bodyPr wrap="square" rtlCol="0">
            <a:spAutoFit/>
          </a:bodyPr>
          <a:lstStyle/>
          <a:p>
            <a:r>
              <a:rPr lang="tr-TR" dirty="0"/>
              <a:t>1</a:t>
            </a:r>
            <a:br>
              <a:rPr lang="tr-TR" dirty="0"/>
            </a:br>
            <a:r>
              <a:rPr lang="tr-TR" dirty="0"/>
              <a:t>0</a:t>
            </a:r>
            <a:br>
              <a:rPr lang="tr-TR" dirty="0"/>
            </a:br>
            <a:r>
              <a:rPr lang="tr-TR" dirty="0"/>
              <a:t>0</a:t>
            </a:r>
          </a:p>
        </p:txBody>
      </p:sp>
      <p:sp>
        <p:nvSpPr>
          <p:cNvPr id="34" name="TextBox 33">
            <a:extLst>
              <a:ext uri="{FF2B5EF4-FFF2-40B4-BE49-F238E27FC236}">
                <a16:creationId xmlns:a16="http://schemas.microsoft.com/office/drawing/2014/main" id="{3660FA2B-9780-46E4-A50A-92E2438782C6}"/>
              </a:ext>
            </a:extLst>
          </p:cNvPr>
          <p:cNvSpPr txBox="1"/>
          <p:nvPr/>
        </p:nvSpPr>
        <p:spPr>
          <a:xfrm>
            <a:off x="11859701" y="701941"/>
            <a:ext cx="316762" cy="1107996"/>
          </a:xfrm>
          <a:prstGeom prst="rect">
            <a:avLst/>
          </a:prstGeom>
          <a:noFill/>
        </p:spPr>
        <p:txBody>
          <a:bodyPr wrap="square" rtlCol="0">
            <a:spAutoFit/>
          </a:bodyPr>
          <a:lstStyle/>
          <a:p>
            <a:r>
              <a:rPr lang="tr-TR" sz="6600" dirty="0"/>
              <a:t>]</a:t>
            </a:r>
          </a:p>
        </p:txBody>
      </p:sp>
      <p:sp>
        <p:nvSpPr>
          <p:cNvPr id="35" name="TextBox 34">
            <a:extLst>
              <a:ext uri="{FF2B5EF4-FFF2-40B4-BE49-F238E27FC236}">
                <a16:creationId xmlns:a16="http://schemas.microsoft.com/office/drawing/2014/main" id="{033CA763-5B6A-41F0-9FC6-B515E878F9B0}"/>
              </a:ext>
            </a:extLst>
          </p:cNvPr>
          <p:cNvSpPr txBox="1"/>
          <p:nvPr/>
        </p:nvSpPr>
        <p:spPr>
          <a:xfrm>
            <a:off x="11405078" y="701941"/>
            <a:ext cx="316762" cy="1107996"/>
          </a:xfrm>
          <a:prstGeom prst="rect">
            <a:avLst/>
          </a:prstGeom>
          <a:noFill/>
        </p:spPr>
        <p:txBody>
          <a:bodyPr wrap="square" rtlCol="0">
            <a:spAutoFit/>
          </a:bodyPr>
          <a:lstStyle/>
          <a:p>
            <a:r>
              <a:rPr lang="tr-TR" sz="6600" dirty="0"/>
              <a:t>[</a:t>
            </a:r>
          </a:p>
        </p:txBody>
      </p:sp>
      <p:sp>
        <p:nvSpPr>
          <p:cNvPr id="36" name="TextBox 35">
            <a:extLst>
              <a:ext uri="{FF2B5EF4-FFF2-40B4-BE49-F238E27FC236}">
                <a16:creationId xmlns:a16="http://schemas.microsoft.com/office/drawing/2014/main" id="{9B0B258D-B8F0-4ADC-8358-9D8927B5CDFC}"/>
              </a:ext>
            </a:extLst>
          </p:cNvPr>
          <p:cNvSpPr txBox="1"/>
          <p:nvPr/>
        </p:nvSpPr>
        <p:spPr>
          <a:xfrm>
            <a:off x="11675495" y="5002540"/>
            <a:ext cx="562062" cy="923330"/>
          </a:xfrm>
          <a:prstGeom prst="rect">
            <a:avLst/>
          </a:prstGeom>
          <a:noFill/>
        </p:spPr>
        <p:txBody>
          <a:bodyPr wrap="square" rtlCol="0">
            <a:spAutoFit/>
          </a:bodyPr>
          <a:lstStyle/>
          <a:p>
            <a:r>
              <a:rPr lang="tr-TR" dirty="0"/>
              <a:t>0</a:t>
            </a:r>
            <a:br>
              <a:rPr lang="tr-TR" dirty="0"/>
            </a:br>
            <a:r>
              <a:rPr lang="tr-TR" dirty="0"/>
              <a:t>0</a:t>
            </a:r>
            <a:br>
              <a:rPr lang="tr-TR" dirty="0"/>
            </a:br>
            <a:r>
              <a:rPr lang="tr-TR" dirty="0"/>
              <a:t>1</a:t>
            </a:r>
          </a:p>
        </p:txBody>
      </p:sp>
      <p:sp>
        <p:nvSpPr>
          <p:cNvPr id="37" name="TextBox 36">
            <a:extLst>
              <a:ext uri="{FF2B5EF4-FFF2-40B4-BE49-F238E27FC236}">
                <a16:creationId xmlns:a16="http://schemas.microsoft.com/office/drawing/2014/main" id="{EB2B7B7D-B12D-43F6-BFFB-39B5CE5A5FDD}"/>
              </a:ext>
            </a:extLst>
          </p:cNvPr>
          <p:cNvSpPr txBox="1"/>
          <p:nvPr/>
        </p:nvSpPr>
        <p:spPr>
          <a:xfrm>
            <a:off x="11842717" y="4831506"/>
            <a:ext cx="316762" cy="1107996"/>
          </a:xfrm>
          <a:prstGeom prst="rect">
            <a:avLst/>
          </a:prstGeom>
          <a:noFill/>
        </p:spPr>
        <p:txBody>
          <a:bodyPr wrap="square" rtlCol="0">
            <a:spAutoFit/>
          </a:bodyPr>
          <a:lstStyle/>
          <a:p>
            <a:r>
              <a:rPr lang="tr-TR" sz="6600" dirty="0"/>
              <a:t>]</a:t>
            </a:r>
          </a:p>
        </p:txBody>
      </p:sp>
      <p:sp>
        <p:nvSpPr>
          <p:cNvPr id="38" name="TextBox 37">
            <a:extLst>
              <a:ext uri="{FF2B5EF4-FFF2-40B4-BE49-F238E27FC236}">
                <a16:creationId xmlns:a16="http://schemas.microsoft.com/office/drawing/2014/main" id="{8F08DDE3-F8EE-4A14-B76C-916503A4A271}"/>
              </a:ext>
            </a:extLst>
          </p:cNvPr>
          <p:cNvSpPr txBox="1"/>
          <p:nvPr/>
        </p:nvSpPr>
        <p:spPr>
          <a:xfrm>
            <a:off x="11388094" y="4831506"/>
            <a:ext cx="316762" cy="1107996"/>
          </a:xfrm>
          <a:prstGeom prst="rect">
            <a:avLst/>
          </a:prstGeom>
          <a:noFill/>
        </p:spPr>
        <p:txBody>
          <a:bodyPr wrap="square" rtlCol="0">
            <a:spAutoFit/>
          </a:bodyPr>
          <a:lstStyle/>
          <a:p>
            <a:r>
              <a:rPr lang="tr-TR" sz="6600" dirty="0"/>
              <a:t>[</a:t>
            </a:r>
          </a:p>
        </p:txBody>
      </p:sp>
      <p:sp>
        <p:nvSpPr>
          <p:cNvPr id="39" name="TextBox 38">
            <a:extLst>
              <a:ext uri="{FF2B5EF4-FFF2-40B4-BE49-F238E27FC236}">
                <a16:creationId xmlns:a16="http://schemas.microsoft.com/office/drawing/2014/main" id="{0891E806-C80A-4212-A4FF-B4AACA99705F}"/>
              </a:ext>
            </a:extLst>
          </p:cNvPr>
          <p:cNvSpPr txBox="1"/>
          <p:nvPr/>
        </p:nvSpPr>
        <p:spPr>
          <a:xfrm>
            <a:off x="6458367" y="5002540"/>
            <a:ext cx="562062" cy="923330"/>
          </a:xfrm>
          <a:prstGeom prst="rect">
            <a:avLst/>
          </a:prstGeom>
          <a:noFill/>
        </p:spPr>
        <p:txBody>
          <a:bodyPr wrap="square" rtlCol="0">
            <a:spAutoFit/>
          </a:bodyPr>
          <a:lstStyle/>
          <a:p>
            <a:r>
              <a:rPr lang="tr-TR" dirty="0"/>
              <a:t>0</a:t>
            </a:r>
            <a:br>
              <a:rPr lang="tr-TR" dirty="0"/>
            </a:br>
            <a:r>
              <a:rPr lang="tr-TR" dirty="0"/>
              <a:t>0</a:t>
            </a:r>
            <a:br>
              <a:rPr lang="tr-TR" dirty="0"/>
            </a:br>
            <a:r>
              <a:rPr lang="tr-TR" dirty="0"/>
              <a:t>1</a:t>
            </a:r>
          </a:p>
        </p:txBody>
      </p:sp>
      <p:sp>
        <p:nvSpPr>
          <p:cNvPr id="40" name="TextBox 39">
            <a:extLst>
              <a:ext uri="{FF2B5EF4-FFF2-40B4-BE49-F238E27FC236}">
                <a16:creationId xmlns:a16="http://schemas.microsoft.com/office/drawing/2014/main" id="{C326697A-2BF1-414E-A3F6-2CDDF67A3735}"/>
              </a:ext>
            </a:extLst>
          </p:cNvPr>
          <p:cNvSpPr txBox="1"/>
          <p:nvPr/>
        </p:nvSpPr>
        <p:spPr>
          <a:xfrm>
            <a:off x="6625589" y="4831506"/>
            <a:ext cx="316762" cy="1107996"/>
          </a:xfrm>
          <a:prstGeom prst="rect">
            <a:avLst/>
          </a:prstGeom>
          <a:noFill/>
        </p:spPr>
        <p:txBody>
          <a:bodyPr wrap="square" rtlCol="0">
            <a:spAutoFit/>
          </a:bodyPr>
          <a:lstStyle/>
          <a:p>
            <a:r>
              <a:rPr lang="tr-TR" sz="6600" dirty="0"/>
              <a:t>]</a:t>
            </a:r>
          </a:p>
        </p:txBody>
      </p:sp>
      <p:sp>
        <p:nvSpPr>
          <p:cNvPr id="41" name="TextBox 40">
            <a:extLst>
              <a:ext uri="{FF2B5EF4-FFF2-40B4-BE49-F238E27FC236}">
                <a16:creationId xmlns:a16="http://schemas.microsoft.com/office/drawing/2014/main" id="{3A2EEC7D-3238-4809-9D7A-0746C6CEC832}"/>
              </a:ext>
            </a:extLst>
          </p:cNvPr>
          <p:cNvSpPr txBox="1"/>
          <p:nvPr/>
        </p:nvSpPr>
        <p:spPr>
          <a:xfrm>
            <a:off x="6170966" y="4831506"/>
            <a:ext cx="316762" cy="1107996"/>
          </a:xfrm>
          <a:prstGeom prst="rect">
            <a:avLst/>
          </a:prstGeom>
          <a:noFill/>
        </p:spPr>
        <p:txBody>
          <a:bodyPr wrap="square" rtlCol="0">
            <a:spAutoFit/>
          </a:bodyPr>
          <a:lstStyle/>
          <a:p>
            <a:r>
              <a:rPr lang="tr-TR" sz="6600" dirty="0"/>
              <a:t>[</a:t>
            </a:r>
          </a:p>
        </p:txBody>
      </p:sp>
      <p:pic>
        <p:nvPicPr>
          <p:cNvPr id="66" name="Picture 6" descr="Homework - Free education icons">
            <a:extLst>
              <a:ext uri="{FF2B5EF4-FFF2-40B4-BE49-F238E27FC236}">
                <a16:creationId xmlns:a16="http://schemas.microsoft.com/office/drawing/2014/main" id="{1010DFB0-B54B-41C5-BBB8-E461664CF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52" y="3877517"/>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4" descr="Netflix PNG Transparent Images | PNG All">
            <a:extLst>
              <a:ext uri="{FF2B5EF4-FFF2-40B4-BE49-F238E27FC236}">
                <a16:creationId xmlns:a16="http://schemas.microsoft.com/office/drawing/2014/main" id="{E938D67E-548E-4EC2-BD5D-2E0D3C816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846" y="4700350"/>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7">
            <a:extLst>
              <a:ext uri="{FF2B5EF4-FFF2-40B4-BE49-F238E27FC236}">
                <a16:creationId xmlns:a16="http://schemas.microsoft.com/office/drawing/2014/main" id="{04894E09-0EA2-4BB8-897F-28E676900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777" y="5587360"/>
            <a:ext cx="795392" cy="79539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8D2AD71F-B677-4763-B3ED-D893515C8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97" y="3884759"/>
            <a:ext cx="795392" cy="79539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Netflix PNG Transparent Images | PNG All">
            <a:extLst>
              <a:ext uri="{FF2B5EF4-FFF2-40B4-BE49-F238E27FC236}">
                <a16:creationId xmlns:a16="http://schemas.microsoft.com/office/drawing/2014/main" id="{F51252E1-B3C1-4C35-B3AB-5D20EA5EA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129" y="5534428"/>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Homework - Free education icons">
            <a:extLst>
              <a:ext uri="{FF2B5EF4-FFF2-40B4-BE49-F238E27FC236}">
                <a16:creationId xmlns:a16="http://schemas.microsoft.com/office/drawing/2014/main" id="{9FEE11B4-B65A-48F0-846D-31A5FB9DE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918" y="4728937"/>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Homework - Free education icons">
            <a:extLst>
              <a:ext uri="{FF2B5EF4-FFF2-40B4-BE49-F238E27FC236}">
                <a16:creationId xmlns:a16="http://schemas.microsoft.com/office/drawing/2014/main" id="{35F83A06-88B6-4DE6-BD0A-727F84DA02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898" y="5519234"/>
            <a:ext cx="809877" cy="80987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Netflix PNG Transparent Images | PNG All">
            <a:extLst>
              <a:ext uri="{FF2B5EF4-FFF2-40B4-BE49-F238E27FC236}">
                <a16:creationId xmlns:a16="http://schemas.microsoft.com/office/drawing/2014/main" id="{949A12C5-7E31-4DC0-AB28-65826C76A4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64" y="3837678"/>
            <a:ext cx="901255" cy="90125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a:extLst>
              <a:ext uri="{FF2B5EF4-FFF2-40B4-BE49-F238E27FC236}">
                <a16:creationId xmlns:a16="http://schemas.microsoft.com/office/drawing/2014/main" id="{E2FC0097-679E-475F-BB2F-3777FEF5E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118" y="4701158"/>
            <a:ext cx="795392" cy="795392"/>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C5FF8D3D-69DC-4C59-AF6F-6187B5348ADC}"/>
              </a:ext>
            </a:extLst>
          </p:cNvPr>
          <p:cNvSpPr txBox="1"/>
          <p:nvPr/>
        </p:nvSpPr>
        <p:spPr>
          <a:xfrm>
            <a:off x="3983999" y="4831506"/>
            <a:ext cx="923003" cy="461665"/>
          </a:xfrm>
          <a:prstGeom prst="rect">
            <a:avLst/>
          </a:prstGeom>
          <a:noFill/>
        </p:spPr>
        <p:txBody>
          <a:bodyPr wrap="square" rtlCol="0">
            <a:spAutoFit/>
          </a:bodyPr>
          <a:lstStyle/>
          <a:p>
            <a:r>
              <a:rPr lang="tr-TR" sz="2400" dirty="0"/>
              <a:t>. . .</a:t>
            </a:r>
          </a:p>
        </p:txBody>
      </p:sp>
      <p:sp>
        <p:nvSpPr>
          <p:cNvPr id="81" name="Freeform: Shape 80">
            <a:extLst>
              <a:ext uri="{FF2B5EF4-FFF2-40B4-BE49-F238E27FC236}">
                <a16:creationId xmlns:a16="http://schemas.microsoft.com/office/drawing/2014/main" id="{352E60A7-8593-46F7-A41D-05972E388C69}"/>
              </a:ext>
            </a:extLst>
          </p:cNvPr>
          <p:cNvSpPr/>
          <p:nvPr/>
        </p:nvSpPr>
        <p:spPr>
          <a:xfrm>
            <a:off x="-8218" y="5541671"/>
            <a:ext cx="4440755" cy="1246014"/>
          </a:xfrm>
          <a:custGeom>
            <a:avLst/>
            <a:gdLst>
              <a:gd name="connsiteX0" fmla="*/ 4078012 w 4440755"/>
              <a:gd name="connsiteY0" fmla="*/ 181155 h 1246014"/>
              <a:gd name="connsiteX1" fmla="*/ 4078012 w 4440755"/>
              <a:gd name="connsiteY1" fmla="*/ 1112808 h 1246014"/>
              <a:gd name="connsiteX2" fmla="*/ 308268 w 4440755"/>
              <a:gd name="connsiteY2" fmla="*/ 1121434 h 1246014"/>
              <a:gd name="connsiteX3" fmla="*/ 489423 w 4440755"/>
              <a:gd name="connsiteY3" fmla="*/ 0 h 1246014"/>
            </a:gdLst>
            <a:ahLst/>
            <a:cxnLst>
              <a:cxn ang="0">
                <a:pos x="connsiteX0" y="connsiteY0"/>
              </a:cxn>
              <a:cxn ang="0">
                <a:pos x="connsiteX1" y="connsiteY1"/>
              </a:cxn>
              <a:cxn ang="0">
                <a:pos x="connsiteX2" y="connsiteY2"/>
              </a:cxn>
              <a:cxn ang="0">
                <a:pos x="connsiteX3" y="connsiteY3"/>
              </a:cxn>
            </a:cxnLst>
            <a:rect l="l" t="t" r="r" b="b"/>
            <a:pathLst>
              <a:path w="4440755" h="1246014">
                <a:moveTo>
                  <a:pt x="4078012" y="181155"/>
                </a:moveTo>
                <a:cubicBezTo>
                  <a:pt x="4392157" y="568625"/>
                  <a:pt x="4706303" y="956095"/>
                  <a:pt x="4078012" y="1112808"/>
                </a:cubicBezTo>
                <a:cubicBezTo>
                  <a:pt x="3449721" y="1269521"/>
                  <a:pt x="906366" y="1306902"/>
                  <a:pt x="308268" y="1121434"/>
                </a:cubicBezTo>
                <a:cubicBezTo>
                  <a:pt x="-289830" y="935966"/>
                  <a:pt x="99796" y="467983"/>
                  <a:pt x="489423" y="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85" name="Straight Arrow Connector 84">
            <a:extLst>
              <a:ext uri="{FF2B5EF4-FFF2-40B4-BE49-F238E27FC236}">
                <a16:creationId xmlns:a16="http://schemas.microsoft.com/office/drawing/2014/main" id="{40FE7540-1047-4643-8D0B-E605DDDE2D47}"/>
              </a:ext>
            </a:extLst>
          </p:cNvPr>
          <p:cNvCxnSpPr/>
          <p:nvPr/>
        </p:nvCxnSpPr>
        <p:spPr>
          <a:xfrm flipV="1">
            <a:off x="455848" y="5362668"/>
            <a:ext cx="161366" cy="20337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38B5C18-8AA5-40C4-8EFE-C83B9CFF3606}"/>
              </a:ext>
            </a:extLst>
          </p:cNvPr>
          <p:cNvCxnSpPr/>
          <p:nvPr/>
        </p:nvCxnSpPr>
        <p:spPr>
          <a:xfrm>
            <a:off x="3811523" y="5534428"/>
            <a:ext cx="232914" cy="21277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57725"/>
      </p:ext>
    </p:extLst>
  </p:cSld>
  <p:clrMapOvr>
    <a:masterClrMapping/>
  </p:clrMapOvr>
</p:sld>
</file>

<file path=ppt/theme/theme1.xml><?xml version="1.0" encoding="utf-8"?>
<a:theme xmlns:a="http://schemas.openxmlformats.org/drawingml/2006/main" name="Derinlik">
  <a:themeElements>
    <a:clrScheme name="Derinlik">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rinlik">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rinlik">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92</TotalTime>
  <Words>971</Words>
  <Application>Microsoft Office PowerPoint</Application>
  <PresentationFormat>Geniş ekran</PresentationFormat>
  <Paragraphs>136</Paragraphs>
  <Slides>22</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22</vt:i4>
      </vt:variant>
    </vt:vector>
  </HeadingPairs>
  <TitlesOfParts>
    <vt:vector size="25" baseType="lpstr">
      <vt:lpstr>Arial</vt:lpstr>
      <vt:lpstr>Corbel</vt:lpstr>
      <vt:lpstr>Derinlik</vt:lpstr>
      <vt:lpstr>YİNELENEN SİNİR AĞLARI</vt:lpstr>
      <vt:lpstr>PowerPoint Sunusu</vt:lpstr>
      <vt:lpstr>PowerPoint Sunusu</vt:lpstr>
      <vt:lpstr>Yinelenen Sinir Ağları(RNN) Nedir?</vt:lpstr>
      <vt:lpstr>RNN’in Kullanıldığı Alanlar</vt:lpstr>
      <vt:lpstr>Dil Modelleme ve Metin Oluşturma</vt:lpstr>
      <vt:lpstr>Makine Çevirisi</vt:lpstr>
      <vt:lpstr>Konuşma Tanıma </vt:lpstr>
      <vt:lpstr>PowerPoint Sunusu</vt:lpstr>
      <vt:lpstr>Avantajları</vt:lpstr>
      <vt:lpstr>RNN Ne Gibi Problemlere Yol Açar? </vt:lpstr>
      <vt:lpstr>Yinelenen Sinir Ağları Mimarisi</vt:lpstr>
      <vt:lpstr>RNN Mimarisi</vt:lpstr>
      <vt:lpstr>PowerPoint Sunusu</vt:lpstr>
      <vt:lpstr>Zamanla Geri Yayılım(BPTT)</vt:lpstr>
      <vt:lpstr>Çalışma Şekli</vt:lpstr>
      <vt:lpstr>Long Short Term Memory (LSTM) </vt:lpstr>
      <vt:lpstr>PowerPoint Sunusu</vt:lpstr>
      <vt:lpstr>Soru 1</vt:lpstr>
      <vt:lpstr>Soru 2</vt:lpstr>
      <vt:lpstr>Soru 3</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YİNELENEN SİNİR AĞLARI</dc:title>
  <dc:creator>Burak Bayram</dc:creator>
  <cp:lastModifiedBy>Burak Bayram</cp:lastModifiedBy>
  <cp:revision>9</cp:revision>
  <dcterms:created xsi:type="dcterms:W3CDTF">2020-04-26T19:20:14Z</dcterms:created>
  <dcterms:modified xsi:type="dcterms:W3CDTF">2020-04-26T20:52:24Z</dcterms:modified>
</cp:coreProperties>
</file>