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704" r:id="rId2"/>
  </p:sldMasterIdLst>
  <p:sldIdLst>
    <p:sldId id="256" r:id="rId3"/>
    <p:sldId id="257" r:id="rId4"/>
    <p:sldId id="258" r:id="rId5"/>
    <p:sldId id="259" r:id="rId6"/>
    <p:sldId id="261" r:id="rId7"/>
    <p:sldId id="260" r:id="rId8"/>
    <p:sldId id="262" r:id="rId9"/>
    <p:sldId id="263" r:id="rId10"/>
    <p:sldId id="264" r:id="rId11"/>
    <p:sldId id="267" r:id="rId12"/>
    <p:sldId id="265" r:id="rId13"/>
    <p:sldId id="266"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0"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6097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73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822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006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030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3232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322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5827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069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923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076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7887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902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2168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1903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322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6246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457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3759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33375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96684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3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571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3526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394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794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591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56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86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48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895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6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080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066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926996"/>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4/8/2020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431253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9.xml"/><Relationship Id="rId1" Type="http://schemas.openxmlformats.org/officeDocument/2006/relationships/themeOverride" Target="../theme/themeOverride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9.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Nesne 4">
            <a:hlinkClick r:id="" action="ppaction://ole?verb=0"/>
            <a:extLst>
              <a:ext uri="{FF2B5EF4-FFF2-40B4-BE49-F238E27FC236}">
                <a16:creationId xmlns:a16="http://schemas.microsoft.com/office/drawing/2014/main" id="{D911A561-D4E5-4C07-A230-E7978DCBC3EE}"/>
              </a:ext>
            </a:extLst>
          </p:cNvPr>
          <p:cNvGraphicFramePr>
            <a:graphicFrameLocks noChangeAspect="1"/>
          </p:cNvGraphicFramePr>
          <p:nvPr>
            <p:extLst>
              <p:ext uri="{D42A27DB-BD31-4B8C-83A1-F6EECF244321}">
                <p14:modId xmlns:p14="http://schemas.microsoft.com/office/powerpoint/2010/main" val="1376951196"/>
              </p:ext>
            </p:extLst>
          </p:nvPr>
        </p:nvGraphicFramePr>
        <p:xfrm>
          <a:off x="0" y="0"/>
          <a:ext cx="12194470" cy="6858000"/>
        </p:xfrm>
        <a:graphic>
          <a:graphicData uri="http://schemas.openxmlformats.org/presentationml/2006/ole">
            <mc:AlternateContent xmlns:mc="http://schemas.openxmlformats.org/markup-compatibility/2006">
              <mc:Choice xmlns:v="urn:schemas-microsoft-com:vml" Requires="v">
                <p:oleObj spid="_x0000_s1043" name="Presentation" r:id="rId3" imgW="6094535" imgH="3427323" progId="PowerPoint.Show.12">
                  <p:embed/>
                </p:oleObj>
              </mc:Choice>
              <mc:Fallback>
                <p:oleObj name="Presentation" r:id="rId3" imgW="6094535" imgH="3427323" progId="PowerPoint.Show.12">
                  <p:embed/>
                  <p:pic>
                    <p:nvPicPr>
                      <p:cNvPr id="0" name=""/>
                      <p:cNvPicPr/>
                      <p:nvPr/>
                    </p:nvPicPr>
                    <p:blipFill>
                      <a:blip r:embed="rId4"/>
                      <a:stretch>
                        <a:fillRect/>
                      </a:stretch>
                    </p:blipFill>
                    <p:spPr>
                      <a:xfrm>
                        <a:off x="0" y="0"/>
                        <a:ext cx="12194470" cy="6858000"/>
                      </a:xfrm>
                      <a:prstGeom prst="rect">
                        <a:avLst/>
                      </a:prstGeom>
                    </p:spPr>
                  </p:pic>
                </p:oleObj>
              </mc:Fallback>
            </mc:AlternateContent>
          </a:graphicData>
        </a:graphic>
      </p:graphicFrame>
      <p:sp>
        <p:nvSpPr>
          <p:cNvPr id="2" name="Başlık 1">
            <a:extLst>
              <a:ext uri="{FF2B5EF4-FFF2-40B4-BE49-F238E27FC236}">
                <a16:creationId xmlns:a16="http://schemas.microsoft.com/office/drawing/2014/main" id="{0DAA1671-EEEC-4530-9D71-4FD34B14AEEF}"/>
              </a:ext>
            </a:extLst>
          </p:cNvPr>
          <p:cNvSpPr>
            <a:spLocks noGrp="1"/>
          </p:cNvSpPr>
          <p:nvPr>
            <p:ph type="ctrTitle"/>
          </p:nvPr>
        </p:nvSpPr>
        <p:spPr>
          <a:xfrm>
            <a:off x="4228768" y="437617"/>
            <a:ext cx="3734464" cy="842543"/>
          </a:xfrm>
        </p:spPr>
        <p:txBody>
          <a:bodyPr/>
          <a:lstStyle/>
          <a:p>
            <a:r>
              <a:rPr lang="tr-TR" dirty="0">
                <a:solidFill>
                  <a:schemeClr val="tx1">
                    <a:lumMod val="85000"/>
                  </a:schemeClr>
                </a:solidFill>
              </a:rPr>
              <a:t>TABU ARAMA</a:t>
            </a:r>
          </a:p>
        </p:txBody>
      </p:sp>
      <p:sp>
        <p:nvSpPr>
          <p:cNvPr id="3" name="Alt Başlık 2">
            <a:extLst>
              <a:ext uri="{FF2B5EF4-FFF2-40B4-BE49-F238E27FC236}">
                <a16:creationId xmlns:a16="http://schemas.microsoft.com/office/drawing/2014/main" id="{BDC72D23-EBD7-4F43-8600-78CD0F346124}"/>
              </a:ext>
            </a:extLst>
          </p:cNvPr>
          <p:cNvSpPr>
            <a:spLocks noGrp="1"/>
          </p:cNvSpPr>
          <p:nvPr>
            <p:ph type="subTitle" idx="1"/>
          </p:nvPr>
        </p:nvSpPr>
        <p:spPr>
          <a:xfrm>
            <a:off x="9496507" y="5452533"/>
            <a:ext cx="2695493" cy="1405467"/>
          </a:xfrm>
        </p:spPr>
        <p:txBody>
          <a:bodyPr>
            <a:normAutofit fontScale="70000" lnSpcReduction="20000"/>
          </a:bodyPr>
          <a:lstStyle/>
          <a:p>
            <a:pPr algn="l"/>
            <a:r>
              <a:rPr lang="tr-TR" dirty="0">
                <a:solidFill>
                  <a:schemeClr val="tx1">
                    <a:lumMod val="85000"/>
                  </a:schemeClr>
                </a:solidFill>
              </a:rPr>
              <a:t>B191210703 deniz kabaçelik</a:t>
            </a:r>
          </a:p>
          <a:p>
            <a:pPr algn="l"/>
            <a:r>
              <a:rPr lang="tr-TR" dirty="0">
                <a:solidFill>
                  <a:schemeClr val="tx1">
                    <a:lumMod val="85000"/>
                  </a:schemeClr>
                </a:solidFill>
              </a:rPr>
              <a:t>B171210397 enes akın</a:t>
            </a:r>
          </a:p>
          <a:p>
            <a:pPr algn="l"/>
            <a:r>
              <a:rPr lang="tr-TR" dirty="0">
                <a:solidFill>
                  <a:schemeClr val="tx1">
                    <a:lumMod val="85000"/>
                  </a:schemeClr>
                </a:solidFill>
              </a:rPr>
              <a:t>G171210059 fatih tuna</a:t>
            </a:r>
          </a:p>
          <a:p>
            <a:pPr algn="l"/>
            <a:r>
              <a:rPr lang="tr-TR" dirty="0">
                <a:solidFill>
                  <a:schemeClr val="tx1">
                    <a:lumMod val="85000"/>
                  </a:schemeClr>
                </a:solidFill>
              </a:rPr>
              <a:t>B171210027 Ertuğrul örnek</a:t>
            </a:r>
          </a:p>
          <a:p>
            <a:pPr algn="l"/>
            <a:r>
              <a:rPr lang="tr-TR" dirty="0">
                <a:solidFill>
                  <a:schemeClr val="tx1">
                    <a:lumMod val="85000"/>
                  </a:schemeClr>
                </a:solidFill>
              </a:rPr>
              <a:t>B171210301 Veysel garani tekgöz</a:t>
            </a:r>
          </a:p>
        </p:txBody>
      </p:sp>
    </p:spTree>
    <p:extLst>
      <p:ext uri="{BB962C8B-B14F-4D97-AF65-F5344CB8AC3E}">
        <p14:creationId xmlns:p14="http://schemas.microsoft.com/office/powerpoint/2010/main" val="61579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AEB9EA-8607-4F0A-923C-8ACB5BD449DF}"/>
              </a:ext>
            </a:extLst>
          </p:cNvPr>
          <p:cNvSpPr>
            <a:spLocks noGrp="1"/>
          </p:cNvSpPr>
          <p:nvPr>
            <p:ph type="title"/>
          </p:nvPr>
        </p:nvSpPr>
        <p:spPr/>
        <p:txBody>
          <a:bodyPr/>
          <a:lstStyle/>
          <a:p>
            <a:r>
              <a:rPr lang="tr-TR" dirty="0"/>
              <a:t>Algoritmanın metodolojisi</a:t>
            </a:r>
          </a:p>
        </p:txBody>
      </p:sp>
      <p:sp>
        <p:nvSpPr>
          <p:cNvPr id="3" name="İçerik Yer Tutucusu 2">
            <a:extLst>
              <a:ext uri="{FF2B5EF4-FFF2-40B4-BE49-F238E27FC236}">
                <a16:creationId xmlns:a16="http://schemas.microsoft.com/office/drawing/2014/main" id="{75C414C1-011D-4A83-8BA6-711A2AEE575B}"/>
              </a:ext>
            </a:extLst>
          </p:cNvPr>
          <p:cNvSpPr>
            <a:spLocks noGrp="1"/>
          </p:cNvSpPr>
          <p:nvPr>
            <p:ph idx="1"/>
          </p:nvPr>
        </p:nvSpPr>
        <p:spPr/>
        <p:txBody>
          <a:bodyPr>
            <a:normAutofit/>
          </a:bodyPr>
          <a:lstStyle/>
          <a:p>
            <a:r>
              <a:rPr lang="tr-TR" sz="2400" dirty="0"/>
              <a:t>Kısacası kullanılan hafıza yapıları şu şekilde üçe ayrılabilir:</a:t>
            </a:r>
          </a:p>
          <a:p>
            <a:r>
              <a:rPr lang="tr-TR" sz="2400" dirty="0"/>
              <a:t>Kısa vadeli : Kısa zaman içerisinde değerlendirilmiş çözümlerin listesidir. Eğer potansiyel çözüm tabu listesinde yer alırsa son noktaya ulaşıncaya kadar ziyaret edilemez.</a:t>
            </a:r>
          </a:p>
          <a:p>
            <a:r>
              <a:rPr lang="tr-TR" sz="2400" dirty="0"/>
              <a:t>Orta vadeli: Daha iyi çözüm olabileceği düşünülen alanların aranmasına yönelik  kurallardır.</a:t>
            </a:r>
          </a:p>
          <a:p>
            <a:r>
              <a:rPr lang="tr-TR" sz="2400" dirty="0"/>
              <a:t>Uzun vadeli: Aramayı yeni bölgeleri yönlendiren çeşitli kurallardır.</a:t>
            </a:r>
          </a:p>
        </p:txBody>
      </p:sp>
    </p:spTree>
    <p:extLst>
      <p:ext uri="{BB962C8B-B14F-4D97-AF65-F5344CB8AC3E}">
        <p14:creationId xmlns:p14="http://schemas.microsoft.com/office/powerpoint/2010/main" val="194268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AE2DE-7BAA-4CC0-8498-1EA5F73A79FF}"/>
              </a:ext>
            </a:extLst>
          </p:cNvPr>
          <p:cNvSpPr>
            <a:spLocks noGrp="1"/>
          </p:cNvSpPr>
          <p:nvPr>
            <p:ph type="title"/>
          </p:nvPr>
        </p:nvSpPr>
        <p:spPr>
          <a:xfrm>
            <a:off x="614239" y="75288"/>
            <a:ext cx="10131425" cy="1456267"/>
          </a:xfrm>
        </p:spPr>
        <p:txBody>
          <a:bodyPr/>
          <a:lstStyle/>
          <a:p>
            <a:r>
              <a:rPr lang="tr-TR" dirty="0"/>
              <a:t>ALGORİTMANIN METODOLOJİSİ</a:t>
            </a:r>
          </a:p>
        </p:txBody>
      </p:sp>
      <p:sp>
        <p:nvSpPr>
          <p:cNvPr id="3" name="İçerik Yer Tutucusu 2">
            <a:extLst>
              <a:ext uri="{FF2B5EF4-FFF2-40B4-BE49-F238E27FC236}">
                <a16:creationId xmlns:a16="http://schemas.microsoft.com/office/drawing/2014/main" id="{81AC3D4C-590A-45E6-B204-C5AB730FB36D}"/>
              </a:ext>
            </a:extLst>
          </p:cNvPr>
          <p:cNvSpPr>
            <a:spLocks noGrp="1"/>
          </p:cNvSpPr>
          <p:nvPr>
            <p:ph idx="1"/>
          </p:nvPr>
        </p:nvSpPr>
        <p:spPr>
          <a:xfrm>
            <a:off x="614239" y="1000747"/>
            <a:ext cx="10131425" cy="3649133"/>
          </a:xfrm>
        </p:spPr>
        <p:txBody>
          <a:bodyPr>
            <a:normAutofit/>
          </a:bodyPr>
          <a:lstStyle/>
          <a:p>
            <a:r>
              <a:rPr lang="tr-TR" sz="2400" dirty="0"/>
              <a:t>Tabu arama rehberlik açısından niteleyici hafıza kullanır. Yani tüm çözümleri kaydetmek yerine bunların niteliklerini kaydeder.</a:t>
            </a:r>
          </a:p>
          <a:p>
            <a:r>
              <a:rPr lang="tr-TR" sz="2400" dirty="0"/>
              <a:t>Bu hafıza tipleri bir çözümden başka birine hareket ettiğimizdeki değişen çözüm nitelikleri hakkında bilgileri tutarlar</a:t>
            </a:r>
          </a:p>
          <a:p>
            <a:r>
              <a:rPr lang="tr-TR" sz="2400" dirty="0"/>
              <a:t>Bu hafıza tiplerinden en yaygın olanları </a:t>
            </a:r>
            <a:r>
              <a:rPr lang="tr-TR" sz="2400" dirty="0" err="1"/>
              <a:t>recency-based</a:t>
            </a:r>
            <a:r>
              <a:rPr lang="tr-TR" sz="2400" dirty="0"/>
              <a:t> ve </a:t>
            </a:r>
            <a:r>
              <a:rPr lang="tr-TR" sz="2400" dirty="0" err="1"/>
              <a:t>frequency-based</a:t>
            </a:r>
            <a:r>
              <a:rPr lang="tr-TR" sz="2400" dirty="0"/>
              <a:t> hafıza yapılarıdır.</a:t>
            </a:r>
          </a:p>
        </p:txBody>
      </p:sp>
      <p:pic>
        <p:nvPicPr>
          <p:cNvPr id="7172" name="Picture 4" descr="The structure of (a) Recency-based memory, (b) Region and ...">
            <a:extLst>
              <a:ext uri="{FF2B5EF4-FFF2-40B4-BE49-F238E27FC236}">
                <a16:creationId xmlns:a16="http://schemas.microsoft.com/office/drawing/2014/main" id="{ABABD2EE-6233-42D3-AD85-552D5BA33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35257"/>
            <a:ext cx="4073717" cy="294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96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68F166-FBB3-4AF7-9CA3-A94410F7DDFD}"/>
              </a:ext>
            </a:extLst>
          </p:cNvPr>
          <p:cNvSpPr>
            <a:spLocks noGrp="1"/>
          </p:cNvSpPr>
          <p:nvPr>
            <p:ph type="title"/>
          </p:nvPr>
        </p:nvSpPr>
        <p:spPr>
          <a:xfrm>
            <a:off x="76827" y="1"/>
            <a:ext cx="10018713" cy="1192696"/>
          </a:xfrm>
        </p:spPr>
        <p:txBody>
          <a:bodyPr/>
          <a:lstStyle/>
          <a:p>
            <a:r>
              <a:rPr lang="tr-TR" dirty="0"/>
              <a:t>ALGORİTMA</a:t>
            </a:r>
          </a:p>
        </p:txBody>
      </p:sp>
      <p:pic>
        <p:nvPicPr>
          <p:cNvPr id="11" name="Resim 10">
            <a:extLst>
              <a:ext uri="{FF2B5EF4-FFF2-40B4-BE49-F238E27FC236}">
                <a16:creationId xmlns:a16="http://schemas.microsoft.com/office/drawing/2014/main" id="{CCD60E8E-ACDF-4DF5-8354-9072099085DD}"/>
              </a:ext>
            </a:extLst>
          </p:cNvPr>
          <p:cNvPicPr>
            <a:picLocks noChangeAspect="1"/>
          </p:cNvPicPr>
          <p:nvPr/>
        </p:nvPicPr>
        <p:blipFill>
          <a:blip r:embed="rId3"/>
          <a:stretch>
            <a:fillRect/>
          </a:stretch>
        </p:blipFill>
        <p:spPr>
          <a:xfrm>
            <a:off x="7640292" y="0"/>
            <a:ext cx="4352925" cy="2000250"/>
          </a:xfrm>
          <a:prstGeom prst="rect">
            <a:avLst/>
          </a:prstGeom>
        </p:spPr>
      </p:pic>
      <p:pic>
        <p:nvPicPr>
          <p:cNvPr id="10" name="Resim 9">
            <a:extLst>
              <a:ext uri="{FF2B5EF4-FFF2-40B4-BE49-F238E27FC236}">
                <a16:creationId xmlns:a16="http://schemas.microsoft.com/office/drawing/2014/main" id="{2A3D147E-8E7C-410D-BEB0-84B372E7F901}"/>
              </a:ext>
            </a:extLst>
          </p:cNvPr>
          <p:cNvPicPr>
            <a:picLocks noChangeAspect="1"/>
          </p:cNvPicPr>
          <p:nvPr/>
        </p:nvPicPr>
        <p:blipFill>
          <a:blip r:embed="rId4"/>
          <a:stretch>
            <a:fillRect/>
          </a:stretch>
        </p:blipFill>
        <p:spPr>
          <a:xfrm>
            <a:off x="1707103" y="135172"/>
            <a:ext cx="6758160" cy="6858000"/>
          </a:xfrm>
          <a:prstGeom prst="rect">
            <a:avLst/>
          </a:prstGeom>
        </p:spPr>
      </p:pic>
    </p:spTree>
    <p:extLst>
      <p:ext uri="{BB962C8B-B14F-4D97-AF65-F5344CB8AC3E}">
        <p14:creationId xmlns:p14="http://schemas.microsoft.com/office/powerpoint/2010/main" val="395983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9EA043-8111-4D2F-85A0-BCF10A613C19}"/>
              </a:ext>
            </a:extLst>
          </p:cNvPr>
          <p:cNvSpPr>
            <a:spLocks noGrp="1"/>
          </p:cNvSpPr>
          <p:nvPr>
            <p:ph type="title"/>
          </p:nvPr>
        </p:nvSpPr>
        <p:spPr>
          <a:xfrm>
            <a:off x="685800" y="148166"/>
            <a:ext cx="10131425" cy="1456267"/>
          </a:xfrm>
        </p:spPr>
        <p:txBody>
          <a:bodyPr/>
          <a:lstStyle/>
          <a:p>
            <a:r>
              <a:rPr lang="tr-TR" dirty="0"/>
              <a:t>N-</a:t>
            </a:r>
            <a:r>
              <a:rPr lang="tr-TR" dirty="0" err="1"/>
              <a:t>QueenS</a:t>
            </a:r>
            <a:endParaRPr lang="tr-TR" dirty="0"/>
          </a:p>
        </p:txBody>
      </p:sp>
      <p:sp>
        <p:nvSpPr>
          <p:cNvPr id="3" name="İçerik Yer Tutucusu 2">
            <a:extLst>
              <a:ext uri="{FF2B5EF4-FFF2-40B4-BE49-F238E27FC236}">
                <a16:creationId xmlns:a16="http://schemas.microsoft.com/office/drawing/2014/main" id="{1599C63D-852B-4EEC-8FF3-CA4453BE7943}"/>
              </a:ext>
            </a:extLst>
          </p:cNvPr>
          <p:cNvSpPr>
            <a:spLocks noGrp="1"/>
          </p:cNvSpPr>
          <p:nvPr>
            <p:ph idx="1"/>
          </p:nvPr>
        </p:nvSpPr>
        <p:spPr>
          <a:xfrm>
            <a:off x="685801" y="1604433"/>
            <a:ext cx="10131425" cy="3649133"/>
          </a:xfrm>
        </p:spPr>
        <p:txBody>
          <a:bodyPr>
            <a:normAutofit/>
          </a:bodyPr>
          <a:lstStyle/>
          <a:p>
            <a:r>
              <a:rPr lang="tr-TR" sz="2400" dirty="0"/>
              <a:t>8 vezir bulmacası </a:t>
            </a:r>
            <a:r>
              <a:rPr lang="tr-TR" sz="2400" dirty="0" err="1"/>
              <a:t>Max</a:t>
            </a:r>
            <a:r>
              <a:rPr lang="tr-TR" sz="2400" dirty="0"/>
              <a:t> </a:t>
            </a:r>
            <a:r>
              <a:rPr lang="tr-TR" sz="2400" dirty="0" err="1"/>
              <a:t>Bezzel</a:t>
            </a:r>
            <a:r>
              <a:rPr lang="tr-TR" sz="2400" dirty="0"/>
              <a:t> tarafından 1848 yılında ortaya atılmıştır.</a:t>
            </a:r>
          </a:p>
          <a:p>
            <a:r>
              <a:rPr lang="tr-TR" sz="2400" dirty="0"/>
              <a:t>Franz </a:t>
            </a:r>
            <a:r>
              <a:rPr lang="tr-TR" sz="2400" dirty="0" err="1"/>
              <a:t>Nauck</a:t>
            </a:r>
            <a:r>
              <a:rPr lang="tr-TR" sz="2400" dirty="0"/>
              <a:t> 1850 yılında bu bulmacayı çözmüş ve problemi n x n karelik bir satranç tahtasında n tane vezir olarak genellemiştir.</a:t>
            </a:r>
          </a:p>
          <a:p>
            <a:r>
              <a:rPr lang="tr-TR" sz="2400" dirty="0" err="1"/>
              <a:t>Edsger</a:t>
            </a:r>
            <a:r>
              <a:rPr lang="tr-TR" sz="2400" dirty="0"/>
              <a:t> </a:t>
            </a:r>
            <a:r>
              <a:rPr lang="tr-TR" sz="2400" dirty="0" err="1"/>
              <a:t>Dijkstra</a:t>
            </a:r>
            <a:r>
              <a:rPr lang="tr-TR" sz="2400" dirty="0"/>
              <a:t> 1972 yılında yapısal programlama olarak adlandırdığı yöntemle bu problemi çözmek için </a:t>
            </a:r>
            <a:r>
              <a:rPr lang="tr-TR" sz="2400" dirty="0" err="1"/>
              <a:t>backtracking</a:t>
            </a:r>
            <a:r>
              <a:rPr lang="tr-TR" sz="2400" dirty="0"/>
              <a:t> (geri izleme) algoritmasını detaylandırmıştır.</a:t>
            </a:r>
          </a:p>
          <a:p>
            <a:r>
              <a:rPr lang="tr-TR" sz="2400" dirty="0"/>
              <a:t>Bulmaca genel olarak n tane vezirin birbirini tehdit etmeden n x n lik satranç tahtasına oturulmasıdır.</a:t>
            </a:r>
          </a:p>
        </p:txBody>
      </p:sp>
      <p:pic>
        <p:nvPicPr>
          <p:cNvPr id="2050" name="Picture 2" descr="Eight Queens Puzzle - Puzzle Prime">
            <a:extLst>
              <a:ext uri="{FF2B5EF4-FFF2-40B4-BE49-F238E27FC236}">
                <a16:creationId xmlns:a16="http://schemas.microsoft.com/office/drawing/2014/main" id="{90EF08D0-E9F1-469C-947B-FB754821B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4118" y="0"/>
            <a:ext cx="2167882" cy="2162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Queens Solution With Genetic Algorithms">
            <a:extLst>
              <a:ext uri="{FF2B5EF4-FFF2-40B4-BE49-F238E27FC236}">
                <a16:creationId xmlns:a16="http://schemas.microsoft.com/office/drawing/2014/main" id="{F8CE0C55-9A45-4B42-B0E0-F56E58E1F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324" y="4792134"/>
            <a:ext cx="2009624" cy="2009624"/>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26E9DB8E-4D4C-4C4A-A1C1-90CA93B75BE7}"/>
              </a:ext>
            </a:extLst>
          </p:cNvPr>
          <p:cNvSpPr txBox="1"/>
          <p:nvPr/>
        </p:nvSpPr>
        <p:spPr>
          <a:xfrm>
            <a:off x="8114097" y="5253566"/>
            <a:ext cx="3392102" cy="1200329"/>
          </a:xfrm>
          <a:prstGeom prst="rect">
            <a:avLst/>
          </a:prstGeom>
          <a:noFill/>
        </p:spPr>
        <p:txBody>
          <a:bodyPr wrap="square" rtlCol="0">
            <a:spAutoFit/>
          </a:bodyPr>
          <a:lstStyle/>
          <a:p>
            <a:r>
              <a:rPr lang="tr-TR" dirty="0">
                <a:solidFill>
                  <a:schemeClr val="accent1">
                    <a:lumMod val="60000"/>
                    <a:lumOff val="40000"/>
                  </a:schemeClr>
                </a:solidFill>
              </a:rPr>
              <a:t>8 tane vezirin bulunduğu 8 x 8 lik</a:t>
            </a:r>
          </a:p>
          <a:p>
            <a:r>
              <a:rPr lang="tr-TR" dirty="0">
                <a:solidFill>
                  <a:schemeClr val="accent1">
                    <a:lumMod val="60000"/>
                    <a:lumOff val="40000"/>
                  </a:schemeClr>
                </a:solidFill>
              </a:rPr>
              <a:t>problemde toplam 4,426,165,368 muhtemel diziliş ve yalnızca 92 çözüm bulunmakta</a:t>
            </a:r>
          </a:p>
        </p:txBody>
      </p:sp>
    </p:spTree>
    <p:extLst>
      <p:ext uri="{BB962C8B-B14F-4D97-AF65-F5344CB8AC3E}">
        <p14:creationId xmlns:p14="http://schemas.microsoft.com/office/powerpoint/2010/main" val="423140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8B66ED59-99D6-4785-A733-B66BC6B0AF1B}"/>
              </a:ext>
            </a:extLst>
          </p:cNvPr>
          <p:cNvPicPr>
            <a:picLocks noChangeAspect="1"/>
          </p:cNvPicPr>
          <p:nvPr/>
        </p:nvPicPr>
        <p:blipFill>
          <a:blip r:embed="rId3"/>
          <a:stretch>
            <a:fillRect/>
          </a:stretch>
        </p:blipFill>
        <p:spPr>
          <a:xfrm>
            <a:off x="3061489" y="0"/>
            <a:ext cx="9130511" cy="6847883"/>
          </a:xfrm>
          <a:prstGeom prst="rect">
            <a:avLst/>
          </a:prstGeom>
        </p:spPr>
      </p:pic>
    </p:spTree>
    <p:extLst>
      <p:ext uri="{BB962C8B-B14F-4D97-AF65-F5344CB8AC3E}">
        <p14:creationId xmlns:p14="http://schemas.microsoft.com/office/powerpoint/2010/main" val="278636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418C0F-FE0F-4644-A0EC-63BB318F0DAF}"/>
              </a:ext>
            </a:extLst>
          </p:cNvPr>
          <p:cNvSpPr>
            <a:spLocks noGrp="1"/>
          </p:cNvSpPr>
          <p:nvPr>
            <p:ph type="title"/>
          </p:nvPr>
        </p:nvSpPr>
        <p:spPr>
          <a:xfrm>
            <a:off x="590385" y="324678"/>
            <a:ext cx="3751027" cy="742122"/>
          </a:xfrm>
        </p:spPr>
        <p:txBody>
          <a:bodyPr>
            <a:normAutofit fontScale="90000"/>
          </a:bodyPr>
          <a:lstStyle/>
          <a:p>
            <a:r>
              <a:rPr lang="tr-TR" b="1" dirty="0"/>
              <a:t>ANAHTAR KELİMELER</a:t>
            </a:r>
          </a:p>
        </p:txBody>
      </p:sp>
      <p:sp>
        <p:nvSpPr>
          <p:cNvPr id="3" name="İçerik Yer Tutucusu 2">
            <a:extLst>
              <a:ext uri="{FF2B5EF4-FFF2-40B4-BE49-F238E27FC236}">
                <a16:creationId xmlns:a16="http://schemas.microsoft.com/office/drawing/2014/main" id="{65A0FB44-F3B6-4A35-9AF0-F2D71823DA6B}"/>
              </a:ext>
            </a:extLst>
          </p:cNvPr>
          <p:cNvSpPr>
            <a:spLocks noGrp="1"/>
          </p:cNvSpPr>
          <p:nvPr>
            <p:ph idx="1"/>
          </p:nvPr>
        </p:nvSpPr>
        <p:spPr>
          <a:xfrm>
            <a:off x="270344" y="1319585"/>
            <a:ext cx="11290853" cy="3009900"/>
          </a:xfrm>
        </p:spPr>
        <p:txBody>
          <a:bodyPr>
            <a:normAutofit lnSpcReduction="10000"/>
          </a:bodyPr>
          <a:lstStyle/>
          <a:p>
            <a:pPr marL="0" indent="0">
              <a:buNone/>
            </a:pPr>
            <a:r>
              <a:rPr lang="tr-TR" dirty="0" err="1"/>
              <a:t>Kombinatoryal</a:t>
            </a:r>
            <a:r>
              <a:rPr lang="tr-TR" dirty="0"/>
              <a:t> Optimizasyon : Ayrık(sonlu) sayıda çözüm kümesi bulunan optimizasyon problemler</a:t>
            </a:r>
          </a:p>
          <a:p>
            <a:pPr marL="0" indent="0">
              <a:buNone/>
            </a:pPr>
            <a:endParaRPr lang="tr-TR" dirty="0"/>
          </a:p>
          <a:p>
            <a:pPr marL="0" indent="0">
              <a:buNone/>
            </a:pPr>
            <a:r>
              <a:rPr lang="tr-TR" dirty="0"/>
              <a:t>Sezgisel Arama : Mutlak çözüme yaklaştıran ancak çoğu zaman optimal çözümü vermeyen algoritmalar</a:t>
            </a:r>
          </a:p>
          <a:p>
            <a:pPr marL="0" indent="0">
              <a:buNone/>
            </a:pPr>
            <a:endParaRPr lang="tr-TR" dirty="0"/>
          </a:p>
          <a:p>
            <a:pPr marL="0" indent="0">
              <a:buNone/>
            </a:pPr>
            <a:r>
              <a:rPr lang="tr-TR" dirty="0"/>
              <a:t>Meta-sezgisel Arama : </a:t>
            </a:r>
            <a:r>
              <a:rPr lang="tr-TR" dirty="0" err="1"/>
              <a:t>Kombinatoryal</a:t>
            </a:r>
            <a:r>
              <a:rPr lang="tr-TR" dirty="0"/>
              <a:t> optimizasyon problemlerinin çözümünde kullanılan sezgisel aramalar</a:t>
            </a:r>
          </a:p>
          <a:p>
            <a:pPr marL="0" indent="0">
              <a:buNone/>
            </a:pPr>
            <a:endParaRPr lang="tr-TR" dirty="0"/>
          </a:p>
          <a:p>
            <a:pPr marL="0" indent="0">
              <a:buNone/>
            </a:pPr>
            <a:r>
              <a:rPr lang="tr-TR" dirty="0"/>
              <a:t>Sezgisel ve meta-sezgisel arama arasındaki fark, sezgisel aramaların belirli bir probleme çözüm bulmaya çalışırken meta-sezgisel aramaların problemler bütününe yönelik çözüm aramasıdır.</a:t>
            </a:r>
          </a:p>
        </p:txBody>
      </p:sp>
      <p:pic>
        <p:nvPicPr>
          <p:cNvPr id="2050" name="Picture 2" descr="Metaheuristic - Wikiwand">
            <a:extLst>
              <a:ext uri="{FF2B5EF4-FFF2-40B4-BE49-F238E27FC236}">
                <a16:creationId xmlns:a16="http://schemas.microsoft.com/office/drawing/2014/main" id="{3F5573EA-F44B-4781-A1AA-AB9F24FE6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7969" y="4102875"/>
            <a:ext cx="2856677" cy="262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81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3AF6A1-3F7F-4219-95CB-223E49F87D99}"/>
              </a:ext>
            </a:extLst>
          </p:cNvPr>
          <p:cNvSpPr>
            <a:spLocks noGrp="1"/>
          </p:cNvSpPr>
          <p:nvPr>
            <p:ph type="title"/>
          </p:nvPr>
        </p:nvSpPr>
        <p:spPr>
          <a:xfrm>
            <a:off x="359797" y="308777"/>
            <a:ext cx="6406763" cy="758023"/>
          </a:xfrm>
        </p:spPr>
        <p:txBody>
          <a:bodyPr>
            <a:normAutofit fontScale="90000"/>
          </a:bodyPr>
          <a:lstStyle/>
          <a:p>
            <a:r>
              <a:rPr lang="tr-TR" dirty="0" err="1"/>
              <a:t>Local</a:t>
            </a:r>
            <a:r>
              <a:rPr lang="tr-TR" dirty="0"/>
              <a:t> </a:t>
            </a:r>
            <a:r>
              <a:rPr lang="tr-TR" dirty="0" err="1"/>
              <a:t>search</a:t>
            </a:r>
            <a:r>
              <a:rPr lang="tr-TR" dirty="0"/>
              <a:t> VE OPTİMİZASYON</a:t>
            </a:r>
          </a:p>
        </p:txBody>
      </p:sp>
      <p:sp>
        <p:nvSpPr>
          <p:cNvPr id="3" name="İçerik Yer Tutucusu 2">
            <a:extLst>
              <a:ext uri="{FF2B5EF4-FFF2-40B4-BE49-F238E27FC236}">
                <a16:creationId xmlns:a16="http://schemas.microsoft.com/office/drawing/2014/main" id="{80B7F295-375A-413E-BBFD-DEADC0C2C16B}"/>
              </a:ext>
            </a:extLst>
          </p:cNvPr>
          <p:cNvSpPr>
            <a:spLocks noGrp="1"/>
          </p:cNvSpPr>
          <p:nvPr>
            <p:ph idx="1"/>
          </p:nvPr>
        </p:nvSpPr>
        <p:spPr>
          <a:xfrm>
            <a:off x="677850" y="1001348"/>
            <a:ext cx="10131425" cy="3649133"/>
          </a:xfrm>
        </p:spPr>
        <p:txBody>
          <a:bodyPr>
            <a:normAutofit/>
          </a:bodyPr>
          <a:lstStyle/>
          <a:p>
            <a:r>
              <a:rPr lang="tr-TR" sz="2400" dirty="0"/>
              <a:t>Çoğu optimizasyon probleminde yol değil sonuç önemlidir.  </a:t>
            </a:r>
            <a:r>
              <a:rPr lang="tr-TR" sz="2400" dirty="0" err="1"/>
              <a:t>Local</a:t>
            </a:r>
            <a:r>
              <a:rPr lang="tr-TR" sz="2400" dirty="0"/>
              <a:t> </a:t>
            </a:r>
            <a:r>
              <a:rPr lang="tr-TR" sz="2400" dirty="0" err="1"/>
              <a:t>search</a:t>
            </a:r>
            <a:r>
              <a:rPr lang="tr-TR" sz="2400" dirty="0"/>
              <a:t> </a:t>
            </a:r>
            <a:r>
              <a:rPr lang="tr-TR" sz="2400" dirty="0" err="1"/>
              <a:t>iteratif</a:t>
            </a:r>
            <a:r>
              <a:rPr lang="tr-TR" sz="2400" dirty="0"/>
              <a:t> yöntemle sonucu en iyileştirmeye çalışır.</a:t>
            </a:r>
          </a:p>
          <a:p>
            <a:r>
              <a:rPr lang="tr-TR" sz="2400" dirty="0" err="1"/>
              <a:t>Local</a:t>
            </a:r>
            <a:r>
              <a:rPr lang="tr-TR" sz="2400" dirty="0"/>
              <a:t> </a:t>
            </a:r>
            <a:r>
              <a:rPr lang="tr-TR" sz="2400" dirty="0" err="1"/>
              <a:t>search</a:t>
            </a:r>
            <a:r>
              <a:rPr lang="tr-TR" sz="2400" dirty="0"/>
              <a:t> ile yalnızca bir durum takip edilir.</a:t>
            </a:r>
          </a:p>
          <a:p>
            <a:r>
              <a:rPr lang="tr-TR" sz="2400" dirty="0"/>
              <a:t>Sadece komşu konumdaki durumlar hesap edilir. Bu sayede çok daha az hafıza kullanılır ve sonsuz durum uzayında kabul edilebilir sonuçlar bulunmasına yardımcı olur.</a:t>
            </a:r>
          </a:p>
        </p:txBody>
      </p:sp>
      <p:pic>
        <p:nvPicPr>
          <p:cNvPr id="3076" name="Picture 4" descr="Local Search">
            <a:extLst>
              <a:ext uri="{FF2B5EF4-FFF2-40B4-BE49-F238E27FC236}">
                <a16:creationId xmlns:a16="http://schemas.microsoft.com/office/drawing/2014/main" id="{63C0F0C4-42C0-4D1D-AF99-221B4BEBD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272" y="4705463"/>
            <a:ext cx="3829021" cy="202664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A5186E1B-9B71-4838-B658-30C9A58C115E}"/>
              </a:ext>
            </a:extLst>
          </p:cNvPr>
          <p:cNvSpPr txBox="1"/>
          <p:nvPr/>
        </p:nvSpPr>
        <p:spPr>
          <a:xfrm>
            <a:off x="6815163" y="4281149"/>
            <a:ext cx="1351652" cy="369332"/>
          </a:xfrm>
          <a:prstGeom prst="rect">
            <a:avLst/>
          </a:prstGeom>
          <a:noFill/>
        </p:spPr>
        <p:txBody>
          <a:bodyPr wrap="none" rtlCol="0">
            <a:spAutoFit/>
          </a:bodyPr>
          <a:lstStyle/>
          <a:p>
            <a:r>
              <a:rPr lang="tr-TR" dirty="0" err="1"/>
              <a:t>Hill-climbing</a:t>
            </a:r>
            <a:endParaRPr lang="tr-TR" dirty="0"/>
          </a:p>
        </p:txBody>
      </p:sp>
      <p:pic>
        <p:nvPicPr>
          <p:cNvPr id="3078" name="Picture 6" descr="N Queen Problem Using Recursive Backtracking | Code Pumpkin">
            <a:extLst>
              <a:ext uri="{FF2B5EF4-FFF2-40B4-BE49-F238E27FC236}">
                <a16:creationId xmlns:a16="http://schemas.microsoft.com/office/drawing/2014/main" id="{A778FF80-F6C2-48C7-AFB4-470378D47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25" y="4650481"/>
            <a:ext cx="2789979" cy="2081622"/>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FC9C4FDD-7CF0-4A5A-8FDF-CE44729CCB7C}"/>
              </a:ext>
            </a:extLst>
          </p:cNvPr>
          <p:cNvSpPr txBox="1"/>
          <p:nvPr/>
        </p:nvSpPr>
        <p:spPr>
          <a:xfrm>
            <a:off x="2219708" y="4226167"/>
            <a:ext cx="1116011" cy="369332"/>
          </a:xfrm>
          <a:prstGeom prst="rect">
            <a:avLst/>
          </a:prstGeom>
          <a:noFill/>
        </p:spPr>
        <p:txBody>
          <a:bodyPr wrap="none" rtlCol="0">
            <a:spAutoFit/>
          </a:bodyPr>
          <a:lstStyle/>
          <a:p>
            <a:r>
              <a:rPr lang="tr-TR" dirty="0"/>
              <a:t>n-</a:t>
            </a:r>
            <a:r>
              <a:rPr lang="tr-TR" dirty="0" err="1"/>
              <a:t>queens</a:t>
            </a:r>
            <a:r>
              <a:rPr lang="tr-TR" dirty="0"/>
              <a:t> </a:t>
            </a:r>
          </a:p>
        </p:txBody>
      </p:sp>
    </p:spTree>
    <p:extLst>
      <p:ext uri="{BB962C8B-B14F-4D97-AF65-F5344CB8AC3E}">
        <p14:creationId xmlns:p14="http://schemas.microsoft.com/office/powerpoint/2010/main" val="221676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533E91-7C3E-4389-A201-DB3522619493}"/>
              </a:ext>
            </a:extLst>
          </p:cNvPr>
          <p:cNvSpPr>
            <a:spLocks noGrp="1"/>
          </p:cNvSpPr>
          <p:nvPr>
            <p:ph type="title"/>
          </p:nvPr>
        </p:nvSpPr>
        <p:spPr>
          <a:xfrm>
            <a:off x="685801" y="379012"/>
            <a:ext cx="8410491" cy="1076077"/>
          </a:xfrm>
        </p:spPr>
        <p:txBody>
          <a:bodyPr/>
          <a:lstStyle/>
          <a:p>
            <a:r>
              <a:rPr lang="tr-TR" dirty="0"/>
              <a:t>Tabu </a:t>
            </a:r>
            <a:r>
              <a:rPr lang="tr-TR" dirty="0" err="1"/>
              <a:t>search</a:t>
            </a:r>
            <a:endParaRPr lang="tr-TR" dirty="0"/>
          </a:p>
        </p:txBody>
      </p:sp>
      <p:sp>
        <p:nvSpPr>
          <p:cNvPr id="3" name="İçerik Yer Tutucusu 2">
            <a:extLst>
              <a:ext uri="{FF2B5EF4-FFF2-40B4-BE49-F238E27FC236}">
                <a16:creationId xmlns:a16="http://schemas.microsoft.com/office/drawing/2014/main" id="{65D270E4-C071-4B0B-9B7C-7DCFA06DF567}"/>
              </a:ext>
            </a:extLst>
          </p:cNvPr>
          <p:cNvSpPr>
            <a:spLocks noGrp="1"/>
          </p:cNvSpPr>
          <p:nvPr>
            <p:ph idx="1"/>
          </p:nvPr>
        </p:nvSpPr>
        <p:spPr>
          <a:xfrm>
            <a:off x="685801" y="1048864"/>
            <a:ext cx="10131425" cy="4760272"/>
          </a:xfrm>
        </p:spPr>
        <p:txBody>
          <a:bodyPr>
            <a:normAutofit/>
          </a:bodyPr>
          <a:lstStyle/>
          <a:p>
            <a:r>
              <a:rPr lang="tr-TR" sz="2400" dirty="0"/>
              <a:t>Tabu arama </a:t>
            </a:r>
            <a:r>
              <a:rPr lang="tr-TR" sz="2400" dirty="0" err="1"/>
              <a:t>kombinatoryal</a:t>
            </a:r>
            <a:r>
              <a:rPr lang="tr-TR" sz="2400" dirty="0"/>
              <a:t> optimizasyon problemlerini çözmek için  </a:t>
            </a:r>
            <a:r>
              <a:rPr lang="tr-TR" sz="2400" dirty="0" err="1"/>
              <a:t>Fred</a:t>
            </a:r>
            <a:r>
              <a:rPr lang="tr-TR" sz="2400" dirty="0"/>
              <a:t> W. </a:t>
            </a:r>
            <a:r>
              <a:rPr lang="tr-TR" sz="2400" dirty="0" err="1"/>
              <a:t>Glover</a:t>
            </a:r>
            <a:r>
              <a:rPr lang="tr-TR" sz="2400" dirty="0"/>
              <a:t> tarafından 1986 yılında geliştirilmeye başlanıp 1989 yılında </a:t>
            </a:r>
            <a:r>
              <a:rPr lang="tr-TR" sz="2400" dirty="0" err="1"/>
              <a:t>formalize</a:t>
            </a:r>
            <a:r>
              <a:rPr lang="tr-TR" sz="2400" dirty="0"/>
              <a:t> edilmiş meta-sezgisel arama metodudur. </a:t>
            </a:r>
          </a:p>
          <a:p>
            <a:r>
              <a:rPr lang="tr-TR" sz="2400" dirty="0"/>
              <a:t>Tabu, Pasifik Okyanusu’nda bulunan Tonga Krallığı isimli ülkenin resmi dili olan </a:t>
            </a:r>
            <a:r>
              <a:rPr lang="tr-TR" sz="2400" dirty="0" err="1"/>
              <a:t>Tongaca’dan</a:t>
            </a:r>
            <a:r>
              <a:rPr lang="tr-TR" sz="2400" dirty="0"/>
              <a:t> gelmektedir. </a:t>
            </a:r>
          </a:p>
          <a:p>
            <a:r>
              <a:rPr lang="tr-TR" sz="2400" dirty="0"/>
              <a:t>Kelime itibarıyla kutsal oldukları gerekçesiyle dokunulmaması gerekilen değerler anlamındadır.</a:t>
            </a:r>
          </a:p>
        </p:txBody>
      </p:sp>
      <p:pic>
        <p:nvPicPr>
          <p:cNvPr id="4100" name="Picture 4" descr="Tonga Nerede, Tonga Neresi">
            <a:extLst>
              <a:ext uri="{FF2B5EF4-FFF2-40B4-BE49-F238E27FC236}">
                <a16:creationId xmlns:a16="http://schemas.microsoft.com/office/drawing/2014/main" id="{C916289F-6DF1-42E0-95D4-4982484AD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4989457"/>
            <a:ext cx="2914411" cy="16393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red W Glover - Alchetron, The Free Social Encyclopedia">
            <a:extLst>
              <a:ext uri="{FF2B5EF4-FFF2-40B4-BE49-F238E27FC236}">
                <a16:creationId xmlns:a16="http://schemas.microsoft.com/office/drawing/2014/main" id="{F32146A8-1A07-412D-8209-FB21918C6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672" y="0"/>
            <a:ext cx="1688328" cy="2292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60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57A1F8-BC6B-4BF1-87C9-CFE8D22B7762}"/>
              </a:ext>
            </a:extLst>
          </p:cNvPr>
          <p:cNvSpPr>
            <a:spLocks noGrp="1"/>
          </p:cNvSpPr>
          <p:nvPr>
            <p:ph type="title"/>
          </p:nvPr>
        </p:nvSpPr>
        <p:spPr/>
        <p:txBody>
          <a:bodyPr/>
          <a:lstStyle/>
          <a:p>
            <a:r>
              <a:rPr lang="tr-TR" dirty="0"/>
              <a:t>Tabu </a:t>
            </a:r>
            <a:r>
              <a:rPr lang="tr-TR" dirty="0" err="1"/>
              <a:t>search</a:t>
            </a:r>
            <a:endParaRPr lang="tr-TR" dirty="0"/>
          </a:p>
        </p:txBody>
      </p:sp>
      <p:sp>
        <p:nvSpPr>
          <p:cNvPr id="3" name="İçerik Yer Tutucusu 2">
            <a:extLst>
              <a:ext uri="{FF2B5EF4-FFF2-40B4-BE49-F238E27FC236}">
                <a16:creationId xmlns:a16="http://schemas.microsoft.com/office/drawing/2014/main" id="{377F8FF1-0DA4-476E-A9F3-ACB765C224BC}"/>
              </a:ext>
            </a:extLst>
          </p:cNvPr>
          <p:cNvSpPr>
            <a:spLocks noGrp="1"/>
          </p:cNvSpPr>
          <p:nvPr>
            <p:ph idx="1"/>
          </p:nvPr>
        </p:nvSpPr>
        <p:spPr>
          <a:xfrm>
            <a:off x="685801" y="1604433"/>
            <a:ext cx="10131425" cy="5157314"/>
          </a:xfrm>
        </p:spPr>
        <p:txBody>
          <a:bodyPr>
            <a:normAutofit/>
          </a:bodyPr>
          <a:lstStyle/>
          <a:p>
            <a:r>
              <a:rPr lang="tr-TR" sz="2400" dirty="0"/>
              <a:t>Tabu arama </a:t>
            </a:r>
            <a:r>
              <a:rPr lang="tr-TR" sz="2400" dirty="0" err="1"/>
              <a:t>local</a:t>
            </a:r>
            <a:r>
              <a:rPr lang="tr-TR" sz="2400" dirty="0"/>
              <a:t> arama metotlarını kullanan meta-sezgisel algoritmadır. Yani problemde </a:t>
            </a:r>
            <a:r>
              <a:rPr lang="tr-TR" sz="2400" dirty="0" err="1"/>
              <a:t>suboptimal</a:t>
            </a:r>
            <a:r>
              <a:rPr lang="tr-TR" sz="2400" dirty="0"/>
              <a:t> bir sonucu bulur ve daha iyi bir sonuç bulabilmek gayesiyle komşularını aramaya başlar. Bu yüzden bu algoritma ile en iyi sonucu bulmak amaçlanmamalıdır. </a:t>
            </a:r>
          </a:p>
          <a:p>
            <a:r>
              <a:rPr lang="tr-TR" sz="2400" dirty="0"/>
              <a:t>Tabu aramanın en büyük avantajı uyarlanabilir hafıza kullanımıdır. Bu sayede çok daha esnek arama davranışı sergilenebilir.</a:t>
            </a:r>
          </a:p>
          <a:p>
            <a:r>
              <a:rPr lang="tr-TR" sz="2400" dirty="0"/>
              <a:t>Alternatif yöntemlerde hafızayı har vurup harman savurmak ana yöntemken, hafızaya yönelik kullanımın azaltılmasında başvurabilecek en etkili yöntemlerden biri tabu arama olarak görülür.</a:t>
            </a:r>
          </a:p>
          <a:p>
            <a:endParaRPr lang="tr-TR" sz="2400" dirty="0"/>
          </a:p>
        </p:txBody>
      </p:sp>
    </p:spTree>
    <p:extLst>
      <p:ext uri="{BB962C8B-B14F-4D97-AF65-F5344CB8AC3E}">
        <p14:creationId xmlns:p14="http://schemas.microsoft.com/office/powerpoint/2010/main" val="116815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65FFE34-3282-464F-9DCE-3BFE65FE07FF}"/>
              </a:ext>
            </a:extLst>
          </p:cNvPr>
          <p:cNvSpPr>
            <a:spLocks noGrp="1"/>
          </p:cNvSpPr>
          <p:nvPr>
            <p:ph idx="1"/>
          </p:nvPr>
        </p:nvSpPr>
        <p:spPr>
          <a:xfrm>
            <a:off x="685799" y="1703991"/>
            <a:ext cx="10131425" cy="3649133"/>
          </a:xfrm>
        </p:spPr>
        <p:txBody>
          <a:bodyPr>
            <a:normAutofit/>
          </a:bodyPr>
          <a:lstStyle/>
          <a:p>
            <a:r>
              <a:rPr lang="tr-TR" sz="2400" dirty="0"/>
              <a:t>Lokal aramanın ana problemi olan platolarla karşılaşma ihtimali tabu arama algoritması için de geçerlidir. </a:t>
            </a:r>
          </a:p>
          <a:p>
            <a:r>
              <a:rPr lang="tr-TR" sz="2400" dirty="0"/>
              <a:t>Platoların varlığı uzayda sonucun maliyetine düşürecek lokal hareketin bulunmaması durumudur.</a:t>
            </a:r>
          </a:p>
          <a:p>
            <a:r>
              <a:rPr lang="tr-TR" sz="2400" dirty="0"/>
              <a:t>Bu problemin aşılabilmesi için rastgele lokal arama geliştirilmiştir.</a:t>
            </a:r>
          </a:p>
          <a:p>
            <a:endParaRPr lang="tr-TR" sz="2400" dirty="0"/>
          </a:p>
        </p:txBody>
      </p:sp>
      <p:sp>
        <p:nvSpPr>
          <p:cNvPr id="4" name="Başlık 1">
            <a:extLst>
              <a:ext uri="{FF2B5EF4-FFF2-40B4-BE49-F238E27FC236}">
                <a16:creationId xmlns:a16="http://schemas.microsoft.com/office/drawing/2014/main" id="{6F6A620C-F605-4B86-A1B2-857BD99034E3}"/>
              </a:ext>
            </a:extLst>
          </p:cNvPr>
          <p:cNvSpPr>
            <a:spLocks noGrp="1"/>
          </p:cNvSpPr>
          <p:nvPr>
            <p:ph type="title"/>
          </p:nvPr>
        </p:nvSpPr>
        <p:spPr>
          <a:xfrm>
            <a:off x="685800" y="513347"/>
            <a:ext cx="10131425" cy="1455738"/>
          </a:xfrm>
        </p:spPr>
        <p:txBody>
          <a:bodyPr/>
          <a:lstStyle/>
          <a:p>
            <a:r>
              <a:rPr lang="tr-TR" dirty="0"/>
              <a:t>Tabu </a:t>
            </a:r>
            <a:r>
              <a:rPr lang="tr-TR" dirty="0" err="1"/>
              <a:t>search</a:t>
            </a:r>
            <a:endParaRPr lang="tr-TR" dirty="0"/>
          </a:p>
        </p:txBody>
      </p:sp>
      <p:pic>
        <p:nvPicPr>
          <p:cNvPr id="5" name="Picture 2">
            <a:extLst>
              <a:ext uri="{FF2B5EF4-FFF2-40B4-BE49-F238E27FC236}">
                <a16:creationId xmlns:a16="http://schemas.microsoft.com/office/drawing/2014/main" id="{0EDD2B09-E87D-4E1F-B5DC-81810C9CD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304" y="4530510"/>
            <a:ext cx="3017921" cy="203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81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VLSI layout view of the LDPC decoder | Download Scientific Diagram">
            <a:extLst>
              <a:ext uri="{FF2B5EF4-FFF2-40B4-BE49-F238E27FC236}">
                <a16:creationId xmlns:a16="http://schemas.microsoft.com/office/drawing/2014/main" id="{B140662D-0D09-4F6B-94D7-49BBDF649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4513" y="260725"/>
            <a:ext cx="1851867" cy="1851867"/>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3064AEC8-9A53-405C-AD64-C528A2C9D091}"/>
              </a:ext>
            </a:extLst>
          </p:cNvPr>
          <p:cNvPicPr>
            <a:picLocks noChangeAspect="1"/>
          </p:cNvPicPr>
          <p:nvPr/>
        </p:nvPicPr>
        <p:blipFill>
          <a:blip r:embed="rId4"/>
          <a:stretch>
            <a:fillRect/>
          </a:stretch>
        </p:blipFill>
        <p:spPr>
          <a:xfrm>
            <a:off x="3290455" y="0"/>
            <a:ext cx="5611090" cy="6858000"/>
          </a:xfrm>
          <a:prstGeom prst="rect">
            <a:avLst/>
          </a:prstGeom>
          <a:effectLst>
            <a:glow>
              <a:schemeClr val="accent1"/>
            </a:glow>
            <a:outerShdw blurRad="406400" dir="4080000" algn="ctr" rotWithShape="0">
              <a:schemeClr val="accent1">
                <a:lumMod val="75000"/>
              </a:schemeClr>
            </a:outerShdw>
            <a:softEdge rad="190500"/>
          </a:effectLst>
        </p:spPr>
      </p:pic>
      <p:pic>
        <p:nvPicPr>
          <p:cNvPr id="6158" name="Picture 14" descr="İza Danışmanlık | Atık Yönetim Uygulaması Aylık Kütle Denge Rapor ...">
            <a:extLst>
              <a:ext uri="{FF2B5EF4-FFF2-40B4-BE49-F238E27FC236}">
                <a16:creationId xmlns:a16="http://schemas.microsoft.com/office/drawing/2014/main" id="{95A68ACE-0A12-4EF0-AA64-69C05A665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806" y="5337948"/>
            <a:ext cx="2689279" cy="1520052"/>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a:extLst>
              <a:ext uri="{FF2B5EF4-FFF2-40B4-BE49-F238E27FC236}">
                <a16:creationId xmlns:a16="http://schemas.microsoft.com/office/drawing/2014/main" id="{23ABC47C-22B9-488D-B984-C073BCFD26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569" y="4071833"/>
            <a:ext cx="2675087" cy="1894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66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30E7DD-3072-4B9A-A381-F27F562588B0}"/>
              </a:ext>
            </a:extLst>
          </p:cNvPr>
          <p:cNvSpPr>
            <a:spLocks noGrp="1"/>
          </p:cNvSpPr>
          <p:nvPr>
            <p:ph type="title"/>
          </p:nvPr>
        </p:nvSpPr>
        <p:spPr/>
        <p:txBody>
          <a:bodyPr/>
          <a:lstStyle/>
          <a:p>
            <a:r>
              <a:rPr lang="tr-TR" dirty="0"/>
              <a:t>Algoritmanın metodolojisi</a:t>
            </a:r>
          </a:p>
        </p:txBody>
      </p:sp>
      <p:sp>
        <p:nvSpPr>
          <p:cNvPr id="3" name="İçerik Yer Tutucusu 2">
            <a:extLst>
              <a:ext uri="{FF2B5EF4-FFF2-40B4-BE49-F238E27FC236}">
                <a16:creationId xmlns:a16="http://schemas.microsoft.com/office/drawing/2014/main" id="{73583111-CAE2-49E6-9009-0D78E171278B}"/>
              </a:ext>
            </a:extLst>
          </p:cNvPr>
          <p:cNvSpPr>
            <a:spLocks noGrp="1"/>
          </p:cNvSpPr>
          <p:nvPr>
            <p:ph idx="1"/>
          </p:nvPr>
        </p:nvSpPr>
        <p:spPr/>
        <p:txBody>
          <a:bodyPr>
            <a:normAutofit/>
          </a:bodyPr>
          <a:lstStyle/>
          <a:p>
            <a:r>
              <a:rPr lang="tr-TR" sz="2400" dirty="0"/>
              <a:t>Tabu arama tıpkı diğer lokal veya komşu aramalarıyla aynı şekilde , istenilen koşulu sağlayana kadar bir noktadan </a:t>
            </a:r>
            <a:r>
              <a:rPr lang="tr-TR" sz="2400" dirty="0" err="1"/>
              <a:t>iteratif</a:t>
            </a:r>
            <a:r>
              <a:rPr lang="tr-TR" sz="2400" dirty="0"/>
              <a:t> bir şekilde başka noktaya gider.</a:t>
            </a:r>
          </a:p>
          <a:p>
            <a:r>
              <a:rPr lang="tr-TR" sz="2400" dirty="0"/>
              <a:t>Her bir çözüm (x) ilişkilendirilmiş başka bir komşuya sahiptir (N(x) ⊂ X) ve her çözüme (x′∈ N(x)) x’ ten başlayarak </a:t>
            </a:r>
            <a:r>
              <a:rPr lang="tr-TR" sz="2400" i="1" dirty="0"/>
              <a:t>hareket </a:t>
            </a:r>
            <a:r>
              <a:rPr lang="tr-TR" sz="2400" dirty="0"/>
              <a:t>adı verilen operasyonla ulaşılır.</a:t>
            </a:r>
          </a:p>
          <a:p>
            <a:r>
              <a:rPr lang="tr-TR" sz="2400" dirty="0"/>
              <a:t>Tabu arama ana amacı f(x) ‘i minimuma indirmek olan bir algoritmadır. Yalnızca izin verilmiş hareketleri kullanarak komşularına hareket etmekte ve mevcut çözümü iyileştirmeye çalışmaktadır. Daha iyi bir sonuç bulamayınca ise sonlanır.</a:t>
            </a:r>
          </a:p>
        </p:txBody>
      </p:sp>
    </p:spTree>
    <p:extLst>
      <p:ext uri="{BB962C8B-B14F-4D97-AF65-F5344CB8AC3E}">
        <p14:creationId xmlns:p14="http://schemas.microsoft.com/office/powerpoint/2010/main" val="159384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30E7DD-3072-4B9A-A381-F27F562588B0}"/>
              </a:ext>
            </a:extLst>
          </p:cNvPr>
          <p:cNvSpPr>
            <a:spLocks noGrp="1"/>
          </p:cNvSpPr>
          <p:nvPr>
            <p:ph type="title"/>
          </p:nvPr>
        </p:nvSpPr>
        <p:spPr/>
        <p:txBody>
          <a:bodyPr/>
          <a:lstStyle/>
          <a:p>
            <a:r>
              <a:rPr lang="tr-TR" dirty="0"/>
              <a:t>Algoritmanın metodolojisi</a:t>
            </a:r>
          </a:p>
        </p:txBody>
      </p:sp>
      <p:sp>
        <p:nvSpPr>
          <p:cNvPr id="3" name="İçerik Yer Tutucusu 2">
            <a:extLst>
              <a:ext uri="{FF2B5EF4-FFF2-40B4-BE49-F238E27FC236}">
                <a16:creationId xmlns:a16="http://schemas.microsoft.com/office/drawing/2014/main" id="{73583111-CAE2-49E6-9009-0D78E171278B}"/>
              </a:ext>
            </a:extLst>
          </p:cNvPr>
          <p:cNvSpPr>
            <a:spLocks noGrp="1"/>
          </p:cNvSpPr>
          <p:nvPr>
            <p:ph idx="1"/>
          </p:nvPr>
        </p:nvSpPr>
        <p:spPr>
          <a:xfrm>
            <a:off x="685801" y="1998943"/>
            <a:ext cx="10131425" cy="4370051"/>
          </a:xfrm>
        </p:spPr>
        <p:txBody>
          <a:bodyPr>
            <a:normAutofit/>
          </a:bodyPr>
          <a:lstStyle/>
          <a:p>
            <a:r>
              <a:rPr lang="tr-TR" sz="2400" dirty="0"/>
              <a:t>Kısa ve uzun zamanlı hafıza yapıları komşuların derlenmesinden sorumludur. Başka bir deyişle arama sırasında geçmiş durumlarda meydana gelen değişimlerin bir şekilde kayıt altına alınması gereklidir.</a:t>
            </a:r>
          </a:p>
          <a:p>
            <a:r>
              <a:rPr lang="tr-TR" sz="2400" dirty="0"/>
              <a:t>Kısa zamanlı hususlarda komşular o anki çözüme ait bir alt küme oluştururlar ve hafıza dışlanan komşuları tutmaktan sorumludur.</a:t>
            </a:r>
          </a:p>
          <a:p>
            <a:r>
              <a:rPr lang="tr-TR" sz="2400" dirty="0"/>
              <a:t>Uzun zamanlı hususlarda ise komşular o anki çözüme ait olmayanlar da dahil olacak şekilde genişletilebilir. Geçmişte değerlendirilmiş maliyeti az çözümlerin komşu olarak değerlendirilmesi buna örnek olarak verilebilir.</a:t>
            </a:r>
          </a:p>
        </p:txBody>
      </p:sp>
    </p:spTree>
    <p:extLst>
      <p:ext uri="{BB962C8B-B14F-4D97-AF65-F5344CB8AC3E}">
        <p14:creationId xmlns:p14="http://schemas.microsoft.com/office/powerpoint/2010/main" val="2248973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Mor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3.xml><?xml version="1.0" encoding="utf-8"?>
<a:themeOverride xmlns:a="http://schemas.openxmlformats.org/drawingml/2006/main">
  <a:clrScheme name="Kağıt">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docProps/app.xml><?xml version="1.0" encoding="utf-8"?>
<Properties xmlns="http://schemas.openxmlformats.org/officeDocument/2006/extended-properties" xmlns:vt="http://schemas.openxmlformats.org/officeDocument/2006/docPropsVTypes">
  <Template/>
  <TotalTime>875</TotalTime>
  <Words>681</Words>
  <Application>Microsoft Office PowerPoint</Application>
  <PresentationFormat>Geniş ekran</PresentationFormat>
  <Paragraphs>57</Paragraphs>
  <Slides>14</Slides>
  <Notes>0</Notes>
  <HiddenSlides>0</HiddenSlides>
  <MMClips>0</MMClips>
  <ScaleCrop>false</ScaleCrop>
  <HeadingPairs>
    <vt:vector size="8" baseType="variant">
      <vt:variant>
        <vt:lpstr>Kullanılan Yazı Tipleri</vt:lpstr>
      </vt:variant>
      <vt:variant>
        <vt:i4>4</vt:i4>
      </vt:variant>
      <vt:variant>
        <vt:lpstr>Tema</vt:lpstr>
      </vt:variant>
      <vt:variant>
        <vt:i4>2</vt:i4>
      </vt:variant>
      <vt:variant>
        <vt:lpstr>Eklenmiş OLE Hizmet Programları</vt:lpstr>
      </vt:variant>
      <vt:variant>
        <vt:i4>1</vt:i4>
      </vt:variant>
      <vt:variant>
        <vt:lpstr>Slayt Başlıkları</vt:lpstr>
      </vt:variant>
      <vt:variant>
        <vt:i4>14</vt:i4>
      </vt:variant>
    </vt:vector>
  </HeadingPairs>
  <TitlesOfParts>
    <vt:vector size="21" baseType="lpstr">
      <vt:lpstr>Arial</vt:lpstr>
      <vt:lpstr>Calibri</vt:lpstr>
      <vt:lpstr>Calibri Light</vt:lpstr>
      <vt:lpstr>Corbel</vt:lpstr>
      <vt:lpstr>Gökyüzü</vt:lpstr>
      <vt:lpstr>Paralaks</vt:lpstr>
      <vt:lpstr>Presentation</vt:lpstr>
      <vt:lpstr>TABU ARAMA</vt:lpstr>
      <vt:lpstr>ANAHTAR KELİMELER</vt:lpstr>
      <vt:lpstr>Local search VE OPTİMİZASYON</vt:lpstr>
      <vt:lpstr>Tabu search</vt:lpstr>
      <vt:lpstr>Tabu search</vt:lpstr>
      <vt:lpstr>Tabu search</vt:lpstr>
      <vt:lpstr>PowerPoint Sunusu</vt:lpstr>
      <vt:lpstr>Algoritmanın metodolojisi</vt:lpstr>
      <vt:lpstr>Algoritmanın metodolojisi</vt:lpstr>
      <vt:lpstr>Algoritmanın metodolojisi</vt:lpstr>
      <vt:lpstr>ALGORİTMANIN METODOLOJİSİ</vt:lpstr>
      <vt:lpstr>ALGORİTMA</vt:lpstr>
      <vt:lpstr>N-QueenS</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 ARAMA</dc:title>
  <dc:creator>enes akın</dc:creator>
  <cp:lastModifiedBy>enes akın</cp:lastModifiedBy>
  <cp:revision>37</cp:revision>
  <dcterms:created xsi:type="dcterms:W3CDTF">2020-03-25T11:19:30Z</dcterms:created>
  <dcterms:modified xsi:type="dcterms:W3CDTF">2020-04-08T13:05:14Z</dcterms:modified>
</cp:coreProperties>
</file>