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0"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8D2DC-DF62-4356-A117-EDC0C1BCDB3B}" type="datetimeFigureOut">
              <a:rPr lang="tr-TR" smtClean="0"/>
              <a:t>26.04.2020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72040-E0AC-44BD-B383-7A03E4C31607}" type="slidenum">
              <a:rPr lang="tr-TR" smtClean="0"/>
              <a:t>‹#›</a:t>
            </a:fld>
            <a:endParaRPr lang="tr-TR"/>
          </a:p>
        </p:txBody>
      </p:sp>
    </p:spTree>
    <p:extLst>
      <p:ext uri="{BB962C8B-B14F-4D97-AF65-F5344CB8AC3E}">
        <p14:creationId xmlns:p14="http://schemas.microsoft.com/office/powerpoint/2010/main" val="18305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3972040-E0AC-44BD-B383-7A03E4C31607}" type="slidenum">
              <a:rPr lang="tr-TR" smtClean="0"/>
              <a:t>2</a:t>
            </a:fld>
            <a:endParaRPr lang="tr-TR"/>
          </a:p>
        </p:txBody>
      </p:sp>
    </p:spTree>
    <p:extLst>
      <p:ext uri="{BB962C8B-B14F-4D97-AF65-F5344CB8AC3E}">
        <p14:creationId xmlns:p14="http://schemas.microsoft.com/office/powerpoint/2010/main" val="201867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3972040-E0AC-44BD-B383-7A03E4C31607}" type="slidenum">
              <a:rPr lang="tr-TR" smtClean="0"/>
              <a:t>7</a:t>
            </a:fld>
            <a:endParaRPr lang="tr-TR"/>
          </a:p>
        </p:txBody>
      </p:sp>
    </p:spTree>
    <p:extLst>
      <p:ext uri="{BB962C8B-B14F-4D97-AF65-F5344CB8AC3E}">
        <p14:creationId xmlns:p14="http://schemas.microsoft.com/office/powerpoint/2010/main" val="199196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3972040-E0AC-44BD-B383-7A03E4C31607}" type="slidenum">
              <a:rPr lang="tr-TR" smtClean="0"/>
              <a:t>21</a:t>
            </a:fld>
            <a:endParaRPr lang="tr-TR"/>
          </a:p>
        </p:txBody>
      </p:sp>
    </p:spTree>
    <p:extLst>
      <p:ext uri="{BB962C8B-B14F-4D97-AF65-F5344CB8AC3E}">
        <p14:creationId xmlns:p14="http://schemas.microsoft.com/office/powerpoint/2010/main" val="168996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888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965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472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6602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33475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0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5069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13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6702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5543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119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7215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107079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1101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67288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02369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0240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2091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C04E684-10F4-4CC3-A0B9-F03AA7BE37CF}"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23535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C04E684-10F4-4CC3-A0B9-F03AA7BE37CF}"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647566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546212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737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3980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952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740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306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181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9063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4/26/2020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00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4/26/2020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11199771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04E684-10F4-4CC3-A0B9-F03AA7BE37CF}" type="datetimeFigureOut">
              <a:rPr lang="en-US" smtClean="0"/>
              <a:t>4/26/2020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92252433"/>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ışık, yıldız içeren bir resim&#10;&#10;Açıklama otomatik olarak oluşturuldu">
            <a:extLst>
              <a:ext uri="{FF2B5EF4-FFF2-40B4-BE49-F238E27FC236}">
                <a16:creationId xmlns:a16="http://schemas.microsoft.com/office/drawing/2014/main" id="{D31C9FC6-5774-4076-B9B4-E179BEE3414A}"/>
              </a:ext>
            </a:extLst>
          </p:cNvPr>
          <p:cNvPicPr>
            <a:picLocks noChangeAspect="1"/>
          </p:cNvPicPr>
          <p:nvPr/>
        </p:nvPicPr>
        <p:blipFill rotWithShape="1">
          <a:blip r:embed="rId2">
            <a:extLst>
              <a:ext uri="{28A0092B-C50C-407E-A947-70E740481C1C}">
                <a14:useLocalDpi xmlns:a14="http://schemas.microsoft.com/office/drawing/2010/main" val="0"/>
              </a:ext>
            </a:extLst>
          </a:blip>
          <a:srcRect l="11112"/>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C27900D9-99F8-418A-9696-D813DC17B712}"/>
              </a:ext>
            </a:extLst>
          </p:cNvPr>
          <p:cNvSpPr>
            <a:spLocks noGrp="1"/>
          </p:cNvSpPr>
          <p:nvPr>
            <p:ph type="ctrTitle"/>
          </p:nvPr>
        </p:nvSpPr>
        <p:spPr>
          <a:xfrm>
            <a:off x="178771" y="195462"/>
            <a:ext cx="5914174" cy="3569242"/>
          </a:xfrm>
        </p:spPr>
        <p:txBody>
          <a:bodyPr anchor="t">
            <a:normAutofit/>
          </a:bodyPr>
          <a:lstStyle/>
          <a:p>
            <a:r>
              <a:rPr lang="tr-TR" sz="6000" dirty="0">
                <a:solidFill>
                  <a:schemeClr val="bg2">
                    <a:lumMod val="20000"/>
                    <a:lumOff val="80000"/>
                  </a:schemeClr>
                </a:solidFill>
                <a:latin typeface="+mn-lt"/>
              </a:rPr>
              <a:t>Tabu arama algoritması</a:t>
            </a:r>
          </a:p>
        </p:txBody>
      </p:sp>
      <p:sp>
        <p:nvSpPr>
          <p:cNvPr id="3" name="Alt Başlık 2">
            <a:extLst>
              <a:ext uri="{FF2B5EF4-FFF2-40B4-BE49-F238E27FC236}">
                <a16:creationId xmlns:a16="http://schemas.microsoft.com/office/drawing/2014/main" id="{9198A9AA-A91E-44E4-85E5-07FBC459D736}"/>
              </a:ext>
            </a:extLst>
          </p:cNvPr>
          <p:cNvSpPr>
            <a:spLocks noGrp="1"/>
          </p:cNvSpPr>
          <p:nvPr>
            <p:ph type="subTitle" idx="1"/>
          </p:nvPr>
        </p:nvSpPr>
        <p:spPr>
          <a:xfrm>
            <a:off x="643466" y="4551036"/>
            <a:ext cx="5449479" cy="1663495"/>
          </a:xfrm>
        </p:spPr>
        <p:txBody>
          <a:bodyPr anchor="b">
            <a:normAutofit/>
          </a:bodyPr>
          <a:lstStyle/>
          <a:p>
            <a:pPr>
              <a:lnSpc>
                <a:spcPct val="90000"/>
              </a:lnSpc>
            </a:pPr>
            <a:r>
              <a:rPr lang="tr-TR" sz="2000" dirty="0">
                <a:solidFill>
                  <a:schemeClr val="bg1"/>
                </a:solidFill>
              </a:rPr>
              <a:t>HAZIRLAYANLAR:</a:t>
            </a:r>
          </a:p>
          <a:p>
            <a:pPr>
              <a:lnSpc>
                <a:spcPct val="90000"/>
              </a:lnSpc>
            </a:pPr>
            <a:r>
              <a:rPr lang="tr-TR" sz="2000" dirty="0">
                <a:solidFill>
                  <a:schemeClr val="bg1"/>
                </a:solidFill>
              </a:rPr>
              <a:t>G161210053 EMRE MUTLU</a:t>
            </a:r>
          </a:p>
          <a:p>
            <a:pPr>
              <a:lnSpc>
                <a:spcPct val="90000"/>
              </a:lnSpc>
            </a:pPr>
            <a:r>
              <a:rPr lang="tr-TR" sz="2000" dirty="0">
                <a:solidFill>
                  <a:schemeClr val="bg1"/>
                </a:solidFill>
              </a:rPr>
              <a:t>G161210025  BERAT YONCACILAR</a:t>
            </a:r>
          </a:p>
          <a:p>
            <a:pPr>
              <a:lnSpc>
                <a:spcPct val="90000"/>
              </a:lnSpc>
            </a:pPr>
            <a:r>
              <a:rPr lang="tr-TR" sz="2000" dirty="0">
                <a:solidFill>
                  <a:schemeClr val="bg1"/>
                </a:solidFill>
              </a:rPr>
              <a:t>G161210065 –MEHMET TAYFUR ÜNAL</a:t>
            </a:r>
          </a:p>
        </p:txBody>
      </p:sp>
    </p:spTree>
    <p:extLst>
      <p:ext uri="{BB962C8B-B14F-4D97-AF65-F5344CB8AC3E}">
        <p14:creationId xmlns:p14="http://schemas.microsoft.com/office/powerpoint/2010/main" val="294643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b="1" dirty="0"/>
              <a:t>Başlangıç çözümünün oluşturulması </a:t>
            </a:r>
          </a:p>
          <a:p>
            <a:pPr marL="0" indent="0">
              <a:buNone/>
            </a:pPr>
            <a:r>
              <a:rPr lang="tr-TR" dirty="0"/>
              <a:t>En genel şekilde başlangıç çözümü </a:t>
            </a:r>
            <a:r>
              <a:rPr lang="tr-TR" dirty="0" err="1"/>
              <a:t>rastsal</a:t>
            </a:r>
            <a:r>
              <a:rPr lang="tr-TR" dirty="0"/>
              <a:t> olarak elde edilir. Ancak ilgilenilen, problem için geliştirilmiş olan bir sezgisel algoritmadan yararlanarak da başlangıç çözümünden elde edilmesi mümkündür.</a:t>
            </a:r>
          </a:p>
          <a:p>
            <a:endParaRPr lang="tr-TR" dirty="0"/>
          </a:p>
          <a:p>
            <a:endParaRPr lang="tr-TR"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429916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b="1" dirty="0"/>
              <a:t>Hareket Mekanizması </a:t>
            </a:r>
          </a:p>
          <a:p>
            <a:pPr marL="0" indent="0">
              <a:buNone/>
            </a:pPr>
            <a:r>
              <a:rPr lang="tr-TR" dirty="0"/>
              <a:t>Mevcut bir çözümde yapılan bir değişiklikle yeni bir çözümün elde edilmesi hareket mekanizmasıyla gerçekleştirilir. Hareket mekanizmasındaki olası hareketler, mevcut çözümün komşularını oluşturur.</a:t>
            </a:r>
          </a:p>
          <a:p>
            <a:endParaRPr lang="tr-TR"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81910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200" b="1" dirty="0"/>
              <a:t>Komşuluk</a:t>
            </a:r>
            <a:r>
              <a:rPr lang="tr-TR" sz="2200" dirty="0"/>
              <a:t> </a:t>
            </a:r>
          </a:p>
          <a:p>
            <a:pPr marL="0" indent="0">
              <a:buNone/>
            </a:pPr>
            <a:r>
              <a:rPr lang="tr-TR" sz="1800" dirty="0"/>
              <a:t>Tabu Aramada en önemli  bileşenlerden birisi de komşuluk yapısıdır. Çözümü iyileştirmek için amaç fonksiyonun değeri açısından en iyi hareketlerin seçilmesidir. </a:t>
            </a:r>
          </a:p>
          <a:p>
            <a:pPr marL="0" indent="0">
              <a:buNone/>
            </a:pPr>
            <a:r>
              <a:rPr lang="tr-TR" sz="1800" dirty="0"/>
              <a:t>Komşulukların oluşturulmasında  seçilen komşuluk üretme  yapısına göre  problem boyutu n olduğu durumda (n-1) tane komşuluk üretilir.</a:t>
            </a:r>
          </a:p>
          <a:p>
            <a:endParaRPr lang="tr-TR"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29758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fontScale="92500" lnSpcReduction="10000"/>
          </a:bodyPr>
          <a:lstStyle/>
          <a:p>
            <a:r>
              <a:rPr lang="tr-TR" sz="2400" b="1" dirty="0"/>
              <a:t>Hafıza</a:t>
            </a:r>
          </a:p>
          <a:p>
            <a:pPr marL="0" indent="0">
              <a:buNone/>
            </a:pPr>
            <a:r>
              <a:rPr lang="tr-TR" dirty="0"/>
              <a:t>TA algoritmasının temel elemanlarından biride hafızadır. Arama boyunca ortaya çıkan durumlar, H hafızasına kayıt edilir. Yapılmasına izin verilmeyen hareketler "tabu" olarak adlandırılır yani yasaklanır ve esnek hafıza içinde "tabu listesi" adı altında kaydedilirler. Bu hareketler belli bir süre sonra bazı şartları sağlarlarsa  tabu listesinden çıkarılır ve yapılmasına izin verilir.</a:t>
            </a:r>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22204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dirty="0"/>
              <a:t>Hafıza(devam)</a:t>
            </a:r>
          </a:p>
          <a:p>
            <a:r>
              <a:rPr lang="tr-TR" sz="2400" dirty="0"/>
              <a:t>Kısa Dönem Hafıza</a:t>
            </a:r>
          </a:p>
          <a:p>
            <a:pPr marL="0" indent="0">
              <a:buNone/>
            </a:pPr>
            <a:r>
              <a:rPr lang="sv-SE" dirty="0"/>
              <a:t>En temel  bellek yapısıdır</a:t>
            </a:r>
            <a:r>
              <a:rPr lang="tr-TR" dirty="0"/>
              <a:t>.</a:t>
            </a:r>
          </a:p>
          <a:p>
            <a:pPr marL="0" indent="0">
              <a:buNone/>
            </a:pPr>
            <a:r>
              <a:rPr lang="tr-TR" dirty="0"/>
              <a:t> Yakın geçmişte yapılan hareketlerin bir süre için tabu olarak işaretlemesi asli görevidir.</a:t>
            </a:r>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208210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Hafıza(devam)</a:t>
            </a:r>
          </a:p>
          <a:p>
            <a:r>
              <a:rPr lang="tr-TR" sz="2400" dirty="0"/>
              <a:t>Orta ve Uzun Dönem Hafıza</a:t>
            </a:r>
          </a:p>
          <a:p>
            <a:pPr marL="0" indent="0">
              <a:buNone/>
            </a:pPr>
            <a:r>
              <a:rPr lang="tr-TR" sz="2400" dirty="0"/>
              <a:t> Yapılan hareketlerin sıklığını bellekte tutar.</a:t>
            </a:r>
            <a:r>
              <a:rPr lang="nn-NO" sz="2400" dirty="0"/>
              <a:t> </a:t>
            </a:r>
            <a:r>
              <a:rPr lang="tr-TR" sz="2400" dirty="0"/>
              <a:t>Kısa dönem hafıza ile </a:t>
            </a:r>
            <a:r>
              <a:rPr lang="nn-NO" sz="2400" dirty="0"/>
              <a:t>ikincil bir bellek olarak kullanılır</a:t>
            </a:r>
            <a:r>
              <a:rPr lang="tr-TR" sz="2400" dirty="0"/>
              <a:t>.</a:t>
            </a:r>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63577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Tabu Listesi</a:t>
            </a:r>
          </a:p>
          <a:p>
            <a:pPr marL="0" indent="0">
              <a:buNone/>
            </a:pPr>
            <a:r>
              <a:rPr lang="tr-TR" sz="2400" dirty="0"/>
              <a:t>Araştırmanın herhangi bir  </a:t>
            </a:r>
            <a:r>
              <a:rPr lang="tr-TR" sz="2400" dirty="0" err="1"/>
              <a:t>iterasyonu</a:t>
            </a:r>
            <a:r>
              <a:rPr lang="tr-TR" sz="2400" dirty="0"/>
              <a:t> içinde hangi seçimlerin tabu grubu olmak zorunda olduğu ve kaç tanesi üzerinde karar verme ve tabu listesini güncelleme ile ilgilenir.</a:t>
            </a:r>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88125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Tabu Yıkma Kriterleri </a:t>
            </a:r>
          </a:p>
          <a:p>
            <a:pPr marL="0" indent="0">
              <a:buNone/>
            </a:pPr>
            <a:r>
              <a:rPr lang="tr-TR" dirty="0"/>
              <a:t>Tabu yıkma kriterleri, tabunun ortadan kalkabileceği durumları ifade etmektedir. En genel tabu yıkma kriteri, mevcut durumdan daha iyi bir sonuç verecek tabu hareketinin yapılmasına izin verilmesidir.</a:t>
            </a:r>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279115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fontScale="77500" lnSpcReduction="20000"/>
          </a:bodyPr>
          <a:lstStyle/>
          <a:p>
            <a:r>
              <a:rPr lang="tr-TR" sz="3600" b="1" dirty="0"/>
              <a:t>Durdurma Koşulları</a:t>
            </a:r>
          </a:p>
          <a:p>
            <a:pPr marL="0" indent="0">
              <a:buNone/>
            </a:pPr>
            <a:r>
              <a:rPr lang="tr-TR" sz="2800" dirty="0"/>
              <a:t>- Seçilen bir komşu çözümün komşusunun olmaması </a:t>
            </a:r>
          </a:p>
          <a:p>
            <a:pPr marL="0" indent="0">
              <a:buNone/>
            </a:pPr>
            <a:r>
              <a:rPr lang="tr-TR" sz="2800" dirty="0"/>
              <a:t>- Belirli bir </a:t>
            </a:r>
            <a:r>
              <a:rPr lang="tr-TR" sz="2800" dirty="0" err="1"/>
              <a:t>iterasyon</a:t>
            </a:r>
            <a:r>
              <a:rPr lang="tr-TR" sz="2800" dirty="0"/>
              <a:t> sayısına ulaşılması </a:t>
            </a:r>
          </a:p>
          <a:p>
            <a:pPr marL="0" indent="0">
              <a:buNone/>
            </a:pPr>
            <a:r>
              <a:rPr lang="tr-TR" sz="2800" dirty="0"/>
              <a:t>- Belirli bir çözüm değerine ulaşılması </a:t>
            </a:r>
          </a:p>
          <a:p>
            <a:pPr marL="0" indent="0">
              <a:buNone/>
            </a:pPr>
            <a:r>
              <a:rPr lang="tr-TR" sz="2800" dirty="0"/>
              <a:t>- Algoritmanın bir yerde tıkanması ve daha iyi sonuç üretememesi </a:t>
            </a:r>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29511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Tabu aramanın algoritması</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lnSpcReduction="10000"/>
          </a:bodyPr>
          <a:lstStyle/>
          <a:p>
            <a:r>
              <a:rPr lang="tr-TR" sz="2800" b="1" dirty="0"/>
              <a:t>Adım:1</a:t>
            </a:r>
          </a:p>
          <a:p>
            <a:pPr marL="0" indent="0">
              <a:buNone/>
            </a:pPr>
            <a:r>
              <a:rPr lang="tr-TR" sz="2400" dirty="0"/>
              <a:t>Tabu arama </a:t>
            </a:r>
            <a:r>
              <a:rPr lang="tr-TR" sz="2400" dirty="0">
                <a:effectLst/>
              </a:rPr>
              <a:t>algoritması, bir başlangıç çözümü ile aramaya başlar.</a:t>
            </a:r>
          </a:p>
          <a:p>
            <a:pPr marL="0" indent="0">
              <a:buNone/>
            </a:pPr>
            <a:r>
              <a:rPr lang="tr-TR" sz="2400" dirty="0">
                <a:effectLst/>
              </a:rPr>
              <a:t>-Genel kavramlarda belirtildiği gibi başlangıç çözümü rastgeledir.(başka bir yöntem kullanılmamışsa)</a:t>
            </a:r>
            <a:endParaRPr lang="tr-TR" sz="2400"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285206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ışık, yıldız içeren bir resim&#10;&#10;Açıklama otomatik olarak oluşturuldu">
            <a:extLst>
              <a:ext uri="{FF2B5EF4-FFF2-40B4-BE49-F238E27FC236}">
                <a16:creationId xmlns:a16="http://schemas.microsoft.com/office/drawing/2014/main" id="{7215611A-2269-4EEE-9998-4F79E1FCCD24}"/>
              </a:ext>
            </a:extLst>
          </p:cNvPr>
          <p:cNvPicPr>
            <a:picLocks noChangeAspect="1"/>
          </p:cNvPicPr>
          <p:nvPr/>
        </p:nvPicPr>
        <p:blipFill rotWithShape="1">
          <a:blip r:embed="rId3">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5" name="Content Placeholder 17">
            <a:extLst>
              <a:ext uri="{FF2B5EF4-FFF2-40B4-BE49-F238E27FC236}">
                <a16:creationId xmlns:a16="http://schemas.microsoft.com/office/drawing/2014/main" id="{12C9769F-DF91-4201-BC4B-7D21350C93E4}"/>
              </a:ext>
            </a:extLst>
          </p:cNvPr>
          <p:cNvSpPr>
            <a:spLocks noGrp="1"/>
          </p:cNvSpPr>
          <p:nvPr>
            <p:ph idx="1"/>
          </p:nvPr>
        </p:nvSpPr>
        <p:spPr>
          <a:xfrm>
            <a:off x="6116571" y="252920"/>
            <a:ext cx="5656632" cy="6128425"/>
          </a:xfrm>
        </p:spPr>
        <p:txBody>
          <a:bodyPr>
            <a:normAutofit/>
          </a:bodyPr>
          <a:lstStyle/>
          <a:p>
            <a:pPr marL="0" indent="0">
              <a:buNone/>
            </a:pPr>
            <a:r>
              <a:rPr lang="tr-TR" sz="3600" dirty="0">
                <a:latin typeface="+mj-lt"/>
              </a:rPr>
              <a:t>TABU ARAMA ALGORİTMASI</a:t>
            </a:r>
            <a:r>
              <a:rPr lang="tr-TR" dirty="0">
                <a:latin typeface="+mj-lt"/>
              </a:rPr>
              <a:t> </a:t>
            </a:r>
          </a:p>
          <a:p>
            <a:endParaRPr lang="tr-TR" dirty="0">
              <a:latin typeface="Arial Nova Light" panose="020B0304020202020204" pitchFamily="34" charset="0"/>
            </a:endParaRPr>
          </a:p>
          <a:p>
            <a:r>
              <a:rPr lang="tr-TR" sz="2400" dirty="0">
                <a:latin typeface="Arial Nova Light" panose="020B0304020202020204" pitchFamily="34" charset="0"/>
              </a:rPr>
              <a:t>Tabu Arama Algoritması, optimizasyon problemlerinin çözümü için geliştirilmiş </a:t>
            </a:r>
            <a:r>
              <a:rPr lang="tr-TR" sz="2400" b="1" dirty="0">
                <a:latin typeface="Arial Nova Light" panose="020B0304020202020204" pitchFamily="34" charset="0"/>
              </a:rPr>
              <a:t>meta-sezgisel</a:t>
            </a:r>
            <a:r>
              <a:rPr lang="tr-TR" sz="2400" dirty="0">
                <a:latin typeface="Arial Nova Light" panose="020B0304020202020204" pitchFamily="34" charset="0"/>
              </a:rPr>
              <a:t> </a:t>
            </a:r>
            <a:r>
              <a:rPr lang="tr-TR" sz="2400" dirty="0" err="1">
                <a:latin typeface="Arial Nova Light" panose="020B0304020202020204" pitchFamily="34" charset="0"/>
              </a:rPr>
              <a:t>iteratif</a:t>
            </a:r>
            <a:r>
              <a:rPr lang="tr-TR" sz="2400" dirty="0">
                <a:latin typeface="Arial Nova Light" panose="020B0304020202020204" pitchFamily="34" charset="0"/>
              </a:rPr>
              <a:t> bir araştırma algoritmasıdır.</a:t>
            </a:r>
          </a:p>
          <a:p>
            <a:endParaRPr lang="tr-TR" dirty="0"/>
          </a:p>
          <a:p>
            <a:endParaRPr lang="en-US" sz="2000" dirty="0"/>
          </a:p>
        </p:txBody>
      </p:sp>
    </p:spTree>
    <p:extLst>
      <p:ext uri="{BB962C8B-B14F-4D97-AF65-F5344CB8AC3E}">
        <p14:creationId xmlns:p14="http://schemas.microsoft.com/office/powerpoint/2010/main" val="106400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Tabu aramanın algoritması</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Adım:2</a:t>
            </a:r>
          </a:p>
          <a:p>
            <a:pPr marL="0" indent="0">
              <a:buNone/>
            </a:pPr>
            <a:r>
              <a:rPr lang="tr-TR" sz="2400" dirty="0">
                <a:effectLst/>
              </a:rPr>
              <a:t>Algoritmanın her </a:t>
            </a:r>
            <a:r>
              <a:rPr lang="tr-TR" sz="2400" dirty="0" err="1">
                <a:effectLst/>
              </a:rPr>
              <a:t>iterasyonunda</a:t>
            </a:r>
            <a:r>
              <a:rPr lang="tr-TR" sz="2400" dirty="0">
                <a:effectLst/>
              </a:rPr>
              <a:t> tabu olmayan bir hareket ile mevcut çözümün komşuları içerisinden bir tanesi seçilerek değerlendirilmeye alınır.</a:t>
            </a:r>
            <a:endParaRPr lang="tr-TR" sz="2400"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09984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Tabu aramanın algoritması</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Adım:3</a:t>
            </a:r>
          </a:p>
          <a:p>
            <a:pPr marL="0" indent="0">
              <a:buNone/>
            </a:pPr>
            <a:r>
              <a:rPr lang="tr-TR" sz="2400" dirty="0">
                <a:effectLst/>
              </a:rPr>
              <a:t>Eğer amaç fonksiyonunun değerinde bir iyileştirme sağlanmışsa komşu çözüm, mevcut çözüm olarak dikkate alınır.</a:t>
            </a:r>
            <a:endParaRPr lang="tr-TR" sz="2400"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3">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90621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Tabu aramanın algoritması</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Adım:4</a:t>
            </a:r>
          </a:p>
          <a:p>
            <a:pPr marL="0" indent="0">
              <a:buNone/>
            </a:pPr>
            <a:r>
              <a:rPr lang="tr-TR" sz="2400" dirty="0">
                <a:effectLst/>
              </a:rPr>
              <a:t>Seçilen bir hareket tabu olmasına rağmen tabu yıkma kriterlerini sağlıyorsa, mevcut çözümü oluşturmak için uygulanabilir.</a:t>
            </a:r>
            <a:endParaRPr lang="tr-TR" sz="2400"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56391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Tabu aramanın algoritması</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Adım:5</a:t>
            </a:r>
          </a:p>
          <a:p>
            <a:pPr marL="0" indent="0">
              <a:buNone/>
            </a:pPr>
            <a:r>
              <a:rPr lang="tr-TR" sz="2400" dirty="0">
                <a:effectLst/>
              </a:rPr>
              <a:t>Geriye dönüşleri önlemek için, bir takım hareketler(adım-3 teki eski çözümler) tabu listesine kaydedilerek tekrar yapılması belirli bir süre için yasaklanır.</a:t>
            </a:r>
            <a:endParaRPr lang="tr-TR" sz="2400"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324255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Tabu aramanın algoritması</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a:bodyPr>
          <a:lstStyle/>
          <a:p>
            <a:r>
              <a:rPr lang="tr-TR" sz="2800" b="1" dirty="0"/>
              <a:t>Adım:6</a:t>
            </a:r>
          </a:p>
          <a:p>
            <a:pPr marL="0" indent="0">
              <a:buNone/>
            </a:pPr>
            <a:r>
              <a:rPr lang="tr-TR" sz="2400" dirty="0">
                <a:effectLst/>
              </a:rPr>
              <a:t>Belirlenen bir durdurma koşuluna göre algoritmanın çalışması sonlanmaktadır. Eğer durdurma koşuluna uyulmuyorsa adım-2 ye dönülür.</a:t>
            </a:r>
            <a:endParaRPr lang="tr-TR" sz="2400"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368172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9E787A-A567-464A-BB9E-E9B95AA4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A476B5-55AD-43A1-B1FB-5AC76B54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B7CACE93-717B-4380-958A-267BDD1B2FC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2528" b="14656"/>
          <a:stretch/>
        </p:blipFill>
        <p:spPr>
          <a:xfrm>
            <a:off x="1143975" y="643467"/>
            <a:ext cx="9904050" cy="5571066"/>
          </a:xfrm>
          <a:prstGeom prst="rect">
            <a:avLst/>
          </a:prstGeom>
        </p:spPr>
      </p:pic>
    </p:spTree>
    <p:extLst>
      <p:ext uri="{BB962C8B-B14F-4D97-AF65-F5344CB8AC3E}">
        <p14:creationId xmlns:p14="http://schemas.microsoft.com/office/powerpoint/2010/main" val="2670412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979241"/>
          </a:xfrm>
        </p:spPr>
        <p:txBody>
          <a:bodyPr>
            <a:normAutofit/>
          </a:bodyPr>
          <a:lstStyle/>
          <a:p>
            <a:r>
              <a:rPr lang="tr-TR" dirty="0">
                <a:effectLst/>
              </a:rPr>
              <a:t>ÖRNEK </a:t>
            </a:r>
            <a:endParaRPr lang="tr-TR" dirty="0"/>
          </a:p>
        </p:txBody>
      </p:sp>
      <p:pic>
        <p:nvPicPr>
          <p:cNvPr id="4" name="İçerik Yer Tutucusu 3" descr="metin, harita içeren bir resim&#10;&#10;Açıklama otomatik olarak oluşturuldu">
            <a:extLst>
              <a:ext uri="{FF2B5EF4-FFF2-40B4-BE49-F238E27FC236}">
                <a16:creationId xmlns:a16="http://schemas.microsoft.com/office/drawing/2014/main" id="{FF4A27DC-C8D5-456F-BB85-79A7212C0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6571" y="2986391"/>
            <a:ext cx="5700126" cy="2947481"/>
          </a:xfrm>
        </p:spPr>
      </p:pic>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3">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Metin kutusu 5">
            <a:extLst>
              <a:ext uri="{FF2B5EF4-FFF2-40B4-BE49-F238E27FC236}">
                <a16:creationId xmlns:a16="http://schemas.microsoft.com/office/drawing/2014/main" id="{48ADF023-87F1-45E2-8794-71C1E9D4A3F0}"/>
              </a:ext>
            </a:extLst>
          </p:cNvPr>
          <p:cNvSpPr txBox="1"/>
          <p:nvPr/>
        </p:nvSpPr>
        <p:spPr>
          <a:xfrm>
            <a:off x="6400798" y="2036167"/>
            <a:ext cx="5690683" cy="646331"/>
          </a:xfrm>
          <a:prstGeom prst="rect">
            <a:avLst/>
          </a:prstGeom>
          <a:noFill/>
        </p:spPr>
        <p:txBody>
          <a:bodyPr wrap="square" rtlCol="0">
            <a:spAutoFit/>
          </a:bodyPr>
          <a:lstStyle/>
          <a:p>
            <a:r>
              <a:rPr lang="tr-TR" dirty="0"/>
              <a:t>Minimum </a:t>
            </a:r>
            <a:r>
              <a:rPr lang="tr-TR" dirty="0" err="1"/>
              <a:t>Spanning</a:t>
            </a:r>
            <a:r>
              <a:rPr lang="tr-TR" dirty="0"/>
              <a:t> </a:t>
            </a:r>
            <a:r>
              <a:rPr lang="tr-TR" dirty="0" err="1"/>
              <a:t>Tree</a:t>
            </a:r>
            <a:r>
              <a:rPr lang="tr-TR" dirty="0"/>
              <a:t> problemine Tabu arama algoritmasının uygulanması</a:t>
            </a:r>
          </a:p>
        </p:txBody>
      </p:sp>
      <p:sp>
        <p:nvSpPr>
          <p:cNvPr id="7" name="Metin kutusu 6">
            <a:extLst>
              <a:ext uri="{FF2B5EF4-FFF2-40B4-BE49-F238E27FC236}">
                <a16:creationId xmlns:a16="http://schemas.microsoft.com/office/drawing/2014/main" id="{D0E04613-C6D0-441B-B2B8-991A151474F5}"/>
              </a:ext>
            </a:extLst>
          </p:cNvPr>
          <p:cNvSpPr txBox="1"/>
          <p:nvPr/>
        </p:nvSpPr>
        <p:spPr>
          <a:xfrm>
            <a:off x="5974403" y="6040450"/>
            <a:ext cx="5379395" cy="646331"/>
          </a:xfrm>
          <a:prstGeom prst="rect">
            <a:avLst/>
          </a:prstGeom>
          <a:noFill/>
        </p:spPr>
        <p:txBody>
          <a:bodyPr wrap="square" rtlCol="0">
            <a:spAutoFit/>
          </a:bodyPr>
          <a:lstStyle/>
          <a:p>
            <a:r>
              <a:rPr lang="tr-TR" i="1" dirty="0"/>
              <a:t>Amaç minimum maliyetle bütün düğümlerin birbirine bağlanması</a:t>
            </a:r>
          </a:p>
        </p:txBody>
      </p:sp>
    </p:spTree>
    <p:extLst>
      <p:ext uri="{BB962C8B-B14F-4D97-AF65-F5344CB8AC3E}">
        <p14:creationId xmlns:p14="http://schemas.microsoft.com/office/powerpoint/2010/main" val="3318021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Örnek(devam)</a:t>
            </a:r>
            <a:br>
              <a:rPr lang="tr-TR" dirty="0">
                <a:effectLst/>
              </a:rPr>
            </a:br>
            <a:endParaRPr lang="tr-TR" dirty="0"/>
          </a:p>
        </p:txBody>
      </p:sp>
      <p:pic>
        <p:nvPicPr>
          <p:cNvPr id="4" name="İçerik Yer Tutucusu 3" descr="saat içeren bir resim&#10;&#10;Açıklama otomatik olarak oluşturuldu">
            <a:extLst>
              <a:ext uri="{FF2B5EF4-FFF2-40B4-BE49-F238E27FC236}">
                <a16:creationId xmlns:a16="http://schemas.microsoft.com/office/drawing/2014/main" id="{226D9275-3D25-436E-978D-CB1C292A3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8472" y="1958258"/>
            <a:ext cx="4840010" cy="2545647"/>
          </a:xfrm>
        </p:spPr>
      </p:pic>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3">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Metin kutusu 5">
            <a:extLst>
              <a:ext uri="{FF2B5EF4-FFF2-40B4-BE49-F238E27FC236}">
                <a16:creationId xmlns:a16="http://schemas.microsoft.com/office/drawing/2014/main" id="{CE56BFF4-CB76-49FD-9DC4-1DDD630F8662}"/>
              </a:ext>
            </a:extLst>
          </p:cNvPr>
          <p:cNvSpPr txBox="1"/>
          <p:nvPr/>
        </p:nvSpPr>
        <p:spPr>
          <a:xfrm>
            <a:off x="6770451" y="4854102"/>
            <a:ext cx="3540868" cy="646331"/>
          </a:xfrm>
          <a:prstGeom prst="rect">
            <a:avLst/>
          </a:prstGeom>
          <a:noFill/>
        </p:spPr>
        <p:txBody>
          <a:bodyPr wrap="square" rtlCol="0">
            <a:spAutoFit/>
          </a:bodyPr>
          <a:lstStyle/>
          <a:p>
            <a:r>
              <a:rPr lang="tr-TR" dirty="0"/>
              <a:t>1.iterasyon:</a:t>
            </a:r>
          </a:p>
          <a:p>
            <a:r>
              <a:rPr lang="tr-TR" dirty="0"/>
              <a:t>	Maliyet=75</a:t>
            </a:r>
          </a:p>
        </p:txBody>
      </p:sp>
    </p:spTree>
    <p:extLst>
      <p:ext uri="{BB962C8B-B14F-4D97-AF65-F5344CB8AC3E}">
        <p14:creationId xmlns:p14="http://schemas.microsoft.com/office/powerpoint/2010/main" val="98513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Örnek(devam)</a:t>
            </a:r>
            <a:br>
              <a:rPr lang="tr-TR" dirty="0">
                <a:effectLst/>
              </a:rPr>
            </a:br>
            <a:endParaRPr lang="tr-TR" dirty="0"/>
          </a:p>
        </p:txBody>
      </p:sp>
      <p:pic>
        <p:nvPicPr>
          <p:cNvPr id="4" name="İçerik Yer Tutucusu 3" descr="harita içeren bir resim&#10;&#10;Açıklama otomatik olarak oluşturuldu">
            <a:extLst>
              <a:ext uri="{FF2B5EF4-FFF2-40B4-BE49-F238E27FC236}">
                <a16:creationId xmlns:a16="http://schemas.microsoft.com/office/drawing/2014/main" id="{7E765FCB-D006-4F3F-A3B4-4242E7319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8073" y="1838529"/>
            <a:ext cx="4651440" cy="2847042"/>
          </a:xfrm>
        </p:spPr>
      </p:pic>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3">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Metin kutusu 5">
            <a:extLst>
              <a:ext uri="{FF2B5EF4-FFF2-40B4-BE49-F238E27FC236}">
                <a16:creationId xmlns:a16="http://schemas.microsoft.com/office/drawing/2014/main" id="{4B0D8AD5-5337-4D3F-9F63-2F27607F3F16}"/>
              </a:ext>
            </a:extLst>
          </p:cNvPr>
          <p:cNvSpPr txBox="1"/>
          <p:nvPr/>
        </p:nvSpPr>
        <p:spPr>
          <a:xfrm>
            <a:off x="6770451" y="5116749"/>
            <a:ext cx="3365770" cy="646331"/>
          </a:xfrm>
          <a:prstGeom prst="rect">
            <a:avLst/>
          </a:prstGeom>
          <a:noFill/>
        </p:spPr>
        <p:txBody>
          <a:bodyPr wrap="square" rtlCol="0">
            <a:spAutoFit/>
          </a:bodyPr>
          <a:lstStyle/>
          <a:p>
            <a:r>
              <a:rPr lang="tr-TR" dirty="0"/>
              <a:t>2.iterasyon:</a:t>
            </a:r>
          </a:p>
          <a:p>
            <a:r>
              <a:rPr lang="tr-TR" dirty="0"/>
              <a:t>	Yeni Maliyet=85</a:t>
            </a:r>
          </a:p>
        </p:txBody>
      </p:sp>
    </p:spTree>
    <p:extLst>
      <p:ext uri="{BB962C8B-B14F-4D97-AF65-F5344CB8AC3E}">
        <p14:creationId xmlns:p14="http://schemas.microsoft.com/office/powerpoint/2010/main" val="305926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Örnek(devam)</a:t>
            </a:r>
            <a:br>
              <a:rPr lang="tr-TR" dirty="0">
                <a:effectLst/>
              </a:rPr>
            </a:br>
            <a:endParaRPr lang="tr-TR"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Metin kutusu 5">
            <a:extLst>
              <a:ext uri="{FF2B5EF4-FFF2-40B4-BE49-F238E27FC236}">
                <a16:creationId xmlns:a16="http://schemas.microsoft.com/office/drawing/2014/main" id="{4B0D8AD5-5337-4D3F-9F63-2F27607F3F16}"/>
              </a:ext>
            </a:extLst>
          </p:cNvPr>
          <p:cNvSpPr txBox="1"/>
          <p:nvPr/>
        </p:nvSpPr>
        <p:spPr>
          <a:xfrm>
            <a:off x="6770451" y="5116749"/>
            <a:ext cx="3365770" cy="646331"/>
          </a:xfrm>
          <a:prstGeom prst="rect">
            <a:avLst/>
          </a:prstGeom>
          <a:noFill/>
        </p:spPr>
        <p:txBody>
          <a:bodyPr wrap="square" rtlCol="0">
            <a:spAutoFit/>
          </a:bodyPr>
          <a:lstStyle/>
          <a:p>
            <a:r>
              <a:rPr lang="tr-TR" dirty="0"/>
              <a:t>3.iterasyon:</a:t>
            </a:r>
          </a:p>
          <a:p>
            <a:r>
              <a:rPr lang="tr-TR" dirty="0"/>
              <a:t>	Yeni Maliyet=70</a:t>
            </a:r>
          </a:p>
        </p:txBody>
      </p:sp>
      <p:pic>
        <p:nvPicPr>
          <p:cNvPr id="9" name="İçerik Yer Tutucusu 8" descr="nesne, saat içeren bir resim&#10;&#10;Açıklama otomatik olarak oluşturuldu">
            <a:extLst>
              <a:ext uri="{FF2B5EF4-FFF2-40B4-BE49-F238E27FC236}">
                <a16:creationId xmlns:a16="http://schemas.microsoft.com/office/drawing/2014/main" id="{BFF7D3CD-7F61-42DB-8006-4BA397BC3B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13788" y="1930292"/>
            <a:ext cx="4840010" cy="2914082"/>
          </a:xfrm>
        </p:spPr>
      </p:pic>
    </p:spTree>
    <p:extLst>
      <p:ext uri="{BB962C8B-B14F-4D97-AF65-F5344CB8AC3E}">
        <p14:creationId xmlns:p14="http://schemas.microsoft.com/office/powerpoint/2010/main" val="36343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2DBEAC-24C0-4EE3-A12E-9A5B5F0377F3}"/>
              </a:ext>
            </a:extLst>
          </p:cNvPr>
          <p:cNvSpPr>
            <a:spLocks noGrp="1"/>
          </p:cNvSpPr>
          <p:nvPr>
            <p:ph type="title"/>
          </p:nvPr>
        </p:nvSpPr>
        <p:spPr>
          <a:xfrm>
            <a:off x="6513788" y="365125"/>
            <a:ext cx="4840010" cy="1807305"/>
          </a:xfrm>
        </p:spPr>
        <p:txBody>
          <a:bodyPr>
            <a:normAutofit/>
          </a:bodyPr>
          <a:lstStyle/>
          <a:p>
            <a:r>
              <a:rPr lang="tr-TR" dirty="0"/>
              <a:t>TARİHÇE</a:t>
            </a:r>
          </a:p>
        </p:txBody>
      </p:sp>
      <p:sp>
        <p:nvSpPr>
          <p:cNvPr id="9" name="Content Placeholder 8">
            <a:extLst>
              <a:ext uri="{FF2B5EF4-FFF2-40B4-BE49-F238E27FC236}">
                <a16:creationId xmlns:a16="http://schemas.microsoft.com/office/drawing/2014/main" id="{27684F3F-1E83-4BA0-B448-BBBEE902BD7E}"/>
              </a:ext>
            </a:extLst>
          </p:cNvPr>
          <p:cNvSpPr>
            <a:spLocks noGrp="1"/>
          </p:cNvSpPr>
          <p:nvPr>
            <p:ph idx="1"/>
          </p:nvPr>
        </p:nvSpPr>
        <p:spPr>
          <a:xfrm>
            <a:off x="6513788" y="2333297"/>
            <a:ext cx="4840010" cy="3843666"/>
          </a:xfrm>
        </p:spPr>
        <p:txBody>
          <a:bodyPr>
            <a:normAutofit/>
          </a:bodyPr>
          <a:lstStyle/>
          <a:p>
            <a:r>
              <a:rPr lang="tr-TR" sz="2000" dirty="0"/>
              <a:t>Algoritma,</a:t>
            </a:r>
            <a:r>
              <a:rPr lang="tr-TR" dirty="0"/>
              <a:t> </a:t>
            </a:r>
            <a:r>
              <a:rPr lang="tr-TR" sz="2000" dirty="0"/>
              <a:t>John </a:t>
            </a:r>
            <a:r>
              <a:rPr lang="tr-TR" sz="2000" dirty="0" err="1"/>
              <a:t>von</a:t>
            </a:r>
            <a:r>
              <a:rPr lang="tr-TR" sz="2000" dirty="0"/>
              <a:t> </a:t>
            </a:r>
            <a:r>
              <a:rPr lang="tr-TR" sz="2000" dirty="0" err="1"/>
              <a:t>Neumann</a:t>
            </a:r>
            <a:r>
              <a:rPr lang="tr-TR" sz="2000" dirty="0"/>
              <a:t> Teorisi Ödülü sahibi, analitik yapay zeka ve makine öğrenimi alanlarında çalışmalarıyla bilinen, </a:t>
            </a:r>
            <a:r>
              <a:rPr lang="tr-TR" sz="2000" b="1" dirty="0"/>
              <a:t>meta-sezgise</a:t>
            </a:r>
            <a:r>
              <a:rPr lang="tr-TR" sz="2000" dirty="0"/>
              <a:t>l </a:t>
            </a:r>
            <a:r>
              <a:rPr lang="tr-TR" sz="2000" dirty="0" err="1"/>
              <a:t>alanınada</a:t>
            </a:r>
            <a:r>
              <a:rPr lang="tr-TR" sz="2000" dirty="0"/>
              <a:t> katkılarıyla tanınan </a:t>
            </a:r>
            <a:r>
              <a:rPr lang="tr-TR" sz="2000" dirty="0" err="1"/>
              <a:t>Fred</a:t>
            </a:r>
            <a:r>
              <a:rPr lang="tr-TR" sz="2000" dirty="0"/>
              <a:t> </a:t>
            </a:r>
            <a:r>
              <a:rPr lang="tr-TR" sz="2000" dirty="0" err="1"/>
              <a:t>W.Glover</a:t>
            </a:r>
            <a:r>
              <a:rPr lang="tr-TR" sz="2000" dirty="0"/>
              <a:t> tarafından 1986 yılında oluşturulmuş olup 1989 yılında geliştirilmiş ve aynı yıl içinde resmiyet kazanmıştır.</a:t>
            </a:r>
            <a:endParaRPr lang="en-US" sz="2000" dirty="0"/>
          </a:p>
        </p:txBody>
      </p:sp>
      <p:pic>
        <p:nvPicPr>
          <p:cNvPr id="5" name="İçerik Yer Tutucusu 4" descr="ışık, yıldız içeren bir resim&#10;&#10;Açıklama otomatik olarak oluşturuldu">
            <a:extLst>
              <a:ext uri="{FF2B5EF4-FFF2-40B4-BE49-F238E27FC236}">
                <a16:creationId xmlns:a16="http://schemas.microsoft.com/office/drawing/2014/main" id="{E920C6A8-5B9E-4B74-992E-298DD2204C17}"/>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11946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Örnek(devam)</a:t>
            </a:r>
            <a:br>
              <a:rPr lang="tr-TR" dirty="0">
                <a:effectLst/>
              </a:rPr>
            </a:br>
            <a:endParaRPr lang="tr-TR"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Metin kutusu 5">
            <a:extLst>
              <a:ext uri="{FF2B5EF4-FFF2-40B4-BE49-F238E27FC236}">
                <a16:creationId xmlns:a16="http://schemas.microsoft.com/office/drawing/2014/main" id="{4B0D8AD5-5337-4D3F-9F63-2F27607F3F16}"/>
              </a:ext>
            </a:extLst>
          </p:cNvPr>
          <p:cNvSpPr txBox="1"/>
          <p:nvPr/>
        </p:nvSpPr>
        <p:spPr>
          <a:xfrm>
            <a:off x="6770451" y="5116749"/>
            <a:ext cx="4698460" cy="646331"/>
          </a:xfrm>
          <a:prstGeom prst="rect">
            <a:avLst/>
          </a:prstGeom>
          <a:noFill/>
        </p:spPr>
        <p:txBody>
          <a:bodyPr wrap="square" rtlCol="0">
            <a:spAutoFit/>
          </a:bodyPr>
          <a:lstStyle/>
          <a:p>
            <a:r>
              <a:rPr lang="tr-TR" dirty="0"/>
              <a:t>Bu </a:t>
            </a:r>
            <a:r>
              <a:rPr lang="tr-TR" dirty="0" err="1"/>
              <a:t>iterasyonlar</a:t>
            </a:r>
            <a:r>
              <a:rPr lang="tr-TR" dirty="0"/>
              <a:t> sonucunda en optimum maliyet 70 bulunmuştur.</a:t>
            </a:r>
          </a:p>
        </p:txBody>
      </p:sp>
      <p:pic>
        <p:nvPicPr>
          <p:cNvPr id="8" name="İçerik Yer Tutucusu 7" descr="harita, saat içeren bir resim&#10;&#10;Açıklama otomatik olarak oluşturuldu">
            <a:extLst>
              <a:ext uri="{FF2B5EF4-FFF2-40B4-BE49-F238E27FC236}">
                <a16:creationId xmlns:a16="http://schemas.microsoft.com/office/drawing/2014/main" id="{4B0DB957-DEC3-431C-A0CB-6A72083E4D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7873" y="1741251"/>
            <a:ext cx="4840010" cy="2986390"/>
          </a:xfrm>
        </p:spPr>
      </p:pic>
    </p:spTree>
    <p:extLst>
      <p:ext uri="{BB962C8B-B14F-4D97-AF65-F5344CB8AC3E}">
        <p14:creationId xmlns:p14="http://schemas.microsoft.com/office/powerpoint/2010/main" val="377152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a:bodyPr>
          <a:lstStyle/>
          <a:p>
            <a:r>
              <a:rPr lang="tr-TR" dirty="0">
                <a:effectLst/>
              </a:rPr>
              <a:t>SON</a:t>
            </a:r>
            <a:br>
              <a:rPr lang="tr-TR" dirty="0">
                <a:effectLst/>
              </a:rPr>
            </a:br>
            <a:endParaRPr lang="tr-TR" dirty="0"/>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İçerik Yer Tutucusu 3">
            <a:extLst>
              <a:ext uri="{FF2B5EF4-FFF2-40B4-BE49-F238E27FC236}">
                <a16:creationId xmlns:a16="http://schemas.microsoft.com/office/drawing/2014/main" id="{B54F092B-DBCC-4D8B-A845-AB813DBCF1B7}"/>
              </a:ext>
            </a:extLst>
          </p:cNvPr>
          <p:cNvSpPr>
            <a:spLocks noGrp="1"/>
          </p:cNvSpPr>
          <p:nvPr>
            <p:ph idx="1"/>
          </p:nvPr>
        </p:nvSpPr>
        <p:spPr>
          <a:xfrm>
            <a:off x="6116571" y="2096064"/>
            <a:ext cx="5150986" cy="2589507"/>
          </a:xfrm>
        </p:spPr>
        <p:txBody>
          <a:bodyPr>
            <a:noAutofit/>
          </a:bodyPr>
          <a:lstStyle/>
          <a:p>
            <a:pPr marL="0" indent="0">
              <a:buNone/>
            </a:pPr>
            <a:r>
              <a:rPr lang="tr-TR" sz="5400" dirty="0"/>
              <a:t>Bizi Dinlediğiniz İçin Teşekkür Ederiz.</a:t>
            </a:r>
          </a:p>
        </p:txBody>
      </p:sp>
    </p:spTree>
    <p:extLst>
      <p:ext uri="{BB962C8B-B14F-4D97-AF65-F5344CB8AC3E}">
        <p14:creationId xmlns:p14="http://schemas.microsoft.com/office/powerpoint/2010/main" val="245204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E59B52-7EDE-4A3A-B06B-F1D9A8260F61}"/>
              </a:ext>
            </a:extLst>
          </p:cNvPr>
          <p:cNvSpPr>
            <a:spLocks noGrp="1"/>
          </p:cNvSpPr>
          <p:nvPr>
            <p:ph type="title"/>
          </p:nvPr>
        </p:nvSpPr>
        <p:spPr>
          <a:xfrm>
            <a:off x="6513788" y="365125"/>
            <a:ext cx="4840010" cy="1807305"/>
          </a:xfrm>
        </p:spPr>
        <p:txBody>
          <a:bodyPr>
            <a:normAutofit/>
          </a:bodyPr>
          <a:lstStyle/>
          <a:p>
            <a:r>
              <a:rPr lang="tr-TR" sz="3200" dirty="0"/>
              <a:t>META-SEZGİSEL</a:t>
            </a:r>
            <a:br>
              <a:rPr lang="tr-TR" sz="3200" dirty="0"/>
            </a:br>
            <a:r>
              <a:rPr lang="tr-TR" sz="3200" dirty="0"/>
              <a:t>YÖNTEMLER</a:t>
            </a:r>
            <a:br>
              <a:rPr lang="tr-TR" sz="3200" dirty="0"/>
            </a:br>
            <a:r>
              <a:rPr lang="tr-TR" sz="3200" dirty="0"/>
              <a:t>NEDİR?</a:t>
            </a:r>
          </a:p>
        </p:txBody>
      </p:sp>
      <p:sp>
        <p:nvSpPr>
          <p:cNvPr id="9" name="Content Placeholder 8">
            <a:extLst>
              <a:ext uri="{FF2B5EF4-FFF2-40B4-BE49-F238E27FC236}">
                <a16:creationId xmlns:a16="http://schemas.microsoft.com/office/drawing/2014/main" id="{2DA2814A-2CF5-4098-ACC5-5F483A4AB0EB}"/>
              </a:ext>
            </a:extLst>
          </p:cNvPr>
          <p:cNvSpPr>
            <a:spLocks noGrp="1"/>
          </p:cNvSpPr>
          <p:nvPr>
            <p:ph idx="1"/>
          </p:nvPr>
        </p:nvSpPr>
        <p:spPr>
          <a:xfrm>
            <a:off x="6513788" y="2333297"/>
            <a:ext cx="4840010" cy="3843666"/>
          </a:xfrm>
        </p:spPr>
        <p:txBody>
          <a:bodyPr>
            <a:normAutofit fontScale="85000" lnSpcReduction="20000"/>
          </a:bodyPr>
          <a:lstStyle/>
          <a:p>
            <a:r>
              <a:rPr lang="tr-TR" sz="2000"/>
              <a:t>Optimizasyon problemlerini </a:t>
            </a:r>
            <a:r>
              <a:rPr lang="tr-TR" sz="2000" dirty="0"/>
              <a:t>çözümünde sezgisel- doğrusal programlamanın yeterli olmadığı durumlarda kullanılan ve temel sezgisel yöntemleri birleştirmeye çabalayan yaklaşımlardır.</a:t>
            </a:r>
          </a:p>
          <a:p>
            <a:r>
              <a:rPr lang="tr-TR" sz="2000" dirty="0"/>
              <a:t>Kısa zamanda çözüme ulaşmak için kullanılır. </a:t>
            </a:r>
          </a:p>
          <a:p>
            <a:r>
              <a:rPr lang="tr-TR" sz="2000" dirty="0"/>
              <a:t>Amacı en iyiye  yakın çözümleri bulmak için arama uzayını hızlı bir şekilde araştırmaktır.</a:t>
            </a:r>
          </a:p>
          <a:p>
            <a:r>
              <a:rPr lang="tr-TR" sz="2000" dirty="0"/>
              <a:t>En iyi çözümü garanti etmedikleri için yaklaşık algoritmalar olup genellikle </a:t>
            </a:r>
            <a:r>
              <a:rPr lang="tr-TR" sz="2000" dirty="0" err="1"/>
              <a:t>deterministik</a:t>
            </a:r>
            <a:r>
              <a:rPr lang="tr-TR" sz="2000" dirty="0"/>
              <a:t> değildirler.</a:t>
            </a:r>
          </a:p>
          <a:p>
            <a:pPr marL="0" indent="0">
              <a:buNone/>
            </a:pPr>
            <a:endParaRPr lang="en-US" sz="2000" dirty="0"/>
          </a:p>
        </p:txBody>
      </p:sp>
      <p:pic>
        <p:nvPicPr>
          <p:cNvPr id="5" name="İçerik Yer Tutucusu 4" descr="ışık, yıldız içeren bir resim&#10;&#10;Açıklama otomatik olarak oluşturuldu">
            <a:extLst>
              <a:ext uri="{FF2B5EF4-FFF2-40B4-BE49-F238E27FC236}">
                <a16:creationId xmlns:a16="http://schemas.microsoft.com/office/drawing/2014/main" id="{2515D957-D98E-4EF5-83AA-AB998B650A9C}"/>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89318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8DB6DE-1AD8-472A-93DE-217B447DEE1E}"/>
              </a:ext>
            </a:extLst>
          </p:cNvPr>
          <p:cNvSpPr>
            <a:spLocks noGrp="1"/>
          </p:cNvSpPr>
          <p:nvPr>
            <p:ph type="title"/>
          </p:nvPr>
        </p:nvSpPr>
        <p:spPr>
          <a:xfrm>
            <a:off x="6513787" y="365125"/>
            <a:ext cx="4840010" cy="1807305"/>
          </a:xfrm>
        </p:spPr>
        <p:txBody>
          <a:bodyPr>
            <a:normAutofit/>
          </a:bodyPr>
          <a:lstStyle/>
          <a:p>
            <a:r>
              <a:rPr lang="tr-TR" dirty="0"/>
              <a:t> TABU ARAMA ALGORİTMASI</a:t>
            </a:r>
            <a:br>
              <a:rPr lang="tr-TR" dirty="0"/>
            </a:br>
            <a:r>
              <a:rPr lang="tr-TR" dirty="0"/>
              <a:t>GENEL YAKLAŞIMI</a:t>
            </a:r>
          </a:p>
        </p:txBody>
      </p:sp>
      <p:sp>
        <p:nvSpPr>
          <p:cNvPr id="9" name="Content Placeholder 8">
            <a:extLst>
              <a:ext uri="{FF2B5EF4-FFF2-40B4-BE49-F238E27FC236}">
                <a16:creationId xmlns:a16="http://schemas.microsoft.com/office/drawing/2014/main" id="{19E2D7D5-86EE-4C71-AF68-6167C27C21CE}"/>
              </a:ext>
            </a:extLst>
          </p:cNvPr>
          <p:cNvSpPr>
            <a:spLocks noGrp="1"/>
          </p:cNvSpPr>
          <p:nvPr>
            <p:ph idx="1"/>
          </p:nvPr>
        </p:nvSpPr>
        <p:spPr>
          <a:xfrm>
            <a:off x="6513788" y="2333297"/>
            <a:ext cx="4840010" cy="3843666"/>
          </a:xfrm>
        </p:spPr>
        <p:txBody>
          <a:bodyPr>
            <a:normAutofit fontScale="85000" lnSpcReduction="10000"/>
          </a:bodyPr>
          <a:lstStyle/>
          <a:p>
            <a:r>
              <a:rPr lang="tr-TR" sz="2000" dirty="0"/>
              <a:t>TABU algoritmasının temel prensibi </a:t>
            </a:r>
            <a:r>
              <a:rPr lang="tr-TR" sz="2000" dirty="0" err="1"/>
              <a:t>iterasyonun</a:t>
            </a:r>
            <a:r>
              <a:rPr lang="tr-TR" sz="2000" dirty="0"/>
              <a:t> her adımının tabu listesi  listesinde tutulması  ve önceki çözümlerin tekrarlanmasını ve geri dönmesini bu listeye bakarak yasaklaması veya cezalandırması ilkesine dayanır.</a:t>
            </a:r>
          </a:p>
          <a:p>
            <a:r>
              <a:rPr lang="tr-TR" sz="2000" dirty="0"/>
              <a:t>Özetle  her </a:t>
            </a:r>
            <a:r>
              <a:rPr lang="tr-TR" sz="2000" dirty="0" err="1"/>
              <a:t>iterasyonda</a:t>
            </a:r>
            <a:r>
              <a:rPr lang="tr-TR" sz="2000" dirty="0"/>
              <a:t> en yüksek değerlendirme değerine sahip hareketin bir sonraki çözümü oluşturmak amacıyla seçilmesine dayanmaktadır ve bunu sağlamak için tabu </a:t>
            </a:r>
            <a:r>
              <a:rPr lang="tr-TR" sz="2000"/>
              <a:t>listesi kullanır.</a:t>
            </a:r>
            <a:endParaRPr lang="en-US" sz="2000" dirty="0"/>
          </a:p>
        </p:txBody>
      </p:sp>
      <p:pic>
        <p:nvPicPr>
          <p:cNvPr id="5" name="İçerik Yer Tutucusu 4" descr="ışık, yıldız içeren bir resim&#10;&#10;Açıklama otomatik olarak oluşturuldu">
            <a:extLst>
              <a:ext uri="{FF2B5EF4-FFF2-40B4-BE49-F238E27FC236}">
                <a16:creationId xmlns:a16="http://schemas.microsoft.com/office/drawing/2014/main" id="{C4105B5D-97EB-4FCC-8557-9489097425B9}"/>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68348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F0F97F-0369-45B2-9ABE-81B28681569E}"/>
              </a:ext>
            </a:extLst>
          </p:cNvPr>
          <p:cNvSpPr>
            <a:spLocks noGrp="1"/>
          </p:cNvSpPr>
          <p:nvPr>
            <p:ph type="title"/>
          </p:nvPr>
        </p:nvSpPr>
        <p:spPr>
          <a:xfrm>
            <a:off x="6513787" y="365125"/>
            <a:ext cx="4840009" cy="1968172"/>
          </a:xfrm>
        </p:spPr>
        <p:txBody>
          <a:bodyPr>
            <a:normAutofit/>
          </a:bodyPr>
          <a:lstStyle/>
          <a:p>
            <a:r>
              <a:rPr lang="tr-TR" sz="3200" dirty="0"/>
              <a:t>TABU ARAMANIN KULLANILDIĞI BAZI ALANLAR</a:t>
            </a:r>
          </a:p>
        </p:txBody>
      </p:sp>
      <p:sp>
        <p:nvSpPr>
          <p:cNvPr id="9" name="Content Placeholder 8">
            <a:extLst>
              <a:ext uri="{FF2B5EF4-FFF2-40B4-BE49-F238E27FC236}">
                <a16:creationId xmlns:a16="http://schemas.microsoft.com/office/drawing/2014/main" id="{5570142A-CDF3-4CE9-AFA4-8C41B6BA1818}"/>
              </a:ext>
            </a:extLst>
          </p:cNvPr>
          <p:cNvSpPr>
            <a:spLocks noGrp="1"/>
          </p:cNvSpPr>
          <p:nvPr>
            <p:ph idx="1"/>
          </p:nvPr>
        </p:nvSpPr>
        <p:spPr>
          <a:xfrm>
            <a:off x="6513788" y="2333297"/>
            <a:ext cx="4840010" cy="3843666"/>
          </a:xfrm>
        </p:spPr>
        <p:txBody>
          <a:bodyPr>
            <a:normAutofit/>
          </a:bodyPr>
          <a:lstStyle/>
          <a:p>
            <a:r>
              <a:rPr lang="en-US" sz="2400" dirty="0"/>
              <a:t> T</a:t>
            </a:r>
            <a:r>
              <a:rPr lang="tr-TR" sz="2400" dirty="0"/>
              <a:t>abu </a:t>
            </a:r>
            <a:r>
              <a:rPr lang="en-US" sz="2400" dirty="0"/>
              <a:t>A</a:t>
            </a:r>
            <a:r>
              <a:rPr lang="tr-TR" sz="2400" dirty="0"/>
              <a:t>rama </a:t>
            </a:r>
            <a:r>
              <a:rPr lang="en-US" sz="2400" dirty="0"/>
              <a:t> </a:t>
            </a:r>
            <a:r>
              <a:rPr lang="en-US" sz="2400" dirty="0" err="1"/>
              <a:t>şimdiye</a:t>
            </a:r>
            <a:r>
              <a:rPr lang="en-US" sz="2400" dirty="0"/>
              <a:t> </a:t>
            </a:r>
            <a:r>
              <a:rPr lang="en-US" sz="2400" dirty="0" err="1"/>
              <a:t>kadar</a:t>
            </a:r>
            <a:r>
              <a:rPr lang="en-US" sz="2400" dirty="0"/>
              <a:t> </a:t>
            </a:r>
            <a:r>
              <a:rPr lang="en-US" sz="2400" dirty="0" err="1"/>
              <a:t>elektronik</a:t>
            </a:r>
            <a:r>
              <a:rPr lang="en-US" sz="2400" dirty="0"/>
              <a:t> </a:t>
            </a:r>
            <a:r>
              <a:rPr lang="en-US" sz="2400" dirty="0" err="1"/>
              <a:t>devre</a:t>
            </a:r>
            <a:r>
              <a:rPr lang="en-US" sz="2400" dirty="0"/>
              <a:t> </a:t>
            </a:r>
            <a:r>
              <a:rPr lang="en-US" sz="2400" dirty="0" err="1"/>
              <a:t>tasarımı</a:t>
            </a:r>
            <a:r>
              <a:rPr lang="en-US" sz="2400" dirty="0"/>
              <a:t> , </a:t>
            </a:r>
            <a:r>
              <a:rPr lang="en-US" sz="2400" dirty="0" err="1"/>
              <a:t>iş</a:t>
            </a:r>
            <a:r>
              <a:rPr lang="en-US" sz="2400" dirty="0"/>
              <a:t> </a:t>
            </a:r>
            <a:r>
              <a:rPr lang="en-US" sz="2400" dirty="0" err="1"/>
              <a:t>çizgeleme</a:t>
            </a:r>
            <a:r>
              <a:rPr lang="en-US" sz="2400" dirty="0"/>
              <a:t> , </a:t>
            </a:r>
            <a:r>
              <a:rPr lang="en-US" sz="2400" dirty="0" err="1"/>
              <a:t>kesim</a:t>
            </a:r>
            <a:r>
              <a:rPr lang="en-US" sz="2400" dirty="0"/>
              <a:t> </a:t>
            </a:r>
            <a:r>
              <a:rPr lang="en-US" sz="2400" dirty="0" err="1"/>
              <a:t>problemleri</a:t>
            </a:r>
            <a:r>
              <a:rPr lang="en-US" sz="2400" dirty="0"/>
              <a:t>  </a:t>
            </a:r>
            <a:r>
              <a:rPr lang="en-US" sz="2400" dirty="0" err="1"/>
              <a:t>telekomünikasyon</a:t>
            </a:r>
            <a:r>
              <a:rPr lang="en-US" sz="2400" dirty="0"/>
              <a:t> </a:t>
            </a:r>
            <a:r>
              <a:rPr lang="en-US" sz="2400" dirty="0" err="1"/>
              <a:t>ağları</a:t>
            </a:r>
            <a:r>
              <a:rPr lang="en-US" sz="2400" dirty="0"/>
              <a:t>  </a:t>
            </a:r>
            <a:r>
              <a:rPr lang="en-US" sz="2400" dirty="0" err="1"/>
              <a:t>düzlem</a:t>
            </a:r>
            <a:r>
              <a:rPr lang="en-US" sz="2400" dirty="0"/>
              <a:t> </a:t>
            </a:r>
            <a:r>
              <a:rPr lang="en-US" sz="2400" dirty="0" err="1"/>
              <a:t>ve</a:t>
            </a:r>
            <a:r>
              <a:rPr lang="en-US" sz="2400" dirty="0"/>
              <a:t> </a:t>
            </a:r>
            <a:r>
              <a:rPr lang="en-US" sz="2400" dirty="0" err="1"/>
              <a:t>uzay</a:t>
            </a:r>
            <a:r>
              <a:rPr lang="en-US" sz="2400" dirty="0"/>
              <a:t> </a:t>
            </a:r>
            <a:r>
              <a:rPr lang="en-US" sz="2400" dirty="0" err="1"/>
              <a:t>kafes</a:t>
            </a:r>
            <a:r>
              <a:rPr lang="en-US" sz="2400" dirty="0"/>
              <a:t> </a:t>
            </a:r>
            <a:r>
              <a:rPr lang="en-US" sz="2400" dirty="0" err="1"/>
              <a:t>sistemlerin</a:t>
            </a:r>
            <a:r>
              <a:rPr lang="en-US" sz="2400" dirty="0"/>
              <a:t> </a:t>
            </a:r>
            <a:r>
              <a:rPr lang="en-US" sz="2400" dirty="0" err="1"/>
              <a:t>optimizasyonu</a:t>
            </a:r>
            <a:r>
              <a:rPr lang="en-US" sz="2400" dirty="0"/>
              <a:t> </a:t>
            </a:r>
            <a:r>
              <a:rPr lang="en-US" sz="2400" dirty="0" err="1"/>
              <a:t>gibi</a:t>
            </a:r>
            <a:r>
              <a:rPr lang="en-US" sz="2400" dirty="0"/>
              <a:t> </a:t>
            </a:r>
            <a:r>
              <a:rPr lang="en-US" sz="2400" dirty="0" err="1"/>
              <a:t>birçok</a:t>
            </a:r>
            <a:r>
              <a:rPr lang="en-US" sz="2400" dirty="0"/>
              <a:t> </a:t>
            </a:r>
            <a:r>
              <a:rPr lang="en-US" sz="2400" dirty="0" err="1"/>
              <a:t>farklı</a:t>
            </a:r>
            <a:r>
              <a:rPr lang="en-US" sz="2400" dirty="0"/>
              <a:t> </a:t>
            </a:r>
            <a:r>
              <a:rPr lang="en-US" sz="2400" dirty="0" err="1"/>
              <a:t>alanda</a:t>
            </a:r>
            <a:r>
              <a:rPr lang="en-US" sz="2400" dirty="0"/>
              <a:t> </a:t>
            </a:r>
            <a:r>
              <a:rPr lang="en-US" sz="2400" dirty="0" err="1"/>
              <a:t>uygulanmıştır</a:t>
            </a:r>
            <a:r>
              <a:rPr lang="tr-TR" sz="2400" dirty="0"/>
              <a:t>.</a:t>
            </a:r>
            <a:endParaRPr lang="en-US" sz="2400" dirty="0"/>
          </a:p>
        </p:txBody>
      </p:sp>
      <p:pic>
        <p:nvPicPr>
          <p:cNvPr id="5" name="İçerik Yer Tutucusu 4" descr="ışık, yıldız içeren bir resim&#10;&#10;Açıklama otomatik olarak oluşturuldu">
            <a:extLst>
              <a:ext uri="{FF2B5EF4-FFF2-40B4-BE49-F238E27FC236}">
                <a16:creationId xmlns:a16="http://schemas.microsoft.com/office/drawing/2014/main" id="{86D05CE2-E766-45BA-9A7B-9C1E4429EA62}"/>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89210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0FC99E-9D27-4447-A3A4-A1407401DE65}"/>
              </a:ext>
            </a:extLst>
          </p:cNvPr>
          <p:cNvSpPr>
            <a:spLocks noGrp="1"/>
          </p:cNvSpPr>
          <p:nvPr>
            <p:ph type="title"/>
          </p:nvPr>
        </p:nvSpPr>
        <p:spPr>
          <a:xfrm>
            <a:off x="6513788" y="365125"/>
            <a:ext cx="4840010" cy="1807305"/>
          </a:xfrm>
        </p:spPr>
        <p:txBody>
          <a:bodyPr>
            <a:normAutofit/>
          </a:bodyPr>
          <a:lstStyle/>
          <a:p>
            <a:r>
              <a:rPr lang="tr-TR" dirty="0"/>
              <a:t>TABU ARAMANIN PERFORMANSI</a:t>
            </a:r>
          </a:p>
        </p:txBody>
      </p:sp>
      <p:sp>
        <p:nvSpPr>
          <p:cNvPr id="9" name="Content Placeholder 8">
            <a:extLst>
              <a:ext uri="{FF2B5EF4-FFF2-40B4-BE49-F238E27FC236}">
                <a16:creationId xmlns:a16="http://schemas.microsoft.com/office/drawing/2014/main" id="{446EE619-7FAE-4383-9454-5BC18C8577C3}"/>
              </a:ext>
            </a:extLst>
          </p:cNvPr>
          <p:cNvSpPr>
            <a:spLocks noGrp="1"/>
          </p:cNvSpPr>
          <p:nvPr>
            <p:ph idx="1"/>
          </p:nvPr>
        </p:nvSpPr>
        <p:spPr>
          <a:xfrm>
            <a:off x="6513788" y="2333297"/>
            <a:ext cx="4840010" cy="3843666"/>
          </a:xfrm>
        </p:spPr>
        <p:txBody>
          <a:bodyPr>
            <a:noAutofit/>
          </a:bodyPr>
          <a:lstStyle/>
          <a:p>
            <a:r>
              <a:rPr lang="tr-TR" sz="1800" dirty="0"/>
              <a:t>Halen tartışmalıda olsa tabu aramanın diğer meta-sezgisel yöntemlere göre daha iyi performans gösterdiği  ve lokal optimum seviyeye daha agresif şekilde ilerlediği belirtilmektedir.</a:t>
            </a:r>
          </a:p>
          <a:p>
            <a:r>
              <a:rPr lang="tr-TR" sz="1800" dirty="0"/>
              <a:t>TABU arama hem çevrimi(tekrar) önleyen hem de iyi(optimuma daha yakın) sonuç veren oldukça kararlı bir değer aralığına sahiptir. </a:t>
            </a:r>
          </a:p>
          <a:p>
            <a:r>
              <a:rPr lang="tr-TR" sz="1800" dirty="0"/>
              <a:t>TABU  aramanın esnekliği onu birçok kısıtlamaya sahip problemler için cazip kılmaktadır.</a:t>
            </a:r>
            <a:endParaRPr lang="en-US" sz="1800" dirty="0"/>
          </a:p>
        </p:txBody>
      </p:sp>
      <p:pic>
        <p:nvPicPr>
          <p:cNvPr id="5" name="İçerik Yer Tutucusu 4" descr="ışık, yıldız içeren bir resim&#10;&#10;Açıklama otomatik olarak oluşturuldu">
            <a:extLst>
              <a:ext uri="{FF2B5EF4-FFF2-40B4-BE49-F238E27FC236}">
                <a16:creationId xmlns:a16="http://schemas.microsoft.com/office/drawing/2014/main" id="{CEF5D06A-5656-4BAC-9ECD-94CCB7FEC054}"/>
              </a:ext>
            </a:extLst>
          </p:cNvPr>
          <p:cNvPicPr>
            <a:picLocks noChangeAspect="1"/>
          </p:cNvPicPr>
          <p:nvPr/>
        </p:nvPicPr>
        <p:blipFill rotWithShape="1">
          <a:blip r:embed="rId3">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76121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A661DF-B5F4-4A3A-92B1-7B690D1B551C}"/>
              </a:ext>
            </a:extLst>
          </p:cNvPr>
          <p:cNvSpPr>
            <a:spLocks noGrp="1"/>
          </p:cNvSpPr>
          <p:nvPr>
            <p:ph type="title"/>
          </p:nvPr>
        </p:nvSpPr>
        <p:spPr>
          <a:xfrm>
            <a:off x="4927472" y="609600"/>
            <a:ext cx="6340084" cy="1326321"/>
          </a:xfrm>
        </p:spPr>
        <p:txBody>
          <a:bodyPr vert="horz" lIns="91440" tIns="45720" rIns="91440" bIns="45720" rtlCol="0">
            <a:normAutofit/>
          </a:bodyPr>
          <a:lstStyle/>
          <a:p>
            <a:r>
              <a:rPr lang="en-US"/>
              <a:t>TABU AMAÇ FONKSİYONU</a:t>
            </a:r>
          </a:p>
        </p:txBody>
      </p:sp>
      <p:sp>
        <p:nvSpPr>
          <p:cNvPr id="63" name="Content Placeholder 62">
            <a:extLst>
              <a:ext uri="{FF2B5EF4-FFF2-40B4-BE49-F238E27FC236}">
                <a16:creationId xmlns:a16="http://schemas.microsoft.com/office/drawing/2014/main" id="{66443F2A-EC9B-4265-B4AD-EB3AB550696F}"/>
              </a:ext>
            </a:extLst>
          </p:cNvPr>
          <p:cNvSpPr>
            <a:spLocks noGrp="1"/>
          </p:cNvSpPr>
          <p:nvPr>
            <p:ph idx="1"/>
          </p:nvPr>
        </p:nvSpPr>
        <p:spPr>
          <a:xfrm>
            <a:off x="4927471" y="2096063"/>
            <a:ext cx="6340085" cy="3957131"/>
          </a:xfrm>
        </p:spPr>
        <p:txBody>
          <a:bodyPr>
            <a:normAutofit/>
          </a:bodyPr>
          <a:lstStyle/>
          <a:p>
            <a:r>
              <a:rPr lang="en-US" dirty="0"/>
              <a:t>Y</a:t>
            </a:r>
            <a:r>
              <a:rPr lang="tr-TR" dirty="0"/>
              <a:t>andaki </a:t>
            </a:r>
            <a:r>
              <a:rPr lang="en-US" dirty="0"/>
              <a:t> </a:t>
            </a:r>
            <a:r>
              <a:rPr lang="en-US" dirty="0" err="1"/>
              <a:t>ifadeyi</a:t>
            </a:r>
            <a:r>
              <a:rPr lang="en-US" dirty="0"/>
              <a:t> </a:t>
            </a:r>
            <a:r>
              <a:rPr lang="en-US" dirty="0" err="1"/>
              <a:t>açıklarsak</a:t>
            </a:r>
            <a:r>
              <a:rPr lang="en-US" dirty="0"/>
              <a:t>; </a:t>
            </a:r>
            <a:r>
              <a:rPr lang="en-US" dirty="0" err="1"/>
              <a:t>amaç</a:t>
            </a:r>
            <a:r>
              <a:rPr lang="en-US" dirty="0"/>
              <a:t> </a:t>
            </a:r>
            <a:r>
              <a:rPr lang="en-US" dirty="0" err="1"/>
              <a:t>fonksiyonu</a:t>
            </a:r>
            <a:r>
              <a:rPr lang="en-US" dirty="0"/>
              <a:t> c(x) </a:t>
            </a:r>
            <a:r>
              <a:rPr lang="en-US" dirty="0" err="1"/>
              <a:t>maliyet</a:t>
            </a:r>
            <a:r>
              <a:rPr lang="en-US" dirty="0"/>
              <a:t> </a:t>
            </a:r>
            <a:r>
              <a:rPr lang="en-US" dirty="0" err="1"/>
              <a:t>veya</a:t>
            </a:r>
            <a:r>
              <a:rPr lang="en-US" dirty="0"/>
              <a:t> </a:t>
            </a:r>
            <a:r>
              <a:rPr lang="en-US" dirty="0" err="1"/>
              <a:t>kar</a:t>
            </a:r>
            <a:r>
              <a:rPr lang="en-US" dirty="0"/>
              <a:t> </a:t>
            </a:r>
            <a:r>
              <a:rPr lang="en-US" dirty="0" err="1"/>
              <a:t>fonksiyonun</a:t>
            </a:r>
            <a:r>
              <a:rPr lang="en-US" dirty="0"/>
              <a:t> </a:t>
            </a:r>
            <a:r>
              <a:rPr lang="en-US" dirty="0" err="1"/>
              <a:t>en</a:t>
            </a:r>
            <a:r>
              <a:rPr lang="en-US" dirty="0"/>
              <a:t> </a:t>
            </a:r>
            <a:r>
              <a:rPr lang="en-US" dirty="0" err="1"/>
              <a:t>küçük</a:t>
            </a:r>
            <a:r>
              <a:rPr lang="en-US" dirty="0"/>
              <a:t> </a:t>
            </a:r>
            <a:r>
              <a:rPr lang="en-US" dirty="0" err="1"/>
              <a:t>veya</a:t>
            </a:r>
            <a:r>
              <a:rPr lang="en-US" dirty="0"/>
              <a:t> </a:t>
            </a:r>
            <a:r>
              <a:rPr lang="en-US" dirty="0" err="1"/>
              <a:t>en</a:t>
            </a:r>
            <a:r>
              <a:rPr lang="en-US" dirty="0"/>
              <a:t> </a:t>
            </a:r>
            <a:r>
              <a:rPr lang="en-US" dirty="0" err="1"/>
              <a:t>büyük</a:t>
            </a:r>
            <a:r>
              <a:rPr lang="en-US" dirty="0"/>
              <a:t> </a:t>
            </a:r>
            <a:r>
              <a:rPr lang="en-US" dirty="0" err="1"/>
              <a:t>değerin</a:t>
            </a:r>
            <a:r>
              <a:rPr lang="en-US" dirty="0"/>
              <a:t> </a:t>
            </a:r>
            <a:r>
              <a:rPr lang="en-US" dirty="0" err="1"/>
              <a:t>aranmaktadır</a:t>
            </a:r>
            <a:r>
              <a:rPr lang="en-US" dirty="0"/>
              <a:t> </a:t>
            </a:r>
            <a:r>
              <a:rPr lang="en-US" dirty="0" err="1"/>
              <a:t>fakat</a:t>
            </a:r>
            <a:r>
              <a:rPr lang="en-US" dirty="0"/>
              <a:t> </a:t>
            </a:r>
            <a:r>
              <a:rPr lang="en-US" dirty="0" err="1"/>
              <a:t>bu</a:t>
            </a:r>
            <a:r>
              <a:rPr lang="en-US" dirty="0"/>
              <a:t> </a:t>
            </a:r>
            <a:r>
              <a:rPr lang="en-US" dirty="0" err="1"/>
              <a:t>aramada</a:t>
            </a:r>
            <a:r>
              <a:rPr lang="en-US" dirty="0"/>
              <a:t> x </a:t>
            </a:r>
            <a:r>
              <a:rPr lang="en-US" dirty="0" err="1"/>
              <a:t>vektörü</a:t>
            </a:r>
            <a:r>
              <a:rPr lang="en-US" dirty="0"/>
              <a:t> </a:t>
            </a:r>
            <a:r>
              <a:rPr lang="en-US" dirty="0" err="1"/>
              <a:t>ile</a:t>
            </a:r>
            <a:r>
              <a:rPr lang="en-US" dirty="0"/>
              <a:t> </a:t>
            </a:r>
            <a:r>
              <a:rPr lang="en-US" dirty="0" err="1"/>
              <a:t>belirtilen</a:t>
            </a:r>
            <a:r>
              <a:rPr lang="en-US" dirty="0"/>
              <a:t> </a:t>
            </a:r>
            <a:r>
              <a:rPr lang="en-US" dirty="0" err="1"/>
              <a:t>kısıtlamalara</a:t>
            </a:r>
            <a:r>
              <a:rPr lang="en-US" dirty="0"/>
              <a:t> </a:t>
            </a:r>
            <a:r>
              <a:rPr lang="en-US" dirty="0" err="1"/>
              <a:t>uyularak</a:t>
            </a:r>
            <a:r>
              <a:rPr lang="en-US" dirty="0"/>
              <a:t>  </a:t>
            </a:r>
            <a:r>
              <a:rPr lang="en-US" dirty="0" err="1"/>
              <a:t>çözüme</a:t>
            </a:r>
            <a:r>
              <a:rPr lang="en-US" dirty="0"/>
              <a:t> </a:t>
            </a:r>
            <a:r>
              <a:rPr lang="en-US" dirty="0" err="1"/>
              <a:t>ulaşılacaktır</a:t>
            </a:r>
            <a:r>
              <a:rPr lang="en-US" dirty="0"/>
              <a:t>. </a:t>
            </a:r>
            <a:endParaRPr lang="tr-TR" dirty="0"/>
          </a:p>
          <a:p>
            <a:r>
              <a:rPr lang="tr-TR" dirty="0"/>
              <a:t>Özetle her</a:t>
            </a:r>
            <a:r>
              <a:rPr lang="en-US" dirty="0"/>
              <a:t> x </a:t>
            </a:r>
            <a:r>
              <a:rPr lang="en-US" dirty="0" err="1"/>
              <a:t>elemanı</a:t>
            </a:r>
            <a:r>
              <a:rPr lang="en-US" dirty="0"/>
              <a:t> </a:t>
            </a:r>
            <a:r>
              <a:rPr lang="en-US" dirty="0" err="1"/>
              <a:t>bir</a:t>
            </a:r>
            <a:r>
              <a:rPr lang="en-US" dirty="0"/>
              <a:t> </a:t>
            </a:r>
            <a:r>
              <a:rPr lang="en-US" dirty="0" err="1"/>
              <a:t>hareketi</a:t>
            </a:r>
            <a:r>
              <a:rPr lang="en-US" dirty="0"/>
              <a:t> </a:t>
            </a:r>
            <a:r>
              <a:rPr lang="en-US" dirty="0" err="1"/>
              <a:t>temsil</a:t>
            </a:r>
            <a:r>
              <a:rPr lang="en-US" dirty="0"/>
              <a:t> </a:t>
            </a:r>
            <a:r>
              <a:rPr lang="en-US" dirty="0" err="1"/>
              <a:t>eder</a:t>
            </a:r>
            <a:r>
              <a:rPr lang="en-US" dirty="0"/>
              <a:t> </a:t>
            </a:r>
            <a:r>
              <a:rPr lang="en-US" dirty="0" err="1"/>
              <a:t>ve</a:t>
            </a:r>
            <a:r>
              <a:rPr lang="en-US" dirty="0"/>
              <a:t> </a:t>
            </a:r>
            <a:r>
              <a:rPr lang="en-US" dirty="0" err="1"/>
              <a:t>tüm</a:t>
            </a:r>
            <a:r>
              <a:rPr lang="en-US" dirty="0"/>
              <a:t> </a:t>
            </a:r>
            <a:r>
              <a:rPr lang="en-US" dirty="0" err="1"/>
              <a:t>hareketler</a:t>
            </a:r>
            <a:r>
              <a:rPr lang="en-US" dirty="0"/>
              <a:t> X </a:t>
            </a:r>
            <a:r>
              <a:rPr lang="en-US" dirty="0" err="1"/>
              <a:t>ile</a:t>
            </a:r>
            <a:r>
              <a:rPr lang="en-US" dirty="0"/>
              <a:t> </a:t>
            </a:r>
            <a:r>
              <a:rPr lang="en-US" dirty="0" err="1"/>
              <a:t>gösterilmektedir</a:t>
            </a:r>
            <a:r>
              <a:rPr lang="en-US" dirty="0"/>
              <a:t>. </a:t>
            </a:r>
          </a:p>
        </p:txBody>
      </p:sp>
      <p:pic>
        <p:nvPicPr>
          <p:cNvPr id="5" name="İçerik Yer Tutucusu 4" descr="ışık, yıldız içeren bir resim&#10;&#10;Açıklama otomatik olarak oluşturuldu">
            <a:extLst>
              <a:ext uri="{FF2B5EF4-FFF2-40B4-BE49-F238E27FC236}">
                <a16:creationId xmlns:a16="http://schemas.microsoft.com/office/drawing/2014/main" id="{B3D43CBA-7BB3-40FA-AA59-E98111FBDC5C}"/>
              </a:ext>
            </a:extLst>
          </p:cNvPr>
          <p:cNvPicPr>
            <a:picLocks noChangeAspect="1"/>
          </p:cNvPicPr>
          <p:nvPr/>
        </p:nvPicPr>
        <p:blipFill rotWithShape="1">
          <a:blip r:embed="rId3">
            <a:extLst>
              <a:ext uri="{28A0092B-C50C-407E-A947-70E740481C1C}">
                <a14:useLocalDpi xmlns:a14="http://schemas.microsoft.com/office/drawing/2010/main" val="0"/>
              </a:ext>
            </a:extLst>
          </a:blip>
          <a:srcRect l="33642" r="-4" b="-4"/>
          <a:stretch/>
        </p:blipFill>
        <p:spPr>
          <a:xfrm>
            <a:off x="1141857" y="1114868"/>
            <a:ext cx="2964561" cy="2233698"/>
          </a:xfrm>
          <a:prstGeom prst="rect">
            <a:avLst/>
          </a:prstGeom>
        </p:spPr>
      </p:pic>
      <p:pic>
        <p:nvPicPr>
          <p:cNvPr id="7" name="İçerik Yer Tutucusu 6">
            <a:extLst>
              <a:ext uri="{FF2B5EF4-FFF2-40B4-BE49-F238E27FC236}">
                <a16:creationId xmlns:a16="http://schemas.microsoft.com/office/drawing/2014/main" id="{33FFEE81-09A8-455B-9CF5-BEB107E456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41856" y="3848544"/>
            <a:ext cx="2964561" cy="1555479"/>
          </a:xfrm>
          <a:prstGeom prst="rect">
            <a:avLst/>
          </a:prstGeom>
        </p:spPr>
      </p:pic>
    </p:spTree>
    <p:extLst>
      <p:ext uri="{BB962C8B-B14F-4D97-AF65-F5344CB8AC3E}">
        <p14:creationId xmlns:p14="http://schemas.microsoft.com/office/powerpoint/2010/main" val="183052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DE432-BCD0-455C-B21D-EE0F3CB681D0}"/>
              </a:ext>
            </a:extLst>
          </p:cNvPr>
          <p:cNvSpPr>
            <a:spLocks noGrp="1"/>
          </p:cNvSpPr>
          <p:nvPr>
            <p:ph type="title"/>
          </p:nvPr>
        </p:nvSpPr>
        <p:spPr>
          <a:xfrm>
            <a:off x="6513788" y="365125"/>
            <a:ext cx="4840010" cy="1807305"/>
          </a:xfrm>
        </p:spPr>
        <p:txBody>
          <a:bodyPr>
            <a:normAutofit fontScale="90000"/>
          </a:bodyPr>
          <a:lstStyle/>
          <a:p>
            <a:r>
              <a:rPr lang="tr-TR" dirty="0">
                <a:effectLst/>
              </a:rPr>
              <a:t>TABU ARAMA ALGORİTMASI metodolojisi GENEL KAVRAMLARI</a:t>
            </a:r>
            <a:br>
              <a:rPr lang="tr-TR" dirty="0">
                <a:effectLst/>
              </a:rPr>
            </a:br>
            <a:endParaRPr lang="tr-TR" dirty="0"/>
          </a:p>
        </p:txBody>
      </p:sp>
      <p:sp>
        <p:nvSpPr>
          <p:cNvPr id="9" name="Content Placeholder 8">
            <a:extLst>
              <a:ext uri="{FF2B5EF4-FFF2-40B4-BE49-F238E27FC236}">
                <a16:creationId xmlns:a16="http://schemas.microsoft.com/office/drawing/2014/main" id="{AE3EC685-0F52-4B23-90B1-21CE2C41C8B1}"/>
              </a:ext>
            </a:extLst>
          </p:cNvPr>
          <p:cNvSpPr>
            <a:spLocks noGrp="1"/>
          </p:cNvSpPr>
          <p:nvPr>
            <p:ph idx="1"/>
          </p:nvPr>
        </p:nvSpPr>
        <p:spPr>
          <a:xfrm>
            <a:off x="6513788" y="2333297"/>
            <a:ext cx="4840010" cy="3843666"/>
          </a:xfrm>
        </p:spPr>
        <p:txBody>
          <a:bodyPr>
            <a:normAutofit fontScale="92500" lnSpcReduction="10000"/>
          </a:bodyPr>
          <a:lstStyle/>
          <a:p>
            <a:r>
              <a:rPr lang="tr-TR" dirty="0"/>
              <a:t>Tabu algoritmasının işleyiş şeklini anlamak için bilinmesi gereken bazı kavramlar vardır . </a:t>
            </a:r>
          </a:p>
          <a:p>
            <a:r>
              <a:rPr lang="tr-TR" dirty="0"/>
              <a:t>Bunlar;</a:t>
            </a:r>
          </a:p>
          <a:p>
            <a:r>
              <a:rPr lang="en-US" dirty="0" err="1"/>
              <a:t>Başlangıç</a:t>
            </a:r>
            <a:r>
              <a:rPr lang="en-US" dirty="0"/>
              <a:t> </a:t>
            </a:r>
            <a:r>
              <a:rPr lang="en-US" dirty="0" err="1"/>
              <a:t>çözümünün</a:t>
            </a:r>
            <a:r>
              <a:rPr lang="en-US" dirty="0"/>
              <a:t> </a:t>
            </a:r>
            <a:r>
              <a:rPr lang="en-US" dirty="0" err="1"/>
              <a:t>oluşturulması</a:t>
            </a:r>
            <a:r>
              <a:rPr lang="en-US" dirty="0"/>
              <a:t> </a:t>
            </a:r>
            <a:endParaRPr lang="tr-TR" dirty="0"/>
          </a:p>
          <a:p>
            <a:r>
              <a:rPr lang="tr-TR" dirty="0"/>
              <a:t>Hareket Mekanizması </a:t>
            </a:r>
          </a:p>
          <a:p>
            <a:r>
              <a:rPr lang="tr-TR" dirty="0"/>
              <a:t>Komşuluk , Hafıza</a:t>
            </a:r>
          </a:p>
          <a:p>
            <a:r>
              <a:rPr lang="tr-TR" dirty="0">
                <a:effectLst/>
              </a:rPr>
              <a:t>Tabu Listesi  , </a:t>
            </a:r>
            <a:r>
              <a:rPr lang="tr-TR" dirty="0"/>
              <a:t>Tabu Yıkma Kriterleri</a:t>
            </a:r>
          </a:p>
          <a:p>
            <a:r>
              <a:rPr lang="tr-TR" dirty="0"/>
              <a:t>Durdurma Koşulu </a:t>
            </a:r>
          </a:p>
        </p:txBody>
      </p:sp>
      <p:pic>
        <p:nvPicPr>
          <p:cNvPr id="5" name="İçerik Yer Tutucusu 4" descr="ışık, yıldız içeren bir resim&#10;&#10;Açıklama otomatik olarak oluşturuldu">
            <a:extLst>
              <a:ext uri="{FF2B5EF4-FFF2-40B4-BE49-F238E27FC236}">
                <a16:creationId xmlns:a16="http://schemas.microsoft.com/office/drawing/2014/main" id="{55F32822-C21A-45DB-8007-DE27F5925A4B}"/>
              </a:ext>
            </a:extLst>
          </p:cNvPr>
          <p:cNvPicPr>
            <a:picLocks noChangeAspect="1"/>
          </p:cNvPicPr>
          <p:nvPr/>
        </p:nvPicPr>
        <p:blipFill rotWithShape="1">
          <a:blip r:embed="rId2">
            <a:extLst>
              <a:ext uri="{28A0092B-C50C-407E-A947-70E740481C1C}">
                <a14:useLocalDpi xmlns:a14="http://schemas.microsoft.com/office/drawing/2010/main" val="0"/>
              </a:ext>
            </a:extLst>
          </a:blip>
          <a:srcRect l="49556" r="5849"/>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85987515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987</Words>
  <Application>Microsoft Office PowerPoint</Application>
  <PresentationFormat>Geniş ekran</PresentationFormat>
  <Paragraphs>107</Paragraphs>
  <Slides>31</Slides>
  <Notes>3</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31</vt:i4>
      </vt:variant>
    </vt:vector>
  </HeadingPairs>
  <TitlesOfParts>
    <vt:vector size="40" baseType="lpstr">
      <vt:lpstr>Arial</vt:lpstr>
      <vt:lpstr>Arial Nova Light</vt:lpstr>
      <vt:lpstr>Bookman Old Style</vt:lpstr>
      <vt:lpstr>Calibri</vt:lpstr>
      <vt:lpstr>Century Gothic</vt:lpstr>
      <vt:lpstr>Elephant</vt:lpstr>
      <vt:lpstr>Rockwell</vt:lpstr>
      <vt:lpstr>BrushVTI</vt:lpstr>
      <vt:lpstr>Damask</vt:lpstr>
      <vt:lpstr>Tabu arama algoritması</vt:lpstr>
      <vt:lpstr>PowerPoint Sunusu</vt:lpstr>
      <vt:lpstr>TARİHÇE</vt:lpstr>
      <vt:lpstr>META-SEZGİSEL YÖNTEMLER NEDİR?</vt:lpstr>
      <vt:lpstr> TABU ARAMA ALGORİTMASI GENEL YAKLAŞIMI</vt:lpstr>
      <vt:lpstr>TABU ARAMANIN KULLANILDIĞI BAZI ALANLAR</vt:lpstr>
      <vt:lpstr>TABU ARAMANIN PERFORMANSI</vt:lpstr>
      <vt:lpstr>TABU AMAÇ FONKSİYONU</vt:lpstr>
      <vt:lpstr>TABU ARAMA ALGORİTMASI metodolojisi GENEL KAVRAMLARI </vt:lpstr>
      <vt:lpstr>TABU ARAMA ALGORİTMASI metodolojisi GENEL KAVRAMLARI </vt:lpstr>
      <vt:lpstr>TABU ARAMA ALGORİTMASI metodolojisi GENEL KAVRAMLARI </vt:lpstr>
      <vt:lpstr>TABU ARAMA ALGORİTMASI metodolojisi GENEL KAVRAMLARI </vt:lpstr>
      <vt:lpstr>TABU ARAMA ALGORİTMASI metodolojisi GENEL KAVRAMLARI </vt:lpstr>
      <vt:lpstr>TABU ARAMA ALGORİTMASI metodolojisi GENEL KAVRAMLARI </vt:lpstr>
      <vt:lpstr>TABU ARAMA ALGORİTMASI metodolojisi GENEL KAVRAMLARI </vt:lpstr>
      <vt:lpstr>TABU ARAMA ALGORİTMASI metodolojisi GENEL KAVRAMLARI </vt:lpstr>
      <vt:lpstr>TABU ARAMA ALGORİTMASI metodolojisi GENEL KAVRAMLARI </vt:lpstr>
      <vt:lpstr>TABU ARAMA ALGORİTMASI metodolojisi GENEL KAVRAMLARI </vt:lpstr>
      <vt:lpstr>Tabu aramanın algoritması </vt:lpstr>
      <vt:lpstr>Tabu aramanın algoritması </vt:lpstr>
      <vt:lpstr>Tabu aramanın algoritması </vt:lpstr>
      <vt:lpstr>Tabu aramanın algoritması </vt:lpstr>
      <vt:lpstr>Tabu aramanın algoritması </vt:lpstr>
      <vt:lpstr>Tabu aramanın algoritması </vt:lpstr>
      <vt:lpstr>PowerPoint Sunusu</vt:lpstr>
      <vt:lpstr>ÖRNEK </vt:lpstr>
      <vt:lpstr>Örnek(devam) </vt:lpstr>
      <vt:lpstr>Örnek(devam) </vt:lpstr>
      <vt:lpstr>Örnek(devam) </vt:lpstr>
      <vt:lpstr>Örnek(devam) </vt:lpstr>
      <vt:lpstr>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 arama algoritması</dc:title>
  <dc:creator>emre mutlu</dc:creator>
  <cp:lastModifiedBy>emre mutlu</cp:lastModifiedBy>
  <cp:revision>9</cp:revision>
  <dcterms:created xsi:type="dcterms:W3CDTF">2020-04-25T18:28:04Z</dcterms:created>
  <dcterms:modified xsi:type="dcterms:W3CDTF">2020-04-26T19:47:02Z</dcterms:modified>
</cp:coreProperties>
</file>