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0EBEE73-5B89-4625-BE28-3152C2C219F8}">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27265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229966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4BAEC9-36EC-4829-A2CE-5B37CF48BC56}" type="slidenum">
              <a:rPr lang="tr-TR" smtClean="0"/>
              <a:t>‹#›</a:t>
            </a:fld>
            <a:endParaRPr lang="tr-T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812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365149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4BAEC9-36EC-4829-A2CE-5B37CF48BC56}" type="slidenum">
              <a:rPr lang="tr-TR" smtClean="0"/>
              <a:t>‹#›</a:t>
            </a:fld>
            <a:endParaRPr lang="tr-T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213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347184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3001949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60417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397991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14584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177818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101986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340102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99854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242782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8213D3F-E2EB-445D-B6FD-7E09DDEBC5BD}" type="datetimeFigureOut">
              <a:rPr lang="tr-TR" smtClean="0"/>
              <a:t>23.04.2020</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4BAEC9-36EC-4829-A2CE-5B37CF48BC56}" type="slidenum">
              <a:rPr lang="tr-TR" smtClean="0"/>
              <a:t>‹#›</a:t>
            </a:fld>
            <a:endParaRPr lang="tr-TR" dirty="0"/>
          </a:p>
        </p:txBody>
      </p:sp>
    </p:spTree>
    <p:extLst>
      <p:ext uri="{BB962C8B-B14F-4D97-AF65-F5344CB8AC3E}">
        <p14:creationId xmlns:p14="http://schemas.microsoft.com/office/powerpoint/2010/main" val="296815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213D3F-E2EB-445D-B6FD-7E09DDEBC5BD}" type="datetimeFigureOut">
              <a:rPr lang="tr-TR" smtClean="0"/>
              <a:t>23.04.2020</a:t>
            </a:fld>
            <a:endParaRPr lang="tr-T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4BAEC9-36EC-4829-A2CE-5B37CF48BC56}" type="slidenum">
              <a:rPr lang="tr-TR" smtClean="0"/>
              <a:t>‹#›</a:t>
            </a:fld>
            <a:endParaRPr lang="tr-TR" dirty="0"/>
          </a:p>
        </p:txBody>
      </p:sp>
    </p:spTree>
    <p:extLst>
      <p:ext uri="{BB962C8B-B14F-4D97-AF65-F5344CB8AC3E}">
        <p14:creationId xmlns:p14="http://schemas.microsoft.com/office/powerpoint/2010/main" val="3086142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85EEE993-5614-494E-A236-4F9E14EA5654}"/>
              </a:ext>
            </a:extLst>
          </p:cNvPr>
          <p:cNvSpPr>
            <a:spLocks noGrp="1"/>
          </p:cNvSpPr>
          <p:nvPr>
            <p:ph type="subTitle" idx="1"/>
          </p:nvPr>
        </p:nvSpPr>
        <p:spPr>
          <a:xfrm>
            <a:off x="7339389" y="5086869"/>
            <a:ext cx="4852611" cy="1126283"/>
          </a:xfrm>
        </p:spPr>
        <p:txBody>
          <a:bodyPr>
            <a:normAutofit/>
          </a:bodyPr>
          <a:lstStyle/>
          <a:p>
            <a:r>
              <a:rPr lang="tr-TR" sz="1600" dirty="0">
                <a:latin typeface="Arial Black" panose="020B0A04020102020204" pitchFamily="34" charset="0"/>
              </a:rPr>
              <a:t>İbrahim yıldırım     G171210102	</a:t>
            </a:r>
          </a:p>
          <a:p>
            <a:r>
              <a:rPr lang="tr-TR" sz="1600" dirty="0">
                <a:latin typeface="Arial Black" panose="020B0A04020102020204" pitchFamily="34" charset="0"/>
              </a:rPr>
              <a:t>Enes Yavuz            G161210068</a:t>
            </a:r>
          </a:p>
          <a:p>
            <a:r>
              <a:rPr lang="tr-TR" sz="1600" dirty="0">
                <a:latin typeface="Arial Black" panose="020B0A04020102020204" pitchFamily="34" charset="0"/>
              </a:rPr>
              <a:t>Mustafa Kuşoğlu   G161210058 </a:t>
            </a:r>
          </a:p>
        </p:txBody>
      </p:sp>
      <p:sp>
        <p:nvSpPr>
          <p:cNvPr id="4" name="Dikdörtgen 3">
            <a:extLst>
              <a:ext uri="{FF2B5EF4-FFF2-40B4-BE49-F238E27FC236}">
                <a16:creationId xmlns:a16="http://schemas.microsoft.com/office/drawing/2014/main" id="{3406AE15-3C2B-487F-80A3-0F58BAA01C5E}"/>
              </a:ext>
            </a:extLst>
          </p:cNvPr>
          <p:cNvSpPr/>
          <p:nvPr/>
        </p:nvSpPr>
        <p:spPr>
          <a:xfrm>
            <a:off x="7046912" y="3854049"/>
            <a:ext cx="4852610" cy="923330"/>
          </a:xfrm>
          <a:prstGeom prst="rect">
            <a:avLst/>
          </a:prstGeom>
          <a:noFill/>
        </p:spPr>
        <p:txBody>
          <a:bodyPr wrap="none" lIns="91440" tIns="45720" rIns="91440" bIns="45720">
            <a:spAutoFit/>
          </a:bodyPr>
          <a:lstStyle/>
          <a:p>
            <a:pPr algn="ctr"/>
            <a:r>
              <a:rPr lang="tr-TR"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Hazırlayanlar: </a:t>
            </a:r>
          </a:p>
        </p:txBody>
      </p:sp>
      <p:sp>
        <p:nvSpPr>
          <p:cNvPr id="5" name="Dikdörtgen 4">
            <a:extLst>
              <a:ext uri="{FF2B5EF4-FFF2-40B4-BE49-F238E27FC236}">
                <a16:creationId xmlns:a16="http://schemas.microsoft.com/office/drawing/2014/main" id="{2BF13446-83F1-4EF3-9B41-5798C74E6A82}"/>
              </a:ext>
            </a:extLst>
          </p:cNvPr>
          <p:cNvSpPr/>
          <p:nvPr/>
        </p:nvSpPr>
        <p:spPr>
          <a:xfrm>
            <a:off x="761086" y="436717"/>
            <a:ext cx="11138436" cy="1754326"/>
          </a:xfrm>
          <a:prstGeom prst="rect">
            <a:avLst/>
          </a:prstGeom>
          <a:noFill/>
        </p:spPr>
        <p:txBody>
          <a:bodyPr wrap="square" lIns="91440" tIns="45720" rIns="91440" bIns="45720">
            <a:spAutoFit/>
          </a:bodyPr>
          <a:lstStyle/>
          <a:p>
            <a:pPr algn="ctr"/>
            <a:r>
              <a:rPr lang="tr-TR" sz="5400" b="1" dirty="0">
                <a:ln w="22225">
                  <a:solidFill>
                    <a:schemeClr val="accent2"/>
                  </a:solidFill>
                  <a:prstDash val="solid"/>
                </a:ln>
                <a:solidFill>
                  <a:schemeClr val="accent2">
                    <a:lumMod val="40000"/>
                    <a:lumOff val="60000"/>
                  </a:schemeClr>
                </a:solidFill>
              </a:rPr>
              <a:t>Yerçekimsel arama algoritması (Gravitational search algorithm) </a:t>
            </a:r>
          </a:p>
        </p:txBody>
      </p:sp>
    </p:spTree>
    <p:extLst>
      <p:ext uri="{BB962C8B-B14F-4D97-AF65-F5344CB8AC3E}">
        <p14:creationId xmlns:p14="http://schemas.microsoft.com/office/powerpoint/2010/main" val="119643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YYA ALGORİTMASININ KULLANIM ALANLARI</a:t>
            </a:r>
            <a:endParaRPr lang="tr-TR" dirty="0"/>
          </a:p>
        </p:txBody>
      </p:sp>
      <p:sp>
        <p:nvSpPr>
          <p:cNvPr id="3" name="İçerik Yer Tutucusu 2"/>
          <p:cNvSpPr>
            <a:spLocks noGrp="1"/>
          </p:cNvSpPr>
          <p:nvPr>
            <p:ph idx="1"/>
          </p:nvPr>
        </p:nvSpPr>
        <p:spPr>
          <a:xfrm>
            <a:off x="2589212" y="2133599"/>
            <a:ext cx="8915400" cy="4495801"/>
          </a:xfrm>
        </p:spPr>
        <p:txBody>
          <a:bodyPr>
            <a:normAutofit/>
          </a:bodyPr>
          <a:lstStyle/>
          <a:p>
            <a:r>
              <a:rPr lang="tr-TR" dirty="0"/>
              <a:t>G</a:t>
            </a:r>
            <a:r>
              <a:rPr lang="tr-TR" dirty="0" smtClean="0"/>
              <a:t>örüntü Sıkıştırma</a:t>
            </a:r>
          </a:p>
          <a:p>
            <a:r>
              <a:rPr lang="tr-TR" dirty="0"/>
              <a:t>F</a:t>
            </a:r>
            <a:r>
              <a:rPr lang="tr-TR" dirty="0" smtClean="0"/>
              <a:t>onksiyon Optimizasyonu</a:t>
            </a:r>
          </a:p>
          <a:p>
            <a:r>
              <a:rPr lang="tr-TR" dirty="0"/>
              <a:t>Seyyar Tüccar Problemi(Traveling Salesman Problem</a:t>
            </a:r>
            <a:r>
              <a:rPr lang="tr-TR" dirty="0" smtClean="0"/>
              <a:t>)</a:t>
            </a:r>
          </a:p>
          <a:p>
            <a:r>
              <a:rPr lang="tr-TR" dirty="0"/>
              <a:t>Sınıflandırıcı </a:t>
            </a:r>
            <a:r>
              <a:rPr lang="tr-TR" dirty="0" smtClean="0"/>
              <a:t>Tasarımı</a:t>
            </a:r>
            <a:endParaRPr lang="tr-TR" dirty="0" smtClean="0"/>
          </a:p>
          <a:p>
            <a:r>
              <a:rPr lang="tr-TR" dirty="0"/>
              <a:t>Filtre </a:t>
            </a:r>
            <a:r>
              <a:rPr lang="tr-TR" dirty="0" smtClean="0"/>
              <a:t>Tasarımı</a:t>
            </a:r>
          </a:p>
          <a:p>
            <a:r>
              <a:rPr lang="tr-TR" dirty="0"/>
              <a:t>Kod D</a:t>
            </a:r>
            <a:r>
              <a:rPr lang="tr-TR" dirty="0" smtClean="0"/>
              <a:t>efteri Oluşturma</a:t>
            </a:r>
          </a:p>
          <a:p>
            <a:r>
              <a:rPr lang="tr-TR" dirty="0"/>
              <a:t>Anten </a:t>
            </a:r>
            <a:r>
              <a:rPr lang="tr-TR" dirty="0" smtClean="0"/>
              <a:t>Tasarımı</a:t>
            </a:r>
          </a:p>
          <a:p>
            <a:r>
              <a:rPr lang="tr-TR" dirty="0" smtClean="0"/>
              <a:t>Yapay Sinir Ağları</a:t>
            </a:r>
          </a:p>
          <a:p>
            <a:r>
              <a:rPr lang="tr-TR" dirty="0" smtClean="0"/>
              <a:t>Kümeleme</a:t>
            </a:r>
          </a:p>
          <a:p>
            <a:r>
              <a:rPr lang="tr-TR" dirty="0"/>
              <a:t>Öznitelik </a:t>
            </a:r>
            <a:r>
              <a:rPr lang="tr-TR" dirty="0" smtClean="0"/>
              <a:t>Seçimi</a:t>
            </a:r>
          </a:p>
          <a:p>
            <a:r>
              <a:rPr lang="tr-TR" dirty="0" smtClean="0"/>
              <a:t>Güç Sistemleri</a:t>
            </a:r>
          </a:p>
          <a:p>
            <a:endParaRPr lang="tr-TR" dirty="0"/>
          </a:p>
          <a:p>
            <a:endParaRPr lang="tr-TR" dirty="0"/>
          </a:p>
        </p:txBody>
      </p:sp>
    </p:spTree>
    <p:extLst>
      <p:ext uri="{BB962C8B-B14F-4D97-AF65-F5344CB8AC3E}">
        <p14:creationId xmlns:p14="http://schemas.microsoft.com/office/powerpoint/2010/main" val="204107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YYA ALGORİTMASININ AVANTAJLARI</a:t>
            </a:r>
            <a:endParaRPr lang="tr-TR" dirty="0"/>
          </a:p>
        </p:txBody>
      </p:sp>
      <p:sp>
        <p:nvSpPr>
          <p:cNvPr id="3" name="İçerik Yer Tutucusu 2"/>
          <p:cNvSpPr>
            <a:spLocks noGrp="1"/>
          </p:cNvSpPr>
          <p:nvPr>
            <p:ph idx="1"/>
          </p:nvPr>
        </p:nvSpPr>
        <p:spPr>
          <a:xfrm>
            <a:off x="2507569" y="1905000"/>
            <a:ext cx="8915400" cy="3777622"/>
          </a:xfrm>
        </p:spPr>
        <p:txBody>
          <a:bodyPr/>
          <a:lstStyle/>
          <a:p>
            <a:r>
              <a:rPr lang="tr-TR" dirty="0"/>
              <a:t>Doğrusal olmayan optimizasyon problemlerini çözmek için uygun sürü tabanlı algoritmadır</a:t>
            </a:r>
          </a:p>
          <a:p>
            <a:r>
              <a:rPr lang="tr-TR" dirty="0"/>
              <a:t>Daha az hesaplama süresi gerektirir</a:t>
            </a:r>
          </a:p>
          <a:p>
            <a:r>
              <a:rPr lang="tr-TR" dirty="0"/>
              <a:t>Etkileşimli olarak çalıştırılabilir, kullanıcı tarafından önerilen çözümlere uyum sağlayabilir.</a:t>
            </a:r>
          </a:p>
          <a:p>
            <a:r>
              <a:rPr lang="tr-TR" dirty="0" smtClean="0"/>
              <a:t>Yüksek </a:t>
            </a:r>
            <a:r>
              <a:rPr lang="tr-TR" dirty="0"/>
              <a:t>hassasiyetli sonuçlar </a:t>
            </a:r>
            <a:r>
              <a:rPr lang="tr-TR" dirty="0" smtClean="0"/>
              <a:t>verir</a:t>
            </a:r>
            <a:endParaRPr lang="tr-TR" dirty="0"/>
          </a:p>
          <a:p>
            <a:r>
              <a:rPr lang="tr-TR" dirty="0"/>
              <a:t>Problemlere uygulanması kolaydır</a:t>
            </a:r>
          </a:p>
        </p:txBody>
      </p:sp>
    </p:spTree>
    <p:extLst>
      <p:ext uri="{BB962C8B-B14F-4D97-AF65-F5344CB8AC3E}">
        <p14:creationId xmlns:p14="http://schemas.microsoft.com/office/powerpoint/2010/main" val="276425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69671" y="624110"/>
            <a:ext cx="9234941" cy="1280890"/>
          </a:xfrm>
        </p:spPr>
        <p:txBody>
          <a:bodyPr/>
          <a:lstStyle/>
          <a:p>
            <a:r>
              <a:rPr lang="tr-TR" dirty="0"/>
              <a:t>YYA ALGORİTMASININ </a:t>
            </a:r>
            <a:r>
              <a:rPr lang="tr-TR" dirty="0" smtClean="0"/>
              <a:t>DEZAVANTAJLARI</a:t>
            </a:r>
            <a:endParaRPr lang="tr-TR" dirty="0"/>
          </a:p>
        </p:txBody>
      </p:sp>
      <p:sp>
        <p:nvSpPr>
          <p:cNvPr id="3" name="İçerik Yer Tutucusu 2"/>
          <p:cNvSpPr>
            <a:spLocks noGrp="1"/>
          </p:cNvSpPr>
          <p:nvPr>
            <p:ph idx="1"/>
          </p:nvPr>
        </p:nvSpPr>
        <p:spPr>
          <a:xfrm>
            <a:off x="2429441" y="2117272"/>
            <a:ext cx="8915400" cy="3777622"/>
          </a:xfrm>
        </p:spPr>
        <p:txBody>
          <a:bodyPr/>
          <a:lstStyle/>
          <a:p>
            <a:r>
              <a:rPr lang="tr-TR" dirty="0"/>
              <a:t>YYA operatörleri doğası gereği karmaşıktır.</a:t>
            </a:r>
          </a:p>
          <a:p>
            <a:r>
              <a:rPr lang="tr-TR" dirty="0"/>
              <a:t>YYA'nın arama yeteneği, algoritmanın son yinelemelerinde yavaşlar</a:t>
            </a:r>
          </a:p>
          <a:p>
            <a:r>
              <a:rPr lang="tr-TR" dirty="0"/>
              <a:t>Sınırlı sürede optimum çözüm için garanti yoktur</a:t>
            </a:r>
          </a:p>
          <a:p>
            <a:endParaRPr lang="tr-TR" dirty="0"/>
          </a:p>
        </p:txBody>
      </p:sp>
    </p:spTree>
    <p:extLst>
      <p:ext uri="{BB962C8B-B14F-4D97-AF65-F5344CB8AC3E}">
        <p14:creationId xmlns:p14="http://schemas.microsoft.com/office/powerpoint/2010/main" val="173806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tr-TR" dirty="0"/>
              <a:t>Rashedi, E., Nezamabadi, H. and Saryazdi, S., “GSA: A Gravitational Search Algorithm”, Information Sciences, </a:t>
            </a:r>
            <a:r>
              <a:rPr lang="tr-TR" dirty="0" smtClean="0"/>
              <a:t>(</a:t>
            </a:r>
            <a:r>
              <a:rPr lang="tr-TR" dirty="0"/>
              <a:t>2009</a:t>
            </a:r>
            <a:r>
              <a:rPr lang="tr-TR" dirty="0" smtClean="0"/>
              <a:t>).</a:t>
            </a:r>
          </a:p>
          <a:p>
            <a:r>
              <a:rPr lang="tr-TR" dirty="0"/>
              <a:t>Kazak, N., “Geliştirilmiş Yerçekimsel Arama Algoritması”, Yayınlanmamış Yüksek Lisans Tezi, Bilecik Üniversitesi Fen </a:t>
            </a:r>
            <a:r>
              <a:rPr lang="tr-TR" dirty="0" smtClean="0"/>
              <a:t>B</a:t>
            </a:r>
          </a:p>
          <a:p>
            <a:r>
              <a:rPr lang="tr-TR" dirty="0"/>
              <a:t>Garcia Marquez, Fausto Pedro</a:t>
            </a:r>
            <a:r>
              <a:rPr lang="tr-TR" dirty="0" smtClean="0"/>
              <a:t>, “</a:t>
            </a:r>
            <a:r>
              <a:rPr lang="en-US" dirty="0"/>
              <a:t>Handbook of Research on Big Data Clustering and Machine </a:t>
            </a:r>
            <a:r>
              <a:rPr lang="en-US" dirty="0" smtClean="0"/>
              <a:t>Learning</a:t>
            </a:r>
            <a:r>
              <a:rPr lang="tr-TR" dirty="0" smtClean="0"/>
              <a:t>”,  Unıversidad Castilla-La Mancha, Spain</a:t>
            </a:r>
            <a:endParaRPr lang="tr-TR" dirty="0"/>
          </a:p>
        </p:txBody>
      </p:sp>
    </p:spTree>
    <p:extLst>
      <p:ext uri="{BB962C8B-B14F-4D97-AF65-F5344CB8AC3E}">
        <p14:creationId xmlns:p14="http://schemas.microsoft.com/office/powerpoint/2010/main" val="75289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8EF086-397C-4493-8FEB-54D4ED5624B9}"/>
              </a:ext>
            </a:extLst>
          </p:cNvPr>
          <p:cNvSpPr>
            <a:spLocks noGrp="1"/>
          </p:cNvSpPr>
          <p:nvPr>
            <p:ph type="title"/>
          </p:nvPr>
        </p:nvSpPr>
        <p:spPr>
          <a:xfrm>
            <a:off x="2410045" y="694449"/>
            <a:ext cx="8911687" cy="1280890"/>
          </a:xfrm>
        </p:spPr>
        <p:txBody>
          <a:bodyPr/>
          <a:lstStyle/>
          <a:p>
            <a:r>
              <a:rPr lang="tr-TR" b="1" dirty="0"/>
              <a:t>YERÇEKİMSEL ARAMA ALGORİTMASI</a:t>
            </a:r>
            <a:r>
              <a:rPr lang="tr-TR" dirty="0"/>
              <a:t/>
            </a:r>
            <a:br>
              <a:rPr lang="tr-TR" dirty="0"/>
            </a:br>
            <a:endParaRPr lang="tr-TR" dirty="0"/>
          </a:p>
        </p:txBody>
      </p:sp>
      <p:sp>
        <p:nvSpPr>
          <p:cNvPr id="3" name="İçerik Yer Tutucusu 2">
            <a:extLst>
              <a:ext uri="{FF2B5EF4-FFF2-40B4-BE49-F238E27FC236}">
                <a16:creationId xmlns:a16="http://schemas.microsoft.com/office/drawing/2014/main" id="{9511326D-006C-40F3-A64D-7BB967AC53A8}"/>
              </a:ext>
            </a:extLst>
          </p:cNvPr>
          <p:cNvSpPr>
            <a:spLocks noGrp="1"/>
          </p:cNvSpPr>
          <p:nvPr>
            <p:ph idx="1"/>
          </p:nvPr>
        </p:nvSpPr>
        <p:spPr>
          <a:xfrm>
            <a:off x="2532941" y="2385929"/>
            <a:ext cx="8915400" cy="3777622"/>
          </a:xfrm>
        </p:spPr>
        <p:txBody>
          <a:bodyPr>
            <a:normAutofit/>
          </a:bodyPr>
          <a:lstStyle/>
          <a:p>
            <a:r>
              <a:rPr lang="tr-TR" sz="2000" b="1" dirty="0"/>
              <a:t>Yerçekimsel Arama Algoritması 2009 yılında Rashedi, Saryazdi,  Nezamabadi-pour tarafından Newton’ un yerçekimi ve hareket kanunlarından esinlenerek geliştirdikleri bir algoritmadır. Bir sezgisel optimizasyon algoritmasıdır. Bu algoritmada nesneler bir kütleler topluluğudur. Nesnelerin birbirleri ile etkileşimi Newton’ un yerçekimi ve hareket kanunlarına göre gerçekleşir. Yapılan çalışmalarda Karınca Kolonisi ve Genetik algoritmalar gibi bazı algoritmalara göre daha iyi başarım gösterdiği görülmüştür. </a:t>
            </a:r>
          </a:p>
          <a:p>
            <a:endParaRPr lang="tr-TR" sz="2000" dirty="0"/>
          </a:p>
        </p:txBody>
      </p:sp>
    </p:spTree>
    <p:extLst>
      <p:ext uri="{BB962C8B-B14F-4D97-AF65-F5344CB8AC3E}">
        <p14:creationId xmlns:p14="http://schemas.microsoft.com/office/powerpoint/2010/main" val="57786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25C9E-5726-41CD-93F4-BA486D87546E}"/>
              </a:ext>
            </a:extLst>
          </p:cNvPr>
          <p:cNvSpPr>
            <a:spLocks noGrp="1"/>
          </p:cNvSpPr>
          <p:nvPr>
            <p:ph type="title"/>
          </p:nvPr>
        </p:nvSpPr>
        <p:spPr/>
        <p:txBody>
          <a:bodyPr/>
          <a:lstStyle/>
          <a:p>
            <a:r>
              <a:rPr lang="tr-TR" b="1" dirty="0"/>
              <a:t>Yerçekimi Yasası</a:t>
            </a:r>
            <a:r>
              <a:rPr lang="tr-TR" dirty="0"/>
              <a:t/>
            </a:r>
            <a:br>
              <a:rPr lang="tr-TR" dirty="0"/>
            </a:br>
            <a:endParaRPr lang="tr-TR" dirty="0"/>
          </a:p>
        </p:txBody>
      </p:sp>
      <p:sp>
        <p:nvSpPr>
          <p:cNvPr id="3" name="İçerik Yer Tutucusu 2">
            <a:extLst>
              <a:ext uri="{FF2B5EF4-FFF2-40B4-BE49-F238E27FC236}">
                <a16:creationId xmlns:a16="http://schemas.microsoft.com/office/drawing/2014/main" id="{155C818B-6E84-47A7-8E8A-6988F01D0B93}"/>
              </a:ext>
            </a:extLst>
          </p:cNvPr>
          <p:cNvSpPr>
            <a:spLocks noGrp="1"/>
          </p:cNvSpPr>
          <p:nvPr>
            <p:ph idx="1"/>
          </p:nvPr>
        </p:nvSpPr>
        <p:spPr>
          <a:xfrm>
            <a:off x="2589212" y="1725637"/>
            <a:ext cx="8915400" cy="3777622"/>
          </a:xfrm>
        </p:spPr>
        <p:txBody>
          <a:bodyPr/>
          <a:lstStyle/>
          <a:p>
            <a:r>
              <a:rPr lang="tr-TR" b="1" dirty="0"/>
              <a:t>	Yerçekimi kütlelerin birbirine doğru hızlanma eğilimidir. Evrendeki her parçacık diğer her parçacığı çeker. İki parçacık arasındaki yerçekimi kuvveti, kütlelerin ağırlığı doğru orantılı ve aralarındaki mesafe ile de ters orantılıdır.</a:t>
            </a:r>
          </a:p>
          <a:p>
            <a:endParaRPr lang="tr-TR" dirty="0"/>
          </a:p>
        </p:txBody>
      </p:sp>
      <p:pic>
        <p:nvPicPr>
          <p:cNvPr id="4" name="Resim 3">
            <a:extLst>
              <a:ext uri="{FF2B5EF4-FFF2-40B4-BE49-F238E27FC236}">
                <a16:creationId xmlns:a16="http://schemas.microsoft.com/office/drawing/2014/main" id="{ECCFE620-B043-46A7-8E30-54086061773D}"/>
              </a:ext>
            </a:extLst>
          </p:cNvPr>
          <p:cNvPicPr/>
          <p:nvPr/>
        </p:nvPicPr>
        <p:blipFill>
          <a:blip r:embed="rId2"/>
          <a:stretch>
            <a:fillRect/>
          </a:stretch>
        </p:blipFill>
        <p:spPr>
          <a:xfrm>
            <a:off x="3287663" y="3164077"/>
            <a:ext cx="1955410" cy="889781"/>
          </a:xfrm>
          <a:prstGeom prst="rect">
            <a:avLst/>
          </a:prstGeom>
        </p:spPr>
      </p:pic>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8E21231F-C434-4BE7-AE8A-336089709749}"/>
                  </a:ext>
                </a:extLst>
              </p:cNvPr>
              <p:cNvSpPr/>
              <p:nvPr/>
            </p:nvSpPr>
            <p:spPr>
              <a:xfrm>
                <a:off x="9536317" y="3214924"/>
                <a:ext cx="196829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𝐹</m:t>
                      </m:r>
                      <m:r>
                        <a:rPr lang="tr-TR" i="0">
                          <a:latin typeface="Cambria Math" panose="02040503050406030204" pitchFamily="18" charset="0"/>
                        </a:rPr>
                        <m:t>=</m:t>
                      </m:r>
                      <m:r>
                        <a:rPr lang="tr-TR" i="1">
                          <a:latin typeface="Cambria Math" panose="02040503050406030204" pitchFamily="18" charset="0"/>
                        </a:rPr>
                        <m:t>𝐺</m:t>
                      </m:r>
                      <m:r>
                        <a:rPr lang="tr-TR" i="0">
                          <a:latin typeface="Cambria Math" panose="02040503050406030204" pitchFamily="18" charset="0"/>
                        </a:rPr>
                        <m:t>×</m:t>
                      </m:r>
                      <m:f>
                        <m:fPr>
                          <m:ctrlPr>
                            <a:rPr lang="tr-TR" i="1">
                              <a:latin typeface="Cambria Math" panose="02040503050406030204" pitchFamily="18" charset="0"/>
                            </a:rPr>
                          </m:ctrlPr>
                        </m:fPr>
                        <m:num>
                          <m:sSub>
                            <m:sSubPr>
                              <m:ctrlPr>
                                <a:rPr lang="tr-TR" i="1">
                                  <a:latin typeface="Cambria Math" panose="02040503050406030204" pitchFamily="18" charset="0"/>
                                </a:rPr>
                              </m:ctrlPr>
                            </m:sSubPr>
                            <m:e>
                              <m:r>
                                <a:rPr lang="tr-TR" i="1">
                                  <a:latin typeface="Cambria Math" panose="02040503050406030204" pitchFamily="18" charset="0"/>
                                </a:rPr>
                                <m:t>𝑀</m:t>
                              </m:r>
                            </m:e>
                            <m:sub>
                              <m:r>
                                <a:rPr lang="tr-TR" i="0">
                                  <a:latin typeface="Cambria Math" panose="02040503050406030204" pitchFamily="18" charset="0"/>
                                </a:rPr>
                                <m:t>1</m:t>
                              </m:r>
                            </m:sub>
                          </m:sSub>
                          <m:r>
                            <a:rPr lang="tr-TR" i="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𝑀</m:t>
                              </m:r>
                            </m:e>
                            <m:sub>
                              <m:r>
                                <a:rPr lang="tr-TR" i="0">
                                  <a:latin typeface="Cambria Math" panose="02040503050406030204" pitchFamily="18" charset="0"/>
                                </a:rPr>
                                <m:t>2</m:t>
                              </m:r>
                            </m:sub>
                          </m:sSub>
                        </m:num>
                        <m:den>
                          <m:sSup>
                            <m:sSupPr>
                              <m:ctrlPr>
                                <a:rPr lang="tr-TR" i="1">
                                  <a:latin typeface="Cambria Math" panose="02040503050406030204" pitchFamily="18" charset="0"/>
                                </a:rPr>
                              </m:ctrlPr>
                            </m:sSupPr>
                            <m:e>
                              <m:r>
                                <a:rPr lang="tr-TR" i="1">
                                  <a:latin typeface="Cambria Math" panose="02040503050406030204" pitchFamily="18" charset="0"/>
                                </a:rPr>
                                <m:t>𝑅</m:t>
                              </m:r>
                            </m:e>
                            <m:sup>
                              <m:r>
                                <a:rPr lang="tr-TR" i="0">
                                  <a:latin typeface="Cambria Math" panose="02040503050406030204" pitchFamily="18" charset="0"/>
                                </a:rPr>
                                <m:t>2</m:t>
                              </m:r>
                            </m:sup>
                          </m:sSup>
                        </m:den>
                      </m:f>
                    </m:oMath>
                  </m:oMathPara>
                </a14:m>
                <a:endParaRPr lang="tr-TR" dirty="0"/>
              </a:p>
            </p:txBody>
          </p:sp>
        </mc:Choice>
        <mc:Fallback xmlns="">
          <p:sp>
            <p:nvSpPr>
              <p:cNvPr id="5" name="Dikdörtgen 4">
                <a:extLst>
                  <a:ext uri="{FF2B5EF4-FFF2-40B4-BE49-F238E27FC236}">
                    <a16:creationId xmlns:a16="http://schemas.microsoft.com/office/drawing/2014/main" id="{8E21231F-C434-4BE7-AE8A-336089709749}"/>
                  </a:ext>
                </a:extLst>
              </p:cNvPr>
              <p:cNvSpPr>
                <a:spLocks noRot="1" noChangeAspect="1" noMove="1" noResize="1" noEditPoints="1" noAdjustHandles="1" noChangeArrowheads="1" noChangeShapeType="1" noTextEdit="1"/>
              </p:cNvSpPr>
              <p:nvPr/>
            </p:nvSpPr>
            <p:spPr>
              <a:xfrm>
                <a:off x="9536317" y="3214924"/>
                <a:ext cx="1968295" cy="609077"/>
              </a:xfrm>
              <a:prstGeom prst="rect">
                <a:avLst/>
              </a:prstGeom>
              <a:blipFill>
                <a:blip r:embed="rId3"/>
                <a:stretch>
                  <a:fillRect/>
                </a:stretch>
              </a:blipFill>
            </p:spPr>
            <p:txBody>
              <a:bodyPr/>
              <a:lstStyle/>
              <a:p>
                <a:r>
                  <a:rPr lang="tr-TR">
                    <a:noFill/>
                  </a:rPr>
                  <a:t> </a:t>
                </a:r>
              </a:p>
            </p:txBody>
          </p:sp>
        </mc:Fallback>
      </mc:AlternateContent>
      <p:sp>
        <p:nvSpPr>
          <p:cNvPr id="6" name="Dikdörtgen 5">
            <a:extLst>
              <a:ext uri="{FF2B5EF4-FFF2-40B4-BE49-F238E27FC236}">
                <a16:creationId xmlns:a16="http://schemas.microsoft.com/office/drawing/2014/main" id="{37C75DF5-8AE7-4DD9-9F1D-C3CC27481BD6}"/>
              </a:ext>
            </a:extLst>
          </p:cNvPr>
          <p:cNvSpPr/>
          <p:nvPr/>
        </p:nvSpPr>
        <p:spPr>
          <a:xfrm>
            <a:off x="5486781" y="3334797"/>
            <a:ext cx="3656835" cy="369332"/>
          </a:xfrm>
          <a:prstGeom prst="rect">
            <a:avLst/>
          </a:prstGeom>
        </p:spPr>
        <p:txBody>
          <a:bodyPr wrap="none">
            <a:spAutoFit/>
          </a:bodyPr>
          <a:lstStyle/>
          <a:p>
            <a:r>
              <a:rPr lang="tr-TR"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rPr>
              <a:t>Kütleler arası yerçekimsel kuvvet </a:t>
            </a:r>
            <a:endParaRPr lang="tr-TR" dirty="0"/>
          </a:p>
        </p:txBody>
      </p:sp>
      <p:pic>
        <p:nvPicPr>
          <p:cNvPr id="7" name="Picture 1999">
            <a:extLst>
              <a:ext uri="{FF2B5EF4-FFF2-40B4-BE49-F238E27FC236}">
                <a16:creationId xmlns:a16="http://schemas.microsoft.com/office/drawing/2014/main" id="{E33D5A39-DAB1-4AB9-9526-E1296A68A217}"/>
              </a:ext>
            </a:extLst>
          </p:cNvPr>
          <p:cNvPicPr/>
          <p:nvPr/>
        </p:nvPicPr>
        <p:blipFill>
          <a:blip r:embed="rId4"/>
          <a:stretch>
            <a:fillRect/>
          </a:stretch>
        </p:blipFill>
        <p:spPr>
          <a:xfrm>
            <a:off x="2823420" y="4629352"/>
            <a:ext cx="2513941" cy="1598607"/>
          </a:xfrm>
          <a:prstGeom prst="rect">
            <a:avLst/>
          </a:prstGeom>
        </p:spPr>
      </p:pic>
      <p:sp>
        <p:nvSpPr>
          <p:cNvPr id="8" name="Dikdörtgen 7">
            <a:extLst>
              <a:ext uri="{FF2B5EF4-FFF2-40B4-BE49-F238E27FC236}">
                <a16:creationId xmlns:a16="http://schemas.microsoft.com/office/drawing/2014/main" id="{0C9CFF37-BF2C-4C25-9424-F351D759CCC6}"/>
              </a:ext>
            </a:extLst>
          </p:cNvPr>
          <p:cNvSpPr/>
          <p:nvPr/>
        </p:nvSpPr>
        <p:spPr>
          <a:xfrm>
            <a:off x="5515667" y="4940107"/>
            <a:ext cx="3599062" cy="369332"/>
          </a:xfrm>
          <a:prstGeom prst="rect">
            <a:avLst/>
          </a:prstGeom>
        </p:spPr>
        <p:txBody>
          <a:bodyPr wrap="none">
            <a:spAutoFit/>
          </a:bodyPr>
          <a:lstStyle/>
          <a:p>
            <a:r>
              <a:rPr lang="tr-TR" dirty="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rPr>
              <a:t>Kütlelerin birbirleri ile etkileşimi </a:t>
            </a:r>
            <a:endParaRPr lang="tr-TR" dirty="0"/>
          </a:p>
        </p:txBody>
      </p:sp>
    </p:spTree>
    <p:extLst>
      <p:ext uri="{BB962C8B-B14F-4D97-AF65-F5344CB8AC3E}">
        <p14:creationId xmlns:p14="http://schemas.microsoft.com/office/powerpoint/2010/main" val="240528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77759B-BCBD-42E3-8B96-9E85E4C6861B}"/>
              </a:ext>
            </a:extLst>
          </p:cNvPr>
          <p:cNvSpPr>
            <a:spLocks noGrp="1"/>
          </p:cNvSpPr>
          <p:nvPr>
            <p:ph idx="1"/>
          </p:nvPr>
        </p:nvSpPr>
        <p:spPr>
          <a:xfrm>
            <a:off x="2729890" y="1547446"/>
            <a:ext cx="8915400" cy="4631063"/>
          </a:xfrm>
        </p:spPr>
        <p:txBody>
          <a:bodyPr/>
          <a:lstStyle/>
          <a:p>
            <a:r>
              <a:rPr lang="tr-TR" dirty="0"/>
              <a:t>Newton’un ikinci yasasına göre ise bir parçacığa kuvvet uygulandığında ise parçacığın ivmesi sadece kuvvete ve kütlesine bağlıdır.</a:t>
            </a:r>
          </a:p>
          <a:p>
            <a:endParaRPr lang="tr-TR" dirty="0"/>
          </a:p>
          <a:p>
            <a:r>
              <a:rPr lang="tr-TR" dirty="0"/>
              <a:t>                                             a = F/M</a:t>
            </a:r>
          </a:p>
          <a:p>
            <a:r>
              <a:rPr lang="tr-TR" dirty="0"/>
              <a:t>Ayrıca teorik fizikte 3 farklı tür kütle tanımlanmıştır.</a:t>
            </a:r>
          </a:p>
          <a:p>
            <a:r>
              <a:rPr lang="tr-TR" b="1" dirty="0"/>
              <a:t>Aktif Yerçekimi Kütlesi: </a:t>
            </a:r>
            <a:r>
              <a:rPr lang="tr-TR" dirty="0"/>
              <a:t>Bir cismin uyguladığı çekim kuvvetini ölçer.</a:t>
            </a:r>
          </a:p>
          <a:p>
            <a:r>
              <a:rPr lang="tr-TR" b="1" dirty="0"/>
              <a:t>Pasif Yerçekimi Kütlesi: </a:t>
            </a:r>
            <a:r>
              <a:rPr lang="tr-TR" dirty="0"/>
              <a:t>Bilinen bir çekim alanındaki bir cisme uygulanan çekim kuvvetidir.</a:t>
            </a:r>
          </a:p>
          <a:p>
            <a:r>
              <a:rPr lang="tr-TR" b="1" dirty="0"/>
              <a:t>Eylemsizlik Kuvveti:</a:t>
            </a:r>
            <a:r>
              <a:rPr lang="tr-TR" dirty="0"/>
              <a:t> Bir nesnenin bir kuvvet tarafından ivmelenmesine karşı gösterdiği dirençtir.</a:t>
            </a:r>
          </a:p>
          <a:p>
            <a:endParaRPr lang="tr-TR" dirty="0"/>
          </a:p>
          <a:p>
            <a:endParaRPr lang="tr-TR" dirty="0"/>
          </a:p>
        </p:txBody>
      </p:sp>
    </p:spTree>
    <p:extLst>
      <p:ext uri="{BB962C8B-B14F-4D97-AF65-F5344CB8AC3E}">
        <p14:creationId xmlns:p14="http://schemas.microsoft.com/office/powerpoint/2010/main" val="92000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15613B-66B4-409E-AD60-4BAD8FAEFF91}"/>
              </a:ext>
            </a:extLst>
          </p:cNvPr>
          <p:cNvSpPr>
            <a:spLocks noGrp="1"/>
          </p:cNvSpPr>
          <p:nvPr>
            <p:ph type="title"/>
          </p:nvPr>
        </p:nvSpPr>
        <p:spPr/>
        <p:txBody>
          <a:bodyPr/>
          <a:lstStyle/>
          <a:p>
            <a:r>
              <a:rPr lang="tr-TR" b="1" dirty="0"/>
              <a:t>Yerçekimsel Arama Algoritması</a:t>
            </a:r>
            <a:r>
              <a:rPr lang="tr-TR" dirty="0"/>
              <a:t/>
            </a:r>
            <a:br>
              <a:rPr lang="tr-TR" dirty="0"/>
            </a:br>
            <a:endParaRPr lang="tr-TR" dirty="0"/>
          </a:p>
        </p:txBody>
      </p:sp>
      <p:sp>
        <p:nvSpPr>
          <p:cNvPr id="3" name="İçerik Yer Tutucusu 2">
            <a:extLst>
              <a:ext uri="{FF2B5EF4-FFF2-40B4-BE49-F238E27FC236}">
                <a16:creationId xmlns:a16="http://schemas.microsoft.com/office/drawing/2014/main" id="{F7AA0B3C-A234-4BA7-A905-8D0DD5D805DA}"/>
              </a:ext>
            </a:extLst>
          </p:cNvPr>
          <p:cNvSpPr>
            <a:spLocks noGrp="1"/>
          </p:cNvSpPr>
          <p:nvPr>
            <p:ph idx="1"/>
          </p:nvPr>
        </p:nvSpPr>
        <p:spPr>
          <a:xfrm>
            <a:off x="2589212" y="1905000"/>
            <a:ext cx="8915400" cy="4006222"/>
          </a:xfrm>
        </p:spPr>
        <p:txBody>
          <a:bodyPr>
            <a:normAutofit/>
          </a:bodyPr>
          <a:lstStyle/>
          <a:p>
            <a:r>
              <a:rPr lang="tr-TR" b="1" dirty="0"/>
              <a:t>Yerçekimi yasasından etkilenerek yapılan bu algoritmadan nesnelere </a:t>
            </a:r>
            <a:r>
              <a:rPr lang="tr-TR" b="1" u="sng" dirty="0"/>
              <a:t>ajan</a:t>
            </a:r>
            <a:r>
              <a:rPr lang="tr-TR" b="1" dirty="0"/>
              <a:t> denir. Her ajanın kütlesi performanslarıyla doğru orantılıdır. Her nesne birbirini yerçekimi kuvveti birbirine çeker. Bu yerçekimi kuvveti ile nesneler birbirleri ile iletişim kurarak işbirliği yapmaları sağlanır. Daha iyi performansa sahip nesneler daha ağır ve yavaş olacağı için önemsiz nesnelerin algoritmayı istismar etmesi engellenir.	</a:t>
            </a:r>
          </a:p>
          <a:p>
            <a:r>
              <a:rPr lang="tr-TR" b="1" dirty="0"/>
              <a:t>	Her ajanın 4 özelliği vardır. Bunlar kütle, eylemsizlik kuvveti, aktif yerçekim ve pasif yerçekim kütlesidir. Kütlelerin konumu problemin çözümüne karşılık gelir. Yerçekimi ve eylemsizlik kuvvetleri ise işlevsel fonksiyonlar olarak kullanılır. </a:t>
            </a:r>
          </a:p>
          <a:p>
            <a:r>
              <a:rPr lang="tr-TR" b="1" dirty="0"/>
              <a:t>	Bu algoritmada çözümler ağırlıkları ile doğru orantılıdır. Algoritma ile diğer nesneleri kendine çeken en ağır nesneyi bulmaktır. En ağır nesne en iyi çözümdür.</a:t>
            </a:r>
          </a:p>
          <a:p>
            <a:endParaRPr lang="tr-TR" dirty="0"/>
          </a:p>
        </p:txBody>
      </p:sp>
    </p:spTree>
    <p:extLst>
      <p:ext uri="{BB962C8B-B14F-4D97-AF65-F5344CB8AC3E}">
        <p14:creationId xmlns:p14="http://schemas.microsoft.com/office/powerpoint/2010/main" val="39356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D1F16E-D3E7-4C26-9E0E-0DB2E24A10AE}"/>
              </a:ext>
            </a:extLst>
          </p:cNvPr>
          <p:cNvSpPr>
            <a:spLocks noGrp="1"/>
          </p:cNvSpPr>
          <p:nvPr>
            <p:ph idx="1"/>
          </p:nvPr>
        </p:nvSpPr>
        <p:spPr>
          <a:xfrm>
            <a:off x="2589212" y="1477108"/>
            <a:ext cx="8915400" cy="4434114"/>
          </a:xfrm>
        </p:spPr>
        <p:txBody>
          <a:bodyPr/>
          <a:lstStyle/>
          <a:p>
            <a:pPr lvl="0"/>
            <a:r>
              <a:rPr lang="tr-TR" b="1" dirty="0"/>
              <a:t>İlk olarak algoritmada kullanılacak olan yerçekimi sabiti(G), maksimum jenerasyon sayısı ve  ℇ sabiti belirlenir</a:t>
            </a:r>
          </a:p>
          <a:p>
            <a:pPr lvl="0"/>
            <a:r>
              <a:rPr lang="tr-TR" b="1" dirty="0"/>
              <a:t>Şimdi i. boyutta N kadar ajan olan bir sistem düşünelim.</a:t>
            </a:r>
          </a:p>
          <a:p>
            <a:endParaRPr lang="tr-TR" dirty="0"/>
          </a:p>
          <a:p>
            <a:endParaRPr lang="tr-TR" dirty="0"/>
          </a:p>
          <a:p>
            <a:endParaRPr lang="tr-TR" dirty="0"/>
          </a:p>
          <a:p>
            <a:pPr lvl="0"/>
            <a:r>
              <a:rPr lang="tr-TR" b="1" dirty="0"/>
              <a:t>Rastgele olarak dağıtılmış nesnelerin uygunluk değerleri hesaplanır. En iyi ve en kötü değerler seçilir. </a:t>
            </a:r>
          </a:p>
          <a:p>
            <a:r>
              <a:rPr lang="tr-TR" dirty="0"/>
              <a:t>				best(k) = min ( fit</a:t>
            </a:r>
            <a:r>
              <a:rPr lang="tr-TR" baseline="-25000" dirty="0"/>
              <a:t>j </a:t>
            </a:r>
            <a:r>
              <a:rPr lang="tr-TR" dirty="0"/>
              <a:t>(k) )</a:t>
            </a:r>
          </a:p>
          <a:p>
            <a:r>
              <a:rPr lang="tr-TR" dirty="0"/>
              <a:t>				worst(k) = max (fit</a:t>
            </a:r>
            <a:r>
              <a:rPr lang="tr-TR" baseline="-25000" dirty="0"/>
              <a:t>j </a:t>
            </a:r>
            <a:r>
              <a:rPr lang="tr-TR" dirty="0"/>
              <a:t>(k) ) </a:t>
            </a:r>
          </a:p>
          <a:p>
            <a:endParaRPr lang="tr-TR" dirty="0"/>
          </a:p>
        </p:txBody>
      </p:sp>
      <mc:AlternateContent xmlns:mc="http://schemas.openxmlformats.org/markup-compatibility/2006" xmlns:a14="http://schemas.microsoft.com/office/drawing/2010/main">
        <mc:Choice Requires="a14">
          <p:sp>
            <p:nvSpPr>
              <p:cNvPr id="4" name="Dikdörtgen 3">
                <a:extLst>
                  <a:ext uri="{FF2B5EF4-FFF2-40B4-BE49-F238E27FC236}">
                    <a16:creationId xmlns:a16="http://schemas.microsoft.com/office/drawing/2014/main" id="{1AFC95C7-5714-4D62-BC99-3FBD22B72FE4}"/>
                  </a:ext>
                </a:extLst>
              </p:cNvPr>
              <p:cNvSpPr/>
              <p:nvPr/>
            </p:nvSpPr>
            <p:spPr>
              <a:xfrm>
                <a:off x="4434912" y="2815051"/>
                <a:ext cx="3828612" cy="411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𝑋</m:t>
                          </m:r>
                        </m:e>
                        <m:sub>
                          <m:r>
                            <a:rPr lang="tr-TR" i="1">
                              <a:latin typeface="Cambria Math" panose="02040503050406030204" pitchFamily="18" charset="0"/>
                            </a:rPr>
                            <m:t>𝑖</m:t>
                          </m:r>
                        </m:sub>
                      </m:sSub>
                      <m:r>
                        <a:rPr lang="tr-TR" i="0">
                          <a:latin typeface="Cambria Math" panose="02040503050406030204" pitchFamily="18" charset="0"/>
                        </a:rPr>
                        <m:t>=</m:t>
                      </m:r>
                      <m:d>
                        <m:dPr>
                          <m:ctrlPr>
                            <a:rPr lang="tr-TR" i="1">
                              <a:latin typeface="Cambria Math" panose="02040503050406030204" pitchFamily="18" charset="0"/>
                            </a:rPr>
                          </m:ctrlPr>
                        </m:dPr>
                        <m:e>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0">
                                  <a:latin typeface="Cambria Math" panose="02040503050406030204" pitchFamily="18" charset="0"/>
                                </a:rPr>
                                <m:t>ⅈ,⋯</m:t>
                              </m:r>
                            </m:sub>
                            <m:sup>
                              <m:r>
                                <a:rPr lang="tr-TR" i="0">
                                  <a:latin typeface="Cambria Math" panose="02040503050406030204" pitchFamily="18" charset="0"/>
                                </a:rPr>
                                <m:t>1</m:t>
                              </m:r>
                            </m:sup>
                          </m:sSubSup>
                          <m:r>
                            <a:rPr lang="tr-TR" i="0">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𝑖</m:t>
                              </m:r>
                            </m:sub>
                            <m:sup>
                              <m:r>
                                <a:rPr lang="tr-TR" i="1">
                                  <a:latin typeface="Cambria Math" panose="02040503050406030204" pitchFamily="18" charset="0"/>
                                </a:rPr>
                                <m:t>𝑑</m:t>
                              </m:r>
                            </m:sup>
                          </m:sSubSup>
                          <m:r>
                            <a:rPr lang="tr-TR" i="0">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𝑖</m:t>
                              </m:r>
                            </m:sub>
                            <m:sup>
                              <m:r>
                                <a:rPr lang="tr-TR" i="1">
                                  <a:latin typeface="Cambria Math" panose="02040503050406030204" pitchFamily="18" charset="0"/>
                                </a:rPr>
                                <m:t>𝑛</m:t>
                              </m:r>
                            </m:sup>
                          </m:sSubSup>
                        </m:e>
                      </m:d>
                      <m:r>
                        <a:rPr lang="tr-TR" i="0">
                          <a:latin typeface="Cambria Math" panose="02040503050406030204" pitchFamily="18" charset="0"/>
                        </a:rPr>
                        <m:t> </m:t>
                      </m:r>
                      <m:r>
                        <a:rPr lang="tr-TR" i="1">
                          <a:latin typeface="Cambria Math" panose="02040503050406030204" pitchFamily="18" charset="0"/>
                        </a:rPr>
                        <m:t>𝑣𝑒</m:t>
                      </m:r>
                      <m:r>
                        <a:rPr lang="tr-TR" i="0">
                          <a:latin typeface="Cambria Math" panose="02040503050406030204" pitchFamily="18" charset="0"/>
                        </a:rPr>
                        <m:t> </m:t>
                      </m:r>
                      <m:r>
                        <a:rPr lang="tr-TR" i="1">
                          <a:latin typeface="Cambria Math" panose="02040503050406030204" pitchFamily="18" charset="0"/>
                        </a:rPr>
                        <m:t>𝑖</m:t>
                      </m:r>
                      <m:r>
                        <a:rPr lang="tr-TR" i="0">
                          <a:latin typeface="Cambria Math" panose="02040503050406030204" pitchFamily="18" charset="0"/>
                        </a:rPr>
                        <m:t>=1,2,…</m:t>
                      </m:r>
                      <m:r>
                        <a:rPr lang="tr-TR" i="1">
                          <a:latin typeface="Cambria Math" panose="02040503050406030204" pitchFamily="18" charset="0"/>
                        </a:rPr>
                        <m:t>𝑁</m:t>
                      </m:r>
                    </m:oMath>
                  </m:oMathPara>
                </a14:m>
                <a:endParaRPr lang="tr-TR" dirty="0"/>
              </a:p>
            </p:txBody>
          </p:sp>
        </mc:Choice>
        <mc:Fallback xmlns="">
          <p:sp>
            <p:nvSpPr>
              <p:cNvPr id="4" name="Dikdörtgen 3">
                <a:extLst>
                  <a:ext uri="{FF2B5EF4-FFF2-40B4-BE49-F238E27FC236}">
                    <a16:creationId xmlns:a16="http://schemas.microsoft.com/office/drawing/2014/main" id="{1AFC95C7-5714-4D62-BC99-3FBD22B72FE4}"/>
                  </a:ext>
                </a:extLst>
              </p:cNvPr>
              <p:cNvSpPr>
                <a:spLocks noRot="1" noChangeAspect="1" noMove="1" noResize="1" noEditPoints="1" noAdjustHandles="1" noChangeArrowheads="1" noChangeShapeType="1" noTextEdit="1"/>
              </p:cNvSpPr>
              <p:nvPr/>
            </p:nvSpPr>
            <p:spPr>
              <a:xfrm>
                <a:off x="4434912" y="2815051"/>
                <a:ext cx="3828612" cy="411972"/>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74BAE6BE-E069-46AF-8E65-3088D337F747}"/>
                  </a:ext>
                </a:extLst>
              </p:cNvPr>
              <p:cNvSpPr/>
              <p:nvPr/>
            </p:nvSpPr>
            <p:spPr>
              <a:xfrm>
                <a:off x="5459987" y="3330557"/>
                <a:ext cx="4142801" cy="325025"/>
              </a:xfrm>
              <a:prstGeom prst="rect">
                <a:avLst/>
              </a:prstGeom>
            </p:spPr>
            <p:txBody>
              <a:bodyPr wrap="square">
                <a:spAutoFit/>
              </a:bodyPr>
              <a:lstStyle/>
              <a:p>
                <a14:m>
                  <m:oMath xmlns:m="http://schemas.openxmlformats.org/officeDocument/2006/math">
                    <m:sSubSup>
                      <m:sSubSupPr>
                        <m:ctrlPr>
                          <a:rPr lang="tr-TR" sz="1400" i="1">
                            <a:solidFill>
                              <a:srgbClr val="252525"/>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400" i="1">
                            <a:solidFill>
                              <a:srgbClr val="252525"/>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400" i="1">
                            <a:solidFill>
                              <a:srgbClr val="252525"/>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tr-TR" sz="1400" i="1">
                            <a:solidFill>
                              <a:srgbClr val="252525"/>
                            </a:solidFill>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tr-TR" sz="1400" dirty="0">
                    <a:solidFill>
                      <a:srgbClr val="252525"/>
                    </a:solidFill>
                    <a:latin typeface="Times New Roman" panose="02020603050405020304" pitchFamily="18" charset="0"/>
                    <a:ea typeface="Times New Roman" panose="02020603050405020304" pitchFamily="18" charset="0"/>
                  </a:rPr>
                  <a:t>  d. boyuttaki i ajanın konumu demektir.</a:t>
                </a:r>
                <a:endParaRPr lang="tr-TR" sz="1400" dirty="0"/>
              </a:p>
            </p:txBody>
          </p:sp>
        </mc:Choice>
        <mc:Fallback xmlns="">
          <p:sp>
            <p:nvSpPr>
              <p:cNvPr id="5" name="Dikdörtgen 4">
                <a:extLst>
                  <a:ext uri="{FF2B5EF4-FFF2-40B4-BE49-F238E27FC236}">
                    <a16:creationId xmlns:a16="http://schemas.microsoft.com/office/drawing/2014/main" id="{74BAE6BE-E069-46AF-8E65-3088D337F747}"/>
                  </a:ext>
                </a:extLst>
              </p:cNvPr>
              <p:cNvSpPr>
                <a:spLocks noRot="1" noChangeAspect="1" noMove="1" noResize="1" noEditPoints="1" noAdjustHandles="1" noChangeArrowheads="1" noChangeShapeType="1" noTextEdit="1"/>
              </p:cNvSpPr>
              <p:nvPr/>
            </p:nvSpPr>
            <p:spPr>
              <a:xfrm>
                <a:off x="5459987" y="3330557"/>
                <a:ext cx="4142801" cy="325025"/>
              </a:xfrm>
              <a:prstGeom prst="rect">
                <a:avLst/>
              </a:prstGeom>
              <a:blipFill>
                <a:blip r:embed="rId3"/>
                <a:stretch>
                  <a:fillRect b="-16667"/>
                </a:stretch>
              </a:blipFill>
            </p:spPr>
            <p:txBody>
              <a:bodyPr/>
              <a:lstStyle/>
              <a:p>
                <a:r>
                  <a:rPr lang="tr-TR">
                    <a:noFill/>
                  </a:rPr>
                  <a:t> </a:t>
                </a:r>
              </a:p>
            </p:txBody>
          </p:sp>
        </mc:Fallback>
      </mc:AlternateContent>
      <p:sp>
        <p:nvSpPr>
          <p:cNvPr id="6" name="Dikdörtgen 5">
            <a:extLst>
              <a:ext uri="{FF2B5EF4-FFF2-40B4-BE49-F238E27FC236}">
                <a16:creationId xmlns:a16="http://schemas.microsoft.com/office/drawing/2014/main" id="{EDC7B8D1-E42D-4D06-9012-C1CBAADABA32}"/>
              </a:ext>
            </a:extLst>
          </p:cNvPr>
          <p:cNvSpPr/>
          <p:nvPr/>
        </p:nvSpPr>
        <p:spPr>
          <a:xfrm>
            <a:off x="4434912" y="5324365"/>
            <a:ext cx="3909788" cy="307777"/>
          </a:xfrm>
          <a:prstGeom prst="rect">
            <a:avLst/>
          </a:prstGeom>
        </p:spPr>
        <p:txBody>
          <a:bodyPr wrap="none">
            <a:spAutoFit/>
          </a:bodyPr>
          <a:lstStyle/>
          <a:p>
            <a:r>
              <a:rPr lang="tr-TR" sz="1400" dirty="0">
                <a:solidFill>
                  <a:srgbClr val="252525"/>
                </a:solidFill>
                <a:latin typeface="Times New Roman" panose="02020603050405020304" pitchFamily="18" charset="0"/>
                <a:ea typeface="Times New Roman" panose="02020603050405020304" pitchFamily="18" charset="0"/>
              </a:rPr>
              <a:t>fitj</a:t>
            </a:r>
            <a:r>
              <a:rPr lang="tr-TR" sz="1400" baseline="-25000" dirty="0">
                <a:solidFill>
                  <a:srgbClr val="252525"/>
                </a:solidFill>
                <a:latin typeface="Times New Roman" panose="02020603050405020304" pitchFamily="18" charset="0"/>
                <a:ea typeface="Times New Roman" panose="02020603050405020304" pitchFamily="18" charset="0"/>
              </a:rPr>
              <a:t> </a:t>
            </a:r>
            <a:r>
              <a:rPr lang="tr-TR" sz="1400" dirty="0">
                <a:solidFill>
                  <a:srgbClr val="252525"/>
                </a:solidFill>
                <a:latin typeface="Times New Roman" panose="02020603050405020304" pitchFamily="18" charset="0"/>
                <a:ea typeface="Times New Roman" panose="02020603050405020304" pitchFamily="18" charset="0"/>
              </a:rPr>
              <a:t> j. kütlenin k. jenerasyondaki uygunluk değerdir.</a:t>
            </a:r>
            <a:endParaRPr lang="tr-TR" sz="1400" dirty="0"/>
          </a:p>
        </p:txBody>
      </p:sp>
    </p:spTree>
    <p:extLst>
      <p:ext uri="{BB962C8B-B14F-4D97-AF65-F5344CB8AC3E}">
        <p14:creationId xmlns:p14="http://schemas.microsoft.com/office/powerpoint/2010/main" val="373726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2C99B0-1E8E-4F12-B34A-A5E8442188BE}"/>
              </a:ext>
            </a:extLst>
          </p:cNvPr>
          <p:cNvSpPr>
            <a:spLocks noGrp="1"/>
          </p:cNvSpPr>
          <p:nvPr>
            <p:ph idx="1"/>
          </p:nvPr>
        </p:nvSpPr>
        <p:spPr>
          <a:xfrm>
            <a:off x="2265655" y="681188"/>
            <a:ext cx="8915400" cy="5424189"/>
          </a:xfrm>
        </p:spPr>
        <p:txBody>
          <a:bodyPr/>
          <a:lstStyle/>
          <a:p>
            <a:r>
              <a:rPr lang="tr-TR" b="1" dirty="0"/>
              <a:t>Bir nesnenin aktif, pasif yerçekimsel kuvvetleri ile eylemsizlik kuvvetleri birbirine eşit olarak alınır. Buna göre de her nesnenin kütlesi hesaplanır</a:t>
            </a:r>
            <a:r>
              <a:rPr lang="tr-TR" dirty="0"/>
              <a:t>.</a:t>
            </a:r>
          </a:p>
          <a:p>
            <a:endParaRPr lang="tr-TR" dirty="0"/>
          </a:p>
          <a:p>
            <a:endParaRPr lang="tr-TR" dirty="0"/>
          </a:p>
          <a:p>
            <a:endParaRPr lang="tr-TR" dirty="0"/>
          </a:p>
          <a:p>
            <a:pPr lvl="0"/>
            <a:r>
              <a:rPr lang="tr-TR" b="1" dirty="0"/>
              <a:t>Nesnelerin kütleleri belirlendikten sonra ise yerçekimi kuvveti yasasındaki formül ile iki nesne(kütle) arasındaki  kuvvet hesaplanır</a:t>
            </a:r>
            <a:r>
              <a:rPr lang="tr-TR" dirty="0"/>
              <a:t>.</a:t>
            </a:r>
          </a:p>
          <a:p>
            <a:r>
              <a:rPr lang="tr-TR" dirty="0"/>
              <a:t> </a:t>
            </a:r>
          </a:p>
          <a:p>
            <a:r>
              <a:rPr lang="tr-TR" b="1" dirty="0"/>
              <a:t>      </a:t>
            </a:r>
            <a:r>
              <a:rPr lang="tr-TR" sz="1400" b="1" dirty="0"/>
              <a:t>(t) zamanında i ve j ajanları arasındaki yerçekimsel kuvvet formülü</a:t>
            </a:r>
          </a:p>
          <a:p>
            <a:endParaRPr lang="tr-TR" sz="1400" dirty="0"/>
          </a:p>
          <a:p>
            <a:endParaRPr lang="tr-TR" sz="1400" dirty="0"/>
          </a:p>
          <a:p>
            <a:endParaRPr lang="tr-TR" sz="1400" dirty="0"/>
          </a:p>
          <a:p>
            <a:r>
              <a:rPr lang="tr-TR" b="1" dirty="0"/>
              <a:t>Bu fonksiyonda M</a:t>
            </a:r>
            <a:r>
              <a:rPr lang="tr-TR" b="1" baseline="-25000" dirty="0"/>
              <a:t>aj</a:t>
            </a:r>
            <a:r>
              <a:rPr lang="tr-TR" b="1" dirty="0"/>
              <a:t>, j ajanın aktif yerçekimsel kuvveti, M</a:t>
            </a:r>
            <a:r>
              <a:rPr lang="tr-TR" b="1" baseline="-25000" dirty="0"/>
              <a:t>pi</a:t>
            </a:r>
            <a:r>
              <a:rPr lang="tr-TR" b="1" dirty="0"/>
              <a:t> ise i ajanın pasif yerçekimsel kuvvetidir. G(t) yerçekimi sabitidir ve R</a:t>
            </a:r>
            <a:r>
              <a:rPr lang="tr-TR" b="1" baseline="-25000" dirty="0"/>
              <a:t>ij</a:t>
            </a:r>
            <a:r>
              <a:rPr lang="tr-TR" b="1" dirty="0"/>
              <a:t> de ajanlar arası mesafedir. Epsilon ise küçük bir sabittir.</a:t>
            </a:r>
          </a:p>
          <a:p>
            <a:endParaRPr lang="tr-TR" sz="1400" dirty="0"/>
          </a:p>
          <a:p>
            <a:endParaRPr lang="tr-TR" sz="1400" dirty="0"/>
          </a:p>
          <a:p>
            <a:endParaRPr lang="tr-TR" sz="1400" dirty="0"/>
          </a:p>
          <a:p>
            <a:endParaRPr lang="tr-TR" dirty="0"/>
          </a:p>
        </p:txBody>
      </p:sp>
      <mc:AlternateContent xmlns:mc="http://schemas.openxmlformats.org/markup-compatibility/2006" xmlns:a14="http://schemas.microsoft.com/office/drawing/2010/main">
        <mc:Choice Requires="a14">
          <p:sp>
            <p:nvSpPr>
              <p:cNvPr id="4" name="Dikdörtgen 3">
                <a:extLst>
                  <a:ext uri="{FF2B5EF4-FFF2-40B4-BE49-F238E27FC236}">
                    <a16:creationId xmlns:a16="http://schemas.microsoft.com/office/drawing/2014/main" id="{6AFEB15A-710D-48DD-A9C4-0E4054A9A63F}"/>
                  </a:ext>
                </a:extLst>
              </p:cNvPr>
              <p:cNvSpPr/>
              <p:nvPr/>
            </p:nvSpPr>
            <p:spPr>
              <a:xfrm>
                <a:off x="3938046" y="1557126"/>
                <a:ext cx="3231269" cy="564450"/>
              </a:xfrm>
              <a:prstGeom prst="rect">
                <a:avLst/>
              </a:prstGeom>
            </p:spPr>
            <p:txBody>
              <a:bodyPr wrap="none">
                <a:spAutoFit/>
              </a:bodyPr>
              <a:lstStyle/>
              <a:p>
                <a:pPr marL="628650">
                  <a:lnSpc>
                    <a:spcPct val="107000"/>
                  </a:lnSpc>
                  <a:spcAft>
                    <a:spcPts val="800"/>
                  </a:spcAft>
                </a:pPr>
                <a14:m>
                  <m:oMath xmlns:m="http://schemas.openxmlformats.org/officeDocument/2006/math">
                    <m:sSub>
                      <m:sSubPr>
                        <m:ctrlPr>
                          <a:rPr lang="tr-TR" i="1">
                            <a:latin typeface="Cambria Math" panose="02040503050406030204" pitchFamily="18" charset="0"/>
                            <a:ea typeface="Calibri" panose="020F0502020204030204" pitchFamily="34" charset="0"/>
                            <a:cs typeface="Times New Roman" panose="02020603050405020304" pitchFamily="18" charset="0"/>
                          </a:rPr>
                        </m:ctrlPr>
                      </m:sSubPr>
                      <m:e>
                        <m:r>
                          <a:rPr lang="tr-TR" i="1">
                            <a:latin typeface="Cambria Math" panose="02040503050406030204" pitchFamily="18" charset="0"/>
                            <a:ea typeface="Calibri" panose="020F0502020204030204" pitchFamily="34" charset="0"/>
                            <a:cs typeface="Times New Roman" panose="02020603050405020304" pitchFamily="18" charset="0"/>
                          </a:rPr>
                          <m:t>𝑚</m:t>
                        </m:r>
                      </m:e>
                      <m:sub>
                        <m:r>
                          <a:rPr lang="tr-TR" i="1">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tr-TR" i="1">
                            <a:latin typeface="Cambria Math" panose="02040503050406030204" pitchFamily="18" charset="0"/>
                            <a:ea typeface="Calibri" panose="020F0502020204030204" pitchFamily="34" charset="0"/>
                            <a:cs typeface="Times New Roman" panose="02020603050405020304" pitchFamily="18" charset="0"/>
                          </a:rPr>
                        </m:ctrlPr>
                      </m:dPr>
                      <m:e>
                        <m:r>
                          <a:rPr lang="tr-TR" i="1">
                            <a:latin typeface="Cambria Math" panose="02040503050406030204" pitchFamily="18" charset="0"/>
                            <a:ea typeface="Calibri" panose="020F0502020204030204" pitchFamily="34" charset="0"/>
                            <a:cs typeface="Times New Roman" panose="02020603050405020304" pitchFamily="18" charset="0"/>
                          </a:rPr>
                          <m:t>𝑘</m:t>
                        </m:r>
                      </m:e>
                    </m:d>
                    <m:r>
                      <a:rPr lang="tr-TR" i="1">
                        <a:latin typeface="Cambria Math" panose="02040503050406030204" pitchFamily="18" charset="0"/>
                        <a:ea typeface="Calibri" panose="020F0502020204030204" pitchFamily="34" charset="0"/>
                        <a:cs typeface="Times New Roman" panose="02020603050405020304" pitchFamily="18" charset="0"/>
                      </a:rPr>
                      <m:t>=</m:t>
                    </m:r>
                    <m:f>
                      <m:fPr>
                        <m:ctrlPr>
                          <a:rPr lang="tr-TR" i="1">
                            <a:latin typeface="Cambria Math" panose="02040503050406030204" pitchFamily="18" charset="0"/>
                            <a:ea typeface="Calibri" panose="020F0502020204030204" pitchFamily="34" charset="0"/>
                            <a:cs typeface="Times New Roman" panose="02020603050405020304" pitchFamily="18" charset="0"/>
                          </a:rPr>
                        </m:ctrlPr>
                      </m:fPr>
                      <m:num>
                        <m:r>
                          <a:rPr lang="tr-TR" i="1">
                            <a:latin typeface="Cambria Math" panose="02040503050406030204" pitchFamily="18" charset="0"/>
                            <a:ea typeface="Calibri" panose="020F0502020204030204" pitchFamily="34" charset="0"/>
                            <a:cs typeface="Times New Roman" panose="02020603050405020304" pitchFamily="18" charset="0"/>
                          </a:rPr>
                          <m:t>𝑓</m:t>
                        </m:r>
                        <m:r>
                          <a:rPr lang="tr-TR" i="1">
                            <a:latin typeface="Cambria Math" panose="02040503050406030204" pitchFamily="18" charset="0"/>
                            <a:ea typeface="Calibri" panose="020F0502020204030204" pitchFamily="34" charset="0"/>
                            <a:cs typeface="Times New Roman" panose="02020603050405020304" pitchFamily="18" charset="0"/>
                          </a:rPr>
                          <m:t>ⅈ</m:t>
                        </m:r>
                        <m:sSub>
                          <m:sSubPr>
                            <m:ctrlPr>
                              <a:rPr lang="tr-TR" i="1">
                                <a:latin typeface="Cambria Math" panose="02040503050406030204" pitchFamily="18" charset="0"/>
                                <a:ea typeface="Calibri" panose="020F0502020204030204" pitchFamily="34" charset="0"/>
                                <a:cs typeface="Times New Roman" panose="02020603050405020304" pitchFamily="18" charset="0"/>
                              </a:rPr>
                            </m:ctrlPr>
                          </m:sSubPr>
                          <m:e>
                            <m:r>
                              <a:rPr lang="tr-TR" i="1">
                                <a:latin typeface="Cambria Math" panose="02040503050406030204" pitchFamily="18" charset="0"/>
                                <a:ea typeface="Calibri" panose="020F0502020204030204" pitchFamily="34" charset="0"/>
                                <a:cs typeface="Times New Roman" panose="02020603050405020304" pitchFamily="18" charset="0"/>
                              </a:rPr>
                              <m:t>𝑡</m:t>
                            </m:r>
                          </m:e>
                          <m:sub>
                            <m:r>
                              <a:rPr lang="tr-TR" i="1">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tr-TR" i="1">
                                <a:latin typeface="Cambria Math" panose="02040503050406030204" pitchFamily="18" charset="0"/>
                                <a:ea typeface="Calibri" panose="020F0502020204030204" pitchFamily="34" charset="0"/>
                                <a:cs typeface="Times New Roman" panose="02020603050405020304" pitchFamily="18" charset="0"/>
                              </a:rPr>
                            </m:ctrlPr>
                          </m:dPr>
                          <m:e>
                            <m:r>
                              <a:rPr lang="tr-TR" i="1">
                                <a:latin typeface="Cambria Math" panose="02040503050406030204" pitchFamily="18" charset="0"/>
                                <a:ea typeface="Calibri" panose="020F0502020204030204" pitchFamily="34" charset="0"/>
                                <a:cs typeface="Times New Roman" panose="02020603050405020304" pitchFamily="18" charset="0"/>
                              </a:rPr>
                              <m:t>𝑘</m:t>
                            </m:r>
                          </m:e>
                        </m:d>
                        <m:r>
                          <a:rPr lang="tr-TR" i="1">
                            <a:latin typeface="Cambria Math" panose="02040503050406030204" pitchFamily="18" charset="0"/>
                            <a:ea typeface="Calibri" panose="020F0502020204030204" pitchFamily="34" charset="0"/>
                            <a:cs typeface="Times New Roman" panose="02020603050405020304" pitchFamily="18" charset="0"/>
                          </a:rPr>
                          <m:t>−</m:t>
                        </m:r>
                        <m:r>
                          <a:rPr lang="tr-TR" i="1">
                            <a:latin typeface="Cambria Math" panose="02040503050406030204" pitchFamily="18" charset="0"/>
                            <a:ea typeface="Calibri" panose="020F0502020204030204" pitchFamily="34" charset="0"/>
                            <a:cs typeface="Times New Roman" panose="02020603050405020304" pitchFamily="18" charset="0"/>
                          </a:rPr>
                          <m:t>𝜔</m:t>
                        </m:r>
                        <m:r>
                          <a:rPr lang="tr-TR" i="1">
                            <a:latin typeface="Cambria Math" panose="02040503050406030204" pitchFamily="18" charset="0"/>
                            <a:ea typeface="Calibri" panose="020F0502020204030204" pitchFamily="34" charset="0"/>
                            <a:cs typeface="Times New Roman" panose="02020603050405020304" pitchFamily="18" charset="0"/>
                          </a:rPr>
                          <m:t>𝑜𝑟𝑠𝑡</m:t>
                        </m:r>
                        <m:d>
                          <m:dPr>
                            <m:ctrlPr>
                              <a:rPr lang="tr-TR" i="1">
                                <a:latin typeface="Cambria Math" panose="02040503050406030204" pitchFamily="18" charset="0"/>
                                <a:ea typeface="Calibri" panose="020F0502020204030204" pitchFamily="34" charset="0"/>
                                <a:cs typeface="Times New Roman" panose="02020603050405020304" pitchFamily="18" charset="0"/>
                              </a:rPr>
                            </m:ctrlPr>
                          </m:dPr>
                          <m:e>
                            <m:r>
                              <a:rPr lang="tr-TR" i="1">
                                <a:latin typeface="Cambria Math" panose="02040503050406030204" pitchFamily="18" charset="0"/>
                                <a:ea typeface="Calibri" panose="020F0502020204030204" pitchFamily="34" charset="0"/>
                                <a:cs typeface="Times New Roman" panose="02020603050405020304" pitchFamily="18" charset="0"/>
                              </a:rPr>
                              <m:t>𝑘</m:t>
                            </m:r>
                          </m:e>
                        </m:d>
                      </m:num>
                      <m:den>
                        <m:r>
                          <a:rPr lang="tr-TR" i="1">
                            <a:latin typeface="Cambria Math" panose="02040503050406030204" pitchFamily="18" charset="0"/>
                            <a:ea typeface="Calibri" panose="020F0502020204030204" pitchFamily="34" charset="0"/>
                            <a:cs typeface="Times New Roman" panose="02020603050405020304" pitchFamily="18" charset="0"/>
                          </a:rPr>
                          <m:t>𝑏</m:t>
                        </m:r>
                        <m:r>
                          <a:rPr lang="tr-TR" i="1">
                            <a:latin typeface="Cambria Math" panose="02040503050406030204" pitchFamily="18" charset="0"/>
                            <a:ea typeface="Calibri" panose="020F0502020204030204" pitchFamily="34" charset="0"/>
                            <a:cs typeface="Times New Roman" panose="02020603050405020304" pitchFamily="18" charset="0"/>
                          </a:rPr>
                          <m:t>ⅇ</m:t>
                        </m:r>
                        <m:r>
                          <a:rPr lang="tr-TR" i="1">
                            <a:latin typeface="Cambria Math" panose="02040503050406030204" pitchFamily="18" charset="0"/>
                            <a:ea typeface="Calibri" panose="020F0502020204030204" pitchFamily="34" charset="0"/>
                            <a:cs typeface="Times New Roman" panose="02020603050405020304" pitchFamily="18" charset="0"/>
                          </a:rPr>
                          <m:t>𝑠𝑡</m:t>
                        </m:r>
                        <m:d>
                          <m:dPr>
                            <m:ctrlPr>
                              <a:rPr lang="tr-TR" i="1">
                                <a:latin typeface="Cambria Math" panose="02040503050406030204" pitchFamily="18" charset="0"/>
                                <a:ea typeface="Calibri" panose="020F0502020204030204" pitchFamily="34" charset="0"/>
                                <a:cs typeface="Times New Roman" panose="02020603050405020304" pitchFamily="18" charset="0"/>
                              </a:rPr>
                            </m:ctrlPr>
                          </m:dPr>
                          <m:e>
                            <m:r>
                              <a:rPr lang="tr-TR" i="1">
                                <a:latin typeface="Cambria Math" panose="02040503050406030204" pitchFamily="18" charset="0"/>
                                <a:ea typeface="Calibri" panose="020F0502020204030204" pitchFamily="34" charset="0"/>
                                <a:cs typeface="Times New Roman" panose="02020603050405020304" pitchFamily="18" charset="0"/>
                              </a:rPr>
                              <m:t>𝑘</m:t>
                            </m:r>
                          </m:e>
                        </m:d>
                        <m:r>
                          <a:rPr lang="tr-TR" i="1">
                            <a:latin typeface="Cambria Math" panose="02040503050406030204" pitchFamily="18" charset="0"/>
                            <a:ea typeface="Calibri" panose="020F0502020204030204" pitchFamily="34" charset="0"/>
                            <a:cs typeface="Times New Roman" panose="02020603050405020304" pitchFamily="18" charset="0"/>
                          </a:rPr>
                          <m:t>−</m:t>
                        </m:r>
                        <m:r>
                          <a:rPr lang="tr-TR" i="1">
                            <a:latin typeface="Cambria Math" panose="02040503050406030204" pitchFamily="18" charset="0"/>
                            <a:ea typeface="Calibri" panose="020F0502020204030204" pitchFamily="34" charset="0"/>
                            <a:cs typeface="Times New Roman" panose="02020603050405020304" pitchFamily="18" charset="0"/>
                          </a:rPr>
                          <m:t>𝜔</m:t>
                        </m:r>
                        <m:r>
                          <a:rPr lang="tr-TR" i="1">
                            <a:latin typeface="Cambria Math" panose="02040503050406030204" pitchFamily="18" charset="0"/>
                            <a:ea typeface="Calibri" panose="020F0502020204030204" pitchFamily="34" charset="0"/>
                            <a:cs typeface="Times New Roman" panose="02020603050405020304" pitchFamily="18" charset="0"/>
                          </a:rPr>
                          <m:t>𝑜𝑟𝑠𝑡</m:t>
                        </m:r>
                        <m:d>
                          <m:dPr>
                            <m:ctrlPr>
                              <a:rPr lang="tr-TR" i="1">
                                <a:latin typeface="Cambria Math" panose="02040503050406030204" pitchFamily="18" charset="0"/>
                                <a:ea typeface="Calibri" panose="020F0502020204030204" pitchFamily="34" charset="0"/>
                                <a:cs typeface="Times New Roman" panose="02020603050405020304" pitchFamily="18" charset="0"/>
                              </a:rPr>
                            </m:ctrlPr>
                          </m:dPr>
                          <m:e>
                            <m:r>
                              <a:rPr lang="tr-TR" i="1">
                                <a:latin typeface="Cambria Math" panose="02040503050406030204" pitchFamily="18" charset="0"/>
                                <a:ea typeface="Calibri" panose="020F0502020204030204" pitchFamily="34" charset="0"/>
                                <a:cs typeface="Times New Roman" panose="02020603050405020304" pitchFamily="18" charset="0"/>
                              </a:rPr>
                              <m:t>𝑘</m:t>
                            </m:r>
                          </m:e>
                        </m:d>
                      </m:den>
                    </m:f>
                  </m:oMath>
                </a14:m>
                <a:r>
                  <a:rPr lang="tr-TR" dirty="0">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4" name="Dikdörtgen 3">
                <a:extLst>
                  <a:ext uri="{FF2B5EF4-FFF2-40B4-BE49-F238E27FC236}">
                    <a16:creationId xmlns:a16="http://schemas.microsoft.com/office/drawing/2014/main" id="{6AFEB15A-710D-48DD-A9C4-0E4054A9A63F}"/>
                  </a:ext>
                </a:extLst>
              </p:cNvPr>
              <p:cNvSpPr>
                <a:spLocks noRot="1" noChangeAspect="1" noMove="1" noResize="1" noEditPoints="1" noAdjustHandles="1" noChangeArrowheads="1" noChangeShapeType="1" noTextEdit="1"/>
              </p:cNvSpPr>
              <p:nvPr/>
            </p:nvSpPr>
            <p:spPr>
              <a:xfrm>
                <a:off x="3938046" y="1557126"/>
                <a:ext cx="3231269" cy="564450"/>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964198A5-D857-48B3-8BA0-2A44A607001A}"/>
                  </a:ext>
                </a:extLst>
              </p:cNvPr>
              <p:cNvSpPr/>
              <p:nvPr/>
            </p:nvSpPr>
            <p:spPr>
              <a:xfrm>
                <a:off x="3755167" y="4256917"/>
                <a:ext cx="4681666" cy="7431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tr-TR" i="1">
                              <a:latin typeface="Cambria Math" panose="02040503050406030204" pitchFamily="18" charset="0"/>
                            </a:rPr>
                          </m:ctrlPr>
                        </m:sSubSupPr>
                        <m:e>
                          <m:r>
                            <a:rPr lang="tr-TR" i="1">
                              <a:latin typeface="Cambria Math" panose="02040503050406030204" pitchFamily="18" charset="0"/>
                            </a:rPr>
                            <m:t>𝐹</m:t>
                          </m:r>
                        </m:e>
                        <m:sub>
                          <m:r>
                            <a:rPr lang="tr-TR" i="0">
                              <a:latin typeface="Cambria Math" panose="02040503050406030204" pitchFamily="18" charset="0"/>
                            </a:rPr>
                            <m:t>ⅈ</m:t>
                          </m:r>
                          <m:acc>
                            <m:accPr>
                              <m:chr m:val="̇"/>
                              <m:ctrlPr>
                                <a:rPr lang="tr-TR" i="1">
                                  <a:latin typeface="Cambria Math" panose="02040503050406030204" pitchFamily="18" charset="0"/>
                                </a:rPr>
                              </m:ctrlPr>
                            </m:accPr>
                            <m:e>
                              <m:r>
                                <a:rPr lang="tr-TR" i="1">
                                  <a:latin typeface="Cambria Math" panose="02040503050406030204" pitchFamily="18" charset="0"/>
                                </a:rPr>
                                <m:t>𝐽</m:t>
                              </m:r>
                            </m:e>
                          </m:acc>
                        </m:sub>
                        <m:sup>
                          <m:r>
                            <a:rPr lang="tr-TR" i="1">
                              <a:latin typeface="Cambria Math" panose="02040503050406030204" pitchFamily="18" charset="0"/>
                            </a:rPr>
                            <m:t>𝑑</m:t>
                          </m:r>
                        </m:sup>
                      </m:sSubSup>
                      <m:d>
                        <m:dPr>
                          <m:ctrlPr>
                            <a:rPr lang="tr-TR" i="1">
                              <a:latin typeface="Cambria Math" panose="02040503050406030204" pitchFamily="18" charset="0"/>
                            </a:rPr>
                          </m:ctrlPr>
                        </m:dPr>
                        <m:e>
                          <m:r>
                            <a:rPr lang="tr-TR" i="1">
                              <a:latin typeface="Cambria Math" panose="02040503050406030204" pitchFamily="18" charset="0"/>
                            </a:rPr>
                            <m:t>𝑡</m:t>
                          </m:r>
                        </m:e>
                      </m:d>
                      <m:r>
                        <a:rPr lang="tr-TR" i="0">
                          <a:latin typeface="Cambria Math" panose="02040503050406030204" pitchFamily="18" charset="0"/>
                        </a:rPr>
                        <m:t>=</m:t>
                      </m:r>
                      <m:r>
                        <a:rPr lang="tr-TR" i="1">
                          <a:latin typeface="Cambria Math" panose="02040503050406030204" pitchFamily="18" charset="0"/>
                        </a:rPr>
                        <m:t>𝐺</m:t>
                      </m:r>
                      <m:d>
                        <m:dPr>
                          <m:ctrlPr>
                            <a:rPr lang="tr-TR" i="1">
                              <a:latin typeface="Cambria Math" panose="02040503050406030204" pitchFamily="18" charset="0"/>
                            </a:rPr>
                          </m:ctrlPr>
                        </m:dPr>
                        <m:e>
                          <m:r>
                            <a:rPr lang="tr-TR" i="1">
                              <a:latin typeface="Cambria Math" panose="02040503050406030204" pitchFamily="18" charset="0"/>
                            </a:rPr>
                            <m:t>𝑡</m:t>
                          </m:r>
                        </m:e>
                      </m:d>
                      <m:f>
                        <m:fPr>
                          <m:ctrlPr>
                            <a:rPr lang="tr-TR" i="1">
                              <a:latin typeface="Cambria Math" panose="02040503050406030204" pitchFamily="18" charset="0"/>
                            </a:rPr>
                          </m:ctrlPr>
                        </m:fPr>
                        <m:num>
                          <m:sSub>
                            <m:sSubPr>
                              <m:ctrlPr>
                                <a:rPr lang="tr-TR" i="1">
                                  <a:latin typeface="Cambria Math" panose="02040503050406030204" pitchFamily="18" charset="0"/>
                                </a:rPr>
                              </m:ctrlPr>
                            </m:sSubPr>
                            <m:e>
                              <m:r>
                                <a:rPr lang="tr-TR" i="1">
                                  <a:latin typeface="Cambria Math" panose="02040503050406030204" pitchFamily="18" charset="0"/>
                                </a:rPr>
                                <m:t>𝑀</m:t>
                              </m:r>
                            </m:e>
                            <m:sub>
                              <m:r>
                                <a:rPr lang="tr-TR" i="1">
                                  <a:latin typeface="Cambria Math" panose="02040503050406030204" pitchFamily="18" charset="0"/>
                                </a:rPr>
                                <m:t>𝑝𝑖</m:t>
                              </m:r>
                            </m:sub>
                          </m:sSub>
                          <m:d>
                            <m:dPr>
                              <m:ctrlPr>
                                <a:rPr lang="tr-TR" i="1">
                                  <a:latin typeface="Cambria Math" panose="02040503050406030204" pitchFamily="18" charset="0"/>
                                </a:rPr>
                              </m:ctrlPr>
                            </m:dPr>
                            <m:e>
                              <m:r>
                                <a:rPr lang="tr-TR" i="1">
                                  <a:latin typeface="Cambria Math" panose="02040503050406030204" pitchFamily="18" charset="0"/>
                                </a:rPr>
                                <m:t>𝑡</m:t>
                              </m:r>
                            </m:e>
                          </m:d>
                          <m:r>
                            <a:rPr lang="tr-TR" i="1">
                              <a:latin typeface="Cambria Math" panose="02040503050406030204" pitchFamily="18" charset="0"/>
                            </a:rPr>
                            <m:t>𝑥</m:t>
                          </m:r>
                          <m:sSub>
                            <m:sSubPr>
                              <m:ctrlPr>
                                <a:rPr lang="tr-TR" i="1">
                                  <a:latin typeface="Cambria Math" panose="02040503050406030204" pitchFamily="18" charset="0"/>
                                </a:rPr>
                              </m:ctrlPr>
                            </m:sSubPr>
                            <m:e>
                              <m:r>
                                <a:rPr lang="tr-TR" i="1">
                                  <a:latin typeface="Cambria Math" panose="02040503050406030204" pitchFamily="18" charset="0"/>
                                </a:rPr>
                                <m:t>𝑀</m:t>
                              </m:r>
                            </m:e>
                            <m:sub>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𝐽</m:t>
                                  </m:r>
                                </m:sub>
                              </m:sSub>
                            </m:sub>
                          </m:sSub>
                          <m:d>
                            <m:dPr>
                              <m:ctrlPr>
                                <a:rPr lang="tr-TR" i="1">
                                  <a:latin typeface="Cambria Math" panose="02040503050406030204" pitchFamily="18" charset="0"/>
                                </a:rPr>
                              </m:ctrlPr>
                            </m:dPr>
                            <m:e>
                              <m:r>
                                <a:rPr lang="tr-TR" i="1">
                                  <a:latin typeface="Cambria Math" panose="02040503050406030204" pitchFamily="18" charset="0"/>
                                </a:rPr>
                                <m:t>𝑡</m:t>
                              </m:r>
                            </m:e>
                          </m:d>
                        </m:num>
                        <m:den>
                          <m:sSub>
                            <m:sSubPr>
                              <m:ctrlPr>
                                <a:rPr lang="tr-TR" i="1">
                                  <a:latin typeface="Cambria Math" panose="02040503050406030204" pitchFamily="18" charset="0"/>
                                </a:rPr>
                              </m:ctrlPr>
                            </m:sSubPr>
                            <m:e>
                              <m:r>
                                <a:rPr lang="tr-TR" i="1">
                                  <a:latin typeface="Cambria Math" panose="02040503050406030204" pitchFamily="18" charset="0"/>
                                </a:rPr>
                                <m:t>𝑅</m:t>
                              </m:r>
                            </m:e>
                            <m:sub>
                              <m:r>
                                <a:rPr lang="tr-TR" i="1">
                                  <a:latin typeface="Cambria Math" panose="02040503050406030204" pitchFamily="18" charset="0"/>
                                </a:rPr>
                                <m:t>𝑖𝑗</m:t>
                              </m:r>
                            </m:sub>
                          </m:sSub>
                          <m:r>
                            <a:rPr lang="tr-TR" i="0">
                              <a:latin typeface="Cambria Math" panose="02040503050406030204" pitchFamily="18" charset="0"/>
                            </a:rPr>
                            <m:t>+</m:t>
                          </m:r>
                          <m:r>
                            <a:rPr lang="tr-TR" i="1">
                              <a:latin typeface="Cambria Math" panose="02040503050406030204" pitchFamily="18" charset="0"/>
                            </a:rPr>
                            <m:t>𝜀</m:t>
                          </m:r>
                        </m:den>
                      </m:f>
                      <m:d>
                        <m:dPr>
                          <m:ctrlPr>
                            <a:rPr lang="tr-TR" i="1">
                              <a:latin typeface="Cambria Math" panose="02040503050406030204" pitchFamily="18" charset="0"/>
                            </a:rPr>
                          </m:ctrlPr>
                        </m:dPr>
                        <m:e>
                          <m:sSubSup>
                            <m:sSubSupPr>
                              <m:ctrlPr>
                                <a:rPr lang="tr-TR" i="1">
                                  <a:latin typeface="Cambria Math" panose="02040503050406030204" pitchFamily="18" charset="0"/>
                                </a:rPr>
                              </m:ctrlPr>
                            </m:sSubSupPr>
                            <m:e>
                              <m:r>
                                <a:rPr lang="tr-TR" i="1">
                                  <a:latin typeface="Cambria Math" panose="02040503050406030204" pitchFamily="18" charset="0"/>
                                </a:rPr>
                                <m:t>𝑥</m:t>
                              </m:r>
                            </m:e>
                            <m:sub>
                              <m:acc>
                                <m:accPr>
                                  <m:chr m:val="̇"/>
                                  <m:ctrlPr>
                                    <a:rPr lang="tr-TR" i="1">
                                      <a:latin typeface="Cambria Math" panose="02040503050406030204" pitchFamily="18" charset="0"/>
                                    </a:rPr>
                                  </m:ctrlPr>
                                </m:accPr>
                                <m:e>
                                  <m:r>
                                    <a:rPr lang="tr-TR" i="1">
                                      <a:latin typeface="Cambria Math" panose="02040503050406030204" pitchFamily="18" charset="0"/>
                                    </a:rPr>
                                    <m:t>𝐽</m:t>
                                  </m:r>
                                </m:e>
                              </m:acc>
                            </m:sub>
                            <m:sup>
                              <m:r>
                                <a:rPr lang="tr-TR" i="1">
                                  <a:latin typeface="Cambria Math" panose="02040503050406030204" pitchFamily="18" charset="0"/>
                                </a:rPr>
                                <m:t>𝑑</m:t>
                              </m:r>
                            </m:sup>
                          </m:sSubSup>
                          <m:d>
                            <m:dPr>
                              <m:ctrlPr>
                                <a:rPr lang="tr-TR" i="1">
                                  <a:latin typeface="Cambria Math" panose="02040503050406030204" pitchFamily="18" charset="0"/>
                                </a:rPr>
                              </m:ctrlPr>
                            </m:dPr>
                            <m:e>
                              <m:r>
                                <a:rPr lang="tr-TR" i="1">
                                  <a:latin typeface="Cambria Math" panose="02040503050406030204" pitchFamily="18" charset="0"/>
                                </a:rPr>
                                <m:t>𝑡</m:t>
                              </m:r>
                            </m:e>
                          </m:d>
                          <m:r>
                            <a:rPr lang="tr-TR" i="0">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𝑥</m:t>
                              </m:r>
                            </m:e>
                            <m:sub>
                              <m:r>
                                <a:rPr lang="tr-TR" i="1">
                                  <a:latin typeface="Cambria Math" panose="02040503050406030204" pitchFamily="18" charset="0"/>
                                </a:rPr>
                                <m:t>𝑖</m:t>
                              </m:r>
                            </m:sub>
                            <m:sup>
                              <m:r>
                                <a:rPr lang="tr-TR" i="1">
                                  <a:latin typeface="Cambria Math" panose="02040503050406030204" pitchFamily="18" charset="0"/>
                                </a:rPr>
                                <m:t>𝑑</m:t>
                              </m:r>
                            </m:sup>
                          </m:sSubSup>
                          <m:d>
                            <m:dPr>
                              <m:ctrlPr>
                                <a:rPr lang="tr-TR" i="1">
                                  <a:latin typeface="Cambria Math" panose="02040503050406030204" pitchFamily="18" charset="0"/>
                                </a:rPr>
                              </m:ctrlPr>
                            </m:dPr>
                            <m:e>
                              <m:r>
                                <a:rPr lang="tr-TR" i="1">
                                  <a:latin typeface="Cambria Math" panose="02040503050406030204" pitchFamily="18" charset="0"/>
                                </a:rPr>
                                <m:t>𝑡</m:t>
                              </m:r>
                            </m:e>
                          </m:d>
                        </m:e>
                      </m:d>
                    </m:oMath>
                  </m:oMathPara>
                </a14:m>
                <a:endParaRPr lang="tr-TR" dirty="0"/>
              </a:p>
            </p:txBody>
          </p:sp>
        </mc:Choice>
        <mc:Fallback xmlns="">
          <p:sp>
            <p:nvSpPr>
              <p:cNvPr id="5" name="Dikdörtgen 4">
                <a:extLst>
                  <a:ext uri="{FF2B5EF4-FFF2-40B4-BE49-F238E27FC236}">
                    <a16:creationId xmlns:a16="http://schemas.microsoft.com/office/drawing/2014/main" id="{964198A5-D857-48B3-8BA0-2A44A607001A}"/>
                  </a:ext>
                </a:extLst>
              </p:cNvPr>
              <p:cNvSpPr>
                <a:spLocks noRot="1" noChangeAspect="1" noMove="1" noResize="1" noEditPoints="1" noAdjustHandles="1" noChangeArrowheads="1" noChangeShapeType="1" noTextEdit="1"/>
              </p:cNvSpPr>
              <p:nvPr/>
            </p:nvSpPr>
            <p:spPr>
              <a:xfrm>
                <a:off x="3755167" y="4256917"/>
                <a:ext cx="4681666" cy="743152"/>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97388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D8A7B57-4443-4644-8A47-C90E4A71C7B9}"/>
                  </a:ext>
                </a:extLst>
              </p:cNvPr>
              <p:cNvSpPr>
                <a:spLocks noGrp="1"/>
              </p:cNvSpPr>
              <p:nvPr>
                <p:ph idx="1"/>
              </p:nvPr>
            </p:nvSpPr>
            <p:spPr>
              <a:xfrm>
                <a:off x="2758025" y="1540188"/>
                <a:ext cx="8915400" cy="4494851"/>
              </a:xfrm>
            </p:spPr>
            <p:txBody>
              <a:bodyPr/>
              <a:lstStyle/>
              <a:p>
                <a:r>
                  <a:rPr lang="tr-TR" b="1" dirty="0"/>
                  <a:t>Her kütleye etki eden kuvvetler bulunur.</a:t>
                </a:r>
              </a:p>
              <a:p>
                <a:pPr lvl="0"/>
                <a:r>
                  <a:rPr lang="tr-TR" b="1" dirty="0"/>
                  <a:t>Kütlelerin ivmesi Newton’ un yasasına dayanarak hesaplanır. </a:t>
                </a:r>
              </a:p>
              <a:p>
                <a:r>
                  <a:rPr lang="tr-TR" dirty="0"/>
                  <a:t>                                 </a:t>
                </a:r>
                <a14:m>
                  <m:oMath xmlns:m="http://schemas.openxmlformats.org/officeDocument/2006/math">
                    <m:sSubSup>
                      <m:sSubSupPr>
                        <m:ctrlPr>
                          <a:rPr lang="tr-TR" i="1">
                            <a:latin typeface="Cambria Math" panose="02040503050406030204" pitchFamily="18" charset="0"/>
                          </a:rPr>
                        </m:ctrlPr>
                      </m:sSubSupPr>
                      <m:e>
                        <m:r>
                          <a:rPr lang="tr-TR" b="0" i="1" smtClean="0">
                            <a:latin typeface="Cambria Math" panose="02040503050406030204" pitchFamily="18" charset="0"/>
                          </a:rPr>
                          <m:t>  </m:t>
                        </m:r>
                        <m:r>
                          <a:rPr lang="tr-TR" i="1">
                            <a:latin typeface="Cambria Math" panose="02040503050406030204" pitchFamily="18" charset="0"/>
                          </a:rPr>
                          <m:t>𝑎</m:t>
                        </m:r>
                      </m:e>
                      <m:sub>
                        <m:r>
                          <a:rPr lang="tr-TR" i="1">
                            <a:latin typeface="Cambria Math" panose="02040503050406030204" pitchFamily="18" charset="0"/>
                          </a:rPr>
                          <m:t>𝑖</m:t>
                        </m:r>
                      </m:sub>
                      <m:sup>
                        <m:r>
                          <a:rPr lang="tr-TR" i="1">
                            <a:latin typeface="Cambria Math" panose="02040503050406030204" pitchFamily="18" charset="0"/>
                          </a:rPr>
                          <m:t>𝑑</m:t>
                        </m:r>
                      </m:sup>
                    </m:sSubSup>
                    <m:d>
                      <m:dPr>
                        <m:ctrlPr>
                          <a:rPr lang="tr-TR" i="1">
                            <a:latin typeface="Cambria Math" panose="02040503050406030204" pitchFamily="18" charset="0"/>
                          </a:rPr>
                        </m:ctrlPr>
                      </m:dPr>
                      <m:e>
                        <m:r>
                          <a:rPr lang="tr-TR" i="1">
                            <a:latin typeface="Cambria Math" panose="02040503050406030204" pitchFamily="18" charset="0"/>
                          </a:rPr>
                          <m:t>𝑘</m:t>
                        </m:r>
                      </m:e>
                    </m:d>
                    <m:r>
                      <a:rPr lang="tr-TR" i="1">
                        <a:latin typeface="Cambria Math" panose="02040503050406030204" pitchFamily="18" charset="0"/>
                      </a:rPr>
                      <m:t>=</m:t>
                    </m:r>
                    <m:f>
                      <m:fPr>
                        <m:ctrlPr>
                          <a:rPr lang="tr-TR" i="1">
                            <a:latin typeface="Cambria Math" panose="02040503050406030204" pitchFamily="18" charset="0"/>
                          </a:rPr>
                        </m:ctrlPr>
                      </m:fPr>
                      <m:num>
                        <m:sSubSup>
                          <m:sSubSupPr>
                            <m:ctrlPr>
                              <a:rPr lang="tr-TR" i="1">
                                <a:latin typeface="Cambria Math" panose="02040503050406030204" pitchFamily="18" charset="0"/>
                              </a:rPr>
                            </m:ctrlPr>
                          </m:sSubSupPr>
                          <m:e>
                            <m:r>
                              <a:rPr lang="tr-TR" i="1">
                                <a:latin typeface="Cambria Math" panose="02040503050406030204" pitchFamily="18" charset="0"/>
                              </a:rPr>
                              <m:t>𝐹</m:t>
                            </m:r>
                          </m:e>
                          <m:sub>
                            <m:r>
                              <a:rPr lang="tr-TR" i="1">
                                <a:latin typeface="Cambria Math" panose="02040503050406030204" pitchFamily="18" charset="0"/>
                              </a:rPr>
                              <m:t>𝑖</m:t>
                            </m:r>
                          </m:sub>
                          <m:sup>
                            <m:r>
                              <a:rPr lang="tr-TR" i="1">
                                <a:latin typeface="Cambria Math" panose="02040503050406030204" pitchFamily="18" charset="0"/>
                              </a:rPr>
                              <m:t>𝑑</m:t>
                            </m:r>
                          </m:sup>
                        </m:sSubSup>
                        <m:d>
                          <m:dPr>
                            <m:ctrlPr>
                              <a:rPr lang="tr-TR" i="1">
                                <a:latin typeface="Cambria Math" panose="02040503050406030204" pitchFamily="18" charset="0"/>
                              </a:rPr>
                            </m:ctrlPr>
                          </m:dPr>
                          <m:e>
                            <m:r>
                              <a:rPr lang="tr-TR" i="1">
                                <a:latin typeface="Cambria Math" panose="02040503050406030204" pitchFamily="18" charset="0"/>
                              </a:rPr>
                              <m:t>𝑘</m:t>
                            </m:r>
                          </m:e>
                        </m:d>
                      </m:num>
                      <m:den>
                        <m:sSub>
                          <m:sSubPr>
                            <m:ctrlPr>
                              <a:rPr lang="tr-TR" i="1">
                                <a:latin typeface="Cambria Math" panose="02040503050406030204" pitchFamily="18" charset="0"/>
                              </a:rPr>
                            </m:ctrlPr>
                          </m:sSubPr>
                          <m:e>
                            <m:r>
                              <a:rPr lang="tr-TR" i="1">
                                <a:latin typeface="Cambria Math" panose="02040503050406030204" pitchFamily="18" charset="0"/>
                              </a:rPr>
                              <m:t>𝑀</m:t>
                            </m:r>
                          </m:e>
                          <m:sub>
                            <m:r>
                              <a:rPr lang="tr-TR" i="1">
                                <a:latin typeface="Cambria Math" panose="02040503050406030204" pitchFamily="18" charset="0"/>
                              </a:rPr>
                              <m:t>𝑖𝑖</m:t>
                            </m:r>
                          </m:sub>
                        </m:sSub>
                        <m:d>
                          <m:dPr>
                            <m:ctrlPr>
                              <a:rPr lang="tr-TR" i="1">
                                <a:latin typeface="Cambria Math" panose="02040503050406030204" pitchFamily="18" charset="0"/>
                              </a:rPr>
                            </m:ctrlPr>
                          </m:dPr>
                          <m:e>
                            <m:r>
                              <a:rPr lang="tr-TR" i="1">
                                <a:latin typeface="Cambria Math" panose="02040503050406030204" pitchFamily="18" charset="0"/>
                              </a:rPr>
                              <m:t>𝑘</m:t>
                            </m:r>
                          </m:e>
                        </m:d>
                      </m:den>
                    </m:f>
                  </m:oMath>
                </a14:m>
                <a:endParaRPr lang="tr-TR" dirty="0"/>
              </a:p>
              <a:p>
                <a:endParaRPr lang="tr-TR" dirty="0"/>
              </a:p>
              <a:p>
                <a:pPr lvl="0"/>
                <a:r>
                  <a:rPr lang="tr-TR" b="1" dirty="0"/>
                  <a:t>İvmesi hesaplanan kütlelerin hızları ve konumları güncellenir. </a:t>
                </a:r>
              </a:p>
              <a:p>
                <a:pPr lvl="0"/>
                <a:r>
                  <a:rPr lang="tr-TR" b="1" dirty="0"/>
                  <a:t>    Max jenerasyon veya optimum sonuç oluşana kadar devam edilir. Bu işlemler ile en uygun kütle bulunmaya çalışınır.</a:t>
                </a:r>
              </a:p>
              <a:p>
                <a:pPr marL="0" indent="0">
                  <a:buNone/>
                </a:pPr>
                <a:endParaRPr lang="tr-TR" dirty="0"/>
              </a:p>
              <a:p>
                <a:endParaRPr lang="tr-TR" dirty="0"/>
              </a:p>
              <a:p>
                <a:endParaRPr lang="tr-TR" dirty="0"/>
              </a:p>
            </p:txBody>
          </p:sp>
        </mc:Choice>
        <mc:Fallback xmlns="">
          <p:sp>
            <p:nvSpPr>
              <p:cNvPr id="3" name="İçerik Yer Tutucusu 2">
                <a:extLst>
                  <a:ext uri="{FF2B5EF4-FFF2-40B4-BE49-F238E27FC236}">
                    <a16:creationId xmlns:a16="http://schemas.microsoft.com/office/drawing/2014/main" id="{CD8A7B57-4443-4644-8A47-C90E4A71C7B9}"/>
                  </a:ext>
                </a:extLst>
              </p:cNvPr>
              <p:cNvSpPr>
                <a:spLocks noGrp="1" noRot="1" noChangeAspect="1" noMove="1" noResize="1" noEditPoints="1" noAdjustHandles="1" noChangeArrowheads="1" noChangeShapeType="1" noTextEdit="1"/>
              </p:cNvSpPr>
              <p:nvPr>
                <p:ph idx="1"/>
              </p:nvPr>
            </p:nvSpPr>
            <p:spPr>
              <a:xfrm>
                <a:off x="2758025" y="1540188"/>
                <a:ext cx="8915400" cy="4494851"/>
              </a:xfrm>
              <a:blipFill>
                <a:blip r:embed="rId2"/>
                <a:stretch>
                  <a:fillRect l="-478" t="-814"/>
                </a:stretch>
              </a:blipFill>
            </p:spPr>
            <p:txBody>
              <a:bodyPr/>
              <a:lstStyle/>
              <a:p>
                <a:r>
                  <a:rPr lang="tr-TR">
                    <a:noFill/>
                  </a:rPr>
                  <a:t> </a:t>
                </a:r>
              </a:p>
            </p:txBody>
          </p:sp>
        </mc:Fallback>
      </mc:AlternateContent>
      <p:sp>
        <p:nvSpPr>
          <p:cNvPr id="4" name="Dikdörtgen 3">
            <a:extLst>
              <a:ext uri="{FF2B5EF4-FFF2-40B4-BE49-F238E27FC236}">
                <a16:creationId xmlns:a16="http://schemas.microsoft.com/office/drawing/2014/main" id="{060092F2-3CD3-467A-A0B7-52DDF07DE32C}"/>
              </a:ext>
            </a:extLst>
          </p:cNvPr>
          <p:cNvSpPr/>
          <p:nvPr/>
        </p:nvSpPr>
        <p:spPr>
          <a:xfrm>
            <a:off x="5987888" y="3054923"/>
            <a:ext cx="2455672" cy="280270"/>
          </a:xfrm>
          <a:prstGeom prst="rect">
            <a:avLst/>
          </a:prstGeom>
        </p:spPr>
        <p:txBody>
          <a:bodyPr wrap="none">
            <a:spAutoFit/>
          </a:bodyPr>
          <a:lstStyle/>
          <a:p>
            <a:pPr algn="ctr">
              <a:lnSpc>
                <a:spcPct val="107000"/>
              </a:lnSpc>
              <a:spcAft>
                <a:spcPts val="800"/>
              </a:spcAft>
            </a:pPr>
            <a:r>
              <a:rPr lang="tr-TR" sz="1200" dirty="0">
                <a:solidFill>
                  <a:srgbClr val="252525"/>
                </a:solidFill>
                <a:latin typeface="Calibri" panose="020F0502020204030204" pitchFamily="34" charset="0"/>
                <a:ea typeface="Times New Roman" panose="02020603050405020304" pitchFamily="18" charset="0"/>
                <a:cs typeface="Times New Roman" panose="02020603050405020304" pitchFamily="18" charset="0"/>
              </a:rPr>
              <a:t>M</a:t>
            </a:r>
            <a:r>
              <a:rPr lang="tr-TR" sz="1200" baseline="-25000" dirty="0">
                <a:solidFill>
                  <a:srgbClr val="252525"/>
                </a:solidFill>
                <a:latin typeface="Calibri" panose="020F0502020204030204" pitchFamily="34" charset="0"/>
                <a:ea typeface="Times New Roman" panose="02020603050405020304" pitchFamily="18" charset="0"/>
                <a:cs typeface="Times New Roman" panose="02020603050405020304" pitchFamily="18" charset="0"/>
              </a:rPr>
              <a:t>ii </a:t>
            </a:r>
            <a:r>
              <a:rPr lang="tr-TR" sz="12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i. kütlenin eylemsizlik kütlesidir.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839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05E6B1-5358-4721-911C-EE304702AB3C}"/>
              </a:ext>
            </a:extLst>
          </p:cNvPr>
          <p:cNvSpPr>
            <a:spLocks noGrp="1"/>
          </p:cNvSpPr>
          <p:nvPr>
            <p:ph type="title"/>
          </p:nvPr>
        </p:nvSpPr>
        <p:spPr>
          <a:xfrm>
            <a:off x="1786597" y="117673"/>
            <a:ext cx="9903655" cy="768592"/>
          </a:xfrm>
        </p:spPr>
        <p:txBody>
          <a:bodyPr>
            <a:normAutofit fontScale="90000"/>
          </a:bodyPr>
          <a:lstStyle/>
          <a:p>
            <a:r>
              <a:rPr lang="tr-TR" b="1" dirty="0"/>
              <a:t>Yerçekimsel Arama Algoritması Akış Diyagramı</a:t>
            </a:r>
            <a:r>
              <a:rPr lang="tr-TR" dirty="0"/>
              <a:t/>
            </a:r>
            <a:br>
              <a:rPr lang="tr-TR" dirty="0"/>
            </a:br>
            <a:endParaRPr lang="tr-TR" dirty="0"/>
          </a:p>
        </p:txBody>
      </p:sp>
      <p:pic>
        <p:nvPicPr>
          <p:cNvPr id="4" name="Resim 3">
            <a:extLst>
              <a:ext uri="{FF2B5EF4-FFF2-40B4-BE49-F238E27FC236}">
                <a16:creationId xmlns:a16="http://schemas.microsoft.com/office/drawing/2014/main" id="{96F1F651-3A44-40A4-9B06-BA3F255E26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2346" y="1364565"/>
            <a:ext cx="5331655" cy="5094263"/>
          </a:xfrm>
          <a:prstGeom prst="rect">
            <a:avLst/>
          </a:prstGeom>
          <a:noFill/>
          <a:ln>
            <a:noFill/>
          </a:ln>
        </p:spPr>
      </p:pic>
    </p:spTree>
    <p:extLst>
      <p:ext uri="{BB962C8B-B14F-4D97-AF65-F5344CB8AC3E}">
        <p14:creationId xmlns:p14="http://schemas.microsoft.com/office/powerpoint/2010/main" val="3934939984"/>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218</TotalTime>
  <Words>557</Words>
  <Application>Microsoft Office PowerPoint</Application>
  <PresentationFormat>Geniş ekran</PresentationFormat>
  <Paragraphs>84</Paragraphs>
  <Slides>13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13</vt:i4>
      </vt:variant>
    </vt:vector>
  </HeadingPairs>
  <TitlesOfParts>
    <vt:vector size="22" baseType="lpstr">
      <vt:lpstr>Arial</vt:lpstr>
      <vt:lpstr>Arial Black</vt:lpstr>
      <vt:lpstr>Calibri</vt:lpstr>
      <vt:lpstr>Cambria Math</vt:lpstr>
      <vt:lpstr>Century Gothic</vt:lpstr>
      <vt:lpstr>Palatino Linotype</vt:lpstr>
      <vt:lpstr>Times New Roman</vt:lpstr>
      <vt:lpstr>Wingdings 3</vt:lpstr>
      <vt:lpstr>Duman</vt:lpstr>
      <vt:lpstr>PowerPoint Sunusu</vt:lpstr>
      <vt:lpstr>YERÇEKİMSEL ARAMA ALGORİTMASI </vt:lpstr>
      <vt:lpstr>Yerçekimi Yasası </vt:lpstr>
      <vt:lpstr>PowerPoint Sunusu</vt:lpstr>
      <vt:lpstr>Yerçekimsel Arama Algoritması </vt:lpstr>
      <vt:lpstr>PowerPoint Sunusu</vt:lpstr>
      <vt:lpstr>PowerPoint Sunusu</vt:lpstr>
      <vt:lpstr>PowerPoint Sunusu</vt:lpstr>
      <vt:lpstr>Yerçekimsel Arama Algoritması Akış Diyagramı </vt:lpstr>
      <vt:lpstr>YYA ALGORİTMASININ KULLANIM ALANLARI</vt:lpstr>
      <vt:lpstr>YYA ALGORİTMASININ AVANTAJLARI</vt:lpstr>
      <vt:lpstr>YYA ALGORİTMASININ DEZAVANTAJLARI</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yıldırım</dc:creator>
  <cp:lastModifiedBy>renable1234@gmail.com</cp:lastModifiedBy>
  <cp:revision>12</cp:revision>
  <dcterms:created xsi:type="dcterms:W3CDTF">2020-04-21T17:41:31Z</dcterms:created>
  <dcterms:modified xsi:type="dcterms:W3CDTF">2020-04-23T15:22:36Z</dcterms:modified>
</cp:coreProperties>
</file>