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8" r:id="rId2"/>
    <p:sldId id="267" r:id="rId3"/>
    <p:sldId id="272" r:id="rId4"/>
    <p:sldId id="268" r:id="rId5"/>
    <p:sldId id="269" r:id="rId6"/>
    <p:sldId id="271" r:id="rId7"/>
    <p:sldId id="276" r:id="rId8"/>
    <p:sldId id="277" r:id="rId9"/>
    <p:sldId id="280" r:id="rId10"/>
    <p:sldId id="279" r:id="rId11"/>
    <p:sldId id="282" r:id="rId12"/>
    <p:sldId id="281" r:id="rId13"/>
    <p:sldId id="286" r:id="rId14"/>
    <p:sldId id="283" r:id="rId15"/>
    <p:sldId id="284" r:id="rId16"/>
    <p:sldId id="285"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B60531C-B43A-42BB-A231-D824DEBAF9A5}">
          <p14:sldIdLst>
            <p14:sldId id="258"/>
          </p14:sldIdLst>
        </p14:section>
        <p14:section name="Başlıksız Bölüm" id="{9B2B245D-6658-49C1-AD6C-FE5C04CFC5D3}">
          <p14:sldIdLst>
            <p14:sldId id="267"/>
            <p14:sldId id="272"/>
            <p14:sldId id="268"/>
            <p14:sldId id="269"/>
            <p14:sldId id="271"/>
            <p14:sldId id="276"/>
            <p14:sldId id="277"/>
            <p14:sldId id="280"/>
            <p14:sldId id="279"/>
            <p14:sldId id="282"/>
            <p14:sldId id="281"/>
            <p14:sldId id="286"/>
            <p14:sldId id="283"/>
            <p14:sldId id="284"/>
            <p14:sldId id="285"/>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70" d="100"/>
          <a:sy n="70" d="100"/>
        </p:scale>
        <p:origin x="5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EE1C1-6FFD-4A4C-A42D-7B9757F0427B}" type="datetimeFigureOut">
              <a:rPr lang="tr-TR" smtClean="0"/>
              <a:t>24.04.2020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B6C0C-5C5C-4805-A1CB-960EDF96BAF8}" type="slidenum">
              <a:rPr lang="tr-TR" smtClean="0"/>
              <a:t>‹#›</a:t>
            </a:fld>
            <a:endParaRPr lang="tr-TR"/>
          </a:p>
        </p:txBody>
      </p:sp>
    </p:spTree>
    <p:extLst>
      <p:ext uri="{BB962C8B-B14F-4D97-AF65-F5344CB8AC3E}">
        <p14:creationId xmlns:p14="http://schemas.microsoft.com/office/powerpoint/2010/main" val="264507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BB4D902-BEA4-4174-8BCF-D080BFEE95DE}" type="datetime1">
              <a:rPr lang="tr-TR" smtClean="0"/>
              <a:t>24.04.2020</a:t>
            </a:fld>
            <a:endParaRPr lang="tr-TR"/>
          </a:p>
        </p:txBody>
      </p:sp>
      <p:sp>
        <p:nvSpPr>
          <p:cNvPr id="5" name="Footer Placeholder 4"/>
          <p:cNvSpPr>
            <a:spLocks noGrp="1"/>
          </p:cNvSpPr>
          <p:nvPr>
            <p:ph type="ftr" sz="quarter" idx="11"/>
          </p:nvPr>
        </p:nvSpPr>
        <p:spPr/>
        <p:txBody>
          <a:bodyPr/>
          <a:lstStyle/>
          <a:p>
            <a:r>
              <a:rPr lang="tr-TR"/>
              <a:t>YİNELENEN SİNİR AĞLARI (RNN)</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FCA70C0-1073-4504-95A3-F6470B64278E}" type="slidenum">
              <a:rPr lang="tr-TR" smtClean="0"/>
              <a:t>‹#›</a:t>
            </a:fld>
            <a:endParaRPr lang="tr-TR"/>
          </a:p>
        </p:txBody>
      </p:sp>
    </p:spTree>
    <p:extLst>
      <p:ext uri="{BB962C8B-B14F-4D97-AF65-F5344CB8AC3E}">
        <p14:creationId xmlns:p14="http://schemas.microsoft.com/office/powerpoint/2010/main" val="88954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6705E7-82E6-4545-9AFB-E376A1F9708A}" type="datetime1">
              <a:rPr lang="tr-TR" smtClean="0"/>
              <a:t>24.04.2020</a:t>
            </a:fld>
            <a:endParaRPr lang="tr-TR"/>
          </a:p>
        </p:txBody>
      </p:sp>
      <p:sp>
        <p:nvSpPr>
          <p:cNvPr id="5" name="Footer Placeholder 4"/>
          <p:cNvSpPr>
            <a:spLocks noGrp="1"/>
          </p:cNvSpPr>
          <p:nvPr>
            <p:ph type="ftr" sz="quarter" idx="11"/>
          </p:nvPr>
        </p:nvSpPr>
        <p:spPr/>
        <p:txBody>
          <a:bodyPr/>
          <a:lstStyle/>
          <a:p>
            <a:r>
              <a:rPr lang="tr-TR"/>
              <a:t>YİNELENEN SİNİR AĞLARI (RNN)</a:t>
            </a:r>
          </a:p>
        </p:txBody>
      </p:sp>
      <p:sp>
        <p:nvSpPr>
          <p:cNvPr id="6" name="Slide Number Placeholder 5"/>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50777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1B71020-48F2-4648-99F1-7A242A4F5A58}" type="datetime1">
              <a:rPr lang="tr-TR" smtClean="0"/>
              <a:t>24.04.2020</a:t>
            </a:fld>
            <a:endParaRPr lang="tr-TR"/>
          </a:p>
        </p:txBody>
      </p:sp>
      <p:sp>
        <p:nvSpPr>
          <p:cNvPr id="5" name="Footer Placeholder 4"/>
          <p:cNvSpPr>
            <a:spLocks noGrp="1"/>
          </p:cNvSpPr>
          <p:nvPr>
            <p:ph type="ftr" sz="quarter" idx="11"/>
          </p:nvPr>
        </p:nvSpPr>
        <p:spPr/>
        <p:txBody>
          <a:bodyPr/>
          <a:lstStyle/>
          <a:p>
            <a:r>
              <a:rPr lang="tr-TR"/>
              <a:t>YİNELENEN SİNİR AĞLARI (RNN)</a:t>
            </a:r>
          </a:p>
        </p:txBody>
      </p:sp>
      <p:sp>
        <p:nvSpPr>
          <p:cNvPr id="6" name="Slide Number Placeholder 5"/>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189251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E6B475-7D73-45C6-9657-AF4A367D22E7}" type="datetime1">
              <a:rPr lang="tr-TR" smtClean="0"/>
              <a:t>24.04.2020</a:t>
            </a:fld>
            <a:endParaRPr lang="tr-TR"/>
          </a:p>
        </p:txBody>
      </p:sp>
      <p:sp>
        <p:nvSpPr>
          <p:cNvPr id="5" name="Footer Placeholder 4"/>
          <p:cNvSpPr>
            <a:spLocks noGrp="1"/>
          </p:cNvSpPr>
          <p:nvPr>
            <p:ph type="ftr" sz="quarter" idx="11"/>
          </p:nvPr>
        </p:nvSpPr>
        <p:spPr/>
        <p:txBody>
          <a:bodyPr/>
          <a:lstStyle/>
          <a:p>
            <a:r>
              <a:rPr lang="tr-TR"/>
              <a:t>YİNELENEN SİNİR AĞLARI (RNN)</a:t>
            </a:r>
          </a:p>
        </p:txBody>
      </p:sp>
      <p:sp>
        <p:nvSpPr>
          <p:cNvPr id="6" name="Slide Number Placeholder 5"/>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42285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2A9CAED2-13A9-4923-B32D-B1230833E48C}" type="datetime1">
              <a:rPr lang="tr-TR" smtClean="0"/>
              <a:t>24.04.2020</a:t>
            </a:fld>
            <a:endParaRPr lang="tr-TR"/>
          </a:p>
        </p:txBody>
      </p:sp>
      <p:sp>
        <p:nvSpPr>
          <p:cNvPr id="5" name="Footer Placeholder 4"/>
          <p:cNvSpPr>
            <a:spLocks noGrp="1"/>
          </p:cNvSpPr>
          <p:nvPr>
            <p:ph type="ftr" sz="quarter" idx="11"/>
          </p:nvPr>
        </p:nvSpPr>
        <p:spPr>
          <a:xfrm>
            <a:off x="2182708" y="6272784"/>
            <a:ext cx="6327648" cy="365125"/>
          </a:xfrm>
        </p:spPr>
        <p:txBody>
          <a:bodyPr/>
          <a:lstStyle/>
          <a:p>
            <a:r>
              <a:rPr lang="tr-TR"/>
              <a:t>YİNELENEN SİNİR AĞLARI (RNN)</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FCA70C0-1073-4504-95A3-F6470B64278E}" type="slidenum">
              <a:rPr lang="tr-TR" smtClean="0"/>
              <a:t>‹#›</a:t>
            </a:fld>
            <a:endParaRPr lang="tr-TR"/>
          </a:p>
        </p:txBody>
      </p:sp>
    </p:spTree>
    <p:extLst>
      <p:ext uri="{BB962C8B-B14F-4D97-AF65-F5344CB8AC3E}">
        <p14:creationId xmlns:p14="http://schemas.microsoft.com/office/powerpoint/2010/main" val="102299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C58E23A-22B9-4993-A3E0-23BFC27AF8F2}" type="datetime1">
              <a:rPr lang="tr-TR" smtClean="0"/>
              <a:t>24.04.2020</a:t>
            </a:fld>
            <a:endParaRPr lang="tr-TR"/>
          </a:p>
        </p:txBody>
      </p:sp>
      <p:sp>
        <p:nvSpPr>
          <p:cNvPr id="6" name="Footer Placeholder 5"/>
          <p:cNvSpPr>
            <a:spLocks noGrp="1"/>
          </p:cNvSpPr>
          <p:nvPr>
            <p:ph type="ftr" sz="quarter" idx="11"/>
          </p:nvPr>
        </p:nvSpPr>
        <p:spPr/>
        <p:txBody>
          <a:bodyPr/>
          <a:lstStyle/>
          <a:p>
            <a:r>
              <a:rPr lang="tr-TR"/>
              <a:t>YİNELENEN SİNİR AĞLARI (RNN)</a:t>
            </a:r>
          </a:p>
        </p:txBody>
      </p:sp>
      <p:sp>
        <p:nvSpPr>
          <p:cNvPr id="7" name="Slide Number Placeholder 6"/>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28815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454C2A9-C8EB-48FD-8592-C83B9B2F1E21}" type="datetime1">
              <a:rPr lang="tr-TR" smtClean="0"/>
              <a:t>24.04.2020</a:t>
            </a:fld>
            <a:endParaRPr lang="tr-TR"/>
          </a:p>
        </p:txBody>
      </p:sp>
      <p:sp>
        <p:nvSpPr>
          <p:cNvPr id="8" name="Footer Placeholder 7"/>
          <p:cNvSpPr>
            <a:spLocks noGrp="1"/>
          </p:cNvSpPr>
          <p:nvPr>
            <p:ph type="ftr" sz="quarter" idx="11"/>
          </p:nvPr>
        </p:nvSpPr>
        <p:spPr/>
        <p:txBody>
          <a:bodyPr/>
          <a:lstStyle/>
          <a:p>
            <a:r>
              <a:rPr lang="tr-TR"/>
              <a:t>YİNELENEN SİNİR AĞLARI (RNN)</a:t>
            </a:r>
          </a:p>
        </p:txBody>
      </p:sp>
      <p:sp>
        <p:nvSpPr>
          <p:cNvPr id="9" name="Slide Number Placeholder 8"/>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314534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1539DF2-53EF-442E-ABF3-64E969042459}" type="datetime1">
              <a:rPr lang="tr-TR" smtClean="0"/>
              <a:t>24.04.2020</a:t>
            </a:fld>
            <a:endParaRPr lang="tr-TR"/>
          </a:p>
        </p:txBody>
      </p:sp>
      <p:sp>
        <p:nvSpPr>
          <p:cNvPr id="4" name="Footer Placeholder 3"/>
          <p:cNvSpPr>
            <a:spLocks noGrp="1"/>
          </p:cNvSpPr>
          <p:nvPr>
            <p:ph type="ftr" sz="quarter" idx="11"/>
          </p:nvPr>
        </p:nvSpPr>
        <p:spPr/>
        <p:txBody>
          <a:bodyPr/>
          <a:lstStyle/>
          <a:p>
            <a:r>
              <a:rPr lang="tr-TR"/>
              <a:t>YİNELENEN SİNİR AĞLARI (RNN)</a:t>
            </a:r>
          </a:p>
        </p:txBody>
      </p:sp>
      <p:sp>
        <p:nvSpPr>
          <p:cNvPr id="5" name="Slide Number Placeholder 4"/>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158799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BB20B-568D-40F0-A576-F00762235098}" type="datetime1">
              <a:rPr lang="tr-TR" smtClean="0"/>
              <a:t>24.04.2020</a:t>
            </a:fld>
            <a:endParaRPr lang="tr-TR"/>
          </a:p>
        </p:txBody>
      </p:sp>
      <p:sp>
        <p:nvSpPr>
          <p:cNvPr id="3" name="Footer Placeholder 2"/>
          <p:cNvSpPr>
            <a:spLocks noGrp="1"/>
          </p:cNvSpPr>
          <p:nvPr>
            <p:ph type="ftr" sz="quarter" idx="11"/>
          </p:nvPr>
        </p:nvSpPr>
        <p:spPr/>
        <p:txBody>
          <a:bodyPr/>
          <a:lstStyle/>
          <a:p>
            <a:r>
              <a:rPr lang="tr-TR"/>
              <a:t>YİNELENEN SİNİR AĞLARI (RNN)</a:t>
            </a:r>
          </a:p>
        </p:txBody>
      </p:sp>
      <p:sp>
        <p:nvSpPr>
          <p:cNvPr id="4" name="Slide Number Placeholder 3"/>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19448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397DE8C-8D4D-4BF7-A501-BE430BFF295B}" type="datetime1">
              <a:rPr lang="tr-TR" smtClean="0"/>
              <a:t>24.04.2020</a:t>
            </a:fld>
            <a:endParaRPr lang="tr-TR"/>
          </a:p>
        </p:txBody>
      </p:sp>
      <p:sp>
        <p:nvSpPr>
          <p:cNvPr id="6" name="Footer Placeholder 5"/>
          <p:cNvSpPr>
            <a:spLocks noGrp="1"/>
          </p:cNvSpPr>
          <p:nvPr>
            <p:ph type="ftr" sz="quarter" idx="11"/>
          </p:nvPr>
        </p:nvSpPr>
        <p:spPr/>
        <p:txBody>
          <a:bodyPr/>
          <a:lstStyle/>
          <a:p>
            <a:r>
              <a:rPr lang="tr-TR"/>
              <a:t>YİNELENEN SİNİR AĞLARI (RNN)</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97353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917A013-2414-4A30-B791-D55EE6459660}" type="datetime1">
              <a:rPr lang="tr-TR" smtClean="0"/>
              <a:t>24.04.2020</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CA70C0-1073-4504-95A3-F6470B64278E}" type="slidenum">
              <a:rPr lang="tr-TR" smtClean="0"/>
              <a:t>‹#›</a:t>
            </a:fld>
            <a:endParaRPr lang="tr-TR"/>
          </a:p>
        </p:txBody>
      </p:sp>
    </p:spTree>
    <p:extLst>
      <p:ext uri="{BB962C8B-B14F-4D97-AF65-F5344CB8AC3E}">
        <p14:creationId xmlns:p14="http://schemas.microsoft.com/office/powerpoint/2010/main" val="297329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48751F0-3E75-4F54-AB7F-A34F5A81BA9D}" type="datetime1">
              <a:rPr lang="tr-TR" smtClean="0"/>
              <a:t>24.04.2020</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tr-TR"/>
              <a:t>YİNELENEN SİNİR AĞLARI (RNN)</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FCA70C0-1073-4504-95A3-F6470B64278E}" type="slidenum">
              <a:rPr lang="tr-TR" smtClean="0"/>
              <a:t>‹#›</a:t>
            </a:fld>
            <a:endParaRPr lang="tr-TR"/>
          </a:p>
        </p:txBody>
      </p:sp>
    </p:spTree>
    <p:extLst>
      <p:ext uri="{BB962C8B-B14F-4D97-AF65-F5344CB8AC3E}">
        <p14:creationId xmlns:p14="http://schemas.microsoft.com/office/powerpoint/2010/main" val="2370900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DC9F3-3923-4879-90DA-F07CB700BA63}"/>
              </a:ext>
            </a:extLst>
          </p:cNvPr>
          <p:cNvSpPr>
            <a:spLocks noGrp="1"/>
          </p:cNvSpPr>
          <p:nvPr>
            <p:ph type="ctrTitle"/>
          </p:nvPr>
        </p:nvSpPr>
        <p:spPr>
          <a:xfrm>
            <a:off x="1051560" y="1545336"/>
            <a:ext cx="8341962" cy="2697480"/>
          </a:xfrm>
        </p:spPr>
        <p:txBody>
          <a:bodyPr>
            <a:normAutofit/>
          </a:bodyPr>
          <a:lstStyle/>
          <a:p>
            <a:r>
              <a:rPr lang="tr-TR" sz="5400" b="1" dirty="0"/>
              <a:t>YAPAY ZEKA PROJE ÖDEVİ</a:t>
            </a:r>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1"/>
          </p:nvPr>
        </p:nvSpPr>
        <p:spPr>
          <a:xfrm>
            <a:off x="896112" y="4536401"/>
            <a:ext cx="8019288" cy="2211871"/>
          </a:xfrm>
        </p:spPr>
        <p:txBody>
          <a:bodyPr>
            <a:normAutofit/>
          </a:bodyPr>
          <a:lstStyle/>
          <a:p>
            <a:r>
              <a:rPr lang="tr-TR" sz="3600" b="1" dirty="0"/>
              <a:t>YİNELENEN SİNİR AĞLARI(RNN)</a:t>
            </a:r>
          </a:p>
          <a:p>
            <a:r>
              <a:rPr lang="tr-TR" sz="2400" b="1" dirty="0"/>
              <a:t>Buğra </a:t>
            </a:r>
            <a:r>
              <a:rPr lang="tr-TR" sz="2400" b="1" dirty="0" smtClean="0"/>
              <a:t>Tuğrul		</a:t>
            </a:r>
            <a:r>
              <a:rPr lang="tr-TR" sz="2000" dirty="0" smtClean="0"/>
              <a:t>G171210035</a:t>
            </a:r>
            <a:r>
              <a:rPr lang="tr-TR" sz="2000" dirty="0"/>
              <a:t> </a:t>
            </a:r>
            <a:r>
              <a:rPr lang="tr-TR" dirty="0"/>
              <a:t> </a:t>
            </a:r>
            <a:endParaRPr lang="tr-TR" sz="2400" b="1" dirty="0"/>
          </a:p>
          <a:p>
            <a:r>
              <a:rPr lang="tr-TR" sz="2400" b="1" dirty="0"/>
              <a:t>Fatih Aslan		</a:t>
            </a:r>
            <a:r>
              <a:rPr lang="tr-TR" sz="2400" b="1" dirty="0" smtClean="0"/>
              <a:t>	</a:t>
            </a:r>
            <a:r>
              <a:rPr lang="tr-TR" sz="2000" dirty="0" smtClean="0"/>
              <a:t>G171210045</a:t>
            </a:r>
            <a:endParaRPr lang="tr-TR" sz="2000" dirty="0"/>
          </a:p>
          <a:p>
            <a:r>
              <a:rPr lang="tr-TR" sz="2400" b="1" dirty="0"/>
              <a:t>Mehmet </a:t>
            </a:r>
            <a:r>
              <a:rPr lang="tr-TR" sz="2400" b="1" dirty="0" err="1" smtClean="0"/>
              <a:t>Büyükarıkan</a:t>
            </a:r>
            <a:r>
              <a:rPr lang="tr-TR" sz="2400" b="1" dirty="0" smtClean="0"/>
              <a:t>	</a:t>
            </a:r>
            <a:r>
              <a:rPr lang="tr-TR" sz="2000" dirty="0" smtClean="0"/>
              <a:t>G161210083</a:t>
            </a:r>
            <a:endParaRPr lang="tr-TR" sz="2000" dirty="0"/>
          </a:p>
        </p:txBody>
      </p:sp>
      <p:pic>
        <p:nvPicPr>
          <p:cNvPr id="1028" name="Picture 4" descr="Sakarya Üniversitesi - Vikipedi">
            <a:extLst>
              <a:ext uri="{FF2B5EF4-FFF2-40B4-BE49-F238E27FC236}">
                <a16:creationId xmlns:a16="http://schemas.microsoft.com/office/drawing/2014/main" id="{DE1ABD14-2BD3-47BB-9D03-446B8BC17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522" y="1695203"/>
            <a:ext cx="1562854" cy="211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12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KULLANILDIĞI YERLER</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4582096"/>
          </a:xfrm>
        </p:spPr>
        <p:txBody>
          <a:bodyPr>
            <a:normAutofit fontScale="92500" lnSpcReduction="10000"/>
          </a:bodyPr>
          <a:lstStyle/>
          <a:p>
            <a:pPr marL="0" indent="0">
              <a:buNone/>
            </a:pPr>
            <a:r>
              <a:rPr lang="tr-TR" b="1" dirty="0"/>
              <a:t>Örnek gösterecek olursak; </a:t>
            </a:r>
            <a:r>
              <a:rPr lang="tr-TR" b="1" dirty="0" err="1"/>
              <a:t>Alex</a:t>
            </a:r>
            <a:r>
              <a:rPr lang="tr-TR" b="1" dirty="0"/>
              <a:t> </a:t>
            </a:r>
            <a:r>
              <a:rPr lang="tr-TR" b="1" dirty="0" err="1"/>
              <a:t>Graves’in</a:t>
            </a:r>
            <a:r>
              <a:rPr lang="tr-TR" b="1" dirty="0"/>
              <a:t> çalışmasında, ses verilerinin fonetik sunumuna gerek kalmadan doğrudan metine çeviren bir RNN tabanlı konuşma tanıma sistemi sunulmuştur.</a:t>
            </a:r>
          </a:p>
          <a:p>
            <a:pPr marL="0" indent="0">
              <a:buNone/>
            </a:pPr>
            <a:endParaRPr lang="tr-TR" dirty="0"/>
          </a:p>
          <a:p>
            <a:endParaRPr lang="tr-TR" dirty="0"/>
          </a:p>
          <a:p>
            <a:endParaRPr lang="tr-TR" dirty="0"/>
          </a:p>
          <a:p>
            <a:pPr marL="0" indent="0">
              <a:buNone/>
            </a:pPr>
            <a:r>
              <a:rPr lang="tr-TR" sz="1200" dirty="0"/>
              <a:t>                 </a:t>
            </a:r>
            <a:endParaRPr lang="tr-TR" dirty="0"/>
          </a:p>
          <a:p>
            <a:endParaRPr lang="tr-TR" dirty="0"/>
          </a:p>
          <a:p>
            <a:pPr marL="0" indent="0">
              <a:buNone/>
            </a:pPr>
            <a:r>
              <a:rPr lang="tr-TR" b="1" i="1" dirty="0"/>
              <a:t>                                        </a:t>
            </a:r>
            <a:r>
              <a:rPr lang="tr-TR" sz="1100" b="1" i="1" dirty="0"/>
              <a:t>Görüntü tanımlayıcıları oluşturmak için derin görsel-anlamsal hizalama</a:t>
            </a:r>
          </a:p>
          <a:p>
            <a:endParaRPr lang="tr-TR" dirty="0"/>
          </a:p>
          <a:p>
            <a:pPr marL="0" indent="0">
              <a:buNone/>
            </a:pPr>
            <a:r>
              <a:rPr lang="tr-TR" b="1" dirty="0"/>
              <a:t>Başka bir çalışmada, </a:t>
            </a:r>
            <a:r>
              <a:rPr lang="tr-TR" b="1" dirty="0" err="1"/>
              <a:t>RNN'ler</a:t>
            </a:r>
            <a:r>
              <a:rPr lang="tr-TR" b="1" dirty="0"/>
              <a:t> CNN ile birlikte, etiketlenmemiş görüntüler için tanımlayıcı üreten bir modelin parçası olarak kullanılmıştır.  Birleştirilmiş model, görüntüdeki nesneleri tanımlamanın yanında, tanımlayıcıların görüntülerdeki konumlarını bile bulmayı başarmıştır</a:t>
            </a:r>
            <a:r>
              <a:rPr lang="tr-TR" dirty="0"/>
              <a:t>.</a:t>
            </a:r>
          </a:p>
          <a:p>
            <a:pPr fontAlgn="base"/>
            <a:endParaRPr lang="en-US" dirty="0"/>
          </a:p>
        </p:txBody>
      </p:sp>
      <p:pic>
        <p:nvPicPr>
          <p:cNvPr id="2" name="Resim 1">
            <a:extLst>
              <a:ext uri="{FF2B5EF4-FFF2-40B4-BE49-F238E27FC236}">
                <a16:creationId xmlns:a16="http://schemas.microsoft.com/office/drawing/2014/main" id="{045A6F4E-7E1A-4C6C-9030-1959241A8C2B}"/>
              </a:ext>
            </a:extLst>
          </p:cNvPr>
          <p:cNvPicPr>
            <a:picLocks noChangeAspect="1"/>
          </p:cNvPicPr>
          <p:nvPr/>
        </p:nvPicPr>
        <p:blipFill>
          <a:blip r:embed="rId3"/>
          <a:stretch>
            <a:fillRect/>
          </a:stretch>
        </p:blipFill>
        <p:spPr>
          <a:xfrm>
            <a:off x="4509957" y="2490265"/>
            <a:ext cx="3172086" cy="1611218"/>
          </a:xfrm>
          <a:prstGeom prst="rect">
            <a:avLst/>
          </a:prstGeom>
        </p:spPr>
      </p:pic>
      <p:sp>
        <p:nvSpPr>
          <p:cNvPr id="5" name="Alt Bilgi Yer Tutucusu 4">
            <a:extLst>
              <a:ext uri="{FF2B5EF4-FFF2-40B4-BE49-F238E27FC236}">
                <a16:creationId xmlns:a16="http://schemas.microsoft.com/office/drawing/2014/main" id="{5826A6DE-D9D1-47FF-A950-2CA716ECD362}"/>
              </a:ext>
            </a:extLst>
          </p:cNvPr>
          <p:cNvSpPr>
            <a:spLocks noGrp="1"/>
          </p:cNvSpPr>
          <p:nvPr>
            <p:ph type="ftr" sz="quarter" idx="11"/>
          </p:nvPr>
        </p:nvSpPr>
        <p:spPr/>
        <p:txBody>
          <a:bodyPr/>
          <a:lstStyle/>
          <a:p>
            <a:r>
              <a:rPr lang="tr-TR"/>
              <a:t>YİNELENEN SİNİR AĞLARI (RNN)</a:t>
            </a:r>
          </a:p>
        </p:txBody>
      </p:sp>
      <p:sp>
        <p:nvSpPr>
          <p:cNvPr id="6" name="Slayt Numarası Yer Tutucusu 5">
            <a:extLst>
              <a:ext uri="{FF2B5EF4-FFF2-40B4-BE49-F238E27FC236}">
                <a16:creationId xmlns:a16="http://schemas.microsoft.com/office/drawing/2014/main" id="{EFCACE38-6A21-459B-8375-1B56CAB6F8E3}"/>
              </a:ext>
            </a:extLst>
          </p:cNvPr>
          <p:cNvSpPr>
            <a:spLocks noGrp="1"/>
          </p:cNvSpPr>
          <p:nvPr>
            <p:ph type="sldNum" sz="quarter" idx="12"/>
          </p:nvPr>
        </p:nvSpPr>
        <p:spPr/>
        <p:txBody>
          <a:bodyPr/>
          <a:lstStyle/>
          <a:p>
            <a:fld id="{8FCA70C0-1073-4504-95A3-F6470B64278E}" type="slidenum">
              <a:rPr lang="tr-TR" smtClean="0"/>
              <a:t>10</a:t>
            </a:fld>
            <a:endParaRPr lang="tr-TR"/>
          </a:p>
        </p:txBody>
      </p:sp>
      <p:pic>
        <p:nvPicPr>
          <p:cNvPr id="7" name="Resim 6">
            <a:extLst>
              <a:ext uri="{FF2B5EF4-FFF2-40B4-BE49-F238E27FC236}">
                <a16:creationId xmlns:a16="http://schemas.microsoft.com/office/drawing/2014/main" id="{15BC8D89-F4FC-4F8A-A49C-1CDF6ABB69B5}"/>
              </a:ext>
            </a:extLst>
          </p:cNvPr>
          <p:cNvPicPr>
            <a:picLocks noChangeAspect="1"/>
          </p:cNvPicPr>
          <p:nvPr/>
        </p:nvPicPr>
        <p:blipFill>
          <a:blip r:embed="rId4"/>
          <a:stretch>
            <a:fillRect/>
          </a:stretch>
        </p:blipFill>
        <p:spPr>
          <a:xfrm>
            <a:off x="11402677" y="63285"/>
            <a:ext cx="709394" cy="957820"/>
          </a:xfrm>
          <a:prstGeom prst="rect">
            <a:avLst/>
          </a:prstGeom>
        </p:spPr>
      </p:pic>
    </p:spTree>
    <p:extLst>
      <p:ext uri="{BB962C8B-B14F-4D97-AF65-F5344CB8AC3E}">
        <p14:creationId xmlns:p14="http://schemas.microsoft.com/office/powerpoint/2010/main" val="357981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KULLANILDIĞI YERLER</a:t>
            </a:r>
            <a:endParaRPr lang="tr-TR" dirty="0"/>
          </a:p>
        </p:txBody>
      </p:sp>
      <p:pic>
        <p:nvPicPr>
          <p:cNvPr id="6" name="İçerik Yer Tutucusu 6">
            <a:extLst>
              <a:ext uri="{FF2B5EF4-FFF2-40B4-BE49-F238E27FC236}">
                <a16:creationId xmlns:a16="http://schemas.microsoft.com/office/drawing/2014/main" id="{353B00F8-9306-441E-925D-794B5A5D226A}"/>
              </a:ext>
            </a:extLst>
          </p:cNvPr>
          <p:cNvPicPr>
            <a:picLocks noChangeAspect="1"/>
          </p:cNvPicPr>
          <p:nvPr/>
        </p:nvPicPr>
        <p:blipFill>
          <a:blip r:embed="rId3"/>
          <a:stretch>
            <a:fillRect/>
          </a:stretch>
        </p:blipFill>
        <p:spPr>
          <a:xfrm>
            <a:off x="340182" y="1582398"/>
            <a:ext cx="1422163" cy="2539578"/>
          </a:xfrm>
          <a:prstGeom prst="rect">
            <a:avLst/>
          </a:prstGeom>
        </p:spPr>
      </p:pic>
      <p:pic>
        <p:nvPicPr>
          <p:cNvPr id="7" name="Resim 6">
            <a:extLst>
              <a:ext uri="{FF2B5EF4-FFF2-40B4-BE49-F238E27FC236}">
                <a16:creationId xmlns:a16="http://schemas.microsoft.com/office/drawing/2014/main" id="{9FF559DB-58EA-43BC-8D66-DD5085FFF518}"/>
              </a:ext>
            </a:extLst>
          </p:cNvPr>
          <p:cNvPicPr>
            <a:picLocks noChangeAspect="1"/>
          </p:cNvPicPr>
          <p:nvPr/>
        </p:nvPicPr>
        <p:blipFill>
          <a:blip r:embed="rId4"/>
          <a:stretch>
            <a:fillRect/>
          </a:stretch>
        </p:blipFill>
        <p:spPr>
          <a:xfrm>
            <a:off x="10468493" y="1539768"/>
            <a:ext cx="1344486" cy="2536767"/>
          </a:xfrm>
          <a:prstGeom prst="rect">
            <a:avLst/>
          </a:prstGeom>
        </p:spPr>
      </p:pic>
      <p:pic>
        <p:nvPicPr>
          <p:cNvPr id="2" name="Resim 1">
            <a:extLst>
              <a:ext uri="{FF2B5EF4-FFF2-40B4-BE49-F238E27FC236}">
                <a16:creationId xmlns:a16="http://schemas.microsoft.com/office/drawing/2014/main" id="{637B1D91-2886-40B9-9F85-4FA168A694BE}"/>
              </a:ext>
            </a:extLst>
          </p:cNvPr>
          <p:cNvPicPr>
            <a:picLocks noChangeAspect="1"/>
          </p:cNvPicPr>
          <p:nvPr/>
        </p:nvPicPr>
        <p:blipFill>
          <a:blip r:embed="rId5"/>
          <a:stretch>
            <a:fillRect/>
          </a:stretch>
        </p:blipFill>
        <p:spPr>
          <a:xfrm>
            <a:off x="2286000" y="3429000"/>
            <a:ext cx="7620000" cy="2286000"/>
          </a:xfrm>
          <a:prstGeom prst="rect">
            <a:avLst/>
          </a:prstGeom>
        </p:spPr>
      </p:pic>
      <p:sp>
        <p:nvSpPr>
          <p:cNvPr id="3" name="Alt Bilgi Yer Tutucusu 2">
            <a:extLst>
              <a:ext uri="{FF2B5EF4-FFF2-40B4-BE49-F238E27FC236}">
                <a16:creationId xmlns:a16="http://schemas.microsoft.com/office/drawing/2014/main" id="{3F1C7E43-C685-4771-80D7-1C5D1C289F6D}"/>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571AD3C5-CF99-436D-9475-F92933A01750}"/>
              </a:ext>
            </a:extLst>
          </p:cNvPr>
          <p:cNvSpPr>
            <a:spLocks noGrp="1"/>
          </p:cNvSpPr>
          <p:nvPr>
            <p:ph type="sldNum" sz="quarter" idx="12"/>
          </p:nvPr>
        </p:nvSpPr>
        <p:spPr/>
        <p:txBody>
          <a:bodyPr/>
          <a:lstStyle/>
          <a:p>
            <a:fld id="{8FCA70C0-1073-4504-95A3-F6470B64278E}" type="slidenum">
              <a:rPr lang="tr-TR" smtClean="0"/>
              <a:t>11</a:t>
            </a:fld>
            <a:endParaRPr lang="tr-TR"/>
          </a:p>
        </p:txBody>
      </p:sp>
      <p:pic>
        <p:nvPicPr>
          <p:cNvPr id="8" name="Resim 7">
            <a:extLst>
              <a:ext uri="{FF2B5EF4-FFF2-40B4-BE49-F238E27FC236}">
                <a16:creationId xmlns:a16="http://schemas.microsoft.com/office/drawing/2014/main" id="{9A500E1F-D3E4-4B9F-B824-EB9A773C2918}"/>
              </a:ext>
            </a:extLst>
          </p:cNvPr>
          <p:cNvPicPr>
            <a:picLocks noChangeAspect="1"/>
          </p:cNvPicPr>
          <p:nvPr/>
        </p:nvPicPr>
        <p:blipFill>
          <a:blip r:embed="rId6"/>
          <a:stretch>
            <a:fillRect/>
          </a:stretch>
        </p:blipFill>
        <p:spPr>
          <a:xfrm>
            <a:off x="11402677" y="63285"/>
            <a:ext cx="709394" cy="957820"/>
          </a:xfrm>
          <a:prstGeom prst="rect">
            <a:avLst/>
          </a:prstGeom>
        </p:spPr>
      </p:pic>
    </p:spTree>
    <p:extLst>
      <p:ext uri="{BB962C8B-B14F-4D97-AF65-F5344CB8AC3E}">
        <p14:creationId xmlns:p14="http://schemas.microsoft.com/office/powerpoint/2010/main" val="274412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973526" y="585216"/>
            <a:ext cx="10515600" cy="1325563"/>
          </a:xfrm>
        </p:spPr>
        <p:txBody>
          <a:bodyPr>
            <a:normAutofit fontScale="90000"/>
          </a:bodyPr>
          <a:lstStyle/>
          <a:p>
            <a:r>
              <a:rPr lang="tr-TR" b="1" dirty="0"/>
              <a:t>YİNELENEN SİNİR AĞLARI</a:t>
            </a:r>
            <a:r>
              <a:rPr lang="tr-TR" dirty="0"/>
              <a:t>​</a:t>
            </a:r>
            <a:br>
              <a:rPr lang="tr-TR" dirty="0"/>
            </a:br>
            <a:r>
              <a:rPr lang="tr-TR" sz="3600" dirty="0"/>
              <a:t>RNN UZANTILARI</a:t>
            </a:r>
            <a:br>
              <a:rPr lang="tr-TR" sz="3600" dirty="0"/>
            </a:br>
            <a:r>
              <a:rPr lang="tr-TR" sz="3600" dirty="0"/>
              <a:t/>
            </a:r>
            <a:br>
              <a:rPr lang="tr-TR" sz="3600" dirty="0"/>
            </a:br>
            <a:r>
              <a:rPr lang="tr-TR" sz="2200" dirty="0"/>
              <a:t>ÇİFT YÖNLÜ RNN</a:t>
            </a:r>
          </a:p>
        </p:txBody>
      </p:sp>
      <p:sp>
        <p:nvSpPr>
          <p:cNvPr id="2" name="Alt Bilgi Yer Tutucusu 1">
            <a:extLst>
              <a:ext uri="{FF2B5EF4-FFF2-40B4-BE49-F238E27FC236}">
                <a16:creationId xmlns:a16="http://schemas.microsoft.com/office/drawing/2014/main" id="{9028DA89-A5EA-485D-86D9-F57FF2AFA079}"/>
              </a:ext>
            </a:extLst>
          </p:cNvPr>
          <p:cNvSpPr>
            <a:spLocks noGrp="1"/>
          </p:cNvSpPr>
          <p:nvPr>
            <p:ph type="ftr" sz="quarter" idx="11"/>
          </p:nvPr>
        </p:nvSpPr>
        <p:spPr/>
        <p:txBody>
          <a:bodyPr/>
          <a:lstStyle/>
          <a:p>
            <a:r>
              <a:rPr lang="tr-TR"/>
              <a:t>YİNELENEN SİNİR AĞLARI (RNN)</a:t>
            </a:r>
          </a:p>
        </p:txBody>
      </p:sp>
      <p:sp>
        <p:nvSpPr>
          <p:cNvPr id="3" name="Slayt Numarası Yer Tutucusu 2">
            <a:extLst>
              <a:ext uri="{FF2B5EF4-FFF2-40B4-BE49-F238E27FC236}">
                <a16:creationId xmlns:a16="http://schemas.microsoft.com/office/drawing/2014/main" id="{51A80509-C95D-4B46-AE6B-2451C1E3F2F4}"/>
              </a:ext>
            </a:extLst>
          </p:cNvPr>
          <p:cNvSpPr>
            <a:spLocks noGrp="1"/>
          </p:cNvSpPr>
          <p:nvPr>
            <p:ph type="sldNum" sz="quarter" idx="12"/>
          </p:nvPr>
        </p:nvSpPr>
        <p:spPr/>
        <p:txBody>
          <a:bodyPr/>
          <a:lstStyle/>
          <a:p>
            <a:fld id="{8FCA70C0-1073-4504-95A3-F6470B64278E}" type="slidenum">
              <a:rPr lang="tr-TR" smtClean="0"/>
              <a:t>12</a:t>
            </a:fld>
            <a:endParaRPr lang="tr-TR"/>
          </a:p>
        </p:txBody>
      </p:sp>
      <p:sp>
        <p:nvSpPr>
          <p:cNvPr id="5" name="Alt Başlık 2">
            <a:extLst>
              <a:ext uri="{FF2B5EF4-FFF2-40B4-BE49-F238E27FC236}">
                <a16:creationId xmlns:a16="http://schemas.microsoft.com/office/drawing/2014/main" id="{6B3DE0EE-F87F-44B8-88EA-2F355A78CDC1}"/>
              </a:ext>
            </a:extLst>
          </p:cNvPr>
          <p:cNvSpPr txBox="1">
            <a:spLocks/>
          </p:cNvSpPr>
          <p:nvPr/>
        </p:nvSpPr>
        <p:spPr>
          <a:xfrm>
            <a:off x="1574800" y="1732864"/>
            <a:ext cx="10617200" cy="36941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fontAlgn="base"/>
            <a:endParaRPr lang="tr-TR" b="1" dirty="0"/>
          </a:p>
          <a:p>
            <a:pPr marL="0" indent="0" fontAlgn="base">
              <a:buNone/>
            </a:pPr>
            <a:r>
              <a:rPr lang="tr-TR" b="1" dirty="0"/>
              <a:t>Derin (Çift Yönlü) </a:t>
            </a:r>
            <a:r>
              <a:rPr lang="tr-TR" b="1" dirty="0" err="1"/>
              <a:t>RNN’ler</a:t>
            </a:r>
            <a:r>
              <a:rPr lang="tr-TR" b="1" dirty="0"/>
              <a:t>, İki Yönlü </a:t>
            </a:r>
            <a:r>
              <a:rPr lang="tr-TR" b="1" dirty="0" err="1"/>
              <a:t>RNN’lere</a:t>
            </a:r>
            <a:r>
              <a:rPr lang="tr-TR" b="1" dirty="0"/>
              <a:t> benzerdir, sadece zaman adımında birden çok katmana sahip olduğumuz içindir.  Pratikte bu bize daha yüksek bir öğrenme kapasitesi sağlar (ama aynı zamanda çok fazla eğitim verisine de ihtiyacımız var).</a:t>
            </a:r>
          </a:p>
          <a:p>
            <a:pPr fontAlgn="base"/>
            <a:endParaRPr lang="en-US" b="1" dirty="0"/>
          </a:p>
        </p:txBody>
      </p:sp>
      <p:pic>
        <p:nvPicPr>
          <p:cNvPr id="6" name="Resim 5">
            <a:extLst>
              <a:ext uri="{FF2B5EF4-FFF2-40B4-BE49-F238E27FC236}">
                <a16:creationId xmlns:a16="http://schemas.microsoft.com/office/drawing/2014/main" id="{240FF7AE-6160-4E8E-854F-3D4DBBB42C41}"/>
              </a:ext>
            </a:extLst>
          </p:cNvPr>
          <p:cNvPicPr>
            <a:picLocks noChangeAspect="1"/>
          </p:cNvPicPr>
          <p:nvPr/>
        </p:nvPicPr>
        <p:blipFill>
          <a:blip r:embed="rId3"/>
          <a:stretch>
            <a:fillRect/>
          </a:stretch>
        </p:blipFill>
        <p:spPr>
          <a:xfrm>
            <a:off x="2067005" y="3895312"/>
            <a:ext cx="3796509" cy="1804152"/>
          </a:xfrm>
          <a:prstGeom prst="rect">
            <a:avLst/>
          </a:prstGeom>
        </p:spPr>
      </p:pic>
      <p:pic>
        <p:nvPicPr>
          <p:cNvPr id="8" name="Resim 7">
            <a:extLst>
              <a:ext uri="{FF2B5EF4-FFF2-40B4-BE49-F238E27FC236}">
                <a16:creationId xmlns:a16="http://schemas.microsoft.com/office/drawing/2014/main" id="{CC122AF9-8ADC-4004-B7DB-0004D1041E5A}"/>
              </a:ext>
            </a:extLst>
          </p:cNvPr>
          <p:cNvPicPr>
            <a:picLocks noChangeAspect="1"/>
          </p:cNvPicPr>
          <p:nvPr/>
        </p:nvPicPr>
        <p:blipFill>
          <a:blip r:embed="rId4"/>
          <a:stretch>
            <a:fillRect/>
          </a:stretch>
        </p:blipFill>
        <p:spPr>
          <a:xfrm>
            <a:off x="6206646" y="3895311"/>
            <a:ext cx="4047064" cy="1804151"/>
          </a:xfrm>
          <a:prstGeom prst="rect">
            <a:avLst/>
          </a:prstGeom>
        </p:spPr>
      </p:pic>
      <p:pic>
        <p:nvPicPr>
          <p:cNvPr id="9" name="Resim 8">
            <a:extLst>
              <a:ext uri="{FF2B5EF4-FFF2-40B4-BE49-F238E27FC236}">
                <a16:creationId xmlns:a16="http://schemas.microsoft.com/office/drawing/2014/main" id="{D8821733-0E2D-4DF4-9D88-E0EEB19D450D}"/>
              </a:ext>
            </a:extLst>
          </p:cNvPr>
          <p:cNvPicPr>
            <a:picLocks noChangeAspect="1"/>
          </p:cNvPicPr>
          <p:nvPr/>
        </p:nvPicPr>
        <p:blipFill>
          <a:blip r:embed="rId5"/>
          <a:stretch>
            <a:fillRect/>
          </a:stretch>
        </p:blipFill>
        <p:spPr>
          <a:xfrm>
            <a:off x="11402677" y="63285"/>
            <a:ext cx="709394" cy="957820"/>
          </a:xfrm>
          <a:prstGeom prst="rect">
            <a:avLst/>
          </a:prstGeom>
        </p:spPr>
      </p:pic>
    </p:spTree>
    <p:extLst>
      <p:ext uri="{BB962C8B-B14F-4D97-AF65-F5344CB8AC3E}">
        <p14:creationId xmlns:p14="http://schemas.microsoft.com/office/powerpoint/2010/main" val="145586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06875" y="503003"/>
            <a:ext cx="10515600" cy="1325563"/>
          </a:xfrm>
        </p:spPr>
        <p:txBody>
          <a:bodyPr>
            <a:normAutofit fontScale="90000"/>
          </a:bodyPr>
          <a:lstStyle/>
          <a:p>
            <a:r>
              <a:rPr lang="tr-TR" b="1" dirty="0"/>
              <a:t>YİNELENEN SİNİR AĞLARI</a:t>
            </a:r>
            <a:r>
              <a:rPr lang="tr-TR" dirty="0"/>
              <a:t>​</a:t>
            </a:r>
            <a:br>
              <a:rPr lang="tr-TR" dirty="0"/>
            </a:br>
            <a:r>
              <a:rPr lang="tr-TR" sz="3600" dirty="0"/>
              <a:t>RNN UZANTILARI</a:t>
            </a:r>
            <a:r>
              <a:rPr lang="tr-TR" dirty="0"/>
              <a:t/>
            </a:r>
            <a:br>
              <a:rPr lang="tr-TR" dirty="0"/>
            </a:br>
            <a:endParaRPr lang="tr-TR" sz="3100" dirty="0"/>
          </a:p>
        </p:txBody>
      </p:sp>
      <p:sp>
        <p:nvSpPr>
          <p:cNvPr id="2" name="Alt Bilgi Yer Tutucusu 1">
            <a:extLst>
              <a:ext uri="{FF2B5EF4-FFF2-40B4-BE49-F238E27FC236}">
                <a16:creationId xmlns:a16="http://schemas.microsoft.com/office/drawing/2014/main" id="{E9E178A2-9E40-4DF7-A36E-F646060E7473}"/>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55ECED58-F6ED-4278-895E-22F687B9A453}"/>
              </a:ext>
            </a:extLst>
          </p:cNvPr>
          <p:cNvSpPr>
            <a:spLocks noGrp="1"/>
          </p:cNvSpPr>
          <p:nvPr>
            <p:ph type="sldNum" sz="quarter" idx="12"/>
          </p:nvPr>
        </p:nvSpPr>
        <p:spPr/>
        <p:txBody>
          <a:bodyPr/>
          <a:lstStyle/>
          <a:p>
            <a:fld id="{8FCA70C0-1073-4504-95A3-F6470B64278E}" type="slidenum">
              <a:rPr lang="tr-TR" smtClean="0"/>
              <a:t>13</a:t>
            </a:fld>
            <a:endParaRPr lang="tr-TR"/>
          </a:p>
        </p:txBody>
      </p:sp>
      <p:sp>
        <p:nvSpPr>
          <p:cNvPr id="6" name="Metin kutusu 5">
            <a:extLst>
              <a:ext uri="{FF2B5EF4-FFF2-40B4-BE49-F238E27FC236}">
                <a16:creationId xmlns:a16="http://schemas.microsoft.com/office/drawing/2014/main" id="{79ECD05B-CF8B-423D-B27E-5ED38325B29F}"/>
              </a:ext>
            </a:extLst>
          </p:cNvPr>
          <p:cNvSpPr txBox="1"/>
          <p:nvPr/>
        </p:nvSpPr>
        <p:spPr>
          <a:xfrm>
            <a:off x="1258676" y="1941174"/>
            <a:ext cx="10692532" cy="2585323"/>
          </a:xfrm>
          <a:prstGeom prst="rect">
            <a:avLst/>
          </a:prstGeom>
          <a:noFill/>
        </p:spPr>
        <p:txBody>
          <a:bodyPr wrap="square" rtlCol="0">
            <a:spAutoFit/>
          </a:bodyPr>
          <a:lstStyle/>
          <a:p>
            <a:endParaRPr lang="tr-TR" b="1" dirty="0"/>
          </a:p>
          <a:p>
            <a:r>
              <a:rPr lang="tr-TR" b="1" dirty="0"/>
              <a:t>Yinelenen Sinir Ağlarında çalışırken Uzun Kısa Vadeli Hafıza (LSTM) denen geliştirilmiş bir </a:t>
            </a:r>
            <a:r>
              <a:rPr lang="tr-TR" b="1" dirty="0" err="1"/>
              <a:t>metod</a:t>
            </a:r>
            <a:r>
              <a:rPr lang="tr-TR" b="1" dirty="0"/>
              <a:t> vardır. </a:t>
            </a:r>
            <a:r>
              <a:rPr lang="tr-TR" b="1" dirty="0" err="1"/>
              <a:t>LSTM’lerin</a:t>
            </a:r>
            <a:r>
              <a:rPr lang="tr-TR" b="1" dirty="0"/>
              <a:t> </a:t>
            </a:r>
            <a:r>
              <a:rPr lang="tr-TR" b="1" dirty="0" err="1"/>
              <a:t>RNN’lerden</a:t>
            </a:r>
            <a:r>
              <a:rPr lang="tr-TR" b="1" dirty="0"/>
              <a:t> temelde farklı bir mimarisi yoktur, ancak gizli durumu hesaplamak için farklı bir işlev kullanırlar. </a:t>
            </a:r>
          </a:p>
          <a:p>
            <a:r>
              <a:rPr lang="tr-TR" b="1" dirty="0" err="1"/>
              <a:t>LSTM’lerdeki</a:t>
            </a:r>
            <a:r>
              <a:rPr lang="tr-TR" b="1" dirty="0"/>
              <a:t> belleğe hücreler denir ve bunları önceki durum h_{t-1} ve geçerli giriş </a:t>
            </a:r>
            <a:r>
              <a:rPr lang="tr-TR" b="1" dirty="0" err="1"/>
              <a:t>x_t</a:t>
            </a:r>
            <a:r>
              <a:rPr lang="tr-TR" b="1" dirty="0"/>
              <a:t> girişi olarak alan siyah kutular olarak düşünebilirsiniz. Dahili olarak bu hücreler neyin saklanacağına (ve neyin silineceğine) karar verir. Daha sonra önceki durumu, mevcut belleği ve girişi birleştirir. Bu tür birimlerin uzun vadeli bağımlılıkları yakalamada çok verimli olduğu ortaya çıkıyor.</a:t>
            </a:r>
          </a:p>
        </p:txBody>
      </p:sp>
      <p:sp>
        <p:nvSpPr>
          <p:cNvPr id="8" name="Dikdörtgen 7">
            <a:extLst>
              <a:ext uri="{FF2B5EF4-FFF2-40B4-BE49-F238E27FC236}">
                <a16:creationId xmlns:a16="http://schemas.microsoft.com/office/drawing/2014/main" id="{CB513F57-D4B5-43DD-9A19-21C6717CCAB0}"/>
              </a:ext>
            </a:extLst>
          </p:cNvPr>
          <p:cNvSpPr/>
          <p:nvPr/>
        </p:nvSpPr>
        <p:spPr>
          <a:xfrm>
            <a:off x="1088136" y="1735077"/>
            <a:ext cx="2368296" cy="461665"/>
          </a:xfrm>
          <a:prstGeom prst="rect">
            <a:avLst/>
          </a:prstGeom>
        </p:spPr>
        <p:txBody>
          <a:bodyPr wrap="square">
            <a:spAutoFit/>
          </a:bodyPr>
          <a:lstStyle/>
          <a:p>
            <a:r>
              <a:rPr lang="tr-TR" sz="2400" cap="all" dirty="0">
                <a:blipFill>
                  <a:blip r:embed="rId3">
                    <a:extLst>
                      <a:ext uri="{28A0092B-C50C-407E-A947-70E740481C1C}">
                        <a14:useLocalDpi xmlns:a14="http://schemas.microsoft.com/office/drawing/2010/main" val="0"/>
                      </a:ext>
                    </a:extLst>
                  </a:blip>
                  <a:tile tx="6350" ty="-127000" sx="65000" sy="64000" flip="none" algn="tl"/>
                </a:blipFill>
                <a:latin typeface="Rockwell Condensed" panose="02060603050405020104"/>
                <a:ea typeface="+mj-ea"/>
                <a:cs typeface="+mj-cs"/>
              </a:rPr>
              <a:t>LSTM</a:t>
            </a:r>
            <a:endParaRPr lang="tr-TR" sz="2400" dirty="0"/>
          </a:p>
        </p:txBody>
      </p:sp>
      <p:pic>
        <p:nvPicPr>
          <p:cNvPr id="7" name="Resim 6">
            <a:extLst>
              <a:ext uri="{FF2B5EF4-FFF2-40B4-BE49-F238E27FC236}">
                <a16:creationId xmlns:a16="http://schemas.microsoft.com/office/drawing/2014/main" id="{0FE25B9D-DE5B-44B6-A1C0-71CAA35F5124}"/>
              </a:ext>
            </a:extLst>
          </p:cNvPr>
          <p:cNvPicPr>
            <a:picLocks noChangeAspect="1"/>
          </p:cNvPicPr>
          <p:nvPr/>
        </p:nvPicPr>
        <p:blipFill>
          <a:blip r:embed="rId4"/>
          <a:stretch>
            <a:fillRect/>
          </a:stretch>
        </p:blipFill>
        <p:spPr>
          <a:xfrm>
            <a:off x="11402677" y="63285"/>
            <a:ext cx="709394" cy="957820"/>
          </a:xfrm>
          <a:prstGeom prst="rect">
            <a:avLst/>
          </a:prstGeom>
        </p:spPr>
      </p:pic>
    </p:spTree>
    <p:extLst>
      <p:ext uri="{BB962C8B-B14F-4D97-AF65-F5344CB8AC3E}">
        <p14:creationId xmlns:p14="http://schemas.microsoft.com/office/powerpoint/2010/main" val="235616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AVANTAJLAR</a:t>
            </a:r>
            <a:endParaRPr lang="tr-TR" dirty="0"/>
          </a:p>
        </p:txBody>
      </p:sp>
      <p:sp>
        <p:nvSpPr>
          <p:cNvPr id="2" name="Alt Bilgi Yer Tutucusu 1">
            <a:extLst>
              <a:ext uri="{FF2B5EF4-FFF2-40B4-BE49-F238E27FC236}">
                <a16:creationId xmlns:a16="http://schemas.microsoft.com/office/drawing/2014/main" id="{BA9B0586-55AC-49BA-A51B-B5895A4A1B33}"/>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87E632E0-01CE-4364-98F4-44C8A5D5DF1A}"/>
              </a:ext>
            </a:extLst>
          </p:cNvPr>
          <p:cNvSpPr>
            <a:spLocks noGrp="1"/>
          </p:cNvSpPr>
          <p:nvPr>
            <p:ph type="sldNum" sz="quarter" idx="12"/>
          </p:nvPr>
        </p:nvSpPr>
        <p:spPr/>
        <p:txBody>
          <a:bodyPr/>
          <a:lstStyle/>
          <a:p>
            <a:fld id="{8FCA70C0-1073-4504-95A3-F6470B64278E}" type="slidenum">
              <a:rPr lang="tr-TR" smtClean="0"/>
              <a:t>14</a:t>
            </a:fld>
            <a:endParaRPr lang="tr-TR"/>
          </a:p>
        </p:txBody>
      </p:sp>
      <p:sp>
        <p:nvSpPr>
          <p:cNvPr id="6" name="Alt Başlık 2">
            <a:extLst>
              <a:ext uri="{FF2B5EF4-FFF2-40B4-BE49-F238E27FC236}">
                <a16:creationId xmlns:a16="http://schemas.microsoft.com/office/drawing/2014/main" id="{99049528-9E2E-4C8D-BE2E-ED4B7FDAE178}"/>
              </a:ext>
            </a:extLst>
          </p:cNvPr>
          <p:cNvSpPr txBox="1">
            <a:spLocks/>
          </p:cNvSpPr>
          <p:nvPr/>
        </p:nvSpPr>
        <p:spPr>
          <a:xfrm>
            <a:off x="1574800" y="1690688"/>
            <a:ext cx="10617200" cy="36941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tr-TR" b="1" dirty="0"/>
              <a:t>Herhangi bir uzunluktaki girdilerin işlenmesi imkanı</a:t>
            </a:r>
          </a:p>
          <a:p>
            <a:endParaRPr lang="tr-TR" b="1" dirty="0"/>
          </a:p>
          <a:p>
            <a:r>
              <a:rPr lang="tr-TR" b="1" dirty="0"/>
              <a:t>Girdi büyüklüğüyle artmayan model boyutu</a:t>
            </a:r>
          </a:p>
          <a:p>
            <a:endParaRPr lang="tr-TR" b="1" dirty="0"/>
          </a:p>
          <a:p>
            <a:r>
              <a:rPr lang="tr-TR" b="1" dirty="0"/>
              <a:t>Geçmiş bilgileri dikkate alarak hesaplama</a:t>
            </a:r>
          </a:p>
          <a:p>
            <a:endParaRPr lang="tr-TR" b="1" dirty="0"/>
          </a:p>
          <a:p>
            <a:r>
              <a:rPr lang="tr-TR" b="1" dirty="0"/>
              <a:t>Zaman içinde paylaşılan ağırlıklar</a:t>
            </a:r>
          </a:p>
          <a:p>
            <a:pPr fontAlgn="base"/>
            <a:endParaRPr lang="en-US" dirty="0"/>
          </a:p>
        </p:txBody>
      </p:sp>
      <p:pic>
        <p:nvPicPr>
          <p:cNvPr id="8" name="Resim 7">
            <a:extLst>
              <a:ext uri="{FF2B5EF4-FFF2-40B4-BE49-F238E27FC236}">
                <a16:creationId xmlns:a16="http://schemas.microsoft.com/office/drawing/2014/main" id="{A0256D2B-44AB-49AF-8E93-F897B793E4F5}"/>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403096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DEZAVANTAJLAR</a:t>
            </a:r>
            <a:endParaRPr lang="tr-TR" dirty="0"/>
          </a:p>
        </p:txBody>
      </p:sp>
      <p:sp>
        <p:nvSpPr>
          <p:cNvPr id="2" name="Alt Bilgi Yer Tutucusu 1">
            <a:extLst>
              <a:ext uri="{FF2B5EF4-FFF2-40B4-BE49-F238E27FC236}">
                <a16:creationId xmlns:a16="http://schemas.microsoft.com/office/drawing/2014/main" id="{E9E178A2-9E40-4DF7-A36E-F646060E7473}"/>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55ECED58-F6ED-4278-895E-22F687B9A453}"/>
              </a:ext>
            </a:extLst>
          </p:cNvPr>
          <p:cNvSpPr>
            <a:spLocks noGrp="1"/>
          </p:cNvSpPr>
          <p:nvPr>
            <p:ph type="sldNum" sz="quarter" idx="12"/>
          </p:nvPr>
        </p:nvSpPr>
        <p:spPr/>
        <p:txBody>
          <a:bodyPr/>
          <a:lstStyle/>
          <a:p>
            <a:fld id="{8FCA70C0-1073-4504-95A3-F6470B64278E}" type="slidenum">
              <a:rPr lang="tr-TR" smtClean="0"/>
              <a:t>15</a:t>
            </a:fld>
            <a:endParaRPr lang="tr-TR"/>
          </a:p>
        </p:txBody>
      </p:sp>
      <p:sp>
        <p:nvSpPr>
          <p:cNvPr id="6" name="Alt Başlık 2">
            <a:extLst>
              <a:ext uri="{FF2B5EF4-FFF2-40B4-BE49-F238E27FC236}">
                <a16:creationId xmlns:a16="http://schemas.microsoft.com/office/drawing/2014/main" id="{BEB1B34D-D436-4773-9467-9D4012A6D12E}"/>
              </a:ext>
            </a:extLst>
          </p:cNvPr>
          <p:cNvSpPr txBox="1">
            <a:spLocks/>
          </p:cNvSpPr>
          <p:nvPr/>
        </p:nvSpPr>
        <p:spPr>
          <a:xfrm>
            <a:off x="1487503" y="1664273"/>
            <a:ext cx="10617200" cy="36941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tr-TR" b="1" dirty="0"/>
              <a:t>Yavaş hesaplama</a:t>
            </a:r>
          </a:p>
          <a:p>
            <a:endParaRPr lang="tr-TR" b="1" dirty="0"/>
          </a:p>
          <a:p>
            <a:r>
              <a:rPr lang="tr-TR" b="1" dirty="0"/>
              <a:t>Uzun zaman önceki bilgiye erişme zorluğu</a:t>
            </a:r>
          </a:p>
          <a:p>
            <a:endParaRPr lang="tr-TR" b="1" dirty="0"/>
          </a:p>
          <a:p>
            <a:r>
              <a:rPr lang="tr-TR" b="1" dirty="0"/>
              <a:t>Mevcut durum için gelecekteki herhangi bir girdinin düşünülememesi</a:t>
            </a:r>
            <a:endParaRPr lang="en-US" b="1" dirty="0"/>
          </a:p>
        </p:txBody>
      </p:sp>
      <p:pic>
        <p:nvPicPr>
          <p:cNvPr id="7" name="Resim 6">
            <a:extLst>
              <a:ext uri="{FF2B5EF4-FFF2-40B4-BE49-F238E27FC236}">
                <a16:creationId xmlns:a16="http://schemas.microsoft.com/office/drawing/2014/main" id="{49F59C1C-E9CE-42E9-AD7B-AA20C86EEE8D}"/>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166181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KAYBOLAN GRADYAN PROBLEMİ</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4582096"/>
          </a:xfrm>
        </p:spPr>
        <p:txBody>
          <a:bodyPr>
            <a:normAutofit/>
          </a:bodyPr>
          <a:lstStyle/>
          <a:p>
            <a:pPr fontAlgn="base"/>
            <a:r>
              <a:rPr lang="tr-TR" b="1" dirty="0" err="1"/>
              <a:t>Nöral</a:t>
            </a:r>
            <a:r>
              <a:rPr lang="tr-TR" b="1" dirty="0"/>
              <a:t> ağların ilkel formu olan basit algılayıcılar XOR kapısı gibi </a:t>
            </a:r>
            <a:r>
              <a:rPr lang="tr-TR" b="1" dirty="0" err="1"/>
              <a:t>non</a:t>
            </a:r>
            <a:r>
              <a:rPr lang="tr-TR" b="1" dirty="0"/>
              <a:t>-lineer problemler ile başa çıkamamaktaydı. Bunun sebebi aktivasyon fonksiyonu olarak kullanılan basamak fonksiyonunun türevi olmayan bir fonksiyon olmasıydı.</a:t>
            </a:r>
          </a:p>
          <a:p>
            <a:pPr fontAlgn="base"/>
            <a:r>
              <a:rPr lang="tr-TR" b="1" dirty="0"/>
              <a:t>Çoklu katman kullanımıyla birlikte kullanılan aktivasyon fonksiyonunun türevi alınabilen bir fonksiyon ile değişimini de gerektirmişti. Bu şekilde hataları geriye doğru yayabiliyor (geri yayılım algoritması – </a:t>
            </a:r>
            <a:r>
              <a:rPr lang="tr-TR" b="1" dirty="0" err="1"/>
              <a:t>backpropagation</a:t>
            </a:r>
            <a:r>
              <a:rPr lang="tr-TR" b="1" dirty="0"/>
              <a:t>) ve öğrenimi sağlayabiliyorduk. Ortaya atılması o günlere rastlayan lojistik sigmoid ve hiperbolik tanjant (</a:t>
            </a:r>
            <a:r>
              <a:rPr lang="tr-TR" b="1" dirty="0" err="1"/>
              <a:t>tanh</a:t>
            </a:r>
            <a:r>
              <a:rPr lang="tr-TR" b="1" dirty="0"/>
              <a:t>) fonksiyonları uzun yıllar popülerliğini sürdürecekti. Fakat bu fonksiyonlar da beraberinde büyük aksaklıklar getiriyordu. </a:t>
            </a:r>
          </a:p>
          <a:p>
            <a:pPr fontAlgn="base"/>
            <a:r>
              <a:rPr lang="tr-TR" b="1" dirty="0"/>
              <a:t>Sigmoid fonksiyonu -5 ve +5 girdileri arasında anlamlı sonuçlar üretmektedir. Fonksiyonun türevi bu aralıkta 0’dan farklıdır. Bu demek oluyor ki bu aralıktaki girdiler için türev alınabildiğinden hataları geriye doğru yayabilir ve öğrenimi sürdürebiliriz. </a:t>
            </a:r>
          </a:p>
          <a:p>
            <a:pPr fontAlgn="base"/>
            <a:endParaRPr lang="tr-TR" dirty="0"/>
          </a:p>
        </p:txBody>
      </p:sp>
      <p:sp>
        <p:nvSpPr>
          <p:cNvPr id="2" name="Alt Bilgi Yer Tutucusu 1">
            <a:extLst>
              <a:ext uri="{FF2B5EF4-FFF2-40B4-BE49-F238E27FC236}">
                <a16:creationId xmlns:a16="http://schemas.microsoft.com/office/drawing/2014/main" id="{E9E178A2-9E40-4DF7-A36E-F646060E7473}"/>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55ECED58-F6ED-4278-895E-22F687B9A453}"/>
              </a:ext>
            </a:extLst>
          </p:cNvPr>
          <p:cNvSpPr>
            <a:spLocks noGrp="1"/>
          </p:cNvSpPr>
          <p:nvPr>
            <p:ph type="sldNum" sz="quarter" idx="12"/>
          </p:nvPr>
        </p:nvSpPr>
        <p:spPr/>
        <p:txBody>
          <a:bodyPr/>
          <a:lstStyle/>
          <a:p>
            <a:fld id="{8FCA70C0-1073-4504-95A3-F6470B64278E}" type="slidenum">
              <a:rPr lang="tr-TR" smtClean="0"/>
              <a:t>16</a:t>
            </a:fld>
            <a:endParaRPr lang="tr-TR"/>
          </a:p>
        </p:txBody>
      </p:sp>
      <p:pic>
        <p:nvPicPr>
          <p:cNvPr id="6" name="Resim 5">
            <a:extLst>
              <a:ext uri="{FF2B5EF4-FFF2-40B4-BE49-F238E27FC236}">
                <a16:creationId xmlns:a16="http://schemas.microsoft.com/office/drawing/2014/main" id="{56439D4D-386B-417E-AAE0-93DFD1C879D9}"/>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15270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KAYBOLAN GRADYAN PROBLEMİ</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100768"/>
          </a:xfrm>
        </p:spPr>
        <p:txBody>
          <a:bodyPr>
            <a:normAutofit fontScale="92500" lnSpcReduction="20000"/>
          </a:bodyPr>
          <a:lstStyle/>
          <a:p>
            <a:pPr fontAlgn="base"/>
            <a:r>
              <a:rPr lang="tr-TR" b="1" dirty="0" err="1"/>
              <a:t>Ian</a:t>
            </a:r>
            <a:r>
              <a:rPr lang="tr-TR" b="1" dirty="0"/>
              <a:t> </a:t>
            </a:r>
            <a:r>
              <a:rPr lang="tr-TR" b="1" dirty="0" err="1"/>
              <a:t>Goodfellow</a:t>
            </a:r>
            <a:r>
              <a:rPr lang="tr-TR" b="1" dirty="0"/>
              <a:t>, doktora tezinde bu anlamlı aralığı </a:t>
            </a:r>
            <a:r>
              <a:rPr lang="tr-TR" b="1" dirty="0" err="1"/>
              <a:t>Bart</a:t>
            </a:r>
            <a:r>
              <a:rPr lang="tr-TR" b="1" dirty="0"/>
              <a:t> </a:t>
            </a:r>
            <a:r>
              <a:rPr lang="tr-TR" b="1" dirty="0" err="1"/>
              <a:t>Simpson’un</a:t>
            </a:r>
            <a:r>
              <a:rPr lang="tr-TR" b="1" dirty="0"/>
              <a:t> kaykayı ile bu fonksiyon üzerinde hareket edebilmesi ile resmetmiştir. Yer çekimi </a:t>
            </a:r>
            <a:r>
              <a:rPr lang="tr-TR" b="1" dirty="0" err="1"/>
              <a:t>Bart’ın</a:t>
            </a:r>
            <a:r>
              <a:rPr lang="tr-TR" b="1" dirty="0"/>
              <a:t> [-5, +5] aralığında hareket etmesini sağlayacaktır. </a:t>
            </a:r>
          </a:p>
          <a:p>
            <a:pPr fontAlgn="base"/>
            <a:endParaRPr lang="tr-TR" b="1" dirty="0"/>
          </a:p>
          <a:p>
            <a:pPr fontAlgn="base"/>
            <a:r>
              <a:rPr lang="tr-TR" b="1" dirty="0"/>
              <a:t>Öte yandan [-5, +5] aralığı dışında kalan bölgede yer çekimi </a:t>
            </a:r>
            <a:r>
              <a:rPr lang="tr-TR" b="1" dirty="0" err="1"/>
              <a:t>Bart’ın</a:t>
            </a:r>
            <a:r>
              <a:rPr lang="tr-TR" b="1" dirty="0"/>
              <a:t> hareket etmesine katkıda bulunmayacaktır. </a:t>
            </a:r>
          </a:p>
          <a:p>
            <a:pPr fontAlgn="base"/>
            <a:endParaRPr lang="tr-TR" b="1" dirty="0"/>
          </a:p>
          <a:p>
            <a:pPr fontAlgn="base"/>
            <a:r>
              <a:rPr lang="tr-TR" b="1" dirty="0"/>
              <a:t>Bu görsel aslında kaybolan </a:t>
            </a:r>
            <a:r>
              <a:rPr lang="tr-TR" b="1" dirty="0" err="1"/>
              <a:t>gradyan</a:t>
            </a:r>
            <a:r>
              <a:rPr lang="tr-TR" b="1" dirty="0"/>
              <a:t> problemini (</a:t>
            </a:r>
            <a:r>
              <a:rPr lang="tr-TR" b="1" dirty="0" err="1"/>
              <a:t>vanishing</a:t>
            </a:r>
            <a:r>
              <a:rPr lang="tr-TR" b="1" dirty="0"/>
              <a:t> </a:t>
            </a:r>
            <a:r>
              <a:rPr lang="tr-TR" b="1" dirty="0" err="1"/>
              <a:t>gradient</a:t>
            </a:r>
            <a:r>
              <a:rPr lang="tr-TR" b="1" dirty="0"/>
              <a:t> problem) çok güzel bir şekilde açıklamaktadır. Eğer aktivasyon fonksiyonumuzun çıktısı her zaman 0 çıktısı üretiyorsa, geri yayılım algoritması ile ağırlıkları güncelleyemeyiz. Tıpkı </a:t>
            </a:r>
            <a:r>
              <a:rPr lang="tr-TR" b="1" dirty="0" err="1"/>
              <a:t>Bart’ın</a:t>
            </a:r>
            <a:r>
              <a:rPr lang="tr-TR" b="1" dirty="0"/>
              <a:t> hareket edememesi gibi.</a:t>
            </a:r>
            <a:endParaRPr lang="en-US" b="1" dirty="0"/>
          </a:p>
        </p:txBody>
      </p:sp>
      <p:sp>
        <p:nvSpPr>
          <p:cNvPr id="2" name="Alt Bilgi Yer Tutucusu 1">
            <a:extLst>
              <a:ext uri="{FF2B5EF4-FFF2-40B4-BE49-F238E27FC236}">
                <a16:creationId xmlns:a16="http://schemas.microsoft.com/office/drawing/2014/main" id="{E9E178A2-9E40-4DF7-A36E-F646060E7473}"/>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55ECED58-F6ED-4278-895E-22F687B9A453}"/>
              </a:ext>
            </a:extLst>
          </p:cNvPr>
          <p:cNvSpPr>
            <a:spLocks noGrp="1"/>
          </p:cNvSpPr>
          <p:nvPr>
            <p:ph type="sldNum" sz="quarter" idx="12"/>
          </p:nvPr>
        </p:nvSpPr>
        <p:spPr/>
        <p:txBody>
          <a:bodyPr/>
          <a:lstStyle/>
          <a:p>
            <a:fld id="{8FCA70C0-1073-4504-95A3-F6470B64278E}" type="slidenum">
              <a:rPr lang="tr-TR" smtClean="0"/>
              <a:t>17</a:t>
            </a:fld>
            <a:endParaRPr lang="tr-TR"/>
          </a:p>
        </p:txBody>
      </p:sp>
      <p:pic>
        <p:nvPicPr>
          <p:cNvPr id="9" name="Resim 8">
            <a:extLst>
              <a:ext uri="{FF2B5EF4-FFF2-40B4-BE49-F238E27FC236}">
                <a16:creationId xmlns:a16="http://schemas.microsoft.com/office/drawing/2014/main" id="{7C92D969-8DEB-4A28-B58C-671774E00EBE}"/>
              </a:ext>
            </a:extLst>
          </p:cNvPr>
          <p:cNvPicPr>
            <a:picLocks noChangeAspect="1"/>
          </p:cNvPicPr>
          <p:nvPr/>
        </p:nvPicPr>
        <p:blipFill>
          <a:blip r:embed="rId3"/>
          <a:stretch>
            <a:fillRect/>
          </a:stretch>
        </p:blipFill>
        <p:spPr>
          <a:xfrm>
            <a:off x="11402677" y="63285"/>
            <a:ext cx="709394" cy="957820"/>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1728" y="4670146"/>
            <a:ext cx="3615208" cy="2085095"/>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3288" y="4629065"/>
            <a:ext cx="2455536" cy="2167259"/>
          </a:xfrm>
          <a:prstGeom prst="rect">
            <a:avLst/>
          </a:prstGeom>
        </p:spPr>
      </p:pic>
    </p:spTree>
    <p:extLst>
      <p:ext uri="{BB962C8B-B14F-4D97-AF65-F5344CB8AC3E}">
        <p14:creationId xmlns:p14="http://schemas.microsoft.com/office/powerpoint/2010/main" val="216653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lstStyle/>
          <a:p>
            <a:r>
              <a:rPr lang="tr-TR" dirty="0"/>
              <a:t>YAPAY SİNİR AĞI</a:t>
            </a:r>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694112"/>
          </a:xfrm>
        </p:spPr>
        <p:txBody>
          <a:bodyPr>
            <a:normAutofit/>
          </a:bodyPr>
          <a:lstStyle/>
          <a:p>
            <a:pPr fontAlgn="base"/>
            <a:r>
              <a:rPr lang="tr-TR" b="1" dirty="0"/>
              <a:t>Yapay sinir ağları, insan beyninin öğrenme tekniklerin yola çıkılarak modellenmiş bir sistemdir. </a:t>
            </a:r>
            <a:r>
              <a:rPr lang="en-US" b="1" dirty="0"/>
              <a:t>​</a:t>
            </a:r>
          </a:p>
          <a:p>
            <a:pPr marL="0" indent="0" fontAlgn="base">
              <a:buNone/>
            </a:pPr>
            <a:endParaRPr lang="tr-TR" b="1" dirty="0"/>
          </a:p>
          <a:p>
            <a:pPr fontAlgn="base"/>
            <a:r>
              <a:rPr lang="tr-TR" b="1" dirty="0"/>
              <a:t>Yapay sinir ağları örneklerle ilgili bilgiler toplamakta, genellemeler yapmakta ve daha sonra hiç görmediği örnekler ile karşılaştırılınca öğrendiği bilgileri kullanarak o örnekler hakkında karar verebilmektedir.</a:t>
            </a:r>
            <a:r>
              <a:rPr lang="en-US" b="1" dirty="0"/>
              <a:t>​</a:t>
            </a:r>
          </a:p>
        </p:txBody>
      </p:sp>
      <p:sp>
        <p:nvSpPr>
          <p:cNvPr id="2" name="Alt Bilgi Yer Tutucusu 1">
            <a:extLst>
              <a:ext uri="{FF2B5EF4-FFF2-40B4-BE49-F238E27FC236}">
                <a16:creationId xmlns:a16="http://schemas.microsoft.com/office/drawing/2014/main" id="{6288CC82-2868-4288-96C3-4E35DD40D6EF}"/>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A3A18502-8D1D-47A3-8BC2-22B460939411}"/>
              </a:ext>
            </a:extLst>
          </p:cNvPr>
          <p:cNvSpPr>
            <a:spLocks noGrp="1"/>
          </p:cNvSpPr>
          <p:nvPr>
            <p:ph type="sldNum" sz="quarter" idx="12"/>
          </p:nvPr>
        </p:nvSpPr>
        <p:spPr/>
        <p:txBody>
          <a:bodyPr/>
          <a:lstStyle/>
          <a:p>
            <a:fld id="{8FCA70C0-1073-4504-95A3-F6470B64278E}" type="slidenum">
              <a:rPr lang="tr-TR" smtClean="0"/>
              <a:t>2</a:t>
            </a:fld>
            <a:endParaRPr lang="tr-TR"/>
          </a:p>
        </p:txBody>
      </p:sp>
      <p:pic>
        <p:nvPicPr>
          <p:cNvPr id="6" name="Resim 5">
            <a:extLst>
              <a:ext uri="{FF2B5EF4-FFF2-40B4-BE49-F238E27FC236}">
                <a16:creationId xmlns:a16="http://schemas.microsoft.com/office/drawing/2014/main" id="{4F1F1CBE-9ACC-4A7D-A636-1A1C6BF96CFF}"/>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396259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dirty="0"/>
              <a:t>DERİN ÖĞRENME MİMARİLERİ</a:t>
            </a:r>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694112"/>
          </a:xfrm>
        </p:spPr>
        <p:txBody>
          <a:bodyPr>
            <a:normAutofit/>
          </a:bodyPr>
          <a:lstStyle/>
          <a:p>
            <a:pPr fontAlgn="base"/>
            <a:r>
              <a:rPr lang="tr-TR" b="1" dirty="0" err="1"/>
              <a:t>Konvolüsyonel</a:t>
            </a:r>
            <a:r>
              <a:rPr lang="tr-TR" b="1" dirty="0"/>
              <a:t> Sinir Ağları</a:t>
            </a:r>
          </a:p>
          <a:p>
            <a:pPr fontAlgn="base"/>
            <a:r>
              <a:rPr lang="tr-TR" b="1" dirty="0">
                <a:solidFill>
                  <a:schemeClr val="accent2"/>
                </a:solidFill>
              </a:rPr>
              <a:t>Yinelenen Sinir Ağı (RNN)</a:t>
            </a:r>
          </a:p>
          <a:p>
            <a:pPr fontAlgn="base"/>
            <a:r>
              <a:rPr lang="tr-TR" b="1" dirty="0"/>
              <a:t>Uzun Kısa Vadeli Memory</a:t>
            </a:r>
          </a:p>
          <a:p>
            <a:pPr fontAlgn="base"/>
            <a:r>
              <a:rPr lang="tr-TR" b="1" dirty="0"/>
              <a:t>Kısıtlanmış(Derin) Boltzmann Makineleri </a:t>
            </a:r>
          </a:p>
          <a:p>
            <a:pPr fontAlgn="base"/>
            <a:r>
              <a:rPr lang="tr-TR" b="1" dirty="0"/>
              <a:t>Derin İnanç Ağları</a:t>
            </a:r>
          </a:p>
          <a:p>
            <a:pPr fontAlgn="base"/>
            <a:r>
              <a:rPr lang="tr-TR" b="1" dirty="0"/>
              <a:t>Derin Oto-</a:t>
            </a:r>
            <a:r>
              <a:rPr lang="tr-TR" b="1" dirty="0" err="1"/>
              <a:t>Kodlayıcılar</a:t>
            </a:r>
            <a:endParaRPr lang="en-US" b="1" dirty="0"/>
          </a:p>
        </p:txBody>
      </p:sp>
      <p:sp>
        <p:nvSpPr>
          <p:cNvPr id="2" name="Alt Bilgi Yer Tutucusu 1">
            <a:extLst>
              <a:ext uri="{FF2B5EF4-FFF2-40B4-BE49-F238E27FC236}">
                <a16:creationId xmlns:a16="http://schemas.microsoft.com/office/drawing/2014/main" id="{91FEB422-2241-47FE-AA7E-EC0AA66F9588}"/>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92F63BD0-A38F-4568-81F3-F4E1C907E374}"/>
              </a:ext>
            </a:extLst>
          </p:cNvPr>
          <p:cNvSpPr>
            <a:spLocks noGrp="1"/>
          </p:cNvSpPr>
          <p:nvPr>
            <p:ph type="sldNum" sz="quarter" idx="12"/>
          </p:nvPr>
        </p:nvSpPr>
        <p:spPr/>
        <p:txBody>
          <a:bodyPr/>
          <a:lstStyle/>
          <a:p>
            <a:fld id="{8FCA70C0-1073-4504-95A3-F6470B64278E}" type="slidenum">
              <a:rPr lang="tr-TR" smtClean="0"/>
              <a:t>3</a:t>
            </a:fld>
            <a:endParaRPr lang="tr-TR"/>
          </a:p>
        </p:txBody>
      </p:sp>
      <p:pic>
        <p:nvPicPr>
          <p:cNvPr id="6" name="Resim 5">
            <a:extLst>
              <a:ext uri="{FF2B5EF4-FFF2-40B4-BE49-F238E27FC236}">
                <a16:creationId xmlns:a16="http://schemas.microsoft.com/office/drawing/2014/main" id="{F306C149-8183-4CCF-A584-905DCE5B9CF2}"/>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34691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lstStyle/>
          <a:p>
            <a:r>
              <a:rPr lang="tr-TR" dirty="0"/>
              <a:t>DERİN ÖĞRENME</a:t>
            </a:r>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694112"/>
          </a:xfrm>
        </p:spPr>
        <p:txBody>
          <a:bodyPr>
            <a:normAutofit/>
          </a:bodyPr>
          <a:lstStyle/>
          <a:p>
            <a:pPr fontAlgn="base"/>
            <a:r>
              <a:rPr lang="tr-TR" b="1" dirty="0"/>
              <a:t>Derin öğrenme yapay sinir ağlarının ve insan beyninden ilham alan algoritmaların veriden öğrendiği bir makine öğreniminin alt kümesidir. </a:t>
            </a:r>
            <a:r>
              <a:rPr lang="en-US" b="1" dirty="0"/>
              <a:t>​</a:t>
            </a:r>
          </a:p>
          <a:p>
            <a:pPr fontAlgn="base"/>
            <a:endParaRPr lang="tr-TR" b="1" dirty="0"/>
          </a:p>
          <a:p>
            <a:pPr fontAlgn="base"/>
            <a:r>
              <a:rPr lang="tr-TR" b="1" dirty="0"/>
              <a:t>İnsanların tecrübelerinden öğrendiklerine benzer olarak, derin öğrenme algoritması, sonucu iyileştirmek adına her defasında biraz değişiklik yaparak daha iyi bir iş çıkarmaktadır. </a:t>
            </a:r>
            <a:r>
              <a:rPr lang="en-US" b="1" dirty="0"/>
              <a:t>​</a:t>
            </a:r>
          </a:p>
          <a:p>
            <a:pPr fontAlgn="base"/>
            <a:endParaRPr lang="tr-TR" b="1" dirty="0"/>
          </a:p>
          <a:p>
            <a:pPr fontAlgn="base"/>
            <a:r>
              <a:rPr lang="tr-TR" b="1" dirty="0"/>
              <a:t>Derin öğrenme, düşünce gerektiren herhangi bir problem hakkındaki çözümü gerçekleştirebilir.</a:t>
            </a:r>
            <a:endParaRPr lang="en-US" b="1" dirty="0"/>
          </a:p>
        </p:txBody>
      </p:sp>
      <p:sp>
        <p:nvSpPr>
          <p:cNvPr id="2" name="Alt Bilgi Yer Tutucusu 1">
            <a:extLst>
              <a:ext uri="{FF2B5EF4-FFF2-40B4-BE49-F238E27FC236}">
                <a16:creationId xmlns:a16="http://schemas.microsoft.com/office/drawing/2014/main" id="{66350C14-1748-4AA7-A453-6489D792623A}"/>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1BF6E3DB-E6A5-4DE8-9F20-AEE886BAE3FA}"/>
              </a:ext>
            </a:extLst>
          </p:cNvPr>
          <p:cNvSpPr>
            <a:spLocks noGrp="1"/>
          </p:cNvSpPr>
          <p:nvPr>
            <p:ph type="sldNum" sz="quarter" idx="12"/>
          </p:nvPr>
        </p:nvSpPr>
        <p:spPr/>
        <p:txBody>
          <a:bodyPr/>
          <a:lstStyle/>
          <a:p>
            <a:fld id="{8FCA70C0-1073-4504-95A3-F6470B64278E}" type="slidenum">
              <a:rPr lang="tr-TR" smtClean="0"/>
              <a:t>4</a:t>
            </a:fld>
            <a:endParaRPr lang="tr-TR"/>
          </a:p>
        </p:txBody>
      </p:sp>
      <p:pic>
        <p:nvPicPr>
          <p:cNvPr id="6" name="Resim 5">
            <a:extLst>
              <a:ext uri="{FF2B5EF4-FFF2-40B4-BE49-F238E27FC236}">
                <a16:creationId xmlns:a16="http://schemas.microsoft.com/office/drawing/2014/main" id="{0CD71432-F9FC-4111-8F20-18C9A9DDE791}"/>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226572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
            </a:r>
            <a:br>
              <a:rPr lang="tr-TR" b="1" dirty="0"/>
            </a:br>
            <a:r>
              <a:rPr lang="tr-TR" b="1" dirty="0"/>
              <a:t>YİNELENEN SİNİR AĞLARI</a:t>
            </a:r>
            <a:r>
              <a:rPr lang="tr-TR" dirty="0"/>
              <a:t>​</a:t>
            </a:r>
            <a:br>
              <a:rPr lang="tr-TR" dirty="0"/>
            </a:br>
            <a:r>
              <a:rPr lang="tr-TR" sz="3600" dirty="0"/>
              <a:t>TARİHÇE</a:t>
            </a:r>
            <a:r>
              <a:rPr lang="tr-TR" dirty="0"/>
              <a:t/>
            </a:r>
            <a:br>
              <a:rPr lang="tr-TR" dirty="0"/>
            </a:b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694112"/>
          </a:xfrm>
        </p:spPr>
        <p:txBody>
          <a:bodyPr>
            <a:normAutofit/>
          </a:bodyPr>
          <a:lstStyle/>
          <a:p>
            <a:pPr fontAlgn="base"/>
            <a:r>
              <a:rPr lang="tr-TR" b="1" dirty="0"/>
              <a:t>Yinelenen Sinir Ağları (YSA), ilk olarak John </a:t>
            </a:r>
            <a:r>
              <a:rPr lang="tr-TR" b="1" dirty="0" err="1"/>
              <a:t>Hopfield</a:t>
            </a:r>
            <a:r>
              <a:rPr lang="tr-TR" b="1" dirty="0"/>
              <a:t> tarafından 1982de keşfedildi, yazı ve ses gibi sıralı işlemlerde kullanıldı. </a:t>
            </a:r>
            <a:r>
              <a:rPr lang="en-US" b="1" dirty="0"/>
              <a:t>​</a:t>
            </a:r>
            <a:endParaRPr lang="tr-TR" b="1" dirty="0"/>
          </a:p>
          <a:p>
            <a:pPr fontAlgn="base"/>
            <a:r>
              <a:rPr lang="tr-TR" b="1" dirty="0"/>
              <a:t>Sinir ağlarının zamanla videolardaki hareketler ve ses kayıtlarındaki konuşmalar gibi kalıpları öğrenmesini sağladı.</a:t>
            </a:r>
            <a:r>
              <a:rPr lang="tr-TR" dirty="0"/>
              <a:t>​</a:t>
            </a:r>
            <a:endParaRPr lang="en-US" dirty="0"/>
          </a:p>
        </p:txBody>
      </p:sp>
      <p:sp>
        <p:nvSpPr>
          <p:cNvPr id="2" name="Alt Bilgi Yer Tutucusu 1">
            <a:extLst>
              <a:ext uri="{FF2B5EF4-FFF2-40B4-BE49-F238E27FC236}">
                <a16:creationId xmlns:a16="http://schemas.microsoft.com/office/drawing/2014/main" id="{97404289-91BE-4DB4-8D20-9FA6BA00338E}"/>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E25479E2-3F74-4A32-9A85-A759EDC6E532}"/>
              </a:ext>
            </a:extLst>
          </p:cNvPr>
          <p:cNvSpPr>
            <a:spLocks noGrp="1"/>
          </p:cNvSpPr>
          <p:nvPr>
            <p:ph type="sldNum" sz="quarter" idx="12"/>
          </p:nvPr>
        </p:nvSpPr>
        <p:spPr/>
        <p:txBody>
          <a:bodyPr/>
          <a:lstStyle/>
          <a:p>
            <a:fld id="{8FCA70C0-1073-4504-95A3-F6470B64278E}" type="slidenum">
              <a:rPr lang="tr-TR" smtClean="0"/>
              <a:t>5</a:t>
            </a:fld>
            <a:endParaRPr lang="tr-TR"/>
          </a:p>
        </p:txBody>
      </p:sp>
      <p:pic>
        <p:nvPicPr>
          <p:cNvPr id="6" name="Resim 5">
            <a:extLst>
              <a:ext uri="{FF2B5EF4-FFF2-40B4-BE49-F238E27FC236}">
                <a16:creationId xmlns:a16="http://schemas.microsoft.com/office/drawing/2014/main" id="{5EEAC45F-1658-40C0-894E-0A8A85338C1B}"/>
              </a:ext>
            </a:extLst>
          </p:cNvPr>
          <p:cNvPicPr>
            <a:picLocks noChangeAspect="1"/>
          </p:cNvPicPr>
          <p:nvPr/>
        </p:nvPicPr>
        <p:blipFill>
          <a:blip r:embed="rId3"/>
          <a:stretch>
            <a:fillRect/>
          </a:stretch>
        </p:blipFill>
        <p:spPr>
          <a:xfrm>
            <a:off x="4061395" y="3166363"/>
            <a:ext cx="4495337" cy="2523245"/>
          </a:xfrm>
          <a:prstGeom prst="rect">
            <a:avLst/>
          </a:prstGeom>
        </p:spPr>
      </p:pic>
      <p:sp>
        <p:nvSpPr>
          <p:cNvPr id="7" name="Metin kutusu 6">
            <a:extLst>
              <a:ext uri="{FF2B5EF4-FFF2-40B4-BE49-F238E27FC236}">
                <a16:creationId xmlns:a16="http://schemas.microsoft.com/office/drawing/2014/main" id="{64A17670-0BED-4A5C-839C-E8B006EF52BF}"/>
              </a:ext>
            </a:extLst>
          </p:cNvPr>
          <p:cNvSpPr txBox="1"/>
          <p:nvPr/>
        </p:nvSpPr>
        <p:spPr>
          <a:xfrm>
            <a:off x="5796117" y="5660199"/>
            <a:ext cx="1350407" cy="307777"/>
          </a:xfrm>
          <a:prstGeom prst="rect">
            <a:avLst/>
          </a:prstGeom>
          <a:noFill/>
        </p:spPr>
        <p:txBody>
          <a:bodyPr wrap="square" rtlCol="0">
            <a:spAutoFit/>
          </a:bodyPr>
          <a:lstStyle/>
          <a:p>
            <a:r>
              <a:rPr lang="tr-TR" sz="1400" dirty="0" err="1"/>
              <a:t>Hopfield</a:t>
            </a:r>
            <a:r>
              <a:rPr lang="tr-TR" sz="1400" dirty="0"/>
              <a:t> Ağı</a:t>
            </a:r>
          </a:p>
        </p:txBody>
      </p:sp>
      <p:pic>
        <p:nvPicPr>
          <p:cNvPr id="8" name="Resim 7">
            <a:extLst>
              <a:ext uri="{FF2B5EF4-FFF2-40B4-BE49-F238E27FC236}">
                <a16:creationId xmlns:a16="http://schemas.microsoft.com/office/drawing/2014/main" id="{1641B058-C834-4C15-9B5B-911D52CBFC4E}"/>
              </a:ext>
            </a:extLst>
          </p:cNvPr>
          <p:cNvPicPr>
            <a:picLocks noChangeAspect="1"/>
          </p:cNvPicPr>
          <p:nvPr/>
        </p:nvPicPr>
        <p:blipFill>
          <a:blip r:embed="rId4"/>
          <a:stretch>
            <a:fillRect/>
          </a:stretch>
        </p:blipFill>
        <p:spPr>
          <a:xfrm>
            <a:off x="11402677" y="63285"/>
            <a:ext cx="709394" cy="957820"/>
          </a:xfrm>
          <a:prstGeom prst="rect">
            <a:avLst/>
          </a:prstGeom>
        </p:spPr>
      </p:pic>
    </p:spTree>
    <p:extLst>
      <p:ext uri="{BB962C8B-B14F-4D97-AF65-F5344CB8AC3E}">
        <p14:creationId xmlns:p14="http://schemas.microsoft.com/office/powerpoint/2010/main" val="190254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NEDİR?</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4582096"/>
          </a:xfrm>
        </p:spPr>
        <p:txBody>
          <a:bodyPr>
            <a:normAutofit fontScale="92500" lnSpcReduction="10000"/>
          </a:bodyPr>
          <a:lstStyle/>
          <a:p>
            <a:pPr fontAlgn="base"/>
            <a:r>
              <a:rPr lang="tr-TR" b="1" dirty="0"/>
              <a:t>YSA (RNN), birimler arasındaki bağlantıların yönlendirilmiş bir döngü oluşturduğu yapay sinir ağı sınıfıdır.</a:t>
            </a:r>
            <a:r>
              <a:rPr lang="tr-TR" dirty="0"/>
              <a:t>​</a:t>
            </a:r>
          </a:p>
          <a:p>
            <a:pPr fontAlgn="base"/>
            <a:endParaRPr lang="tr-TR" b="1" dirty="0"/>
          </a:p>
          <a:p>
            <a:pPr fontAlgn="base"/>
            <a:r>
              <a:rPr lang="tr-TR" b="1" dirty="0"/>
              <a:t>Bu döngü ile, dinamik zamansal davranış sergilemesine olanak tanıyan bir ağ iç durumu oluşturulmuştur. </a:t>
            </a:r>
            <a:r>
              <a:rPr lang="tr-TR" dirty="0"/>
              <a:t>​</a:t>
            </a:r>
          </a:p>
          <a:p>
            <a:pPr fontAlgn="base"/>
            <a:endParaRPr lang="tr-TR" b="1" dirty="0"/>
          </a:p>
          <a:p>
            <a:pPr fontAlgn="base"/>
            <a:r>
              <a:rPr lang="tr-TR" b="1" dirty="0"/>
              <a:t>İleri beslemeli sinir ağların aksine, </a:t>
            </a:r>
            <a:r>
              <a:rPr lang="tr-TR" b="1" dirty="0" err="1"/>
              <a:t>YSA'lar</a:t>
            </a:r>
            <a:r>
              <a:rPr lang="tr-TR" b="1" dirty="0"/>
              <a:t> kendi giriş belleğini girdilerin rastgele dizilerini işlemek için kullanabilmektedirler.</a:t>
            </a:r>
          </a:p>
          <a:p>
            <a:pPr fontAlgn="base"/>
            <a:endParaRPr lang="tr-TR" b="1" dirty="0"/>
          </a:p>
          <a:p>
            <a:pPr fontAlgn="base"/>
            <a:r>
              <a:rPr lang="tr-TR" b="1" dirty="0"/>
              <a:t>Tekrarlayan sinir ağındaki temel düşünce sıralı bilgileri kullanmaktır.</a:t>
            </a:r>
          </a:p>
          <a:p>
            <a:pPr fontAlgn="base"/>
            <a:endParaRPr lang="tr-TR" dirty="0"/>
          </a:p>
          <a:p>
            <a:pPr marL="0" indent="0" fontAlgn="base">
              <a:buNone/>
            </a:pPr>
            <a:r>
              <a:rPr lang="tr-TR" b="1" dirty="0">
                <a:solidFill>
                  <a:schemeClr val="accent2"/>
                </a:solidFill>
              </a:rPr>
              <a:t>NOT</a:t>
            </a:r>
            <a:r>
              <a:rPr lang="tr-TR" dirty="0"/>
              <a:t>:</a:t>
            </a:r>
            <a:r>
              <a:rPr lang="tr-TR" b="1" dirty="0"/>
              <a:t> Geleneksel bir sinir ağında tüm girdilerin ve çıktıların birbirinden bağımsız olduğunu varsayarız. Ancak birçok görev için bu çok kötü bir fikirdir.</a:t>
            </a:r>
            <a:r>
              <a:rPr lang="tr-TR" dirty="0"/>
              <a:t>​</a:t>
            </a:r>
            <a:endParaRPr lang="en-US" dirty="0"/>
          </a:p>
          <a:p>
            <a:pPr fontAlgn="base"/>
            <a:endParaRPr lang="en-US" dirty="0"/>
          </a:p>
        </p:txBody>
      </p:sp>
      <p:sp>
        <p:nvSpPr>
          <p:cNvPr id="2" name="Alt Bilgi Yer Tutucusu 1">
            <a:extLst>
              <a:ext uri="{FF2B5EF4-FFF2-40B4-BE49-F238E27FC236}">
                <a16:creationId xmlns:a16="http://schemas.microsoft.com/office/drawing/2014/main" id="{6D3E9E8E-02F4-49EB-9A91-EB61F1913D92}"/>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BB9CA66A-C202-4CC0-AB6B-E5FE4C83C4BF}"/>
              </a:ext>
            </a:extLst>
          </p:cNvPr>
          <p:cNvSpPr>
            <a:spLocks noGrp="1"/>
          </p:cNvSpPr>
          <p:nvPr>
            <p:ph type="sldNum" sz="quarter" idx="12"/>
          </p:nvPr>
        </p:nvSpPr>
        <p:spPr/>
        <p:txBody>
          <a:bodyPr/>
          <a:lstStyle/>
          <a:p>
            <a:fld id="{8FCA70C0-1073-4504-95A3-F6470B64278E}" type="slidenum">
              <a:rPr lang="tr-TR" smtClean="0"/>
              <a:t>6</a:t>
            </a:fld>
            <a:endParaRPr lang="tr-TR"/>
          </a:p>
        </p:txBody>
      </p:sp>
      <p:pic>
        <p:nvPicPr>
          <p:cNvPr id="6" name="Resim 5">
            <a:extLst>
              <a:ext uri="{FF2B5EF4-FFF2-40B4-BE49-F238E27FC236}">
                <a16:creationId xmlns:a16="http://schemas.microsoft.com/office/drawing/2014/main" id="{B4417F20-1598-409A-AE15-928A8E0B8232}"/>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245620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NASIL ÇALIŞIR?</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278383"/>
            <a:ext cx="10617200" cy="5157927"/>
          </a:xfrm>
        </p:spPr>
        <p:txBody>
          <a:bodyPr>
            <a:normAutofit fontScale="92500" lnSpcReduction="20000"/>
          </a:bodyPr>
          <a:lstStyle/>
          <a:p>
            <a:pPr fontAlgn="base"/>
            <a:endParaRPr lang="tr-TR" b="1" dirty="0"/>
          </a:p>
          <a:p>
            <a:pPr fontAlgn="base"/>
            <a:r>
              <a:rPr lang="tr-TR" b="1" dirty="0" err="1"/>
              <a:t>YSA’lar</a:t>
            </a:r>
            <a:r>
              <a:rPr lang="tr-TR" b="1" dirty="0"/>
              <a:t> kendi çıkışlarından girişlerine bağlantı kurarak sinir ağlarının geçici bir hafıza kazanabilmesini sağlarlar.</a:t>
            </a:r>
          </a:p>
          <a:p>
            <a:pPr fontAlgn="base"/>
            <a:endParaRPr lang="tr-TR" b="1" dirty="0"/>
          </a:p>
          <a:p>
            <a:pPr fontAlgn="base"/>
            <a:r>
              <a:rPr lang="tr-TR" b="1" dirty="0"/>
              <a:t>Bu tüm sinir ağını kopyalayıp aynı mimariyi yeni bir yapıya eklemek gibi düşünülebilir böylece yük hafifler.</a:t>
            </a:r>
            <a:r>
              <a:rPr lang="en-US" b="1" dirty="0"/>
              <a:t>​</a:t>
            </a:r>
          </a:p>
          <a:p>
            <a:pPr fontAlgn="base"/>
            <a:endParaRPr lang="tr-TR" b="1" dirty="0"/>
          </a:p>
          <a:p>
            <a:pPr fontAlgn="base"/>
            <a:r>
              <a:rPr lang="tr-TR" b="1" dirty="0"/>
              <a:t>Yinelenen Sinir Ağlarında çalışırken Uzun Kısa Vadeli Hafıza (LSTM) denen geliştirilmiş bir metot vardır.</a:t>
            </a:r>
            <a:r>
              <a:rPr lang="en-US" b="1" dirty="0"/>
              <a:t>​</a:t>
            </a:r>
          </a:p>
          <a:p>
            <a:pPr fontAlgn="base"/>
            <a:endParaRPr lang="tr-TR" b="1" dirty="0"/>
          </a:p>
          <a:p>
            <a:pPr fontAlgn="base"/>
            <a:r>
              <a:rPr lang="tr-TR" b="1" dirty="0"/>
              <a:t>Örneğin, bir cümle içinde bir sonraki kelimeyi tahmin etmek için, o anki kelimeden önce hangi sözcüklerin geldiğini bilmek gerekmektedir. </a:t>
            </a:r>
            <a:r>
              <a:rPr lang="en-US" b="1" dirty="0"/>
              <a:t>​</a:t>
            </a:r>
          </a:p>
          <a:p>
            <a:pPr fontAlgn="base"/>
            <a:endParaRPr lang="tr-TR" b="1" dirty="0"/>
          </a:p>
          <a:p>
            <a:pPr fontAlgn="base"/>
            <a:r>
              <a:rPr lang="tr-TR" b="1" dirty="0"/>
              <a:t>RNN mimarisinin yinelenen (</a:t>
            </a:r>
            <a:r>
              <a:rPr lang="tr-TR" b="1" dirty="0" err="1"/>
              <a:t>recurrent</a:t>
            </a:r>
            <a:r>
              <a:rPr lang="tr-TR" b="1" dirty="0"/>
              <a:t>) olarak adlandırılmasının sebebi, bir dizinin her öğesi için (cümledeki kelimeler gibi) aynı görevi önceki çıktılara bağlı olarak yerine getirmesidir.</a:t>
            </a:r>
            <a:r>
              <a:rPr lang="en-US" b="1" dirty="0"/>
              <a:t>​</a:t>
            </a:r>
          </a:p>
          <a:p>
            <a:pPr fontAlgn="base"/>
            <a:endParaRPr lang="tr-TR" b="1" dirty="0"/>
          </a:p>
          <a:p>
            <a:pPr fontAlgn="base"/>
            <a:endParaRPr lang="en-US" b="1" dirty="0"/>
          </a:p>
          <a:p>
            <a:pPr fontAlgn="base"/>
            <a:endParaRPr lang="en-US" dirty="0"/>
          </a:p>
        </p:txBody>
      </p:sp>
      <p:sp>
        <p:nvSpPr>
          <p:cNvPr id="2" name="Alt Bilgi Yer Tutucusu 1">
            <a:extLst>
              <a:ext uri="{FF2B5EF4-FFF2-40B4-BE49-F238E27FC236}">
                <a16:creationId xmlns:a16="http://schemas.microsoft.com/office/drawing/2014/main" id="{561F88CA-CF24-41A1-BD9D-9D5EB3E65158}"/>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D590E753-965C-43F2-ADCC-AD84CBBDD194}"/>
              </a:ext>
            </a:extLst>
          </p:cNvPr>
          <p:cNvSpPr>
            <a:spLocks noGrp="1"/>
          </p:cNvSpPr>
          <p:nvPr>
            <p:ph type="sldNum" sz="quarter" idx="12"/>
          </p:nvPr>
        </p:nvSpPr>
        <p:spPr/>
        <p:txBody>
          <a:bodyPr/>
          <a:lstStyle/>
          <a:p>
            <a:fld id="{8FCA70C0-1073-4504-95A3-F6470B64278E}" type="slidenum">
              <a:rPr lang="tr-TR" smtClean="0"/>
              <a:t>7</a:t>
            </a:fld>
            <a:endParaRPr lang="tr-TR"/>
          </a:p>
        </p:txBody>
      </p:sp>
      <p:pic>
        <p:nvPicPr>
          <p:cNvPr id="6" name="Resim 5">
            <a:extLst>
              <a:ext uri="{FF2B5EF4-FFF2-40B4-BE49-F238E27FC236}">
                <a16:creationId xmlns:a16="http://schemas.microsoft.com/office/drawing/2014/main" id="{421E8FE9-4DF5-4AD4-8557-D631513599BE}"/>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149189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KULLANILDIĞI YERLER</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694112"/>
          </a:xfrm>
        </p:spPr>
        <p:txBody>
          <a:bodyPr>
            <a:normAutofit/>
          </a:bodyPr>
          <a:lstStyle/>
          <a:p>
            <a:r>
              <a:rPr lang="tr-TR" b="1" dirty="0"/>
              <a:t>Makine çevirisi </a:t>
            </a:r>
          </a:p>
          <a:p>
            <a:r>
              <a:rPr lang="tr-TR" b="1" dirty="0"/>
              <a:t>Robot kontrolü </a:t>
            </a:r>
          </a:p>
          <a:p>
            <a:r>
              <a:rPr lang="tr-TR" b="1" dirty="0"/>
              <a:t>Zaman serisi tahmini </a:t>
            </a:r>
          </a:p>
          <a:p>
            <a:r>
              <a:rPr lang="tr-TR" b="1" dirty="0"/>
              <a:t>Konuşma tanıma </a:t>
            </a:r>
          </a:p>
          <a:p>
            <a:r>
              <a:rPr lang="tr-TR" b="1" dirty="0"/>
              <a:t>Zaman serisi sapma tespiti </a:t>
            </a:r>
          </a:p>
          <a:p>
            <a:r>
              <a:rPr lang="tr-TR" b="1" dirty="0"/>
              <a:t>Ritim öğrenme </a:t>
            </a:r>
          </a:p>
          <a:p>
            <a:r>
              <a:rPr lang="tr-TR" b="1" dirty="0"/>
              <a:t>Müzik kompozisyonu </a:t>
            </a:r>
          </a:p>
          <a:p>
            <a:endParaRPr lang="tr-TR" dirty="0"/>
          </a:p>
          <a:p>
            <a:pPr fontAlgn="base"/>
            <a:endParaRPr lang="en-US" dirty="0"/>
          </a:p>
        </p:txBody>
      </p:sp>
      <p:sp>
        <p:nvSpPr>
          <p:cNvPr id="2" name="Alt Bilgi Yer Tutucusu 1">
            <a:extLst>
              <a:ext uri="{FF2B5EF4-FFF2-40B4-BE49-F238E27FC236}">
                <a16:creationId xmlns:a16="http://schemas.microsoft.com/office/drawing/2014/main" id="{997A3512-CE00-4303-96D4-3887EA1F1BF4}"/>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5803D377-E935-4CC1-8A97-4CB7A124E882}"/>
              </a:ext>
            </a:extLst>
          </p:cNvPr>
          <p:cNvSpPr>
            <a:spLocks noGrp="1"/>
          </p:cNvSpPr>
          <p:nvPr>
            <p:ph type="sldNum" sz="quarter" idx="12"/>
          </p:nvPr>
        </p:nvSpPr>
        <p:spPr/>
        <p:txBody>
          <a:bodyPr/>
          <a:lstStyle/>
          <a:p>
            <a:fld id="{8FCA70C0-1073-4504-95A3-F6470B64278E}" type="slidenum">
              <a:rPr lang="tr-TR" smtClean="0"/>
              <a:t>8</a:t>
            </a:fld>
            <a:endParaRPr lang="tr-TR"/>
          </a:p>
        </p:txBody>
      </p:sp>
      <p:pic>
        <p:nvPicPr>
          <p:cNvPr id="6" name="Resim 5">
            <a:extLst>
              <a:ext uri="{FF2B5EF4-FFF2-40B4-BE49-F238E27FC236}">
                <a16:creationId xmlns:a16="http://schemas.microsoft.com/office/drawing/2014/main" id="{ACADC1BC-70EB-4E9B-A595-5CB2B3A02BD3}"/>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229625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FC52CEBC-5792-4A90-B1B0-F38D7C4D2D6B}"/>
              </a:ext>
            </a:extLst>
          </p:cNvPr>
          <p:cNvSpPr>
            <a:spLocks noGrp="1"/>
          </p:cNvSpPr>
          <p:nvPr>
            <p:ph type="title"/>
          </p:nvPr>
        </p:nvSpPr>
        <p:spPr>
          <a:xfrm>
            <a:off x="1051264" y="214205"/>
            <a:ext cx="10515600" cy="1325563"/>
          </a:xfrm>
        </p:spPr>
        <p:txBody>
          <a:bodyPr>
            <a:normAutofit fontScale="90000"/>
          </a:bodyPr>
          <a:lstStyle/>
          <a:p>
            <a:r>
              <a:rPr lang="tr-TR" b="1" dirty="0"/>
              <a:t>YİNELENEN SİNİR AĞLARI</a:t>
            </a:r>
            <a:r>
              <a:rPr lang="tr-TR" dirty="0"/>
              <a:t>​</a:t>
            </a:r>
            <a:br>
              <a:rPr lang="tr-TR" dirty="0"/>
            </a:br>
            <a:r>
              <a:rPr lang="tr-TR" sz="3600" dirty="0"/>
              <a:t>KULLANILDIĞI YERLER</a:t>
            </a:r>
            <a:endParaRPr lang="tr-TR" dirty="0"/>
          </a:p>
        </p:txBody>
      </p:sp>
      <p:sp>
        <p:nvSpPr>
          <p:cNvPr id="3" name="Alt Başlık 2">
            <a:extLst>
              <a:ext uri="{FF2B5EF4-FFF2-40B4-BE49-F238E27FC236}">
                <a16:creationId xmlns:a16="http://schemas.microsoft.com/office/drawing/2014/main" id="{7EBE9BA3-AA6C-4ED9-B088-EF6692AA3703}"/>
              </a:ext>
            </a:extLst>
          </p:cNvPr>
          <p:cNvSpPr>
            <a:spLocks noGrp="1"/>
          </p:cNvSpPr>
          <p:nvPr>
            <p:ph type="subTitle" idx="4294967295"/>
          </p:nvPr>
        </p:nvSpPr>
        <p:spPr>
          <a:xfrm>
            <a:off x="1574800" y="1690688"/>
            <a:ext cx="10617200" cy="3694112"/>
          </a:xfrm>
        </p:spPr>
        <p:txBody>
          <a:bodyPr>
            <a:normAutofit/>
          </a:bodyPr>
          <a:lstStyle/>
          <a:p>
            <a:r>
              <a:rPr lang="tr-TR" b="1" dirty="0"/>
              <a:t>Gramer öğrenme </a:t>
            </a:r>
          </a:p>
          <a:p>
            <a:r>
              <a:rPr lang="tr-TR" b="1" dirty="0" err="1"/>
              <a:t>Elyazısı</a:t>
            </a:r>
            <a:r>
              <a:rPr lang="tr-TR" b="1" dirty="0"/>
              <a:t> tanıma </a:t>
            </a:r>
          </a:p>
          <a:p>
            <a:r>
              <a:rPr lang="tr-TR" b="1" dirty="0"/>
              <a:t>İnsan eylem tanıma </a:t>
            </a:r>
          </a:p>
          <a:p>
            <a:r>
              <a:rPr lang="tr-TR" b="1" dirty="0"/>
              <a:t>Protein </a:t>
            </a:r>
            <a:r>
              <a:rPr lang="tr-TR" b="1" dirty="0" err="1"/>
              <a:t>homoloji</a:t>
            </a:r>
            <a:r>
              <a:rPr lang="tr-TR" b="1" dirty="0"/>
              <a:t> tespiti</a:t>
            </a:r>
          </a:p>
          <a:p>
            <a:r>
              <a:rPr lang="tr-TR" b="1" dirty="0"/>
              <a:t>Proteinlerin hücre içi lokalizasyonu tahmin </a:t>
            </a:r>
          </a:p>
          <a:p>
            <a:r>
              <a:rPr lang="tr-TR" b="1" dirty="0"/>
              <a:t>İş süreci yönetimi konusunda çeşitli tahmin görevleri</a:t>
            </a:r>
          </a:p>
          <a:p>
            <a:r>
              <a:rPr lang="tr-TR" b="1" dirty="0"/>
              <a:t> Tıbbi bakım yollarında tahmin</a:t>
            </a:r>
          </a:p>
          <a:p>
            <a:endParaRPr lang="tr-TR" dirty="0"/>
          </a:p>
          <a:p>
            <a:pPr fontAlgn="base"/>
            <a:endParaRPr lang="en-US" dirty="0"/>
          </a:p>
        </p:txBody>
      </p:sp>
      <p:sp>
        <p:nvSpPr>
          <p:cNvPr id="2" name="Alt Bilgi Yer Tutucusu 1">
            <a:extLst>
              <a:ext uri="{FF2B5EF4-FFF2-40B4-BE49-F238E27FC236}">
                <a16:creationId xmlns:a16="http://schemas.microsoft.com/office/drawing/2014/main" id="{8359C231-E43F-441F-A39F-99FAE274BC93}"/>
              </a:ext>
            </a:extLst>
          </p:cNvPr>
          <p:cNvSpPr>
            <a:spLocks noGrp="1"/>
          </p:cNvSpPr>
          <p:nvPr>
            <p:ph type="ftr" sz="quarter" idx="11"/>
          </p:nvPr>
        </p:nvSpPr>
        <p:spPr/>
        <p:txBody>
          <a:bodyPr/>
          <a:lstStyle/>
          <a:p>
            <a:r>
              <a:rPr lang="tr-TR"/>
              <a:t>YİNELENEN SİNİR AĞLARI (RNN)</a:t>
            </a:r>
          </a:p>
        </p:txBody>
      </p:sp>
      <p:sp>
        <p:nvSpPr>
          <p:cNvPr id="5" name="Slayt Numarası Yer Tutucusu 4">
            <a:extLst>
              <a:ext uri="{FF2B5EF4-FFF2-40B4-BE49-F238E27FC236}">
                <a16:creationId xmlns:a16="http://schemas.microsoft.com/office/drawing/2014/main" id="{18EDA151-6453-49F1-85C1-AFA29759E696}"/>
              </a:ext>
            </a:extLst>
          </p:cNvPr>
          <p:cNvSpPr>
            <a:spLocks noGrp="1"/>
          </p:cNvSpPr>
          <p:nvPr>
            <p:ph type="sldNum" sz="quarter" idx="12"/>
          </p:nvPr>
        </p:nvSpPr>
        <p:spPr/>
        <p:txBody>
          <a:bodyPr/>
          <a:lstStyle/>
          <a:p>
            <a:fld id="{8FCA70C0-1073-4504-95A3-F6470B64278E}" type="slidenum">
              <a:rPr lang="tr-TR" smtClean="0"/>
              <a:t>9</a:t>
            </a:fld>
            <a:endParaRPr lang="tr-TR"/>
          </a:p>
        </p:txBody>
      </p:sp>
      <p:pic>
        <p:nvPicPr>
          <p:cNvPr id="6" name="Resim 5">
            <a:extLst>
              <a:ext uri="{FF2B5EF4-FFF2-40B4-BE49-F238E27FC236}">
                <a16:creationId xmlns:a16="http://schemas.microsoft.com/office/drawing/2014/main" id="{DBFF1F77-40B3-447D-9C0B-9BE41CFD2CC9}"/>
              </a:ext>
            </a:extLst>
          </p:cNvPr>
          <p:cNvPicPr>
            <a:picLocks noChangeAspect="1"/>
          </p:cNvPicPr>
          <p:nvPr/>
        </p:nvPicPr>
        <p:blipFill>
          <a:blip r:embed="rId3"/>
          <a:stretch>
            <a:fillRect/>
          </a:stretch>
        </p:blipFill>
        <p:spPr>
          <a:xfrm>
            <a:off x="11402677" y="63285"/>
            <a:ext cx="709394" cy="957820"/>
          </a:xfrm>
          <a:prstGeom prst="rect">
            <a:avLst/>
          </a:prstGeom>
        </p:spPr>
      </p:pic>
    </p:spTree>
    <p:extLst>
      <p:ext uri="{BB962C8B-B14F-4D97-AF65-F5344CB8AC3E}">
        <p14:creationId xmlns:p14="http://schemas.microsoft.com/office/powerpoint/2010/main" val="1107879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823</TotalTime>
  <Words>766</Words>
  <Application>Microsoft Office PowerPoint</Application>
  <PresentationFormat>Geniş ekran</PresentationFormat>
  <Paragraphs>139</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Calibri</vt:lpstr>
      <vt:lpstr>Rockwell</vt:lpstr>
      <vt:lpstr>Rockwell Condensed</vt:lpstr>
      <vt:lpstr>Wingdings</vt:lpstr>
      <vt:lpstr>Tahta Yazı</vt:lpstr>
      <vt:lpstr>YAPAY ZEKA PROJE ÖDEVİ</vt:lpstr>
      <vt:lpstr>YAPAY SİNİR AĞI</vt:lpstr>
      <vt:lpstr>DERİN ÖĞRENME MİMARİLERİ</vt:lpstr>
      <vt:lpstr>DERİN ÖĞRENME</vt:lpstr>
      <vt:lpstr> YİNELENEN SİNİR AĞLARI​ TARİHÇE </vt:lpstr>
      <vt:lpstr>YİNELENEN SİNİR AĞLARI​ NEDİR?</vt:lpstr>
      <vt:lpstr>YİNELENEN SİNİR AĞLARI​ NASIL ÇALIŞIR?</vt:lpstr>
      <vt:lpstr>YİNELENEN SİNİR AĞLARI​ KULLANILDIĞI YERLER</vt:lpstr>
      <vt:lpstr>YİNELENEN SİNİR AĞLARI​ KULLANILDIĞI YERLER</vt:lpstr>
      <vt:lpstr>YİNELENEN SİNİR AĞLARI​ KULLANILDIĞI YERLER</vt:lpstr>
      <vt:lpstr>YİNELENEN SİNİR AĞLARI​ KULLANILDIĞI YERLER</vt:lpstr>
      <vt:lpstr>YİNELENEN SİNİR AĞLARI​ RNN UZANTILARI  ÇİFT YÖNLÜ RNN</vt:lpstr>
      <vt:lpstr>YİNELENEN SİNİR AĞLARI​ RNN UZANTILARI </vt:lpstr>
      <vt:lpstr>YİNELENEN SİNİR AĞLARI​ AVANTAJLAR</vt:lpstr>
      <vt:lpstr>YİNELENEN SİNİR AĞLARI​ DEZAVANTAJLAR</vt:lpstr>
      <vt:lpstr>YİNELENEN SİNİR AĞLARI​ KAYBOLAN GRADYAN PROBLEMİ</vt:lpstr>
      <vt:lpstr>YİNELENEN SİNİR AĞLARI​ KAYBOLAN GRADYAN PROBLEMİ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PROJE ÖDEVİ</dc:title>
  <dc:creator>buğra tuğrul</dc:creator>
  <cp:lastModifiedBy>fatih aslan</cp:lastModifiedBy>
  <cp:revision>33</cp:revision>
  <dcterms:created xsi:type="dcterms:W3CDTF">2020-04-12T14:51:25Z</dcterms:created>
  <dcterms:modified xsi:type="dcterms:W3CDTF">2020-04-23T21:15:04Z</dcterms:modified>
</cp:coreProperties>
</file>