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2" r:id="rId4"/>
    <p:sldId id="258" r:id="rId5"/>
    <p:sldId id="259" r:id="rId6"/>
    <p:sldId id="260" r:id="rId7"/>
    <p:sldId id="274" r:id="rId8"/>
    <p:sldId id="275" r:id="rId9"/>
    <p:sldId id="273" r:id="rId10"/>
    <p:sldId id="263" r:id="rId11"/>
    <p:sldId id="268" r:id="rId12"/>
    <p:sldId id="269" r:id="rId13"/>
    <p:sldId id="270" r:id="rId14"/>
    <p:sldId id="271"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313662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278053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0516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81569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4852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454585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052810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9184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392293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DC4F0-3FA5-4110-8277-7B9CC6AA8FC5}" type="datetimeFigureOut">
              <a:rPr lang="tr-TR" smtClean="0"/>
              <a:t>17.04.2020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297818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1DC4F0-3FA5-4110-8277-7B9CC6AA8FC5}" type="datetimeFigureOut">
              <a:rPr lang="tr-TR" smtClean="0"/>
              <a:t>17.04.2020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281896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DC4F0-3FA5-4110-8277-7B9CC6AA8FC5}" type="datetimeFigureOut">
              <a:rPr lang="tr-TR" smtClean="0"/>
              <a:t>17.04.2020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42652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1DC4F0-3FA5-4110-8277-7B9CC6AA8FC5}" type="datetimeFigureOut">
              <a:rPr lang="tr-TR" smtClean="0"/>
              <a:t>17.04.2020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2125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DC4F0-3FA5-4110-8277-7B9CC6AA8FC5}" type="datetimeFigureOut">
              <a:rPr lang="tr-TR" smtClean="0"/>
              <a:t>17.04.2020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41113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DC4F0-3FA5-4110-8277-7B9CC6AA8FC5}" type="datetimeFigureOut">
              <a:rPr lang="tr-TR" smtClean="0"/>
              <a:t>17.04.2020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405249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1DC4F0-3FA5-4110-8277-7B9CC6AA8FC5}" type="datetimeFigureOut">
              <a:rPr lang="tr-TR" smtClean="0"/>
              <a:t>17.04.2020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ED0E47C-9DB0-4204-BB3E-DBAF13373A6B}" type="slidenum">
              <a:rPr lang="tr-TR" smtClean="0"/>
              <a:t>‹#›</a:t>
            </a:fld>
            <a:endParaRPr lang="tr-TR"/>
          </a:p>
        </p:txBody>
      </p:sp>
    </p:spTree>
    <p:extLst>
      <p:ext uri="{BB962C8B-B14F-4D97-AF65-F5344CB8AC3E}">
        <p14:creationId xmlns:p14="http://schemas.microsoft.com/office/powerpoint/2010/main" val="139903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1DC4F0-3FA5-4110-8277-7B9CC6AA8FC5}" type="datetimeFigureOut">
              <a:rPr lang="tr-TR" smtClean="0"/>
              <a:t>17.04.2020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D0E47C-9DB0-4204-BB3E-DBAF13373A6B}" type="slidenum">
              <a:rPr lang="tr-TR" smtClean="0"/>
              <a:t>‹#›</a:t>
            </a:fld>
            <a:endParaRPr lang="tr-TR"/>
          </a:p>
        </p:txBody>
      </p:sp>
    </p:spTree>
    <p:extLst>
      <p:ext uri="{BB962C8B-B14F-4D97-AF65-F5344CB8AC3E}">
        <p14:creationId xmlns:p14="http://schemas.microsoft.com/office/powerpoint/2010/main" val="2023220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dcs.bbk.ac.uk/~dell/teaching/ir/examples/nb_example.pdf" TargetMode="External"/><Relationship Id="rId2" Type="http://schemas.openxmlformats.org/officeDocument/2006/relationships/hyperlink" Target="http://www.stanford.edu/class/cs124/lec/naivebayes.pdf" TargetMode="External"/><Relationship Id="rId1" Type="http://schemas.openxmlformats.org/officeDocument/2006/relationships/slideLayout" Target="../slideLayouts/slideLayout2.xml"/><Relationship Id="rId4" Type="http://schemas.openxmlformats.org/officeDocument/2006/relationships/hyperlink" Target="http://en.wikipedia.org/wiki/Naive_Bayes_class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5FE13-79CF-4D7C-B594-14DC7AF5C291}"/>
              </a:ext>
            </a:extLst>
          </p:cNvPr>
          <p:cNvSpPr>
            <a:spLocks noGrp="1"/>
          </p:cNvSpPr>
          <p:nvPr>
            <p:ph type="ctrTitle"/>
          </p:nvPr>
        </p:nvSpPr>
        <p:spPr>
          <a:xfrm>
            <a:off x="1507067" y="1710267"/>
            <a:ext cx="7766936" cy="2340569"/>
          </a:xfrm>
        </p:spPr>
        <p:txBody>
          <a:bodyPr/>
          <a:lstStyle/>
          <a:p>
            <a:pPr algn="ctr"/>
            <a:r>
              <a:rPr lang="tr-TR" dirty="0" err="1"/>
              <a:t>Naive</a:t>
            </a:r>
            <a:r>
              <a:rPr lang="tr-TR" dirty="0"/>
              <a:t> </a:t>
            </a:r>
            <a:r>
              <a:rPr lang="tr-TR" dirty="0" err="1"/>
              <a:t>Bayes</a:t>
            </a:r>
            <a:r>
              <a:rPr lang="tr-TR" dirty="0"/>
              <a:t> Sınıflandırma Algoritması</a:t>
            </a:r>
          </a:p>
        </p:txBody>
      </p:sp>
    </p:spTree>
    <p:extLst>
      <p:ext uri="{BB962C8B-B14F-4D97-AF65-F5344CB8AC3E}">
        <p14:creationId xmlns:p14="http://schemas.microsoft.com/office/powerpoint/2010/main" val="31570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726F24-1B21-406E-B5AF-248DCB393D13}"/>
              </a:ext>
            </a:extLst>
          </p:cNvPr>
          <p:cNvSpPr>
            <a:spLocks noGrp="1"/>
          </p:cNvSpPr>
          <p:nvPr>
            <p:ph type="title"/>
          </p:nvPr>
        </p:nvSpPr>
        <p:spPr/>
        <p:txBody>
          <a:bodyPr/>
          <a:lstStyle/>
          <a:p>
            <a:br>
              <a:rPr lang="tr-TR" dirty="0"/>
            </a:br>
            <a:endParaRPr lang="tr-TR" dirty="0"/>
          </a:p>
        </p:txBody>
      </p:sp>
      <p:sp>
        <p:nvSpPr>
          <p:cNvPr id="3" name="İçerik Yer Tutucusu 2">
            <a:extLst>
              <a:ext uri="{FF2B5EF4-FFF2-40B4-BE49-F238E27FC236}">
                <a16:creationId xmlns:a16="http://schemas.microsoft.com/office/drawing/2014/main" id="{C3C2967C-1B7F-485C-A770-A96E37C51F93}"/>
              </a:ext>
            </a:extLst>
          </p:cNvPr>
          <p:cNvSpPr>
            <a:spLocks noGrp="1"/>
          </p:cNvSpPr>
          <p:nvPr>
            <p:ph idx="1"/>
          </p:nvPr>
        </p:nvSpPr>
        <p:spPr>
          <a:xfrm>
            <a:off x="838200" y="770467"/>
            <a:ext cx="10515600" cy="5406496"/>
          </a:xfrm>
        </p:spPr>
        <p:txBody>
          <a:bodyPr>
            <a:normAutofit lnSpcReduction="10000"/>
          </a:bodyPr>
          <a:lstStyle/>
          <a:p>
            <a:pPr marL="0" indent="0">
              <a:buNone/>
            </a:pPr>
            <a:r>
              <a:rPr lang="tr-TR" dirty="0"/>
              <a:t>  </a:t>
            </a:r>
            <a:r>
              <a:rPr lang="tr-TR" dirty="0" err="1"/>
              <a:t>Bayes</a:t>
            </a:r>
            <a:r>
              <a:rPr lang="tr-TR" dirty="0"/>
              <a:t> Teoremi, daha önce gerçekleşmiş başka bir olayın olasılığı göz önüne alındığında bir olayın gerçekleşme olasılığını bulur. </a:t>
            </a:r>
            <a:r>
              <a:rPr lang="tr-TR" dirty="0" err="1"/>
              <a:t>Bayes</a:t>
            </a:r>
            <a:r>
              <a:rPr lang="tr-TR" dirty="0"/>
              <a:t> teoremi matematiksel olarak aşağıdaki denklem olarak ifade edilir:</a:t>
            </a:r>
          </a:p>
          <a:p>
            <a:endParaRPr lang="tr-TR" dirty="0"/>
          </a:p>
          <a:p>
            <a:endParaRPr lang="tr-TR" dirty="0"/>
          </a:p>
          <a:p>
            <a:pPr fontAlgn="base"/>
            <a:endParaRPr lang="tr-TR" dirty="0"/>
          </a:p>
          <a:p>
            <a:pPr fontAlgn="base"/>
            <a:endParaRPr lang="tr-TR" dirty="0"/>
          </a:p>
          <a:p>
            <a:pPr fontAlgn="base"/>
            <a:r>
              <a:rPr lang="tr-TR" dirty="0"/>
              <a:t>A ve B olayları ve P (B) nerede? 0. Temel olarak, B olayı doğru olduğu sürece A olayının olasılığını bulmaya çalışıyoruz. Olay B'ye kanıt da denir.</a:t>
            </a:r>
          </a:p>
          <a:p>
            <a:pPr fontAlgn="base"/>
            <a:endParaRPr lang="tr-TR" dirty="0"/>
          </a:p>
          <a:p>
            <a:pPr fontAlgn="base"/>
            <a:r>
              <a:rPr lang="tr-TR" dirty="0"/>
              <a:t> P (A), A'nın a </a:t>
            </a:r>
            <a:r>
              <a:rPr lang="tr-TR" dirty="0" err="1"/>
              <a:t>priori'sidir</a:t>
            </a:r>
            <a:r>
              <a:rPr lang="tr-TR" dirty="0"/>
              <a:t> (önceki olasılık, yani kanıt görülmeden önce olayın olasılığı). Kanıt, bilinmeyen bir örneğin öznitelik değeridir (burada, olay B'dir). </a:t>
            </a:r>
          </a:p>
          <a:p>
            <a:pPr fontAlgn="base"/>
            <a:endParaRPr lang="tr-TR" dirty="0"/>
          </a:p>
          <a:p>
            <a:pPr fontAlgn="base"/>
            <a:r>
              <a:rPr lang="tr-TR" dirty="0"/>
              <a:t>P (A | B) B'nin </a:t>
            </a:r>
            <a:r>
              <a:rPr lang="tr-TR" dirty="0" err="1"/>
              <a:t>posteriori</a:t>
            </a:r>
            <a:r>
              <a:rPr lang="tr-TR" dirty="0"/>
              <a:t> olasılığı, yani kanıt görüldükten sonra olay olasılığıdır.</a:t>
            </a:r>
          </a:p>
          <a:p>
            <a:pPr marL="0" indent="0">
              <a:buNone/>
            </a:pPr>
            <a:br>
              <a:rPr lang="tr-TR" dirty="0"/>
            </a:br>
            <a:endParaRPr lang="tr-TR" dirty="0"/>
          </a:p>
        </p:txBody>
      </p:sp>
      <p:pic>
        <p:nvPicPr>
          <p:cNvPr id="5" name="Resim 4" descr="tablo içeren bir resim&#10;&#10;Açıklama otomatik olarak oluşturuldu">
            <a:extLst>
              <a:ext uri="{FF2B5EF4-FFF2-40B4-BE49-F238E27FC236}">
                <a16:creationId xmlns:a16="http://schemas.microsoft.com/office/drawing/2014/main" id="{040BDB3B-1CBA-4E51-B84B-C7E238B2A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267" y="1930400"/>
            <a:ext cx="3032464" cy="845267"/>
          </a:xfrm>
          <a:prstGeom prst="rect">
            <a:avLst/>
          </a:prstGeom>
        </p:spPr>
      </p:pic>
    </p:spTree>
    <p:extLst>
      <p:ext uri="{BB962C8B-B14F-4D97-AF65-F5344CB8AC3E}">
        <p14:creationId xmlns:p14="http://schemas.microsoft.com/office/powerpoint/2010/main" val="46865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F73534-2786-483E-BD26-427DF3721466}"/>
              </a:ext>
            </a:extLst>
          </p:cNvPr>
          <p:cNvSpPr>
            <a:spLocks noGrp="1"/>
          </p:cNvSpPr>
          <p:nvPr>
            <p:ph type="title"/>
          </p:nvPr>
        </p:nvSpPr>
        <p:spPr>
          <a:xfrm>
            <a:off x="643467" y="640080"/>
            <a:ext cx="3096427" cy="5613236"/>
          </a:xfrm>
        </p:spPr>
        <p:txBody>
          <a:bodyPr anchor="ctr">
            <a:normAutofit/>
          </a:bodyPr>
          <a:lstStyle/>
          <a:p>
            <a:r>
              <a:rPr lang="tr-TR">
                <a:solidFill>
                  <a:srgbClr val="FFFFFF"/>
                </a:solidFill>
              </a:rPr>
              <a:t>Gaussian Naive Bayes Sınıflandırıcı </a:t>
            </a:r>
            <a:br>
              <a:rPr lang="tr-TR">
                <a:solidFill>
                  <a:srgbClr val="FFFFFF"/>
                </a:solidFill>
              </a:rPr>
            </a:br>
            <a:endParaRPr lang="tr-TR">
              <a:solidFill>
                <a:srgbClr val="FFFFFF"/>
              </a:solidFill>
            </a:endParaRPr>
          </a:p>
        </p:txBody>
      </p:sp>
      <p:sp>
        <p:nvSpPr>
          <p:cNvPr id="3" name="İçerik Yer Tutucusu 2">
            <a:extLst>
              <a:ext uri="{FF2B5EF4-FFF2-40B4-BE49-F238E27FC236}">
                <a16:creationId xmlns:a16="http://schemas.microsoft.com/office/drawing/2014/main" id="{DDD9B9DD-A190-4BDB-9D8C-AD787F511F85}"/>
              </a:ext>
            </a:extLst>
          </p:cNvPr>
          <p:cNvSpPr>
            <a:spLocks noGrp="1"/>
          </p:cNvSpPr>
          <p:nvPr>
            <p:ph idx="1"/>
          </p:nvPr>
        </p:nvSpPr>
        <p:spPr>
          <a:xfrm>
            <a:off x="829734" y="1447801"/>
            <a:ext cx="8602133" cy="1981200"/>
          </a:xfrm>
        </p:spPr>
        <p:txBody>
          <a:bodyPr anchor="ctr">
            <a:normAutofit fontScale="92500" lnSpcReduction="20000"/>
          </a:bodyPr>
          <a:lstStyle/>
          <a:p>
            <a:pPr fontAlgn="base"/>
            <a:r>
              <a:rPr lang="tr-TR" sz="1700" dirty="0"/>
              <a:t>Gauss </a:t>
            </a:r>
            <a:r>
              <a:rPr lang="tr-TR" sz="1700" dirty="0" err="1"/>
              <a:t>Naive</a:t>
            </a:r>
            <a:r>
              <a:rPr lang="tr-TR" sz="1700" dirty="0"/>
              <a:t> </a:t>
            </a:r>
            <a:r>
              <a:rPr lang="tr-TR" sz="1700" dirty="0" err="1"/>
              <a:t>Bayes'te</a:t>
            </a:r>
            <a:r>
              <a:rPr lang="tr-TR" sz="1700" dirty="0"/>
              <a:t>, her bir özellikle ilişkili sürekli değerlerin bir Gauss dağılımına göre dağıtıldığı varsayılmaktadır. Gauss dağılımına Normal dağılım da denir. Çizildiğinde, çan şeklinde bir eğri verir. </a:t>
            </a:r>
          </a:p>
          <a:p>
            <a:pPr fontAlgn="base"/>
            <a:r>
              <a:rPr lang="tr-TR" sz="1700" dirty="0"/>
              <a:t>Aşağıda gösterildiği gibi özellik değerlerinin ortalaması hakkında simetrik:</a:t>
            </a:r>
          </a:p>
          <a:p>
            <a:pPr marL="0" indent="0" fontAlgn="base">
              <a:buNone/>
            </a:pPr>
            <a:endParaRPr lang="tr-TR" sz="1700" dirty="0"/>
          </a:p>
          <a:p>
            <a:pPr marL="0" indent="0">
              <a:buNone/>
            </a:pPr>
            <a:br>
              <a:rPr lang="tr-TR" sz="1700" dirty="0"/>
            </a:br>
            <a:endParaRPr lang="tr-TR" sz="1700" dirty="0"/>
          </a:p>
        </p:txBody>
      </p:sp>
      <p:pic>
        <p:nvPicPr>
          <p:cNvPr id="5" name="Resim 4" descr="fotoğraf, tablo, farklı, adam içeren bir resim&#10;&#10;Açıklama otomatik olarak oluşturuldu">
            <a:extLst>
              <a:ext uri="{FF2B5EF4-FFF2-40B4-BE49-F238E27FC236}">
                <a16:creationId xmlns:a16="http://schemas.microsoft.com/office/drawing/2014/main" id="{6DB35C42-9DB7-4DD0-8FE2-131BC8457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348" y="3764981"/>
            <a:ext cx="3981336" cy="2488335"/>
          </a:xfrm>
          <a:prstGeom prst="rect">
            <a:avLst/>
          </a:prstGeom>
        </p:spPr>
      </p:pic>
      <p:sp>
        <p:nvSpPr>
          <p:cNvPr id="6" name="Title 1">
            <a:extLst>
              <a:ext uri="{FF2B5EF4-FFF2-40B4-BE49-F238E27FC236}">
                <a16:creationId xmlns:a16="http://schemas.microsoft.com/office/drawing/2014/main" id="{F7B47440-3AE3-4D4A-B771-3CD42BD64429}"/>
              </a:ext>
            </a:extLst>
          </p:cNvPr>
          <p:cNvSpPr txBox="1">
            <a:spLocks/>
          </p:cNvSpPr>
          <p:nvPr/>
        </p:nvSpPr>
        <p:spPr>
          <a:xfrm>
            <a:off x="677334" y="372534"/>
            <a:ext cx="8596668" cy="9059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Gaus Naive Bayes Sınıflandırıcı</a:t>
            </a:r>
          </a:p>
        </p:txBody>
      </p:sp>
    </p:spTree>
    <p:extLst>
      <p:ext uri="{BB962C8B-B14F-4D97-AF65-F5344CB8AC3E}">
        <p14:creationId xmlns:p14="http://schemas.microsoft.com/office/powerpoint/2010/main" val="309360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3B81A4D-4272-4CC0-983E-77F5C40C7FC7}"/>
              </a:ext>
            </a:extLst>
          </p:cNvPr>
          <p:cNvSpPr>
            <a:spLocks noGrp="1"/>
          </p:cNvSpPr>
          <p:nvPr>
            <p:ph idx="1"/>
          </p:nvPr>
        </p:nvSpPr>
        <p:spPr/>
        <p:txBody>
          <a:bodyPr/>
          <a:lstStyle/>
          <a:p>
            <a:r>
              <a:rPr lang="tr-TR" dirty="0"/>
              <a:t>Özelliklerin olasılığının Gauss olduğu varsayılır, bu nedenle koşullu olasılık şu şekilde verilir:</a:t>
            </a:r>
          </a:p>
          <a:p>
            <a:endParaRPr lang="tr-TR" dirty="0"/>
          </a:p>
        </p:txBody>
      </p:sp>
      <p:pic>
        <p:nvPicPr>
          <p:cNvPr id="7" name="Resim 6">
            <a:extLst>
              <a:ext uri="{FF2B5EF4-FFF2-40B4-BE49-F238E27FC236}">
                <a16:creationId xmlns:a16="http://schemas.microsoft.com/office/drawing/2014/main" id="{271B42B6-4B78-4789-8CA7-00A46D1CF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99790"/>
            <a:ext cx="5257800" cy="1001694"/>
          </a:xfrm>
          <a:prstGeom prst="rect">
            <a:avLst/>
          </a:prstGeom>
        </p:spPr>
      </p:pic>
    </p:spTree>
    <p:extLst>
      <p:ext uri="{BB962C8B-B14F-4D97-AF65-F5344CB8AC3E}">
        <p14:creationId xmlns:p14="http://schemas.microsoft.com/office/powerpoint/2010/main" val="169333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01386-994C-48B7-AAC2-2CD297996BD8}"/>
              </a:ext>
            </a:extLst>
          </p:cNvPr>
          <p:cNvSpPr>
            <a:spLocks noGrp="1"/>
          </p:cNvSpPr>
          <p:nvPr>
            <p:ph type="title"/>
          </p:nvPr>
        </p:nvSpPr>
        <p:spPr>
          <a:xfrm>
            <a:off x="686834" y="1153572"/>
            <a:ext cx="3200400" cy="4461163"/>
          </a:xfrm>
        </p:spPr>
        <p:txBody>
          <a:bodyPr>
            <a:normAutofit/>
          </a:bodyPr>
          <a:lstStyle/>
          <a:p>
            <a:r>
              <a:rPr lang="tr-TR" sz="3700">
                <a:solidFill>
                  <a:srgbClr val="FFFFFF"/>
                </a:solidFill>
              </a:rPr>
              <a:t>Diğer Popüler Naive Bayes Sınıflandırıcılar: </a:t>
            </a:r>
            <a:br>
              <a:rPr lang="tr-TR" sz="3700">
                <a:solidFill>
                  <a:srgbClr val="FFFFFF"/>
                </a:solidFill>
              </a:rPr>
            </a:br>
            <a:endParaRPr lang="tr-TR" sz="3700">
              <a:solidFill>
                <a:srgbClr val="FFFFFF"/>
              </a:solidFill>
            </a:endParaRPr>
          </a:p>
        </p:txBody>
      </p:sp>
      <p:sp>
        <p:nvSpPr>
          <p:cNvPr id="3" name="İçerik Yer Tutucusu 2">
            <a:extLst>
              <a:ext uri="{FF2B5EF4-FFF2-40B4-BE49-F238E27FC236}">
                <a16:creationId xmlns:a16="http://schemas.microsoft.com/office/drawing/2014/main" id="{57A944F9-5822-45D2-A2E3-6C06B5509259}"/>
              </a:ext>
            </a:extLst>
          </p:cNvPr>
          <p:cNvSpPr>
            <a:spLocks noGrp="1"/>
          </p:cNvSpPr>
          <p:nvPr>
            <p:ph idx="1"/>
          </p:nvPr>
        </p:nvSpPr>
        <p:spPr>
          <a:xfrm>
            <a:off x="778934" y="1651000"/>
            <a:ext cx="8974666" cy="4525963"/>
          </a:xfrm>
        </p:spPr>
        <p:txBody>
          <a:bodyPr anchor="ctr">
            <a:normAutofit fontScale="92500" lnSpcReduction="10000"/>
          </a:bodyPr>
          <a:lstStyle/>
          <a:p>
            <a:r>
              <a:rPr lang="tr-TR" sz="1800" dirty="0" err="1"/>
              <a:t>Multinomial</a:t>
            </a:r>
            <a:r>
              <a:rPr lang="tr-TR" sz="1800" dirty="0"/>
              <a:t> </a:t>
            </a:r>
            <a:r>
              <a:rPr lang="tr-TR" sz="1800" dirty="0" err="1"/>
              <a:t>Naive</a:t>
            </a:r>
            <a:r>
              <a:rPr lang="tr-TR" sz="1800" dirty="0"/>
              <a:t> </a:t>
            </a:r>
            <a:r>
              <a:rPr lang="tr-TR" sz="1800" dirty="0" err="1"/>
              <a:t>Bayes</a:t>
            </a:r>
            <a:r>
              <a:rPr lang="tr-TR" sz="1800" dirty="0"/>
              <a:t>: Özellik vektörleri, belirli olayların </a:t>
            </a:r>
            <a:r>
              <a:rPr lang="tr-TR" sz="1800" dirty="0" err="1"/>
              <a:t>multinomial</a:t>
            </a:r>
            <a:r>
              <a:rPr lang="tr-TR" sz="1800" dirty="0"/>
              <a:t> dağılımla üretildiği frekansları temsil eder. Bu, belge sınıflandırması için tipik olarak kullanılan olay modelidir. </a:t>
            </a:r>
          </a:p>
          <a:p>
            <a:r>
              <a:rPr lang="tr-TR" sz="1800" dirty="0" err="1"/>
              <a:t>Bernoulli</a:t>
            </a:r>
            <a:r>
              <a:rPr lang="tr-TR" sz="1800" dirty="0"/>
              <a:t> </a:t>
            </a:r>
            <a:r>
              <a:rPr lang="tr-TR" sz="1800" dirty="0" err="1"/>
              <a:t>Naive</a:t>
            </a:r>
            <a:r>
              <a:rPr lang="tr-TR" sz="1800" dirty="0"/>
              <a:t> </a:t>
            </a:r>
            <a:r>
              <a:rPr lang="tr-TR" sz="1800" dirty="0" err="1"/>
              <a:t>Bayes</a:t>
            </a:r>
            <a:r>
              <a:rPr lang="tr-TR" sz="1800" dirty="0"/>
              <a:t>: Çok değişkenli </a:t>
            </a:r>
            <a:r>
              <a:rPr lang="tr-TR" sz="1800" dirty="0" err="1"/>
              <a:t>Bernoulli</a:t>
            </a:r>
            <a:r>
              <a:rPr lang="tr-TR" sz="1800" dirty="0"/>
              <a:t> olay modelinde, özellikler girdileri tanımlayan bağımsız </a:t>
            </a:r>
            <a:r>
              <a:rPr lang="tr-TR" sz="1800" dirty="0" err="1"/>
              <a:t>booleanlardır</a:t>
            </a:r>
            <a:r>
              <a:rPr lang="tr-TR" sz="1800" dirty="0"/>
              <a:t> (ikili değişkenler). Çok terimli modelde olduğu gibi, bu model, ikili terimlerin (yani bir belgede bir kelime oluşup oluşmadığı) özelliklerin terim sıklıkları (yani belgedeki bir kelimenin sıklığı) yerine kullanıldığı belge sınıflandırma görevleri için popülerdir. Bu </a:t>
            </a:r>
            <a:r>
              <a:rPr lang="tr-TR" sz="1800" dirty="0" err="1"/>
              <a:t>slaytın</a:t>
            </a:r>
            <a:r>
              <a:rPr lang="tr-TR" sz="1800" dirty="0"/>
              <a:t> sonuna geldiğimizde, düşünmeniz gereken bazı önemli noktalar şunlardır: </a:t>
            </a:r>
          </a:p>
          <a:p>
            <a:r>
              <a:rPr lang="tr-TR" sz="1800" dirty="0"/>
              <a:t>Görünüşe göre aşırı basitleştirilmiş varsayımlarına rağmen, saf </a:t>
            </a:r>
            <a:r>
              <a:rPr lang="tr-TR" sz="1800" dirty="0" err="1"/>
              <a:t>Bayes</a:t>
            </a:r>
            <a:r>
              <a:rPr lang="tr-TR" sz="1800" dirty="0"/>
              <a:t> sınıflandırıcılar birçok gerçek dünya koşulunda, ünlü belge sınıflandırması ve </a:t>
            </a:r>
            <a:r>
              <a:rPr lang="tr-TR" sz="1800" dirty="0" err="1"/>
              <a:t>spam</a:t>
            </a:r>
            <a:r>
              <a:rPr lang="tr-TR" sz="1800" dirty="0"/>
              <a:t> filtrelemede oldukça iyi çalıştı. Gerekli parametreleri tahmin etmek için az miktarda eğitim verisi gerektirirler. </a:t>
            </a:r>
          </a:p>
          <a:p>
            <a:r>
              <a:rPr lang="tr-TR" sz="1800" dirty="0"/>
              <a:t>Naif </a:t>
            </a:r>
            <a:r>
              <a:rPr lang="tr-TR" sz="1800" dirty="0" err="1"/>
              <a:t>Bayes</a:t>
            </a:r>
            <a:r>
              <a:rPr lang="tr-TR" sz="1800" dirty="0"/>
              <a:t> öğrenicileri ve sınıflandırıcıları, daha sofistike yöntemlere kıyasla son derece hızlı olabilir. Sınıf koşullu özellik dağılımlarının ayrılması, her bir dağılımın bağımsız olarak tek boyutlu bir dağılım olarak tahmin edilebileceği anlamına gelir. Bu da </a:t>
            </a:r>
            <a:r>
              <a:rPr lang="tr-TR" sz="1800" dirty="0" err="1"/>
              <a:t>boyutsallığın</a:t>
            </a:r>
            <a:r>
              <a:rPr lang="tr-TR" sz="1800" dirty="0"/>
              <a:t> lanetinden kaynaklanan sorunların hafifletilmesine yardımcı olur.</a:t>
            </a:r>
          </a:p>
        </p:txBody>
      </p:sp>
      <p:sp>
        <p:nvSpPr>
          <p:cNvPr id="4" name="Title 1">
            <a:extLst>
              <a:ext uri="{FF2B5EF4-FFF2-40B4-BE49-F238E27FC236}">
                <a16:creationId xmlns:a16="http://schemas.microsoft.com/office/drawing/2014/main" id="{CD54674F-274C-4897-ACAC-40B21262CD5C}"/>
              </a:ext>
            </a:extLst>
          </p:cNvPr>
          <p:cNvSpPr txBox="1">
            <a:spLocks/>
          </p:cNvSpPr>
          <p:nvPr/>
        </p:nvSpPr>
        <p:spPr>
          <a:xfrm>
            <a:off x="677334" y="372534"/>
            <a:ext cx="8596668" cy="905933"/>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Diğer Popüler Naive Bayes Sınıflandırıcılar</a:t>
            </a:r>
          </a:p>
        </p:txBody>
      </p:sp>
    </p:spTree>
    <p:extLst>
      <p:ext uri="{BB962C8B-B14F-4D97-AF65-F5344CB8AC3E}">
        <p14:creationId xmlns:p14="http://schemas.microsoft.com/office/powerpoint/2010/main" val="362774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60ABE9-FFB6-477E-AF61-1971012FD8FB}"/>
              </a:ext>
            </a:extLst>
          </p:cNvPr>
          <p:cNvSpPr>
            <a:spLocks noGrp="1"/>
          </p:cNvSpPr>
          <p:nvPr>
            <p:ph type="title"/>
          </p:nvPr>
        </p:nvSpPr>
        <p:spPr>
          <a:xfrm>
            <a:off x="838200" y="365125"/>
            <a:ext cx="10515600" cy="922137"/>
          </a:xfrm>
        </p:spPr>
        <p:txBody>
          <a:bodyPr/>
          <a:lstStyle/>
          <a:p>
            <a:r>
              <a:rPr lang="tr-TR" dirty="0"/>
              <a:t>REFERANSLAR</a:t>
            </a:r>
          </a:p>
        </p:txBody>
      </p:sp>
      <p:sp>
        <p:nvSpPr>
          <p:cNvPr id="3" name="İçerik Yer Tutucusu 2">
            <a:extLst>
              <a:ext uri="{FF2B5EF4-FFF2-40B4-BE49-F238E27FC236}">
                <a16:creationId xmlns:a16="http://schemas.microsoft.com/office/drawing/2014/main" id="{1623A036-7C68-448D-ACCD-5E90F381BD73}"/>
              </a:ext>
            </a:extLst>
          </p:cNvPr>
          <p:cNvSpPr>
            <a:spLocks noGrp="1"/>
          </p:cNvSpPr>
          <p:nvPr>
            <p:ph idx="1"/>
          </p:nvPr>
        </p:nvSpPr>
        <p:spPr>
          <a:xfrm>
            <a:off x="838200" y="1287262"/>
            <a:ext cx="10515600" cy="4889701"/>
          </a:xfrm>
        </p:spPr>
        <p:txBody>
          <a:bodyPr>
            <a:normAutofit lnSpcReduction="10000"/>
          </a:bodyPr>
          <a:lstStyle/>
          <a:p>
            <a:pPr marL="0" indent="0">
              <a:buNone/>
            </a:pPr>
            <a:endParaRPr lang="tr-TR" dirty="0"/>
          </a:p>
          <a:p>
            <a:r>
              <a:rPr lang="tr-TR" u="sng" dirty="0"/>
              <a:t>https://en.wikipedia.org/wiki/Naive_Bayes_classifier</a:t>
            </a:r>
          </a:p>
          <a:p>
            <a:endParaRPr lang="tr-TR" u="sng" dirty="0"/>
          </a:p>
          <a:p>
            <a:r>
              <a:rPr lang="tr-TR" u="sng" dirty="0"/>
              <a:t>http://gerardnico.com/wiki/data_mining/naive_bayes</a:t>
            </a:r>
          </a:p>
          <a:p>
            <a:endParaRPr lang="tr-TR" u="sng" dirty="0"/>
          </a:p>
          <a:p>
            <a:r>
              <a:rPr lang="tr-TR" u="sng" dirty="0"/>
              <a:t>http://scikit-learn.org/stable/modules/naive_bayes.html</a:t>
            </a:r>
          </a:p>
          <a:p>
            <a:endParaRPr lang="tr-TR" dirty="0">
              <a:solidFill>
                <a:srgbClr val="99CA3C"/>
              </a:solidFill>
              <a:hlinkClick r:id="rId2" tooltip="http://www.stanford.edu/class/cs124/lec/naivebayes.pdf">
                <a:extLst>
                  <a:ext uri="{A12FA001-AC4F-418D-AE19-62706E023703}">
                    <ahyp:hlinkClr xmlns:ahyp="http://schemas.microsoft.com/office/drawing/2018/hyperlinkcolor" val="tx"/>
                  </a:ext>
                </a:extLst>
              </a:hlinkClick>
            </a:endParaRPr>
          </a:p>
          <a:p>
            <a:r>
              <a:rPr lang="tr-TR" dirty="0">
                <a:solidFill>
                  <a:schemeClr val="tx1"/>
                </a:solidFill>
                <a:hlinkClick r:id="rId2" tooltip="http://www.stanford.edu/class/cs124/lec/naivebayes.pdf">
                  <a:extLst>
                    <a:ext uri="{A12FA001-AC4F-418D-AE19-62706E023703}">
                      <ahyp:hlinkClr xmlns:ahyp="http://schemas.microsoft.com/office/drawing/2018/hyperlinkcolor" val="tx"/>
                    </a:ext>
                  </a:extLst>
                </a:hlinkClick>
              </a:rPr>
              <a:t>http://www.stanford.edu/class/cs124/lec/naivebayes.pdf</a:t>
            </a:r>
            <a:r>
              <a:rPr lang="tr-TR" dirty="0">
                <a:solidFill>
                  <a:schemeClr val="tx1"/>
                </a:solidFill>
              </a:rPr>
              <a:t> </a:t>
            </a:r>
          </a:p>
          <a:p>
            <a:endParaRPr lang="tr-TR" dirty="0">
              <a:solidFill>
                <a:schemeClr val="tx1"/>
              </a:solidFill>
              <a:hlinkClick r:id="rId3" tooltip="http://www.dcs.bbk.ac.uk/~dell/teaching/ir/examples/nb_example.pdf">
                <a:extLst>
                  <a:ext uri="{A12FA001-AC4F-418D-AE19-62706E023703}">
                    <ahyp:hlinkClr xmlns:ahyp="http://schemas.microsoft.com/office/drawing/2018/hyperlinkcolor" val="tx"/>
                  </a:ext>
                </a:extLst>
              </a:hlinkClick>
            </a:endParaRPr>
          </a:p>
          <a:p>
            <a:r>
              <a:rPr lang="tr-TR" dirty="0">
                <a:solidFill>
                  <a:schemeClr val="tx1"/>
                </a:solidFill>
                <a:hlinkClick r:id="rId3" tooltip="http://www.dcs.bbk.ac.uk/~dell/teaching/ir/examples/nb_example.pdf">
                  <a:extLst>
                    <a:ext uri="{A12FA001-AC4F-418D-AE19-62706E023703}">
                      <ahyp:hlinkClr xmlns:ahyp="http://schemas.microsoft.com/office/drawing/2018/hyperlinkcolor" val="tx"/>
                    </a:ext>
                  </a:extLst>
                </a:hlinkClick>
              </a:rPr>
              <a:t>http://www.dcs.bbk.ac.uk/~dell/teaching/ir/examples/nb_example.pdf</a:t>
            </a:r>
            <a:endParaRPr lang="tr-TR" dirty="0">
              <a:solidFill>
                <a:schemeClr val="tx1"/>
              </a:solidFill>
            </a:endParaRPr>
          </a:p>
          <a:p>
            <a:endParaRPr lang="tr-TR" dirty="0">
              <a:solidFill>
                <a:schemeClr val="tx1"/>
              </a:solidFill>
              <a:hlinkClick r:id="rId4" tooltip="http://en.wikipedia.org/wiki/Naive_Bayes_classifier">
                <a:extLst>
                  <a:ext uri="{A12FA001-AC4F-418D-AE19-62706E023703}">
                    <ahyp:hlinkClr xmlns:ahyp="http://schemas.microsoft.com/office/drawing/2018/hyperlinkcolor" val="tx"/>
                  </a:ext>
                </a:extLst>
              </a:hlinkClick>
            </a:endParaRPr>
          </a:p>
          <a:p>
            <a:r>
              <a:rPr lang="tr-TR" dirty="0">
                <a:solidFill>
                  <a:schemeClr val="tx1"/>
                </a:solidFill>
                <a:hlinkClick r:id="rId4" tooltip="http://en.wikipedia.org/wiki/Naive_Bayes_classifier">
                  <a:extLst>
                    <a:ext uri="{A12FA001-AC4F-418D-AE19-62706E023703}">
                      <ahyp:hlinkClr xmlns:ahyp="http://schemas.microsoft.com/office/drawing/2018/hyperlinkcolor" val="tx"/>
                    </a:ext>
                  </a:extLst>
                </a:hlinkClick>
              </a:rPr>
              <a:t>http://en.wikipedia.org/wiki/Naive_Bayes_classifier</a:t>
            </a:r>
            <a:br>
              <a:rPr lang="tr-TR" dirty="0"/>
            </a:br>
            <a:endParaRPr lang="tr-TR" dirty="0"/>
          </a:p>
        </p:txBody>
      </p:sp>
    </p:spTree>
    <p:extLst>
      <p:ext uri="{BB962C8B-B14F-4D97-AF65-F5344CB8AC3E}">
        <p14:creationId xmlns:p14="http://schemas.microsoft.com/office/powerpoint/2010/main" val="239340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9CDBC-8CBD-49C1-B5B3-34727EC468B0}"/>
              </a:ext>
            </a:extLst>
          </p:cNvPr>
          <p:cNvSpPr>
            <a:spLocks noGrp="1"/>
          </p:cNvSpPr>
          <p:nvPr>
            <p:ph idx="1"/>
          </p:nvPr>
        </p:nvSpPr>
        <p:spPr>
          <a:xfrm>
            <a:off x="677334" y="1481667"/>
            <a:ext cx="8596668" cy="4559695"/>
          </a:xfrm>
        </p:spPr>
        <p:txBody>
          <a:bodyPr/>
          <a:lstStyle/>
          <a:p>
            <a:pPr algn="ctr">
              <a:lnSpc>
                <a:spcPct val="300000"/>
              </a:lnSpc>
            </a:pPr>
            <a:endParaRPr lang="tr-TR" dirty="0"/>
          </a:p>
          <a:p>
            <a:pPr algn="ctr">
              <a:lnSpc>
                <a:spcPct val="300000"/>
              </a:lnSpc>
            </a:pPr>
            <a:r>
              <a:rPr lang="tr-TR" dirty="0"/>
              <a:t>Katıldığınız için Teşekkürler..</a:t>
            </a:r>
          </a:p>
        </p:txBody>
      </p:sp>
    </p:spTree>
    <p:extLst>
      <p:ext uri="{BB962C8B-B14F-4D97-AF65-F5344CB8AC3E}">
        <p14:creationId xmlns:p14="http://schemas.microsoft.com/office/powerpoint/2010/main" val="308397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ADDAC-C0F8-46FF-B99F-062294805365}"/>
              </a:ext>
            </a:extLst>
          </p:cNvPr>
          <p:cNvSpPr>
            <a:spLocks noGrp="1"/>
          </p:cNvSpPr>
          <p:nvPr>
            <p:ph type="title"/>
          </p:nvPr>
        </p:nvSpPr>
        <p:spPr>
          <a:xfrm>
            <a:off x="677334" y="609600"/>
            <a:ext cx="8596668" cy="931333"/>
          </a:xfrm>
        </p:spPr>
        <p:txBody>
          <a:bodyPr>
            <a:normAutofit/>
          </a:bodyPr>
          <a:lstStyle/>
          <a:p>
            <a:r>
              <a:rPr lang="tr-TR" sz="3200" dirty="0"/>
              <a:t>Naive Bayes Sınıflandırma</a:t>
            </a:r>
          </a:p>
        </p:txBody>
      </p:sp>
      <p:sp>
        <p:nvSpPr>
          <p:cNvPr id="3" name="İçerik Yer Tutucusu 2">
            <a:extLst>
              <a:ext uri="{FF2B5EF4-FFF2-40B4-BE49-F238E27FC236}">
                <a16:creationId xmlns:a16="http://schemas.microsoft.com/office/drawing/2014/main" id="{F7FDDB5D-A397-4A68-BC81-58042696F52E}"/>
              </a:ext>
            </a:extLst>
          </p:cNvPr>
          <p:cNvSpPr>
            <a:spLocks noGrp="1"/>
          </p:cNvSpPr>
          <p:nvPr>
            <p:ph idx="1"/>
          </p:nvPr>
        </p:nvSpPr>
        <p:spPr>
          <a:xfrm>
            <a:off x="677334" y="1811867"/>
            <a:ext cx="8596668" cy="4229495"/>
          </a:xfrm>
        </p:spPr>
        <p:txBody>
          <a:bodyPr>
            <a:normAutofit fontScale="92500" lnSpcReduction="20000"/>
          </a:bodyPr>
          <a:lstStyle/>
          <a:p>
            <a:r>
              <a:rPr lang="tr-TR" dirty="0" err="1"/>
              <a:t>Naive</a:t>
            </a:r>
            <a:r>
              <a:rPr lang="tr-TR" dirty="0"/>
              <a:t> </a:t>
            </a:r>
            <a:r>
              <a:rPr lang="tr-TR" dirty="0" err="1"/>
              <a:t>Bayes</a:t>
            </a:r>
            <a:r>
              <a:rPr lang="tr-TR" dirty="0"/>
              <a:t> sınıflandırma algoritması, adını Matematikçi Thomas </a:t>
            </a:r>
            <a:r>
              <a:rPr lang="tr-TR" dirty="0" err="1"/>
              <a:t>Bayes’den</a:t>
            </a:r>
            <a:r>
              <a:rPr lang="tr-TR" dirty="0"/>
              <a:t> alan bir sınıflandırma/ </a:t>
            </a:r>
            <a:r>
              <a:rPr lang="tr-TR" dirty="0" err="1"/>
              <a:t>kategorilendirme</a:t>
            </a:r>
            <a:r>
              <a:rPr lang="tr-TR" dirty="0"/>
              <a:t> algoritmasıdır. </a:t>
            </a:r>
            <a:r>
              <a:rPr lang="tr-TR" dirty="0" err="1"/>
              <a:t>Naive</a:t>
            </a:r>
            <a:r>
              <a:rPr lang="tr-TR" dirty="0"/>
              <a:t> </a:t>
            </a:r>
            <a:r>
              <a:rPr lang="tr-TR" dirty="0" err="1"/>
              <a:t>Bayes</a:t>
            </a:r>
            <a:r>
              <a:rPr lang="tr-TR" dirty="0"/>
              <a:t> sınıflandırması olasılık ilkelerine göre tanımlanmış bir dizi hesaplama ile, sisteme sunulan verilerin sınıfını yani kategorisini tespit etmeyi amaçlar.</a:t>
            </a:r>
          </a:p>
          <a:p>
            <a:endParaRPr lang="tr-TR" dirty="0"/>
          </a:p>
          <a:p>
            <a:r>
              <a:rPr lang="tr-TR" dirty="0" err="1"/>
              <a:t>Naive</a:t>
            </a:r>
            <a:r>
              <a:rPr lang="tr-TR" dirty="0"/>
              <a:t> </a:t>
            </a:r>
            <a:r>
              <a:rPr lang="tr-TR" dirty="0" err="1"/>
              <a:t>Bayes</a:t>
            </a:r>
            <a:r>
              <a:rPr lang="tr-TR" dirty="0"/>
              <a:t> sınıflandırmasında sisteme belirli bir oranda öğretilmiş veri sunulur (</a:t>
            </a:r>
            <a:r>
              <a:rPr lang="tr-TR" dirty="0" err="1"/>
              <a:t>Örn</a:t>
            </a:r>
            <a:r>
              <a:rPr lang="tr-TR" dirty="0"/>
              <a:t>: 100 adet). Öğretim için sunulan verilerin mutlaka bir sınıfı/kategorisi bulunmalıdır. Öğretilmiş veriler üzerinde yapılan olasılık işlemleri ile, sisteme sunulan yeni test verileri, daha önce elde edilmiş olasılık değerlerine göre işletilir ve verilen test verisinin hangi kategoride olduğu tespit edilmeye çalışılır. Elbette öğretilmiş veri sayısı ne kadar çok ise, test verisinin gerçek kategorisini tespit etmek o kadar kesin olabilmektedir.</a:t>
            </a:r>
          </a:p>
          <a:p>
            <a:endParaRPr lang="tr-TR" dirty="0"/>
          </a:p>
          <a:p>
            <a:r>
              <a:rPr lang="tr-TR" dirty="0" err="1"/>
              <a:t>Naive</a:t>
            </a:r>
            <a:r>
              <a:rPr lang="tr-TR" dirty="0"/>
              <a:t> </a:t>
            </a:r>
            <a:r>
              <a:rPr lang="tr-TR" dirty="0" err="1"/>
              <a:t>Bayes</a:t>
            </a:r>
            <a:r>
              <a:rPr lang="tr-TR" dirty="0"/>
              <a:t> sınıflandırma yönteminin birçok kullanım alanı bulunabilir fakat, burada neyin sınıflandırıldığından çok nasıl sınıflandırıldığı önemli. Yani öğretilecek veriler </a:t>
            </a:r>
            <a:r>
              <a:rPr lang="tr-TR" dirty="0" err="1"/>
              <a:t>binary</a:t>
            </a:r>
            <a:r>
              <a:rPr lang="tr-TR" dirty="0"/>
              <a:t> veya </a:t>
            </a:r>
            <a:r>
              <a:rPr lang="tr-TR" dirty="0" err="1"/>
              <a:t>text</a:t>
            </a:r>
            <a:r>
              <a:rPr lang="tr-TR" dirty="0"/>
              <a:t> veriler olabilir, burada veri tipinden ve ne olduğundan ziyade, bu veriler arasında nasıl bir oransal ilişki kurduğumuz önem kazanıyor.</a:t>
            </a:r>
          </a:p>
        </p:txBody>
      </p:sp>
    </p:spTree>
    <p:extLst>
      <p:ext uri="{BB962C8B-B14F-4D97-AF65-F5344CB8AC3E}">
        <p14:creationId xmlns:p14="http://schemas.microsoft.com/office/powerpoint/2010/main" val="108286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8CDC-60FB-47D1-B2B0-FD574D573E42}"/>
              </a:ext>
            </a:extLst>
          </p:cNvPr>
          <p:cNvSpPr>
            <a:spLocks noGrp="1"/>
          </p:cNvSpPr>
          <p:nvPr>
            <p:ph type="title"/>
          </p:nvPr>
        </p:nvSpPr>
        <p:spPr/>
        <p:txBody>
          <a:bodyPr>
            <a:normAutofit fontScale="90000"/>
          </a:bodyPr>
          <a:lstStyle/>
          <a:p>
            <a:r>
              <a:rPr lang="tr-TR" dirty="0"/>
              <a:t> </a:t>
            </a:r>
            <a:br>
              <a:rPr lang="tr-TR" dirty="0"/>
            </a:br>
            <a:r>
              <a:rPr lang="tr-TR" dirty="0"/>
              <a:t>Naive Bayes Uygulama Alanları </a:t>
            </a:r>
            <a:br>
              <a:rPr lang="tr-TR" dirty="0"/>
            </a:br>
            <a:endParaRPr lang="tr-TR" dirty="0"/>
          </a:p>
        </p:txBody>
      </p:sp>
      <p:sp>
        <p:nvSpPr>
          <p:cNvPr id="3" name="Content Placeholder 2">
            <a:extLst>
              <a:ext uri="{FF2B5EF4-FFF2-40B4-BE49-F238E27FC236}">
                <a16:creationId xmlns:a16="http://schemas.microsoft.com/office/drawing/2014/main" id="{7299DA17-DC3F-4C7D-9ED9-B0B09F69AF93}"/>
              </a:ext>
            </a:extLst>
          </p:cNvPr>
          <p:cNvSpPr>
            <a:spLocks noGrp="1"/>
          </p:cNvSpPr>
          <p:nvPr>
            <p:ph idx="1"/>
          </p:nvPr>
        </p:nvSpPr>
        <p:spPr/>
        <p:txBody>
          <a:bodyPr/>
          <a:lstStyle/>
          <a:p>
            <a:pPr marL="0" indent="0">
              <a:buNone/>
            </a:pPr>
            <a:r>
              <a:rPr lang="tr-TR" dirty="0"/>
              <a:t>Naive Bayes sınıflandırıcısı genel olarak veri madenciliğinde, biyomedikal mühendisliği alanında, hastalıkların ya da anormalliklerin tıbbi tanımlanmasında (otomatik olarak mühendislik ürünü tıbbi cihazlar tarafından tanı konulması), elektrokardiyografi (EKG) grafiğinin sınıflandırılmasında, elektroensefelografi (EEG) grafiklerinin ayrıştırılmasında, genetik araştırmalarında, yığın mesaj tanımlanmasında, metin ayrıştırılmasında, ürün sınıflandırma</a:t>
            </a:r>
            <a:r>
              <a:rPr lang="tr-TR" baseline="30000" dirty="0"/>
              <a:t> </a:t>
            </a:r>
            <a:r>
              <a:rPr lang="tr-TR" dirty="0"/>
              <a:t>ve diğer bazı alanlarda kullanılır.</a:t>
            </a:r>
          </a:p>
          <a:p>
            <a:pPr marL="0" indent="0">
              <a:buNone/>
            </a:pPr>
            <a:endParaRPr lang="tr-TR" dirty="0"/>
          </a:p>
        </p:txBody>
      </p:sp>
    </p:spTree>
    <p:extLst>
      <p:ext uri="{BB962C8B-B14F-4D97-AF65-F5344CB8AC3E}">
        <p14:creationId xmlns:p14="http://schemas.microsoft.com/office/powerpoint/2010/main" val="46583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B2424CE-EB51-4965-9310-37E862D64555}"/>
              </a:ext>
            </a:extLst>
          </p:cNvPr>
          <p:cNvSpPr>
            <a:spLocks noGrp="1"/>
          </p:cNvSpPr>
          <p:nvPr>
            <p:ph idx="1"/>
          </p:nvPr>
        </p:nvSpPr>
        <p:spPr>
          <a:xfrm>
            <a:off x="838200" y="88777"/>
            <a:ext cx="9050867" cy="6088186"/>
          </a:xfrm>
        </p:spPr>
        <p:txBody>
          <a:bodyPr/>
          <a:lstStyle/>
          <a:p>
            <a:pPr marL="0" indent="0">
              <a:buNone/>
            </a:pPr>
            <a:r>
              <a:rPr lang="tr-TR" dirty="0"/>
              <a:t>Örnek:</a:t>
            </a:r>
          </a:p>
          <a:p>
            <a:endParaRPr lang="tr-TR" dirty="0"/>
          </a:p>
          <a:p>
            <a:r>
              <a:rPr lang="tr-TR" dirty="0"/>
              <a:t>Aşağıda yer alan tabloda 4 adet </a:t>
            </a:r>
            <a:r>
              <a:rPr lang="tr-TR" dirty="0" err="1"/>
              <a:t>döküman</a:t>
            </a:r>
            <a:r>
              <a:rPr lang="tr-TR" dirty="0"/>
              <a:t>, bunların içerikleri ve kategorileri yer almaktadır. Tabloda yer alan bilgiler </a:t>
            </a:r>
            <a:r>
              <a:rPr lang="tr-TR" dirty="0" err="1"/>
              <a:t>Multinominal</a:t>
            </a:r>
            <a:r>
              <a:rPr lang="tr-TR" dirty="0"/>
              <a:t> </a:t>
            </a:r>
            <a:r>
              <a:rPr lang="tr-TR" dirty="0" err="1"/>
              <a:t>Naive</a:t>
            </a:r>
            <a:r>
              <a:rPr lang="tr-TR" dirty="0"/>
              <a:t> </a:t>
            </a:r>
            <a:r>
              <a:rPr lang="tr-TR" dirty="0" err="1"/>
              <a:t>Bayes</a:t>
            </a:r>
            <a:r>
              <a:rPr lang="tr-TR" dirty="0"/>
              <a:t> sınıflandırma yöntemi ile sisteme öğretilecek bilgilerdir. Buradaki amaç ise, sisteme yeni sunulan bir </a:t>
            </a:r>
            <a:r>
              <a:rPr lang="tr-TR" dirty="0" err="1"/>
              <a:t>dökümanın</a:t>
            </a:r>
            <a:r>
              <a:rPr lang="tr-TR" dirty="0"/>
              <a:t> hangi kategoriye ait olduğunu bulmaktır.</a:t>
            </a:r>
          </a:p>
          <a:p>
            <a:endParaRPr lang="tr-TR" dirty="0"/>
          </a:p>
        </p:txBody>
      </p:sp>
      <p:pic>
        <p:nvPicPr>
          <p:cNvPr id="4" name="Resim 3">
            <a:extLst>
              <a:ext uri="{FF2B5EF4-FFF2-40B4-BE49-F238E27FC236}">
                <a16:creationId xmlns:a16="http://schemas.microsoft.com/office/drawing/2014/main" id="{85ACE8A7-1075-43CE-85DB-03FC85FB1632}"/>
              </a:ext>
            </a:extLst>
          </p:cNvPr>
          <p:cNvPicPr>
            <a:picLocks noChangeAspect="1"/>
          </p:cNvPicPr>
          <p:nvPr/>
        </p:nvPicPr>
        <p:blipFill>
          <a:blip r:embed="rId2"/>
          <a:stretch>
            <a:fillRect/>
          </a:stretch>
        </p:blipFill>
        <p:spPr>
          <a:xfrm>
            <a:off x="1014942" y="3132870"/>
            <a:ext cx="8401050" cy="2581275"/>
          </a:xfrm>
          <a:prstGeom prst="rect">
            <a:avLst/>
          </a:prstGeom>
        </p:spPr>
      </p:pic>
    </p:spTree>
    <p:extLst>
      <p:ext uri="{BB962C8B-B14F-4D97-AF65-F5344CB8AC3E}">
        <p14:creationId xmlns:p14="http://schemas.microsoft.com/office/powerpoint/2010/main" val="228407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9CBAF19-A78D-4F6D-B5D8-48544A5B5611}"/>
              </a:ext>
            </a:extLst>
          </p:cNvPr>
          <p:cNvSpPr>
            <a:spLocks noGrp="1"/>
          </p:cNvSpPr>
          <p:nvPr>
            <p:ph idx="1"/>
          </p:nvPr>
        </p:nvSpPr>
        <p:spPr>
          <a:xfrm>
            <a:off x="838200" y="186267"/>
            <a:ext cx="10515600" cy="5990696"/>
          </a:xfrm>
        </p:spPr>
        <p:txBody>
          <a:bodyPr>
            <a:normAutofit/>
          </a:bodyPr>
          <a:lstStyle/>
          <a:p>
            <a:pPr marL="0" indent="0">
              <a:buNone/>
            </a:pPr>
            <a:r>
              <a:rPr lang="tr-TR" sz="1800" dirty="0"/>
              <a:t>Örneğin:</a:t>
            </a:r>
          </a:p>
          <a:p>
            <a:endParaRPr lang="tr-TR" sz="1800" dirty="0"/>
          </a:p>
          <a:p>
            <a:r>
              <a:rPr lang="tr-TR" sz="1800" dirty="0"/>
              <a:t>P(Ç) = 3/4 = 0.75 (Öğretilecek verilerde Ç kategorisindeki satırların tüm satırlara oranı)</a:t>
            </a:r>
          </a:p>
          <a:p>
            <a:endParaRPr lang="tr-TR" sz="1800" dirty="0"/>
          </a:p>
          <a:p>
            <a:r>
              <a:rPr lang="tr-TR" sz="1800" dirty="0"/>
              <a:t>P(J) = 1/4 = 0.25 (Öğretilecek verilerde Japonya kategorisindeki satırların tüm satırlara oranı)</a:t>
            </a:r>
          </a:p>
          <a:p>
            <a:endParaRPr lang="tr-TR" sz="1800" dirty="0"/>
          </a:p>
          <a:p>
            <a:r>
              <a:rPr lang="tr-TR" sz="1800" dirty="0"/>
              <a:t>Sonrasında ise, öğretilecek kelimelerin ait olduğu kategoriye göre koşullu olasılığı bulunur</a:t>
            </a:r>
          </a:p>
          <a:p>
            <a:endParaRPr lang="tr-TR" sz="1800" dirty="0"/>
          </a:p>
          <a:p>
            <a:r>
              <a:rPr lang="tr-TR" sz="1800" dirty="0"/>
              <a:t>P(X| Y)= </a:t>
            </a:r>
            <a:r>
              <a:rPr lang="tr-TR" sz="1800" dirty="0">
                <a:solidFill>
                  <a:srgbClr val="FF0000"/>
                </a:solidFill>
              </a:rPr>
              <a:t>(Y kategorisindeki satırlarda “X” ifadesinin tekrar sayısı +1)</a:t>
            </a:r>
            <a:r>
              <a:rPr lang="tr-TR" sz="1800" dirty="0"/>
              <a:t> / </a:t>
            </a:r>
            <a:r>
              <a:rPr lang="tr-TR" sz="1800" dirty="0">
                <a:solidFill>
                  <a:schemeClr val="accent1">
                    <a:lumMod val="50000"/>
                  </a:schemeClr>
                </a:solidFill>
              </a:rPr>
              <a:t>(Y kategorisindeki satırlarda bulunan tüm kelimelerin sayısı + Öğretilen veri sayısı)</a:t>
            </a:r>
          </a:p>
          <a:p>
            <a:endParaRPr lang="tr-TR" sz="1800" dirty="0">
              <a:solidFill>
                <a:schemeClr val="accent1">
                  <a:lumMod val="50000"/>
                </a:schemeClr>
              </a:solidFill>
            </a:endParaRPr>
          </a:p>
        </p:txBody>
      </p:sp>
      <p:pic>
        <p:nvPicPr>
          <p:cNvPr id="7" name="Resim 6" descr="ekran görüntüsü içeren bir resim&#10;&#10;Açıklama otomatik olarak oluşturuldu">
            <a:extLst>
              <a:ext uri="{FF2B5EF4-FFF2-40B4-BE49-F238E27FC236}">
                <a16:creationId xmlns:a16="http://schemas.microsoft.com/office/drawing/2014/main" id="{A4BF9730-3DCB-4904-A34A-8D6665F44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82" y="3985525"/>
            <a:ext cx="8478433" cy="1810003"/>
          </a:xfrm>
          <a:prstGeom prst="rect">
            <a:avLst/>
          </a:prstGeom>
        </p:spPr>
      </p:pic>
    </p:spTree>
    <p:extLst>
      <p:ext uri="{BB962C8B-B14F-4D97-AF65-F5344CB8AC3E}">
        <p14:creationId xmlns:p14="http://schemas.microsoft.com/office/powerpoint/2010/main" val="238397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482C57-8F10-4A3C-9A21-4B4A58C16E05}"/>
              </a:ext>
            </a:extLst>
          </p:cNvPr>
          <p:cNvSpPr>
            <a:spLocks noGrp="1"/>
          </p:cNvSpPr>
          <p:nvPr>
            <p:ph type="title"/>
          </p:nvPr>
        </p:nvSpPr>
        <p:spPr>
          <a:xfrm>
            <a:off x="643467" y="640080"/>
            <a:ext cx="3096427" cy="5613236"/>
          </a:xfrm>
        </p:spPr>
        <p:txBody>
          <a:bodyPr anchor="ctr">
            <a:normAutofit/>
          </a:bodyPr>
          <a:lstStyle/>
          <a:p>
            <a:r>
              <a:rPr lang="tr-TR" dirty="0">
                <a:solidFill>
                  <a:srgbClr val="FFFFFF"/>
                </a:solidFill>
              </a:rPr>
              <a:t>Yeni Bir Dokümanın Test edilmesi</a:t>
            </a:r>
          </a:p>
        </p:txBody>
      </p:sp>
      <p:sp>
        <p:nvSpPr>
          <p:cNvPr id="3" name="İçerik Yer Tutucusu 2">
            <a:extLst>
              <a:ext uri="{FF2B5EF4-FFF2-40B4-BE49-F238E27FC236}">
                <a16:creationId xmlns:a16="http://schemas.microsoft.com/office/drawing/2014/main" id="{73A36B07-DF82-4D01-A63E-FF7E75439F38}"/>
              </a:ext>
            </a:extLst>
          </p:cNvPr>
          <p:cNvSpPr>
            <a:spLocks noGrp="1"/>
          </p:cNvSpPr>
          <p:nvPr>
            <p:ph idx="1"/>
          </p:nvPr>
        </p:nvSpPr>
        <p:spPr>
          <a:xfrm>
            <a:off x="364068" y="640082"/>
            <a:ext cx="8542865" cy="2484884"/>
          </a:xfrm>
        </p:spPr>
        <p:txBody>
          <a:bodyPr anchor="ctr">
            <a:normAutofit/>
          </a:bodyPr>
          <a:lstStyle/>
          <a:p>
            <a:r>
              <a:rPr lang="tr-TR" sz="2000"/>
              <a:t>Şimdi ise herhangi bir cümlenin öğretilen 6 bilgiye göre kategorisini bulmaya çalışalım.</a:t>
            </a:r>
          </a:p>
          <a:p>
            <a:endParaRPr lang="tr-TR" sz="2000"/>
          </a:p>
          <a:p>
            <a:r>
              <a:rPr lang="tr-TR" sz="2000"/>
              <a:t>Not: Eğer test için sunulan kelimelerden herhangi  biri için olasılık değeri bulunmuyorsa, etkisini indirgemek adına çarpma işleminde etkisiz eleman olan “1” oran olarak verilebilir. (Örn: İstanbul, Lüleburgaz..)</a:t>
            </a:r>
          </a:p>
        </p:txBody>
      </p:sp>
      <p:pic>
        <p:nvPicPr>
          <p:cNvPr id="5" name="Resim 4" descr="ekran görüntüsü içeren bir resim&#10;&#10;Açıklama otomatik olarak oluşturuldu">
            <a:extLst>
              <a:ext uri="{FF2B5EF4-FFF2-40B4-BE49-F238E27FC236}">
                <a16:creationId xmlns:a16="http://schemas.microsoft.com/office/drawing/2014/main" id="{E5B1D1B2-164D-4D38-864F-9233944AD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18" y="3632200"/>
            <a:ext cx="6259964" cy="2488335"/>
          </a:xfrm>
          <a:prstGeom prst="rect">
            <a:avLst/>
          </a:prstGeom>
        </p:spPr>
      </p:pic>
    </p:spTree>
    <p:extLst>
      <p:ext uri="{BB962C8B-B14F-4D97-AF65-F5344CB8AC3E}">
        <p14:creationId xmlns:p14="http://schemas.microsoft.com/office/powerpoint/2010/main" val="289796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B409-D7F6-4DE0-8084-A3B16BEFBEE3}"/>
              </a:ext>
            </a:extLst>
          </p:cNvPr>
          <p:cNvSpPr>
            <a:spLocks noGrp="1"/>
          </p:cNvSpPr>
          <p:nvPr>
            <p:ph type="title"/>
          </p:nvPr>
        </p:nvSpPr>
        <p:spPr>
          <a:xfrm>
            <a:off x="838200" y="365126"/>
            <a:ext cx="10515600" cy="659342"/>
          </a:xfrm>
        </p:spPr>
        <p:txBody>
          <a:bodyPr>
            <a:normAutofit fontScale="90000"/>
          </a:bodyPr>
          <a:lstStyle/>
          <a:p>
            <a:r>
              <a:rPr lang="tr-TR" dirty="0"/>
              <a:t>Bayes Ağı</a:t>
            </a:r>
            <a:br>
              <a:rPr lang="tr-TR" dirty="0"/>
            </a:br>
            <a:endParaRPr lang="tr-TR" dirty="0"/>
          </a:p>
        </p:txBody>
      </p:sp>
      <p:sp>
        <p:nvSpPr>
          <p:cNvPr id="3" name="Content Placeholder 2">
            <a:extLst>
              <a:ext uri="{FF2B5EF4-FFF2-40B4-BE49-F238E27FC236}">
                <a16:creationId xmlns:a16="http://schemas.microsoft.com/office/drawing/2014/main" id="{5C406935-8A6F-4203-9D39-B4E24D24D2EC}"/>
              </a:ext>
            </a:extLst>
          </p:cNvPr>
          <p:cNvSpPr>
            <a:spLocks noGrp="1"/>
          </p:cNvSpPr>
          <p:nvPr>
            <p:ph idx="1"/>
          </p:nvPr>
        </p:nvSpPr>
        <p:spPr>
          <a:xfrm>
            <a:off x="838200" y="1303867"/>
            <a:ext cx="9880600" cy="4873096"/>
          </a:xfrm>
        </p:spPr>
        <p:txBody>
          <a:bodyPr>
            <a:normAutofit/>
          </a:bodyPr>
          <a:lstStyle/>
          <a:p>
            <a:pPr marL="0" indent="0">
              <a:buNone/>
            </a:pPr>
            <a:r>
              <a:rPr lang="tr-TR" dirty="0"/>
              <a:t>Bir Bayes ağı, Bayes modeli ya da olasılıksal yönlü dönüşsüz çizge modeli bir olasılık çizgisel modelidir birbirleriyle koşulsal bağlılıklara sahip bir rassal değişkenler kümesini yönlü dönüşsüz çizge(YDÇ) şeklinde ifade eder. Örneğin, bir Bayes ağı kullanılarak hastalıklar ve semptomları arasındaki olasılıksal koşul ilişkileri modellenebilir. Bu model kullanılarak, bir kişide görülen semptomlar verildiğinde bu kişinin bazı hastalıklara sahip olma olasılıkları hesaplanabilir.Bayes ağları, her düğümü bir rassal değişkeni ifade eden YDÇ'lerdir.Gözlemlenebilir nicelikler, gizli değişkenler, bilinmeyen parametreler ya da hipotezler birer Bayes rassal değişkeni olabilirler. Birbirine herhangi bir şekilde bağlı olmayan düğümler birbirlerinden koşulsal bağımzsızdırlar. Her düğüm, girdi olarak ebeveyn düğümlerinin değerlerini alan ve çıktı olarak o düğümün ifade ettiği değişkenin alabileceği değerlerin olasılıklarını (duruma göre olasılık dağılımını) veren bir olasılık fonksiyonu ile ilişkilendirilmiştir.</a:t>
            </a:r>
          </a:p>
          <a:p>
            <a:endParaRPr lang="tr-TR" dirty="0"/>
          </a:p>
        </p:txBody>
      </p:sp>
    </p:spTree>
    <p:extLst>
      <p:ext uri="{BB962C8B-B14F-4D97-AF65-F5344CB8AC3E}">
        <p14:creationId xmlns:p14="http://schemas.microsoft.com/office/powerpoint/2010/main" val="1064251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5E316-4ADC-4D0D-8B7E-650610267807}"/>
              </a:ext>
            </a:extLst>
          </p:cNvPr>
          <p:cNvSpPr>
            <a:spLocks noGrp="1"/>
          </p:cNvSpPr>
          <p:nvPr>
            <p:ph idx="1"/>
          </p:nvPr>
        </p:nvSpPr>
        <p:spPr>
          <a:xfrm>
            <a:off x="838200" y="389467"/>
            <a:ext cx="10515600" cy="5787496"/>
          </a:xfrm>
        </p:spPr>
        <p:txBody>
          <a:bodyPr/>
          <a:lstStyle/>
          <a:p>
            <a:r>
              <a:rPr lang="tr-TR" dirty="0"/>
              <a:t>Örneğin, eğer ebeveyn düğüm Bool değişkenini ifade ediyorsa olasılık fonksiyonu hücreli bir tablo ile gösterilebilir; ebeveyn değişkenlerinin alabileceği doğru ya da yanlış değerlerinin her biri için bir hücre.</a:t>
            </a:r>
          </a:p>
          <a:p>
            <a:r>
              <a:rPr lang="tr-TR" dirty="0"/>
              <a:t>Benzer fikirler yönsüz ve duruma göre dönüşlü çizgeler üzerinde uygulanabilir; böyleleri Markov Ağları olarak adlandırılır.</a:t>
            </a:r>
          </a:p>
          <a:p>
            <a:r>
              <a:rPr lang="tr-TR" dirty="0"/>
              <a:t>Bayes ağları üzerinde çıkarsama ve öğrenme yapan verimli algoritmalar vardır. Bir değişkenler dizisini modelleyen Bayes ağlarına dinamik bayes ağları denir.</a:t>
            </a:r>
          </a:p>
          <a:p>
            <a:pPr marL="0" indent="0">
              <a:buNone/>
            </a:pPr>
            <a:endParaRPr lang="tr-TR" dirty="0"/>
          </a:p>
          <a:p>
            <a:pPr marL="0" indent="0">
              <a:buNone/>
            </a:pPr>
            <a:r>
              <a:rPr lang="tr-TR" dirty="0"/>
              <a:t>Basit bir Bayes ağı. Yağmur yağma durumu fıskiyenin </a:t>
            </a:r>
          </a:p>
          <a:p>
            <a:pPr marL="0" indent="0">
              <a:buNone/>
            </a:pPr>
            <a:r>
              <a:rPr lang="tr-TR" dirty="0"/>
              <a:t>çalışma olasılığını etkiler. Çimlerin ıslak olma olasılığı </a:t>
            </a:r>
          </a:p>
          <a:p>
            <a:pPr marL="0" indent="0">
              <a:buNone/>
            </a:pPr>
            <a:r>
              <a:rPr lang="tr-TR" dirty="0"/>
              <a:t>ise hem fıskiyeye hem de yağmura bağlıdır.</a:t>
            </a:r>
          </a:p>
          <a:p>
            <a:pPr marL="0" indent="0">
              <a:buNone/>
            </a:pPr>
            <a:endParaRPr lang="tr-TR" dirty="0"/>
          </a:p>
        </p:txBody>
      </p:sp>
      <p:pic>
        <p:nvPicPr>
          <p:cNvPr id="4" name="Resim 52">
            <a:extLst>
              <a:ext uri="{FF2B5EF4-FFF2-40B4-BE49-F238E27FC236}">
                <a16:creationId xmlns:a16="http://schemas.microsoft.com/office/drawing/2014/main" id="{D8665E4C-D972-4543-A0A4-4F18AB3FA4BC}"/>
              </a:ext>
            </a:extLst>
          </p:cNvPr>
          <p:cNvPicPr/>
          <p:nvPr/>
        </p:nvPicPr>
        <p:blipFill>
          <a:blip r:embed="rId2">
            <a:extLst>
              <a:ext uri="{28A0092B-C50C-407E-A947-70E740481C1C}">
                <a14:useLocalDpi xmlns:a14="http://schemas.microsoft.com/office/drawing/2010/main" val="0"/>
              </a:ext>
            </a:extLst>
          </a:blip>
          <a:stretch>
            <a:fillRect/>
          </a:stretch>
        </p:blipFill>
        <p:spPr>
          <a:xfrm>
            <a:off x="6805082" y="3031067"/>
            <a:ext cx="2609850" cy="1718734"/>
          </a:xfrm>
          <a:prstGeom prst="rect">
            <a:avLst/>
          </a:prstGeom>
        </p:spPr>
      </p:pic>
    </p:spTree>
    <p:extLst>
      <p:ext uri="{BB962C8B-B14F-4D97-AF65-F5344CB8AC3E}">
        <p14:creationId xmlns:p14="http://schemas.microsoft.com/office/powerpoint/2010/main" val="102945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F41F-C0E5-4BB5-B326-67DA3227C963}"/>
              </a:ext>
            </a:extLst>
          </p:cNvPr>
          <p:cNvSpPr>
            <a:spLocks noGrp="1"/>
          </p:cNvSpPr>
          <p:nvPr>
            <p:ph type="title"/>
          </p:nvPr>
        </p:nvSpPr>
        <p:spPr>
          <a:xfrm>
            <a:off x="677334" y="609600"/>
            <a:ext cx="8596668" cy="880533"/>
          </a:xfrm>
        </p:spPr>
        <p:txBody>
          <a:bodyPr/>
          <a:lstStyle/>
          <a:p>
            <a:r>
              <a:rPr lang="tr-TR" dirty="0"/>
              <a:t>Bayes </a:t>
            </a:r>
            <a:r>
              <a:rPr lang="tr-TR" sz="3200" dirty="0"/>
              <a:t>Teoremi</a:t>
            </a:r>
            <a:r>
              <a:rPr lang="tr-TR" dirty="0"/>
              <a:t>:</a:t>
            </a:r>
          </a:p>
        </p:txBody>
      </p:sp>
      <p:sp>
        <p:nvSpPr>
          <p:cNvPr id="3" name="Content Placeholder 2">
            <a:extLst>
              <a:ext uri="{FF2B5EF4-FFF2-40B4-BE49-F238E27FC236}">
                <a16:creationId xmlns:a16="http://schemas.microsoft.com/office/drawing/2014/main" id="{CD1F7403-2155-488A-90E2-516257FBA7B4}"/>
              </a:ext>
            </a:extLst>
          </p:cNvPr>
          <p:cNvSpPr>
            <a:spLocks noGrp="1"/>
          </p:cNvSpPr>
          <p:nvPr>
            <p:ph idx="1"/>
          </p:nvPr>
        </p:nvSpPr>
        <p:spPr>
          <a:xfrm>
            <a:off x="677334" y="1744133"/>
            <a:ext cx="8596668" cy="4297229"/>
          </a:xfrm>
        </p:spPr>
        <p:txBody>
          <a:bodyPr>
            <a:normAutofit/>
          </a:bodyPr>
          <a:lstStyle/>
          <a:p>
            <a:r>
              <a:rPr lang="tr-TR" dirty="0"/>
              <a:t>Bayes Teoremi bir binom dağılımının parameteresinin olasılık dağılımının hesaplanmasını incelemekte olan, İngiliz Rahip Thomas Bayes tarafından bulunmuştur. Bu çalışma Bayes yaşamakta iken yayınlanmamış; ancak Bayes'in ölümünden sonra 1763’te yakın arkadaşı olan "Richard Price" tarafından yayına hazırlanıp bastırılmıştır.</a:t>
            </a:r>
          </a:p>
          <a:p>
            <a:r>
              <a:rPr lang="tr-TR" dirty="0"/>
              <a:t>Bayes'in çalışmalarından haberdar olmayan Fransız matematikci Pierre Simon Laplace aynı sonuçları aynen sırf kendi gayretiyle yeniden çıkartıp genişleterek 1774’te yazdığı bir makalede yayınlamıştır.</a:t>
            </a:r>
          </a:p>
          <a:p>
            <a:r>
              <a:rPr lang="tr-TR" dirty="0"/>
              <a:t>Bir Amerikan istatistik profesörü (Stigler 1983), yaptığı bir araştırma sonucunda, Bayes Teoremi'nin, Bayes'ten bir süre önce Nicholas Saunderson tarafından bulunduğunu öne sürmüştür.</a:t>
            </a:r>
          </a:p>
          <a:p>
            <a:pPr marL="0" indent="0">
              <a:buNone/>
            </a:pPr>
            <a:endParaRPr lang="tr-TR" dirty="0"/>
          </a:p>
        </p:txBody>
      </p:sp>
    </p:spTree>
    <p:extLst>
      <p:ext uri="{BB962C8B-B14F-4D97-AF65-F5344CB8AC3E}">
        <p14:creationId xmlns:p14="http://schemas.microsoft.com/office/powerpoint/2010/main" val="3419961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TotalTime>
  <Words>1235</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Naive Bayes Sınıflandırma Algoritması</vt:lpstr>
      <vt:lpstr>Naive Bayes Sınıflandırma</vt:lpstr>
      <vt:lpstr>  Naive Bayes Uygulama Alanları  </vt:lpstr>
      <vt:lpstr>PowerPoint Presentation</vt:lpstr>
      <vt:lpstr>PowerPoint Presentation</vt:lpstr>
      <vt:lpstr>Yeni Bir Dokümanın Test edilmesi</vt:lpstr>
      <vt:lpstr>Bayes Ağı </vt:lpstr>
      <vt:lpstr>PowerPoint Presentation</vt:lpstr>
      <vt:lpstr>Bayes Teoremi:</vt:lpstr>
      <vt:lpstr> </vt:lpstr>
      <vt:lpstr>Gaussian Naive Bayes Sınıflandırıcı  </vt:lpstr>
      <vt:lpstr>PowerPoint Presentation</vt:lpstr>
      <vt:lpstr>Diğer Popüler Naive Bayes Sınıflandırıcılar:  </vt:lpstr>
      <vt:lpstr>REFERANSLAR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Sınıflandırma Algoritması</dc:title>
  <dc:creator>Ayse Gunes</dc:creator>
  <cp:lastModifiedBy>ahmet budak</cp:lastModifiedBy>
  <cp:revision>19</cp:revision>
  <dcterms:created xsi:type="dcterms:W3CDTF">2020-04-16T03:11:40Z</dcterms:created>
  <dcterms:modified xsi:type="dcterms:W3CDTF">2020-04-17T08:46:41Z</dcterms:modified>
</cp:coreProperties>
</file>