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4c1b25e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4c1b25e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4c1b25e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4c1b25e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4c1b25e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4c1b25e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4c1b25e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4c1b25e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4c1b25e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4c1b25e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4c6c5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4c6c5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4c6c5b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4c6c5b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4c6c5b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4c6c5b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4c6c5b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4c6c5b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34c6c5b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34c6c5b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4c1b25e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4c1b25e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4c1b25e8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4c1b25e8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34c1b25e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34c1b25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4c1b25e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4c1b25e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34c1b25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4c1b25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4c1b25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4c1b25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4c1b25e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4c1b25e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34c1b25e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4c1b25e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34c1b25e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34c1b25e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Support-vector_machine" TargetMode="External"/><Relationship Id="rId4" Type="http://schemas.openxmlformats.org/officeDocument/2006/relationships/hyperlink" Target="https://devhunteryz.wordpress.com/2017/09/29/desktek-vektor-makinelerisupport-vector-machines/" TargetMode="External"/><Relationship Id="rId5" Type="http://schemas.openxmlformats.org/officeDocument/2006/relationships/hyperlink" Target="https://veribilimcisi.com/2017/07/19/destek-vektor-makineleri-support-vector-machine/" TargetMode="External"/><Relationship Id="rId6" Type="http://schemas.openxmlformats.org/officeDocument/2006/relationships/hyperlink" Target="https://medium.com/@k.ulgen90/makine-%C3%B6%C4%9Frenimi-b%C3%B6l%C3%BCm-4-destek-vekt%C3%B6r-makineleri-2f801082405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DESTEK VEKTÖR </a:t>
            </a:r>
            <a:endParaRPr/>
          </a:p>
          <a:p>
            <a:pPr indent="0" lvl="0" marL="0" rtl="0" algn="l">
              <a:spcBef>
                <a:spcPts val="0"/>
              </a:spcBef>
              <a:spcAft>
                <a:spcPts val="0"/>
              </a:spcAft>
              <a:buNone/>
            </a:pPr>
            <a:r>
              <a:rPr lang="tr"/>
              <a:t>MAKİNELERİ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u="sng"/>
              <a:t>HAZIRLAYANLAR:</a:t>
            </a:r>
            <a:endParaRPr u="sng"/>
          </a:p>
          <a:p>
            <a:pPr indent="0" lvl="0" marL="0" rtl="0" algn="l">
              <a:spcBef>
                <a:spcPts val="0"/>
              </a:spcBef>
              <a:spcAft>
                <a:spcPts val="0"/>
              </a:spcAft>
              <a:buNone/>
            </a:pPr>
            <a:r>
              <a:rPr lang="tr"/>
              <a:t>ORHUN ÖZDEMİR</a:t>
            </a:r>
            <a:endParaRPr/>
          </a:p>
          <a:p>
            <a:pPr indent="0" lvl="0" marL="0" rtl="0" algn="l">
              <a:spcBef>
                <a:spcPts val="0"/>
              </a:spcBef>
              <a:spcAft>
                <a:spcPts val="0"/>
              </a:spcAft>
              <a:buNone/>
            </a:pPr>
            <a:r>
              <a:rPr lang="tr"/>
              <a:t>CENGİZHAN CEYLAN</a:t>
            </a:r>
            <a:endParaRPr/>
          </a:p>
          <a:p>
            <a:pPr indent="0" lvl="0" marL="0" rtl="0" algn="l">
              <a:spcBef>
                <a:spcPts val="0"/>
              </a:spcBef>
              <a:spcAft>
                <a:spcPts val="0"/>
              </a:spcAft>
              <a:buNone/>
            </a:pPr>
            <a:r>
              <a:rPr lang="tr"/>
              <a:t>TAHA FURKAN CANSİZOĞLU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4822030" y="640175"/>
            <a:ext cx="3899700" cy="30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Veri sınıfları ve karar doğrusu arasındaki en uzak mesafeyi bulmak için ilk olarak veri sınıfları arasında birbirlerine en yakın veri noktalarını seçiyoruz bu noktalar bizim destek vektörlerimiz olacak . </a:t>
            </a:r>
            <a:endParaRPr/>
          </a:p>
        </p:txBody>
      </p:sp>
      <p:pic>
        <p:nvPicPr>
          <p:cNvPr descr="destekornek3" id="128" name="Google Shape;128;p22"/>
          <p:cNvPicPr preferRelativeResize="0"/>
          <p:nvPr/>
        </p:nvPicPr>
        <p:blipFill>
          <a:blip r:embed="rId3">
            <a:alphaModFix/>
          </a:blip>
          <a:stretch>
            <a:fillRect/>
          </a:stretch>
        </p:blipFill>
        <p:spPr>
          <a:xfrm>
            <a:off x="151200" y="547200"/>
            <a:ext cx="4485600" cy="358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688200" y="529338"/>
            <a:ext cx="7931925" cy="408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4811225" y="661775"/>
            <a:ext cx="3897300" cy="37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Destek vektörünün  bulunduğu noktadan geçecek şekilde doğru çiziyoruz bu doğru bizim veri sınıfımız için  sınır çizgimiz olacak. Her sınır çizgisine eşit uzaklıkta bulunan doğruda  bizim  karar doğrumuzdur. Aradaki mesafeyi en üst düzeye çıkarmak, gelecekteki veri noktalarının daha güvenli bir şekilde sınıflandırılabilmesi için bir miktar takviye sağlar.</a:t>
            </a:r>
            <a:endParaRPr/>
          </a:p>
        </p:txBody>
      </p:sp>
      <p:pic>
        <p:nvPicPr>
          <p:cNvPr descr="destekornek3" id="139" name="Google Shape;139;p24"/>
          <p:cNvPicPr preferRelativeResize="0"/>
          <p:nvPr/>
        </p:nvPicPr>
        <p:blipFill>
          <a:blip r:embed="rId3">
            <a:alphaModFix/>
          </a:blip>
          <a:stretch>
            <a:fillRect/>
          </a:stretch>
        </p:blipFill>
        <p:spPr>
          <a:xfrm>
            <a:off x="151200" y="547200"/>
            <a:ext cx="4472057" cy="358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4811225" y="661775"/>
            <a:ext cx="3897300" cy="37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111111"/>
                </a:solidFill>
              </a:rPr>
              <a:t>Burada görüldüğü üzere C nin A ve B doğrularına göre uzaklığı yani marjı daha fazladır. Dolayısıyla seçmemiz gereken doğru C doğrusudur. Üç doğru arasından veri kümelerine daha uzak olan doğruyu seçmemizin başka bir nedeni sağlamlıktır. Düşük kenar boşluğu olan bir doğru(Hiper Düzlem) seçersek, yakın olduğu veri kümesine göre bir işlem yapar ve doğru sonuçtan sapmalar gerçekleşir.  </a:t>
            </a:r>
            <a:endParaRPr/>
          </a:p>
        </p:txBody>
      </p:sp>
      <p:pic>
        <p:nvPicPr>
          <p:cNvPr descr="destekornek3" id="145" name="Google Shape;145;p25"/>
          <p:cNvPicPr preferRelativeResize="0"/>
          <p:nvPr/>
        </p:nvPicPr>
        <p:blipFill>
          <a:blip r:embed="rId3">
            <a:alphaModFix/>
          </a:blip>
          <a:stretch>
            <a:fillRect/>
          </a:stretch>
        </p:blipFill>
        <p:spPr>
          <a:xfrm>
            <a:off x="151200" y="547200"/>
            <a:ext cx="4472057" cy="358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460400" y="384250"/>
            <a:ext cx="4683600" cy="12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Doğrusal Olmayan Destek Vektör Makineleri Nasıl Çalışır?</a:t>
            </a:r>
            <a:endParaRPr>
              <a:solidFill>
                <a:schemeClr val="dk1"/>
              </a:solidFill>
            </a:endParaRPr>
          </a:p>
        </p:txBody>
      </p:sp>
      <p:sp>
        <p:nvSpPr>
          <p:cNvPr id="151" name="Google Shape;151;p26"/>
          <p:cNvSpPr txBox="1"/>
          <p:nvPr>
            <p:ph idx="1" type="body"/>
          </p:nvPr>
        </p:nvSpPr>
        <p:spPr>
          <a:xfrm>
            <a:off x="4460400" y="1866450"/>
            <a:ext cx="4600200" cy="26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tr"/>
              <a:t>DVM’nin doğrusal olan veri nasıl ayırdıklarını gördük. Fakat veri grupları her zaman doğrusal hatta çoğunlukla doğrusal olmaz. Tabi bu durumlarda da doğrusal DVM’ye göre işlem yapabiliriz fakat sonuç verilen veri kümelerinden birine daha yakın  veya hatalı olabilir ve bu DVM’nin yüksek doğruluk avantajına pekte uymayan bir durum. </a:t>
            </a:r>
            <a:endParaRPr/>
          </a:p>
          <a:p>
            <a:pPr indent="0" lvl="0" marL="0" rtl="0" algn="l">
              <a:spcBef>
                <a:spcPts val="160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152400" y="547200"/>
            <a:ext cx="4213001" cy="341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4480675" y="547200"/>
            <a:ext cx="4600200" cy="40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Peki böyle durumlarda ne yaparsak elde ettiğimiz sonuç yüksek doğruluk oranına sahip olur?</a:t>
            </a:r>
            <a:endParaRPr/>
          </a:p>
          <a:p>
            <a:pPr indent="0" lvl="0" marL="0" rtl="0" algn="l">
              <a:spcBef>
                <a:spcPts val="1600"/>
              </a:spcBef>
              <a:spcAft>
                <a:spcPts val="1600"/>
              </a:spcAft>
              <a:buNone/>
            </a:pPr>
            <a:r>
              <a:rPr lang="tr"/>
              <a:t> DVM bu sorunu verilen veri gruplarını kendi oluşturduğu z eksenine taşıyarak çözer. Verilen verileri z eksenine taşırken koordinatlarını </a:t>
            </a:r>
            <a:r>
              <a:rPr lang="tr">
                <a:solidFill>
                  <a:srgbClr val="111111"/>
                </a:solidFill>
              </a:rPr>
              <a:t>z=x^2+y^2</a:t>
            </a:r>
            <a:r>
              <a:rPr lang="tr"/>
              <a:t> denklemine yazarak elde ettiği değere göre yerleştirir. </a:t>
            </a:r>
            <a:endParaRPr/>
          </a:p>
        </p:txBody>
      </p:sp>
      <p:pic>
        <p:nvPicPr>
          <p:cNvPr id="158" name="Google Shape;158;p27"/>
          <p:cNvPicPr preferRelativeResize="0"/>
          <p:nvPr/>
        </p:nvPicPr>
        <p:blipFill>
          <a:blip r:embed="rId3">
            <a:alphaModFix/>
          </a:blip>
          <a:stretch>
            <a:fillRect/>
          </a:stretch>
        </p:blipFill>
        <p:spPr>
          <a:xfrm>
            <a:off x="152400" y="547200"/>
            <a:ext cx="4213001" cy="341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8"/>
          <p:cNvPicPr preferRelativeResize="0"/>
          <p:nvPr/>
        </p:nvPicPr>
        <p:blipFill rotWithShape="1">
          <a:blip r:embed="rId3">
            <a:alphaModFix/>
          </a:blip>
          <a:srcRect b="0" l="0" r="50000" t="1048"/>
          <a:stretch/>
        </p:blipFill>
        <p:spPr>
          <a:xfrm>
            <a:off x="326954" y="489100"/>
            <a:ext cx="3409699" cy="3214451"/>
          </a:xfrm>
          <a:prstGeom prst="rect">
            <a:avLst/>
          </a:prstGeom>
          <a:noFill/>
          <a:ln>
            <a:noFill/>
          </a:ln>
        </p:spPr>
      </p:pic>
      <p:pic>
        <p:nvPicPr>
          <p:cNvPr id="164" name="Google Shape;164;p28"/>
          <p:cNvPicPr preferRelativeResize="0"/>
          <p:nvPr/>
        </p:nvPicPr>
        <p:blipFill>
          <a:blip r:embed="rId4">
            <a:alphaModFix/>
          </a:blip>
          <a:stretch>
            <a:fillRect/>
          </a:stretch>
        </p:blipFill>
        <p:spPr>
          <a:xfrm>
            <a:off x="4368675" y="529300"/>
            <a:ext cx="3803719" cy="3134050"/>
          </a:xfrm>
          <a:prstGeom prst="rect">
            <a:avLst/>
          </a:prstGeom>
          <a:noFill/>
          <a:ln>
            <a:noFill/>
          </a:ln>
        </p:spPr>
      </p:pic>
      <p:sp>
        <p:nvSpPr>
          <p:cNvPr id="165" name="Google Shape;165;p28"/>
          <p:cNvSpPr txBox="1"/>
          <p:nvPr/>
        </p:nvSpPr>
        <p:spPr>
          <a:xfrm>
            <a:off x="234300" y="3931225"/>
            <a:ext cx="84807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latin typeface="Lato"/>
                <a:ea typeface="Lato"/>
                <a:cs typeface="Lato"/>
                <a:sym typeface="Lato"/>
              </a:rPr>
              <a:t>Şeklimizi z-eksenine taşıdığımızda elde ettiğimiz görüntü ilk resimde gösterdiğimiz resimdeki gibi oluyor. İkinci resim ise z ekseninden bakıldığında verilerimizin z-ekseninin pozitif tarafında nasıl yerleştiğini görmekteyiz.</a:t>
            </a:r>
            <a:endParaRPr>
              <a:latin typeface="Lato"/>
              <a:ea typeface="Lato"/>
              <a:cs typeface="Lato"/>
              <a:sym typeface="Lato"/>
            </a:endParaRPr>
          </a:p>
        </p:txBody>
      </p:sp>
      <p:sp>
        <p:nvSpPr>
          <p:cNvPr id="166" name="Google Shape;166;p28"/>
          <p:cNvSpPr/>
          <p:nvPr/>
        </p:nvSpPr>
        <p:spPr>
          <a:xfrm>
            <a:off x="5929300" y="575225"/>
            <a:ext cx="275400" cy="21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t>Z</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9"/>
          <p:cNvPicPr preferRelativeResize="0"/>
          <p:nvPr/>
        </p:nvPicPr>
        <p:blipFill rotWithShape="1">
          <a:blip r:embed="rId3">
            <a:alphaModFix/>
          </a:blip>
          <a:srcRect b="-12905" l="0" r="0" t="0"/>
          <a:stretch/>
        </p:blipFill>
        <p:spPr>
          <a:xfrm>
            <a:off x="0" y="183700"/>
            <a:ext cx="3121275" cy="2388050"/>
          </a:xfrm>
          <a:prstGeom prst="rect">
            <a:avLst/>
          </a:prstGeom>
          <a:noFill/>
          <a:ln>
            <a:noFill/>
          </a:ln>
        </p:spPr>
      </p:pic>
      <p:sp>
        <p:nvSpPr>
          <p:cNvPr id="172" name="Google Shape;172;p29"/>
          <p:cNvSpPr txBox="1"/>
          <p:nvPr>
            <p:ph idx="1" type="body"/>
          </p:nvPr>
        </p:nvSpPr>
        <p:spPr>
          <a:xfrm>
            <a:off x="4314225" y="599325"/>
            <a:ext cx="4312500" cy="401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Burada ise doğrusalda yaptığımız gibi veri gruplarına göre marjı en yüksek olan yerden bir hiper düzlem oluşturuyor ve veri gruplarımızı ayırıyoruz.</a:t>
            </a:r>
            <a:endParaRPr/>
          </a:p>
        </p:txBody>
      </p:sp>
      <p:pic>
        <p:nvPicPr>
          <p:cNvPr id="173" name="Google Shape;173;p29"/>
          <p:cNvPicPr preferRelativeResize="0"/>
          <p:nvPr/>
        </p:nvPicPr>
        <p:blipFill rotWithShape="1">
          <a:blip r:embed="rId4">
            <a:alphaModFix/>
          </a:blip>
          <a:srcRect b="10707" l="0" r="50000" t="6736"/>
          <a:stretch/>
        </p:blipFill>
        <p:spPr>
          <a:xfrm>
            <a:off x="0" y="2103325"/>
            <a:ext cx="3409699" cy="2681974"/>
          </a:xfrm>
          <a:prstGeom prst="rect">
            <a:avLst/>
          </a:prstGeom>
          <a:noFill/>
          <a:ln>
            <a:noFill/>
          </a:ln>
        </p:spPr>
      </p:pic>
      <p:sp>
        <p:nvSpPr>
          <p:cNvPr id="174" name="Google Shape;174;p29"/>
          <p:cNvSpPr/>
          <p:nvPr/>
        </p:nvSpPr>
        <p:spPr>
          <a:xfrm>
            <a:off x="1171675" y="183700"/>
            <a:ext cx="257100" cy="20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t>Z</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0"/>
          <p:cNvPicPr preferRelativeResize="0"/>
          <p:nvPr/>
        </p:nvPicPr>
        <p:blipFill rotWithShape="1">
          <a:blip r:embed="rId3">
            <a:alphaModFix/>
          </a:blip>
          <a:srcRect b="0" l="48049" r="0" t="0"/>
          <a:stretch/>
        </p:blipFill>
        <p:spPr>
          <a:xfrm>
            <a:off x="842975" y="1680825"/>
            <a:ext cx="3249376" cy="3008900"/>
          </a:xfrm>
          <a:prstGeom prst="rect">
            <a:avLst/>
          </a:prstGeom>
          <a:noFill/>
          <a:ln>
            <a:noFill/>
          </a:ln>
        </p:spPr>
      </p:pic>
      <p:sp>
        <p:nvSpPr>
          <p:cNvPr id="180" name="Google Shape;180;p30"/>
          <p:cNvSpPr txBox="1"/>
          <p:nvPr/>
        </p:nvSpPr>
        <p:spPr>
          <a:xfrm>
            <a:off x="795000" y="652125"/>
            <a:ext cx="81102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latin typeface="Lato"/>
                <a:ea typeface="Lato"/>
                <a:cs typeface="Lato"/>
                <a:sym typeface="Lato"/>
              </a:rPr>
              <a:t>Veri gruplarını ayırdığımız hiper düzlemi iki boyuta taşıdığımızda elde ettiğimiz görüntü bu şekilde oluyor. Dikkat ederseniz çizilen sınırın marjı tam istediğimiz gibi iki veri grubunu ayırmış. DVM bu işlem sayesinde doğrusal olmayan veri gruplarını bile yüksek doğruluk oranı ile çözer.</a:t>
            </a:r>
            <a:endParaRPr>
              <a:latin typeface="Lato"/>
              <a:ea typeface="Lato"/>
              <a:cs typeface="Lato"/>
              <a:sym typeface="Lato"/>
            </a:endParaRPr>
          </a:p>
        </p:txBody>
      </p:sp>
      <p:pic>
        <p:nvPicPr>
          <p:cNvPr id="181" name="Google Shape;181;p30"/>
          <p:cNvPicPr preferRelativeResize="0"/>
          <p:nvPr/>
        </p:nvPicPr>
        <p:blipFill>
          <a:blip r:embed="rId4">
            <a:alphaModFix/>
          </a:blip>
          <a:stretch>
            <a:fillRect/>
          </a:stretch>
        </p:blipFill>
        <p:spPr>
          <a:xfrm>
            <a:off x="5336675" y="1811550"/>
            <a:ext cx="3375650" cy="287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26575" y="784675"/>
            <a:ext cx="8733900" cy="245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tr" sz="3000">
                <a:solidFill>
                  <a:schemeClr val="dk1"/>
                </a:solidFill>
              </a:rPr>
              <a:t>Dinlediğiniz için teşekkür ederiz.</a:t>
            </a:r>
            <a:endParaRPr b="1" sz="3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Sunum İçeriği:</a:t>
            </a:r>
            <a:endParaRPr>
              <a:solidFill>
                <a:schemeClr val="dk1"/>
              </a:solidFill>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Tarihçesi</a:t>
            </a:r>
            <a:endParaRPr/>
          </a:p>
          <a:p>
            <a:pPr indent="-342900" lvl="0" marL="457200" rtl="0" algn="l">
              <a:spcBef>
                <a:spcPts val="0"/>
              </a:spcBef>
              <a:spcAft>
                <a:spcPts val="0"/>
              </a:spcAft>
              <a:buSzPts val="1800"/>
              <a:buChar char="●"/>
            </a:pPr>
            <a:r>
              <a:rPr lang="tr"/>
              <a:t>Destek Vektör Makineleri Nedir?</a:t>
            </a:r>
            <a:endParaRPr/>
          </a:p>
          <a:p>
            <a:pPr indent="-342900" lvl="0" marL="457200" rtl="0" algn="l">
              <a:spcBef>
                <a:spcPts val="0"/>
              </a:spcBef>
              <a:spcAft>
                <a:spcPts val="0"/>
              </a:spcAft>
              <a:buSzPts val="1800"/>
              <a:buChar char="●"/>
            </a:pPr>
            <a:r>
              <a:rPr lang="tr"/>
              <a:t>Avantajları</a:t>
            </a:r>
            <a:endParaRPr/>
          </a:p>
          <a:p>
            <a:pPr indent="-342900" lvl="0" marL="457200" rtl="0" algn="l">
              <a:spcBef>
                <a:spcPts val="0"/>
              </a:spcBef>
              <a:spcAft>
                <a:spcPts val="0"/>
              </a:spcAft>
              <a:buSzPts val="1800"/>
              <a:buChar char="●"/>
            </a:pPr>
            <a:r>
              <a:rPr lang="tr"/>
              <a:t>Kullanım Alanları</a:t>
            </a:r>
            <a:endParaRPr/>
          </a:p>
          <a:p>
            <a:pPr indent="-342900" lvl="0" marL="457200" rtl="0" algn="l">
              <a:spcBef>
                <a:spcPts val="0"/>
              </a:spcBef>
              <a:spcAft>
                <a:spcPts val="0"/>
              </a:spcAft>
              <a:buSzPts val="1800"/>
              <a:buChar char="●"/>
            </a:pPr>
            <a:r>
              <a:rPr lang="tr"/>
              <a:t>Çeşitleri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88075" y="5878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KAYNAKÇA</a:t>
            </a:r>
            <a:endParaRPr/>
          </a:p>
        </p:txBody>
      </p:sp>
      <p:sp>
        <p:nvSpPr>
          <p:cNvPr id="192" name="Google Shape;192;p32"/>
          <p:cNvSpPr txBox="1"/>
          <p:nvPr>
            <p:ph idx="1" type="body"/>
          </p:nvPr>
        </p:nvSpPr>
        <p:spPr>
          <a:xfrm>
            <a:off x="388087" y="152432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tr" sz="1100" u="sng">
                <a:solidFill>
                  <a:schemeClr val="hlink"/>
                </a:solidFill>
                <a:latin typeface="Arial"/>
                <a:ea typeface="Arial"/>
                <a:cs typeface="Arial"/>
                <a:sym typeface="Arial"/>
                <a:hlinkClick r:id="rId3"/>
              </a:rPr>
              <a:t>https://en.wikipedia.org/wiki/Support-vector_machine</a:t>
            </a:r>
            <a:endParaRPr/>
          </a:p>
          <a:p>
            <a:pPr indent="-342900" lvl="0" marL="457200" rtl="0" algn="l">
              <a:spcBef>
                <a:spcPts val="0"/>
              </a:spcBef>
              <a:spcAft>
                <a:spcPts val="0"/>
              </a:spcAft>
              <a:buSzPts val="1800"/>
              <a:buChar char="●"/>
            </a:pPr>
            <a:r>
              <a:rPr lang="tr" sz="1100" u="sng">
                <a:solidFill>
                  <a:schemeClr val="hlink"/>
                </a:solidFill>
                <a:latin typeface="Arial"/>
                <a:ea typeface="Arial"/>
                <a:cs typeface="Arial"/>
                <a:sym typeface="Arial"/>
                <a:hlinkClick r:id="rId4"/>
              </a:rPr>
              <a:t>https://devhunteryz.wordpress.com/2017/09/29/desktek-vektor-makinelerisupport-vector-machines/</a:t>
            </a:r>
            <a:endParaRPr/>
          </a:p>
          <a:p>
            <a:pPr indent="-342900" lvl="0" marL="457200" rtl="0" algn="l">
              <a:spcBef>
                <a:spcPts val="0"/>
              </a:spcBef>
              <a:spcAft>
                <a:spcPts val="0"/>
              </a:spcAft>
              <a:buSzPts val="1800"/>
              <a:buChar char="●"/>
            </a:pPr>
            <a:r>
              <a:rPr lang="tr" sz="1100" u="sng">
                <a:solidFill>
                  <a:schemeClr val="hlink"/>
                </a:solidFill>
                <a:latin typeface="Arial"/>
                <a:ea typeface="Arial"/>
                <a:cs typeface="Arial"/>
                <a:sym typeface="Arial"/>
                <a:hlinkClick r:id="rId5"/>
              </a:rPr>
              <a:t>https://veribilimcisi.com/2017/07/19/destek-vektor-makineleri-support-vector-machine/</a:t>
            </a:r>
            <a:endParaRPr/>
          </a:p>
          <a:p>
            <a:pPr indent="-342900" lvl="0" marL="457200" rtl="0" algn="l">
              <a:spcBef>
                <a:spcPts val="0"/>
              </a:spcBef>
              <a:spcAft>
                <a:spcPts val="0"/>
              </a:spcAft>
              <a:buSzPts val="1800"/>
              <a:buChar char="●"/>
            </a:pPr>
            <a:r>
              <a:rPr lang="tr" sz="1100" u="sng">
                <a:solidFill>
                  <a:schemeClr val="hlink"/>
                </a:solidFill>
                <a:latin typeface="Arial"/>
                <a:ea typeface="Arial"/>
                <a:cs typeface="Arial"/>
                <a:sym typeface="Arial"/>
                <a:hlinkClick r:id="rId6"/>
              </a:rPr>
              <a:t>https://medium.com/@k.ulgen90/makine-%C3%B6%C4%9Frenimi-b%C3%B6l%C3%BCm-4-destek-vekt%C3%B6r-makineleri-2f8010824054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Destek Vektör Makinelerinin Tarihçesi</a:t>
            </a:r>
            <a:endParaRPr>
              <a:solidFill>
                <a:schemeClr val="dk1"/>
              </a:solidFill>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highlight>
                  <a:srgbClr val="FFFFFF"/>
                </a:highlight>
              </a:rPr>
              <a:t>1963 yılında Vladimir Vapnik ve Alexey Chervonenkis tarafından temelleri atılan “Destek Vektör Makineleri (DVM)” istatiksel öğrenme teorisine dayalı bir gözetimli öğrenme algoritmasıdır. Her ne kadar temelleri 60'lı yıllara dayansada 1995 yılında Vladamir Vapnik, Berhard Boser ve Isabelle Guyon tarafından geliştirilmiştir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Destek Vektör Makineleri Nedir?</a:t>
            </a:r>
            <a:endParaRPr>
              <a:solidFill>
                <a:schemeClr val="dk1"/>
              </a:solidFill>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Destek vektör makineleri kısaca rastgele olarak verilen 2 grubu birbirinden en uygun şekilde ayırmak için kullanılan bir sınıflandırma algoritmasıdır. Bu işlemleri yapabilmek için sınırlandırma işlemleri uygular ve bir sınır belirler bu sınır iki gruba da en uzak noktadan seçilir.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Destek Vektör Makinelerinin Avantajları</a:t>
            </a:r>
            <a:endParaRPr>
              <a:solidFill>
                <a:schemeClr val="dk1"/>
              </a:solidFill>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highlight>
                  <a:srgbClr val="FFFFFF"/>
                </a:highlight>
              </a:rPr>
              <a:t>Hem doğrusal hem de doğrusal olmayan verilere uygulanabilme,</a:t>
            </a:r>
            <a:endParaRPr>
              <a:highlight>
                <a:srgbClr val="FFFFFF"/>
              </a:highlight>
            </a:endParaRPr>
          </a:p>
          <a:p>
            <a:pPr indent="-342900" lvl="0" marL="457200" rtl="0" algn="l">
              <a:spcBef>
                <a:spcPts val="0"/>
              </a:spcBef>
              <a:spcAft>
                <a:spcPts val="0"/>
              </a:spcAft>
              <a:buSzPts val="1800"/>
              <a:buChar char="●"/>
            </a:pPr>
            <a:r>
              <a:rPr lang="tr">
                <a:highlight>
                  <a:srgbClr val="FFFFFF"/>
                </a:highlight>
              </a:rPr>
              <a:t>Yüksek doğruluk oranına sahip olma,</a:t>
            </a:r>
            <a:endParaRPr>
              <a:highlight>
                <a:srgbClr val="FFFFFF"/>
              </a:highlight>
            </a:endParaRPr>
          </a:p>
          <a:p>
            <a:pPr indent="-342900" lvl="0" marL="457200" rtl="0" algn="l">
              <a:spcBef>
                <a:spcPts val="0"/>
              </a:spcBef>
              <a:spcAft>
                <a:spcPts val="0"/>
              </a:spcAft>
              <a:buSzPts val="1800"/>
              <a:buChar char="●"/>
            </a:pPr>
            <a:r>
              <a:rPr lang="tr">
                <a:highlight>
                  <a:srgbClr val="FFFFFF"/>
                </a:highlight>
              </a:rPr>
              <a:t>Karmaşık karar sınırları modelleyebilme,</a:t>
            </a:r>
            <a:endParaRPr>
              <a:highlight>
                <a:srgbClr val="FFFFFF"/>
              </a:highlight>
            </a:endParaRPr>
          </a:p>
          <a:p>
            <a:pPr indent="-342900" lvl="0" marL="457200" rtl="0" algn="l">
              <a:spcBef>
                <a:spcPts val="0"/>
              </a:spcBef>
              <a:spcAft>
                <a:spcPts val="0"/>
              </a:spcAft>
              <a:buSzPts val="1800"/>
              <a:buChar char="●"/>
            </a:pPr>
            <a:r>
              <a:rPr lang="tr">
                <a:highlight>
                  <a:srgbClr val="FFFFFF"/>
                </a:highlight>
              </a:rPr>
              <a:t>Çok sayıda bağımsız değişken ile çalışabilme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357300" y="5115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Destek Vektör Makinelerinin Kullanım Alanları</a:t>
            </a:r>
            <a:endParaRPr>
              <a:solidFill>
                <a:schemeClr val="dk1"/>
              </a:solidFill>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Yüz tanıma</a:t>
            </a:r>
            <a:endParaRPr/>
          </a:p>
          <a:p>
            <a:pPr indent="-342900" lvl="0" marL="457200" rtl="0" algn="l">
              <a:spcBef>
                <a:spcPts val="0"/>
              </a:spcBef>
              <a:spcAft>
                <a:spcPts val="0"/>
              </a:spcAft>
              <a:buSzPts val="1800"/>
              <a:buChar char="●"/>
            </a:pPr>
            <a:r>
              <a:rPr lang="tr"/>
              <a:t>Karakter tanıma</a:t>
            </a:r>
            <a:endParaRPr/>
          </a:p>
          <a:p>
            <a:pPr indent="-342900" lvl="0" marL="457200" rtl="0" algn="l">
              <a:spcBef>
                <a:spcPts val="0"/>
              </a:spcBef>
              <a:spcAft>
                <a:spcPts val="0"/>
              </a:spcAft>
              <a:buSzPts val="1800"/>
              <a:buChar char="●"/>
            </a:pPr>
            <a:r>
              <a:rPr lang="tr"/>
              <a:t>El yazısı tanıma</a:t>
            </a:r>
            <a:endParaRPr/>
          </a:p>
          <a:p>
            <a:pPr indent="-342900" lvl="0" marL="457200" rtl="0" algn="l">
              <a:spcBef>
                <a:spcPts val="0"/>
              </a:spcBef>
              <a:spcAft>
                <a:spcPts val="0"/>
              </a:spcAft>
              <a:buSzPts val="1800"/>
              <a:buChar char="●"/>
            </a:pPr>
            <a:r>
              <a:rPr lang="tr"/>
              <a:t>Tıbbi tahminler</a:t>
            </a:r>
            <a:endParaRPr/>
          </a:p>
          <a:p>
            <a:pPr indent="-342900" lvl="0" marL="457200" rtl="0" algn="l">
              <a:spcBef>
                <a:spcPts val="0"/>
              </a:spcBef>
              <a:spcAft>
                <a:spcPts val="0"/>
              </a:spcAft>
              <a:buSzPts val="1800"/>
              <a:buChar char="●"/>
            </a:pPr>
            <a:r>
              <a:rPr lang="tr"/>
              <a:t>Zaman serileri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Destek Vektör Makinelerinin Çeşitleri</a:t>
            </a:r>
            <a:endParaRPr>
              <a:solidFill>
                <a:schemeClr val="dk1"/>
              </a:solidFill>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Doğrusal:Verileri ayırabilecek sonsuz sayıda doğru içerisinden marjini(destek vektörleri arasındaki uzaklık) en yüksek olan doğrunun seçilme işlemidir.</a:t>
            </a:r>
            <a:endParaRPr/>
          </a:p>
          <a:p>
            <a:pPr indent="-342900" lvl="0" marL="457200" rtl="0" algn="l">
              <a:spcBef>
                <a:spcPts val="0"/>
              </a:spcBef>
              <a:spcAft>
                <a:spcPts val="0"/>
              </a:spcAft>
              <a:buSzPts val="1800"/>
              <a:buFont typeface="Georgia"/>
              <a:buChar char="●"/>
            </a:pPr>
            <a:r>
              <a:rPr lang="tr">
                <a:highlight>
                  <a:srgbClr val="FFFFFF"/>
                </a:highlight>
              </a:rPr>
              <a:t> </a:t>
            </a:r>
            <a:r>
              <a:rPr lang="tr"/>
              <a:t>Doğrusal olmayan: Haritalama işlemi yapılarak orjinal veri daha yüksek bir boyuta dönüştürülür. Verinin yeni boyutuna en uygun marjine göre sınırın seçilme işlemidir.</a:t>
            </a:r>
            <a:r>
              <a:rPr lang="tr">
                <a:highlight>
                  <a:srgbClr val="FFFFFF"/>
                </a:highlight>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346650" y="372350"/>
            <a:ext cx="6321600" cy="6354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tr">
                <a:solidFill>
                  <a:schemeClr val="dk1"/>
                </a:solidFill>
              </a:rPr>
              <a:t>Doğrusal </a:t>
            </a:r>
            <a:r>
              <a:rPr lang="tr">
                <a:solidFill>
                  <a:schemeClr val="dk1"/>
                </a:solidFill>
              </a:rPr>
              <a:t>Destek Vektör Makinaları Nasıl Çalışır?</a:t>
            </a:r>
            <a:endParaRPr>
              <a:solidFill>
                <a:schemeClr val="dk1"/>
              </a:solidFill>
            </a:endParaRPr>
          </a:p>
        </p:txBody>
      </p:sp>
      <p:sp>
        <p:nvSpPr>
          <p:cNvPr id="115" name="Google Shape;115;p20"/>
          <p:cNvSpPr txBox="1"/>
          <p:nvPr>
            <p:ph idx="1" type="body"/>
          </p:nvPr>
        </p:nvSpPr>
        <p:spPr>
          <a:xfrm>
            <a:off x="4822030" y="1960950"/>
            <a:ext cx="3899700" cy="30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İlk olarak iki boyutlu düzlemde yerleştirilmiş iki adet veri setimiz olduğunu düşünelim. Ve bu düzlemde rastgele doğrular ile bölelim. Burada 3 adet kullanılmış ama bu sayı en az bir olmak suretiyle daha da  fazla olabilir.</a:t>
            </a:r>
            <a:endParaRPr/>
          </a:p>
        </p:txBody>
      </p:sp>
      <p:pic>
        <p:nvPicPr>
          <p:cNvPr descr="destekornek1" id="116" name="Google Shape;116;p20"/>
          <p:cNvPicPr preferRelativeResize="0"/>
          <p:nvPr/>
        </p:nvPicPr>
        <p:blipFill>
          <a:blip r:embed="rId3">
            <a:alphaModFix/>
          </a:blip>
          <a:stretch>
            <a:fillRect/>
          </a:stretch>
        </p:blipFill>
        <p:spPr>
          <a:xfrm>
            <a:off x="152400" y="546525"/>
            <a:ext cx="4484450" cy="358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4854225" y="672400"/>
            <a:ext cx="3908100" cy="3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Burada grafikte de görüldüğü gibi üç adet doğrumuz  verileri iki gruba ayırmış vaziyette. Fakat bu üç doğrudan bize yalnızca optimum çözümü sağlayacak doğruyu yani karar doğrusunu seçmemiz lazım. </a:t>
            </a:r>
            <a:r>
              <a:rPr lang="tr"/>
              <a:t>Burada, veri sınıfları ve karar doğrusu arasındaki mesafeyi  en üst düzeye çıkarmak, karar doğrusunu  bulmamıza  yardımcı olur.  </a:t>
            </a:r>
            <a:endParaRPr/>
          </a:p>
          <a:p>
            <a:pPr indent="0" lvl="0" marL="0" rtl="0" algn="l">
              <a:spcBef>
                <a:spcPts val="1600"/>
              </a:spcBef>
              <a:spcAft>
                <a:spcPts val="1600"/>
              </a:spcAft>
              <a:buNone/>
            </a:pPr>
            <a:r>
              <a:t/>
            </a:r>
            <a:endParaRPr/>
          </a:p>
        </p:txBody>
      </p:sp>
      <p:pic>
        <p:nvPicPr>
          <p:cNvPr descr="destekornek2" id="122" name="Google Shape;122;p21"/>
          <p:cNvPicPr preferRelativeResize="0"/>
          <p:nvPr/>
        </p:nvPicPr>
        <p:blipFill>
          <a:blip r:embed="rId3">
            <a:alphaModFix/>
          </a:blip>
          <a:stretch>
            <a:fillRect/>
          </a:stretch>
        </p:blipFill>
        <p:spPr>
          <a:xfrm>
            <a:off x="152400" y="547200"/>
            <a:ext cx="4485600" cy="358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