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70" r:id="rId10"/>
    <p:sldId id="269" r:id="rId11"/>
    <p:sldId id="268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6" d="100"/>
          <a:sy n="86" d="100"/>
        </p:scale>
        <p:origin x="3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83A5CFE-2D64-4002-A7C0-1E621409BFD6}" type="presOf" srcId="{44156040-AF98-4F2C-9909-9F2439F6F588}" destId="{1C61A9A2-33F2-469B-8AC4-A104A5A98D7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28A38C-8588-4CF4-A9FF-5E354C9075FE}" type="datetime1">
              <a:rPr lang="tr-TR" smtClean="0"/>
              <a:t>16.04.2020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5C354D-8E33-4330-A532-95271D370E46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sz="1200" i="1" dirty="0">
                <a:latin typeface="Arial" pitchFamily="34" charset="0"/>
                <a:cs typeface="Arial" pitchFamily="34" charset="0"/>
              </a:rPr>
              <a:t>Bu slayttaki resmi değiştirmek için resmi seçin ve silin. Sonra, yer tutucudaki Resimler simgesine tıklayarak kendi resminizi ekleyin.</a:t>
            </a:r>
          </a:p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22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296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17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024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575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384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501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369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Biçimli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tr-TR" sz="1800" noProof="0" dirty="0"/>
          </a:p>
        </p:txBody>
      </p:sp>
      <p:sp>
        <p:nvSpPr>
          <p:cNvPr id="7" name="Serbest Biçimli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8" name="Serbest Biçimli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0A7C4-BB8E-4125-AE38-4E0443A3B67C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İki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10" name="Dikdörtgen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11" name="Dikdörtgen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2" name="Dikdörtgen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Resim Yer Tutucusu 2" descr="Resim eklemek için boş yer tutucu. Yer tutucuya tıklayın ve eklemek istediğiniz resmi seçin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13" name="Metin Yer Tutucusu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CA48-FAEC-46F4-B3C8-180C445807CA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B349E-68B9-45FB-B6C4-E1E0160AA854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8" name="Dikdörtgen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9" name="Dikdörtgen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AA1C1-5535-49C7-B356-D6BDA4BF13A5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4EE6A-019B-4127-8FDD-FCF2A0FE153E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r-TR" sz="1800" noProof="0" dirty="0"/>
          </a:p>
        </p:txBody>
      </p:sp>
      <p:sp>
        <p:nvSpPr>
          <p:cNvPr id="11" name="Serbest Biçimli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12" name="Serbest Biçimli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5" name="Resim Yer Tutucusu 14" descr="Resim eklemek için boş yer tutucu. Yer tutucuya tıklayın ve eklemek istediğiniz resmi seçin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r-TR" sz="1800" noProof="0" dirty="0"/>
          </a:p>
        </p:txBody>
      </p:sp>
      <p:sp>
        <p:nvSpPr>
          <p:cNvPr id="8" name="Serbest Biçimli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9" name="Serbest Biçimli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10" name="Serbest Biçimli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D8B3D-CDF4-449D-A79D-919D8E33D4E6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2559D-C16C-41FB-A986-B1E7A37F04E4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AEB48-8737-4F55-A7E5-492100F0D016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F4621-CD75-4A95-AFC8-5AF22583ADCE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D534B-937D-4600-8755-E3EBAF8F7078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8" name="Dikdörtgen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9" name="Dikdörtgen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34036AF-6356-415A-993B-695B36285730}" type="datetime1">
              <a:rPr lang="tr-TR" noProof="0" smtClean="0"/>
              <a:t>16.04.2020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shav1.github.io/rein_learning/2017/01/05/simple-swarm-intelligence-optimization-for-cartpole-balancing-proble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ibrahimcayiroglu.com/Dokumanlar/IleriAlgoritmaAnalizi/IleriAlgoritmaAnalizi-10.Hafta-ParcacikSuruAlgoritmasi.pdf" TargetMode="External"/><Relationship Id="rId4" Type="http://schemas.openxmlformats.org/officeDocument/2006/relationships/hyperlink" Target="http://www.wikizero.biz/index.php?q=aHR0cHM6Ly9lbi53aWtpcGVkaWEub3JnL3dpa2kvUGFydGljbGVfc3dhcm1fb3B0aW1pemF0aW9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PARÇACIK SÜRÜ OPTİMİZASYONU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PARTICLE SWARM OPTIMIZATION</a:t>
            </a:r>
          </a:p>
        </p:txBody>
      </p:sp>
      <p:pic>
        <p:nvPicPr>
          <p:cNvPr id="11" name="Resim Yer Tutucusu 10" descr="kuş, açık hava, sürü, hayvan içeren bir resim&#10;&#10;Açıklama otomatik olarak oluşturuldu">
            <a:extLst>
              <a:ext uri="{FF2B5EF4-FFF2-40B4-BE49-F238E27FC236}">
                <a16:creationId xmlns:a16="http://schemas.microsoft.com/office/drawing/2014/main" id="{770276B9-186D-4F7F-B301-7830260B3D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278" r="10278"/>
          <a:stretch>
            <a:fillRect/>
          </a:stretch>
        </p:blipFill>
        <p:spPr>
          <a:xfrm>
            <a:off x="6743703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2A9AD-A3DB-44E4-AA6C-CFEBD4F0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ÖZET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40BEA2-C4DA-45F9-AAA6-095B7B59F685}"/>
              </a:ext>
            </a:extLst>
          </p:cNvPr>
          <p:cNvSpPr txBox="1"/>
          <p:nvPr/>
        </p:nvSpPr>
        <p:spPr>
          <a:xfrm>
            <a:off x="954157" y="2133600"/>
            <a:ext cx="10098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Parçacık Sürü Optimizasyonu (PSO) son yıllarda kullanılan en yeni akıllı hesap yöntemlerinden biridir.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İşlem yükü ve gerekli hafıza miktarı parçacık sayısına ve probleminin boyutuna bağlıdır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Klasik optimizasyon yöntemlerinden en önemli farkı türev kullanmamasıdır. Bu da sonuca daha kısa sürede ulaşmasını sağlamaktadır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10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288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625A215-0DB0-4D18-95AA-52ABFA6A13AC}"/>
              </a:ext>
            </a:extLst>
          </p:cNvPr>
          <p:cNvSpPr txBox="1"/>
          <p:nvPr/>
        </p:nvSpPr>
        <p:spPr>
          <a:xfrm>
            <a:off x="675861" y="2107095"/>
            <a:ext cx="3525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KAYNAKÇA: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https://rishav1.github.io/rein_learning/2017/01/05/simple-swarm-intelligence-optimization-for-cartpole-balancing-problem.html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i="1" dirty="0" err="1">
                <a:hlinkClick r:id="rId4"/>
              </a:rPr>
              <a:t>Particle</a:t>
            </a:r>
            <a:r>
              <a:rPr lang="tr-TR" b="1" i="1" dirty="0">
                <a:hlinkClick r:id="rId4"/>
              </a:rPr>
              <a:t> </a:t>
            </a:r>
            <a:r>
              <a:rPr lang="tr-TR" b="1" i="1" dirty="0" err="1">
                <a:hlinkClick r:id="rId4"/>
              </a:rPr>
              <a:t>Swarm</a:t>
            </a:r>
            <a:r>
              <a:rPr lang="tr-TR" b="1" i="1" dirty="0">
                <a:hlinkClick r:id="rId4"/>
              </a:rPr>
              <a:t> </a:t>
            </a:r>
            <a:r>
              <a:rPr lang="tr-TR" b="1" i="1" dirty="0" err="1">
                <a:hlinkClick r:id="rId4"/>
              </a:rPr>
              <a:t>Optimization</a:t>
            </a:r>
            <a:r>
              <a:rPr lang="tr-TR" b="1" i="1" dirty="0">
                <a:hlinkClick r:id="rId4"/>
              </a:rPr>
              <a:t> — </a:t>
            </a:r>
            <a:r>
              <a:rPr lang="tr-TR" b="1" i="1" dirty="0" err="1">
                <a:hlinkClick r:id="rId4"/>
              </a:rPr>
              <a:t>Wikipedia</a:t>
            </a:r>
            <a:endParaRPr lang="tr-T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5"/>
              </a:rPr>
              <a:t>http://www.ibrahimcayiroglu.com/Dokumanlar/IleriAlgoritmaAnalizi/IleriAlgoritmaAnalizi-10.Hafta-ParcacikSuruAlgoritmasi.pdf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9E3BA7F-B687-4264-8D88-D99F000F2037}"/>
              </a:ext>
            </a:extLst>
          </p:cNvPr>
          <p:cNvSpPr txBox="1"/>
          <p:nvPr/>
        </p:nvSpPr>
        <p:spPr>
          <a:xfrm>
            <a:off x="7301948" y="4877084"/>
            <a:ext cx="4214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TUĞBA ULUSOY        G171210017</a:t>
            </a:r>
          </a:p>
          <a:p>
            <a:r>
              <a:rPr lang="tr-TR" dirty="0"/>
              <a:t>NEVA EMEL İŞLER    G171210089</a:t>
            </a:r>
          </a:p>
          <a:p>
            <a:r>
              <a:rPr lang="tr-TR" dirty="0"/>
              <a:t>DİLEK AYŞE GÜN      G171210113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11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tr-TR" dirty="0"/>
              <a:t>Parçacık Sürü Optimizasyonu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794824" y="1927275"/>
            <a:ext cx="4888524" cy="4287128"/>
          </a:xfrm>
        </p:spPr>
        <p:txBody>
          <a:bodyPr rtlCol="0">
            <a:normAutofit/>
          </a:bodyPr>
          <a:lstStyle/>
          <a:p>
            <a:r>
              <a:rPr lang="tr-TR" dirty="0"/>
              <a:t>Parçacık Sürü Optimizasyonu 1995 yılında Dr. </a:t>
            </a:r>
            <a:r>
              <a:rPr lang="tr-TR" dirty="0" err="1"/>
              <a:t>Eberhart</a:t>
            </a:r>
            <a:r>
              <a:rPr lang="tr-TR" dirty="0"/>
              <a:t> ve Dr. Kennedy tarafından kuş sürülerinin davranışlarından esinlenerek oluşturulmuş, popülasyon temelli bir optimizasyon algoritmasıdır.</a:t>
            </a:r>
          </a:p>
          <a:p>
            <a:r>
              <a:rPr lang="tr-TR" dirty="0"/>
              <a:t>Kuşların sürü içerisinde besine yakın olan kuşların konumlarına göre hareket etmeleri algoritmanın temelini oluşturur.</a:t>
            </a:r>
          </a:p>
          <a:p>
            <a:endParaRPr lang="tr-TR" dirty="0"/>
          </a:p>
        </p:txBody>
      </p:sp>
      <p:pic>
        <p:nvPicPr>
          <p:cNvPr id="1030" name="Picture 6" descr="MARTIYA SİMİT ile ilgili görsel sonucu">
            <a:extLst>
              <a:ext uri="{FF2B5EF4-FFF2-40B4-BE49-F238E27FC236}">
                <a16:creationId xmlns:a16="http://schemas.microsoft.com/office/drawing/2014/main" id="{45214043-80AF-42D0-B21B-E4CF037CF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7" r="6922"/>
          <a:stretch/>
        </p:blipFill>
        <p:spPr bwMode="auto">
          <a:xfrm>
            <a:off x="6639951" y="1927275"/>
            <a:ext cx="4888524" cy="38826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2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48140" y="1828800"/>
            <a:ext cx="10747512" cy="4572000"/>
          </a:xfrm>
        </p:spPr>
        <p:txBody>
          <a:bodyPr rtlCol="0">
            <a:normAutofit/>
          </a:bodyPr>
          <a:lstStyle/>
          <a:p>
            <a:r>
              <a:rPr lang="tr-TR" dirty="0"/>
              <a:t>Her bir kuşun bulunduğu coğrafik konum besin kaynağına ne kadar yakınsa o kadar iyidir. Kuşlar bulundukları en iyi konumu hafızada tutarlar. Sürüdeki kuşlar coğrafik konumu iyi olan kuşların ve kendi en iyi konumuna doğru belirli bir hızda hareket ederler.</a:t>
            </a:r>
          </a:p>
          <a:p>
            <a:r>
              <a:rPr lang="tr-TR" dirty="0"/>
              <a:t>Kuşların bulunduğu coğrafya          çözüm uzayımız</a:t>
            </a:r>
          </a:p>
          <a:p>
            <a:r>
              <a:rPr lang="tr-TR" dirty="0"/>
              <a:t>Her bir kuşun konumu                      çözüm kümemiz </a:t>
            </a:r>
          </a:p>
          <a:p>
            <a:r>
              <a:rPr lang="tr-TR" dirty="0"/>
              <a:t>Besin kaynağına olan yakınlık          uygunluk değerimiz</a:t>
            </a:r>
          </a:p>
          <a:p>
            <a:r>
              <a:rPr lang="tr-TR" dirty="0"/>
              <a:t>En iyi uygunluk değerine doğru yapılan yönelimin miktarı          hızımız</a:t>
            </a:r>
          </a:p>
          <a:p>
            <a:r>
              <a:rPr lang="tr-TR" dirty="0"/>
              <a:t>PSO çok az değişken içeren basit bir sezgisel optimizasyon algoritmadır.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2C448C3-567B-4BC2-A2DA-31BAC79A51BB}"/>
              </a:ext>
            </a:extLst>
          </p:cNvPr>
          <p:cNvCxnSpPr>
            <a:cxnSpLocks/>
          </p:cNvCxnSpPr>
          <p:nvPr/>
        </p:nvCxnSpPr>
        <p:spPr>
          <a:xfrm>
            <a:off x="5261113" y="3578087"/>
            <a:ext cx="695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50B61F4C-D27F-46DE-B2A5-92A699340EBB}"/>
              </a:ext>
            </a:extLst>
          </p:cNvPr>
          <p:cNvCxnSpPr>
            <a:cxnSpLocks/>
          </p:cNvCxnSpPr>
          <p:nvPr/>
        </p:nvCxnSpPr>
        <p:spPr>
          <a:xfrm>
            <a:off x="4446105" y="4114800"/>
            <a:ext cx="15107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0B7ACB9-469D-460C-9929-F28402061311}"/>
              </a:ext>
            </a:extLst>
          </p:cNvPr>
          <p:cNvCxnSpPr>
            <a:cxnSpLocks/>
          </p:cNvCxnSpPr>
          <p:nvPr/>
        </p:nvCxnSpPr>
        <p:spPr>
          <a:xfrm>
            <a:off x="5360504" y="4711148"/>
            <a:ext cx="5963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0F7BF4AC-9434-4F8C-B4ED-F71445EC89D9}"/>
              </a:ext>
            </a:extLst>
          </p:cNvPr>
          <p:cNvCxnSpPr>
            <a:cxnSpLocks/>
          </p:cNvCxnSpPr>
          <p:nvPr/>
        </p:nvCxnSpPr>
        <p:spPr>
          <a:xfrm>
            <a:off x="9243392" y="5254487"/>
            <a:ext cx="6294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3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Özet Adımlar</a:t>
            </a:r>
          </a:p>
        </p:txBody>
      </p:sp>
      <p:graphicFrame>
        <p:nvGraphicFramePr>
          <p:cNvPr id="6" name="İçerik Yer Tutucusu 5" descr="Soldan sağa doğru yerleştirilmiş 4 adımı gösteren Temel Köşeli Çift Ayraç İşlemi  diyagramı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50511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83AEFBFF-BE4E-4850-AA1D-E00E19ED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35595"/>
              </p:ext>
            </p:extLst>
          </p:nvPr>
        </p:nvGraphicFramePr>
        <p:xfrm>
          <a:off x="1053548" y="1828800"/>
          <a:ext cx="10084904" cy="48864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42452">
                  <a:extLst>
                    <a:ext uri="{9D8B030D-6E8A-4147-A177-3AD203B41FA5}">
                      <a16:colId xmlns:a16="http://schemas.microsoft.com/office/drawing/2014/main" val="3623709013"/>
                    </a:ext>
                  </a:extLst>
                </a:gridCol>
                <a:gridCol w="5042452">
                  <a:extLst>
                    <a:ext uri="{9D8B030D-6E8A-4147-A177-3AD203B41FA5}">
                      <a16:colId xmlns:a16="http://schemas.microsoft.com/office/drawing/2014/main" val="3214699195"/>
                    </a:ext>
                  </a:extLst>
                </a:gridCol>
              </a:tblGrid>
              <a:tr h="621501">
                <a:tc>
                  <a:txBody>
                    <a:bodyPr/>
                    <a:lstStyle/>
                    <a:p>
                      <a:r>
                        <a:rPr lang="tr-TR" dirty="0"/>
                        <a:t>ESİNLENİLEN DAVRANIŞLAR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ALGORİTMADA KARŞILIK GELEN OLAYLAR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88290"/>
                  </a:ext>
                </a:extLst>
              </a:tr>
              <a:tr h="156855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Kuşlara rastgele konumları ve hızları belirlenir. Bu konumların besin kaynaklarına yakınlığı hesap edilir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Rastgele çözüm kümeleri oluştur. Her çözüm kümesi parametre sayısı kadar eleman içerir. Oluşturulan çözüm kümelerinin uygunluk değerleri bulunur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4221"/>
                  </a:ext>
                </a:extLst>
              </a:tr>
              <a:tr h="15685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Kuşlar konumlarını sürüde en iyi konuma sahip kuşa ve geçmişteki kendi en iyi konumlarına bir hız belirlerler. Belirlenen hızla birlikte kuş konumunu yeniler.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Tüm çözüm kümelerine sırayla iyileştirilme formülü uygulanır.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98641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Belirlenen tekrar sayısına ulaşıncaya kadar 2. Aşamaya geri dönülür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Maksimum </a:t>
                      </a:r>
                      <a:r>
                        <a:rPr lang="tr-TR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iterasyona</a:t>
                      </a:r>
                      <a:r>
                        <a:rPr lang="tr-T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ulaşıncaya kadar 2. Aşamaya geri dönülür.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13985"/>
                  </a:ext>
                </a:extLst>
              </a:tr>
            </a:tbl>
          </a:graphicData>
        </a:graphic>
      </p:graphicFrame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4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tr-TR" dirty="0"/>
              <a:t>Teoride Parçacık Sürü Optimizasyonu: Akış Şeması</a:t>
            </a:r>
          </a:p>
        </p:txBody>
      </p:sp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422DE208-C418-4ED8-A8F7-8BA4F6D5DE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61322" y="1589649"/>
            <a:ext cx="8362121" cy="5013217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5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8713" y="255134"/>
            <a:ext cx="9528313" cy="1036850"/>
          </a:xfrm>
        </p:spPr>
        <p:txBody>
          <a:bodyPr rtlCol="0"/>
          <a:lstStyle/>
          <a:p>
            <a:r>
              <a:rPr lang="tr-TR" dirty="0"/>
              <a:t>Teoride Parçacık Sürü Optimizasyonu: </a:t>
            </a:r>
            <a:br>
              <a:rPr lang="tr-TR" dirty="0"/>
            </a:br>
            <a:r>
              <a:rPr lang="tr-TR" dirty="0"/>
              <a:t>Parçacıkların değişim hızları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5DFDBB-4C89-478F-8276-350AAAE1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21565"/>
            <a:ext cx="11658600" cy="168199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1DD5092-76D0-4470-A355-71A9C4F51E86}"/>
              </a:ext>
            </a:extLst>
          </p:cNvPr>
          <p:cNvSpPr txBox="1"/>
          <p:nvPr/>
        </p:nvSpPr>
        <p:spPr>
          <a:xfrm>
            <a:off x="266700" y="3829879"/>
            <a:ext cx="11658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x </a:t>
            </a:r>
            <a:r>
              <a:rPr lang="tr-TR" sz="2400" dirty="0"/>
              <a:t>: parçacık değeri</a:t>
            </a:r>
          </a:p>
          <a:p>
            <a:r>
              <a:rPr lang="tr-TR" sz="2400" b="1" dirty="0"/>
              <a:t>v </a:t>
            </a:r>
            <a:r>
              <a:rPr lang="tr-TR" sz="2400" dirty="0"/>
              <a:t>: parçacığın değişim hızı,</a:t>
            </a:r>
          </a:p>
          <a:p>
            <a:r>
              <a:rPr lang="tr-TR" sz="2400" b="1" dirty="0"/>
              <a:t>c1,c2</a:t>
            </a:r>
            <a:r>
              <a:rPr lang="tr-TR" sz="2400" dirty="0"/>
              <a:t> : sabit değerler,</a:t>
            </a:r>
          </a:p>
          <a:p>
            <a:r>
              <a:rPr lang="tr-TR" sz="2400" b="1" dirty="0"/>
              <a:t>rand1, rand2</a:t>
            </a:r>
            <a:r>
              <a:rPr lang="tr-TR" sz="2400" dirty="0"/>
              <a:t> : rastgele üretilen değerler,</a:t>
            </a:r>
          </a:p>
          <a:p>
            <a:r>
              <a:rPr lang="tr-TR" sz="2400" b="1" dirty="0" err="1"/>
              <a:t>pbest</a:t>
            </a:r>
            <a:r>
              <a:rPr lang="tr-TR" sz="2400" dirty="0"/>
              <a:t> : parçacığın çözüme en çok yaklaştığı durum</a:t>
            </a:r>
          </a:p>
          <a:p>
            <a:r>
              <a:rPr lang="tr-TR" sz="2400" b="1" dirty="0" err="1"/>
              <a:t>gbest</a:t>
            </a:r>
            <a:r>
              <a:rPr lang="tr-TR" sz="2400" dirty="0"/>
              <a:t> : tüm parçacıklar arasında çözüme en çok yaklaşılan durum olmak üzere yukarıdaki formül ile hesaplanır.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6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C124A0D-B552-4C49-B0F9-FF071FFA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7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ÖRNEK UYGULAMA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03" y="1576476"/>
            <a:ext cx="3707674" cy="78869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69817" y="2462424"/>
            <a:ext cx="114377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Öncelikle kaç adet parçacıkla çözüm arayacağımızı belirliyoruz.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Bu sayı arama uzayının genişliğine ve sizin isteğinize bağlı olarak belirlenir.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P1=2	  P2=3	P3=4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Uygunluk değerleri hesaplanır.</a:t>
            </a:r>
          </a:p>
          <a:p>
            <a:pPr>
              <a:buClr>
                <a:srgbClr val="C00000"/>
              </a:buClr>
            </a:pPr>
            <a:endParaRPr lang="tr-TR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F(2)=-6   f(3)=8	   f(4)=40</a:t>
            </a:r>
          </a:p>
          <a:p>
            <a:pPr>
              <a:buClr>
                <a:srgbClr val="C00000"/>
              </a:buClr>
            </a:pPr>
            <a:endParaRPr lang="tr-TR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err="1" smtClean="0"/>
              <a:t>Pbest</a:t>
            </a:r>
            <a:r>
              <a:rPr lang="tr-TR" dirty="0" smtClean="0"/>
              <a:t> ve </a:t>
            </a:r>
            <a:r>
              <a:rPr lang="tr-TR" dirty="0" err="1" smtClean="0"/>
              <a:t>gbest</a:t>
            </a:r>
            <a:r>
              <a:rPr lang="tr-TR" dirty="0" smtClean="0"/>
              <a:t> değerleri hesaplanır.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İlk </a:t>
            </a:r>
            <a:r>
              <a:rPr lang="tr-TR" dirty="0" err="1" smtClean="0"/>
              <a:t>iterasyonda</a:t>
            </a:r>
            <a:r>
              <a:rPr lang="tr-TR" dirty="0" smtClean="0"/>
              <a:t> olduğumuz için parçacıkların kendileri </a:t>
            </a:r>
            <a:r>
              <a:rPr lang="tr-TR" dirty="0" err="1" smtClean="0"/>
              <a:t>pbest’dir.Gbest</a:t>
            </a:r>
            <a:r>
              <a:rPr lang="tr-TR" dirty="0" smtClean="0"/>
              <a:t> ise 0’a en yakın </a:t>
            </a:r>
            <a:r>
              <a:rPr lang="tr-TR" dirty="0" err="1" smtClean="0"/>
              <a:t>olandır.Yani</a:t>
            </a:r>
            <a:r>
              <a:rPr lang="tr-TR" dirty="0" smtClean="0"/>
              <a:t> p1’dir.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C1, c2 değerleri ve rastgele olarak rand1 , rand2 değerleri belirlenir.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C1 ve c2 değerleri genellikle 2 olarak belirlenir rand1 ve rand2’yi ise hesaplama kolaylığı açısından 2 olarak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belirliyoruz.	</a:t>
            </a:r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8</a:t>
            </a:fld>
            <a:endParaRPr lang="tr-TR" noProof="0" dirty="0"/>
          </a:p>
        </p:txBody>
      </p:sp>
      <p:sp>
        <p:nvSpPr>
          <p:cNvPr id="14" name="Katlanmış Nesne 13"/>
          <p:cNvSpPr/>
          <p:nvPr/>
        </p:nvSpPr>
        <p:spPr>
          <a:xfrm>
            <a:off x="8434251" y="1665129"/>
            <a:ext cx="3239589" cy="26717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2"/>
                </a:solidFill>
              </a:rPr>
              <a:t>Amacımız problem denklemini 0’a yaklaştırmak !</a:t>
            </a:r>
          </a:p>
          <a:p>
            <a:pPr algn="ctr"/>
            <a:endParaRPr lang="tr-TR" dirty="0" smtClean="0">
              <a:solidFill>
                <a:schemeClr val="tx2"/>
              </a:solidFill>
            </a:endParaRP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62" y="3001000"/>
            <a:ext cx="2848366" cy="5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4DB7EC-0E47-47D3-9361-3CD457D6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13" y="576775"/>
            <a:ext cx="9601200" cy="1024698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ÖRNEK UYGULAMA DEVAMI</a:t>
            </a:r>
            <a:br>
              <a:rPr lang="tr-TR" dirty="0"/>
            </a:b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tr-TR" noProof="0" smtClean="0"/>
              <a:t>9</a:t>
            </a:fld>
            <a:endParaRPr lang="tr-TR" noProof="0" dirty="0"/>
          </a:p>
        </p:txBody>
      </p:sp>
      <p:sp>
        <p:nvSpPr>
          <p:cNvPr id="5" name="Metin kutusu 4"/>
          <p:cNvSpPr txBox="1"/>
          <p:nvPr/>
        </p:nvSpPr>
        <p:spPr>
          <a:xfrm>
            <a:off x="224454" y="2071231"/>
            <a:ext cx="114970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İlk </a:t>
            </a:r>
            <a:r>
              <a:rPr lang="tr-TR" dirty="0" err="1" smtClean="0"/>
              <a:t>iterasyonda</a:t>
            </a:r>
            <a:r>
              <a:rPr lang="tr-TR" dirty="0" smtClean="0"/>
              <a:t> olduğumuz için hızları </a:t>
            </a:r>
            <a:r>
              <a:rPr lang="tr-TR" dirty="0" err="1" smtClean="0"/>
              <a:t>yok.Bu</a:t>
            </a:r>
            <a:r>
              <a:rPr lang="tr-TR" dirty="0" smtClean="0"/>
              <a:t> nedenle ilk değişim hızı </a:t>
            </a:r>
            <a:r>
              <a:rPr lang="tr-TR" dirty="0" err="1" smtClean="0"/>
              <a:t>Vo’ı</a:t>
            </a:r>
            <a:r>
              <a:rPr lang="tr-TR" dirty="0" smtClean="0"/>
              <a:t> 0 olarak kabul ediyoruz.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Parçacıkların değişim hızları;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     P1         0+2*2*(2-2)+2*2*(2-2)=0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    P2	</a:t>
            </a:r>
            <a:r>
              <a:rPr lang="tr-TR" dirty="0"/>
              <a:t> </a:t>
            </a:r>
            <a:r>
              <a:rPr lang="tr-TR" dirty="0" smtClean="0"/>
              <a:t>      0+2*2*(3-3)+2*2*(2-3)=-4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    P3	       0+2*2*(4-4)+</a:t>
            </a:r>
            <a:r>
              <a:rPr lang="tr-TR" dirty="0"/>
              <a:t>2*2</a:t>
            </a:r>
            <a:r>
              <a:rPr lang="tr-TR" dirty="0" smtClean="0"/>
              <a:t>*(2-4)=-8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Parçacıkların yeni değerleri belirlenir.</a:t>
            </a:r>
          </a:p>
          <a:p>
            <a:pPr>
              <a:buClr>
                <a:srgbClr val="C00000"/>
              </a:buClr>
            </a:pPr>
            <a:r>
              <a:rPr lang="tr-TR" dirty="0" smtClean="0"/>
              <a:t>          P1        2+0=2     P2        3-4=1      P3        4-8=-4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Yeni parçacıkların uygunluk değerleri hesaplanır.</a:t>
            </a:r>
          </a:p>
          <a:p>
            <a:pPr>
              <a:buClr>
                <a:srgbClr val="C00000"/>
              </a:buClr>
            </a:pPr>
            <a:r>
              <a:rPr lang="tr-TR" dirty="0"/>
              <a:t> </a:t>
            </a:r>
            <a:r>
              <a:rPr lang="tr-TR" dirty="0" smtClean="0"/>
              <a:t>         f(2)=-6       f(1)=0     f(-4)= - 48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Denklemimizi 0 yapan değer -1 olarak bulunmuş </a:t>
            </a:r>
            <a:r>
              <a:rPr lang="tr-TR" dirty="0" err="1" smtClean="0"/>
              <a:t>oldu.Eğer</a:t>
            </a:r>
            <a:r>
              <a:rPr lang="tr-TR" dirty="0" smtClean="0"/>
              <a:t> 0’a ulaşmamış olsaydık yeni parçacıklar seçerek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yeniden </a:t>
            </a:r>
            <a:r>
              <a:rPr lang="tr-TR" dirty="0" err="1" smtClean="0"/>
              <a:t>pbest</a:t>
            </a:r>
            <a:r>
              <a:rPr lang="tr-TR" dirty="0" smtClean="0"/>
              <a:t> değeri ve bu zamana kadar gelmiş tüm </a:t>
            </a:r>
            <a:r>
              <a:rPr lang="tr-TR" dirty="0" err="1" smtClean="0"/>
              <a:t>pbestlerin</a:t>
            </a:r>
            <a:r>
              <a:rPr lang="tr-TR" dirty="0" smtClean="0"/>
              <a:t> en iyisi olan </a:t>
            </a:r>
            <a:r>
              <a:rPr lang="tr-TR" dirty="0" err="1" smtClean="0"/>
              <a:t>gbest</a:t>
            </a:r>
            <a:r>
              <a:rPr lang="tr-TR" dirty="0" smtClean="0"/>
              <a:t> değeri belirlenecekti.</a:t>
            </a: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1243266" y="2796988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1243266" y="3065930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1243266" y="3294530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1209061" y="3886200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2816572" y="3899647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4416772" y="3899647"/>
            <a:ext cx="33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tış Yönü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7_TF03431374" id="{E14A2F2F-73A2-4645-A22D-F2FE1228C14D}" vid="{F8786BF4-695B-4173-93E0-CE87C55D4668}"/>
    </a:ext>
  </a:extLst>
</a:theme>
</file>

<file path=ppt/theme/theme2.xml><?xml version="1.0" encoding="utf-8"?>
<a:theme xmlns:a="http://schemas.openxmlformats.org/drawingml/2006/main" name="Ofis Teması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417</Words>
  <Application>Microsoft Office PowerPoint</Application>
  <PresentationFormat>Geniş ekran</PresentationFormat>
  <Paragraphs>89</Paragraphs>
  <Slides>11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Wingdings</vt:lpstr>
      <vt:lpstr>Satış Yönü 16X9</vt:lpstr>
      <vt:lpstr>PARÇACIK SÜRÜ OPTİMİZASYONU</vt:lpstr>
      <vt:lpstr>Parçacık Sürü Optimizasyonu Nedir?</vt:lpstr>
      <vt:lpstr>PowerPoint Sunusu</vt:lpstr>
      <vt:lpstr>Özet Adımlar</vt:lpstr>
      <vt:lpstr>Teoride Parçacık Sürü Optimizasyonu: Akış Şeması</vt:lpstr>
      <vt:lpstr>Teoride Parçacık Sürü Optimizasyonu:  Parçacıkların değişim hızları</vt:lpstr>
      <vt:lpstr>PowerPoint Sunusu</vt:lpstr>
      <vt:lpstr>ÖRNEK UYGULAMA</vt:lpstr>
      <vt:lpstr>        ÖRNEK UYGULAMA DEVAMI </vt:lpstr>
      <vt:lpstr>ÖZET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PARÇACIK SÜRÜ OPTİMİZASYONU</dc:title>
  <dc:creator>neva emel işler</dc:creator>
  <cp:lastModifiedBy>Windows Kullanıcısı</cp:lastModifiedBy>
  <cp:revision>20</cp:revision>
  <dcterms:created xsi:type="dcterms:W3CDTF">2020-04-10T15:58:48Z</dcterms:created>
  <dcterms:modified xsi:type="dcterms:W3CDTF">2020-04-16T17:09:17Z</dcterms:modified>
</cp:coreProperties>
</file>