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hOobzb0LDbBQSoPgtEJYxYqxrd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8"/>
          <p:cNvGrpSpPr/>
          <p:nvPr/>
        </p:nvGrpSpPr>
        <p:grpSpPr>
          <a:xfrm>
            <a:off x="4350279" y="2855377"/>
            <a:ext cx="443589" cy="105632"/>
            <a:chOff x="4137525" y="2915950"/>
            <a:chExt cx="869100" cy="207000"/>
          </a:xfrm>
        </p:grpSpPr>
        <p:sp>
          <p:nvSpPr>
            <p:cNvPr id="11" name="Google Shape;11;p28"/>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8"/>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8"/>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8"/>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8"/>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37"/>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7"/>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3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0"/>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4"/>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5"/>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5"/>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3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emo.org.tr/ekler/784ced5ad0f6222_ek.pdf" TargetMode="External"/><Relationship Id="rId4" Type="http://schemas.openxmlformats.org/officeDocument/2006/relationships/hyperlink" Target="https://www.bilalsaim.com/ates-bocegi-algoritmasi-fafirefly-algorithm-h1635" TargetMode="External"/><Relationship Id="rId10" Type="http://schemas.openxmlformats.org/officeDocument/2006/relationships/hyperlink" Target="https://www.sciencedirect.com/topics/engineering/firefly-algorithm" TargetMode="External"/><Relationship Id="rId9" Type="http://schemas.openxmlformats.org/officeDocument/2006/relationships/hyperlink" Target="http://bilgisayarkavramlari.sadievrenseker.com/2011/04/18/atesbocegi-algoritmasi-firefly-algorithm/" TargetMode="External"/><Relationship Id="rId5" Type="http://schemas.openxmlformats.org/officeDocument/2006/relationships/hyperlink" Target="https://www.mathworks.com/matlabcentral/fileexchange/62235-firefly-feature-selection-and-optimization" TargetMode="External"/><Relationship Id="rId6" Type="http://schemas.openxmlformats.org/officeDocument/2006/relationships/hyperlink" Target="https://www.mdpi.com/2076-3417/8/3/339" TargetMode="External"/><Relationship Id="rId7" Type="http://schemas.openxmlformats.org/officeDocument/2006/relationships/hyperlink" Target="https://dergipark.org.tr/tr/download/article-file/279407" TargetMode="External"/><Relationship Id="rId8" Type="http://schemas.openxmlformats.org/officeDocument/2006/relationships/hyperlink" Target="https://en.wikipedia.org/wiki/Firefly_algorith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tr"/>
              <a:t>ATEŞ BÖCEĞİ ALGORİTMASI</a:t>
            </a:r>
            <a:endParaRPr/>
          </a:p>
        </p:txBody>
      </p:sp>
      <p:sp>
        <p:nvSpPr>
          <p:cNvPr id="60" name="Google Shape;60;p1"/>
          <p:cNvSpPr txBox="1"/>
          <p:nvPr>
            <p:ph idx="1" type="subTitle"/>
          </p:nvPr>
        </p:nvSpPr>
        <p:spPr>
          <a:xfrm>
            <a:off x="671250" y="3174874"/>
            <a:ext cx="7801500" cy="151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tr"/>
              <a:t>KEMAL EREN ÖZTÜRK G171210304</a:t>
            </a:r>
            <a:endParaRPr/>
          </a:p>
          <a:p>
            <a:pPr indent="0" lvl="0" marL="0" rtl="0" algn="ctr">
              <a:lnSpc>
                <a:spcPct val="100000"/>
              </a:lnSpc>
              <a:spcBef>
                <a:spcPts val="0"/>
              </a:spcBef>
              <a:spcAft>
                <a:spcPts val="0"/>
              </a:spcAft>
              <a:buSzPts val="2100"/>
              <a:buNone/>
            </a:pPr>
            <a:r>
              <a:rPr lang="tr"/>
              <a:t>YASEMİN TANGÜL B171210066</a:t>
            </a:r>
            <a:endParaRPr/>
          </a:p>
          <a:p>
            <a:pPr indent="0" lvl="0" marL="0" rtl="0" algn="ctr">
              <a:lnSpc>
                <a:spcPct val="100000"/>
              </a:lnSpc>
              <a:spcBef>
                <a:spcPts val="0"/>
              </a:spcBef>
              <a:spcAft>
                <a:spcPts val="0"/>
              </a:spcAft>
              <a:buSzPts val="2100"/>
              <a:buNone/>
            </a:pPr>
            <a:r>
              <a:rPr lang="tr"/>
              <a:t>VİLDAN BEYZA ÇETİN B171210108</a:t>
            </a:r>
            <a:endParaRPr/>
          </a:p>
          <a:p>
            <a:pPr indent="0" lvl="0" marL="0" rtl="0" algn="ctr">
              <a:lnSpc>
                <a:spcPct val="100000"/>
              </a:lnSpc>
              <a:spcBef>
                <a:spcPts val="0"/>
              </a:spcBef>
              <a:spcAft>
                <a:spcPts val="0"/>
              </a:spcAft>
              <a:buSzPts val="2100"/>
              <a:buNone/>
            </a:pPr>
            <a:r>
              <a:rPr lang="tr"/>
              <a:t>ECEM HACIOĞLU G171210100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1-)ATEŞ BÖCEKLERİNE RASTGELE KONUMLAR BELİRLENMESİ</a:t>
            </a:r>
            <a:endParaRPr/>
          </a:p>
        </p:txBody>
      </p:sp>
      <p:sp>
        <p:nvSpPr>
          <p:cNvPr id="139" name="Google Shape;139;p10"/>
          <p:cNvSpPr txBox="1"/>
          <p:nvPr>
            <p:ph idx="1" type="body"/>
          </p:nvPr>
        </p:nvSpPr>
        <p:spPr>
          <a:xfrm>
            <a:off x="311700" y="1017725"/>
            <a:ext cx="8520600" cy="393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İlk aşama olarak her çözüm kümesi için parametre boyutu kadar en küçük ve en büyük parametre değerlerine göre rastgele çözüm kümesi oluşturulur. Uygunluk değerleri uygunluk fonksiyonu ile hesaplanır.</a:t>
            </a:r>
            <a:endParaRPr/>
          </a:p>
          <a:p>
            <a:pPr indent="0" lvl="0" marL="0" rtl="0" algn="l">
              <a:lnSpc>
                <a:spcPct val="115000"/>
              </a:lnSpc>
              <a:spcBef>
                <a:spcPts val="1600"/>
              </a:spcBef>
              <a:spcAft>
                <a:spcPts val="0"/>
              </a:spcAft>
              <a:buSzPts val="1800"/>
              <a:buNone/>
            </a:pPr>
            <a:r>
              <a:rPr lang="tr" sz="2400">
                <a:solidFill>
                  <a:schemeClr val="dk1"/>
                </a:solidFill>
              </a:rPr>
              <a:t>Parametre değeri atama formülü [f.1]</a:t>
            </a:r>
            <a:endParaRPr sz="2400">
              <a:solidFill>
                <a:schemeClr val="dk1"/>
              </a:solidFill>
            </a:endParaRPr>
          </a:p>
          <a:p>
            <a:pPr indent="0" lvl="0" marL="0" rtl="0" algn="l">
              <a:lnSpc>
                <a:spcPct val="115000"/>
              </a:lnSpc>
              <a:spcBef>
                <a:spcPts val="1600"/>
              </a:spcBef>
              <a:spcAft>
                <a:spcPts val="0"/>
              </a:spcAft>
              <a:buSzPts val="1800"/>
              <a:buNone/>
            </a:pPr>
            <a:r>
              <a:rPr lang="tr" sz="1400"/>
              <a:t>Xik = lbj + rand(0,1) x (ubj – lbj)</a:t>
            </a:r>
            <a:endParaRPr sz="1400"/>
          </a:p>
          <a:p>
            <a:pPr indent="0" lvl="0" marL="0" rtl="0" algn="l">
              <a:lnSpc>
                <a:spcPct val="115000"/>
              </a:lnSpc>
              <a:spcBef>
                <a:spcPts val="1600"/>
              </a:spcBef>
              <a:spcAft>
                <a:spcPts val="0"/>
              </a:spcAft>
              <a:buSzPts val="1800"/>
              <a:buNone/>
            </a:pPr>
            <a:r>
              <a:rPr lang="tr" sz="1400"/>
              <a:t>Besin kaynağımızın sayısı 2 parametre sayımız 2 ydi. Xi = [xi1 ,xi2]</a:t>
            </a:r>
            <a:endParaRPr sz="1400"/>
          </a:p>
          <a:p>
            <a:pPr indent="0" lvl="0" marL="0" rtl="0" algn="l">
              <a:lnSpc>
                <a:spcPct val="115000"/>
              </a:lnSpc>
              <a:spcBef>
                <a:spcPts val="1600"/>
              </a:spcBef>
              <a:spcAft>
                <a:spcPts val="0"/>
              </a:spcAft>
              <a:buSzPts val="1800"/>
              <a:buNone/>
            </a:pPr>
            <a:r>
              <a:rPr lang="tr" sz="1400"/>
              <a:t>X11 = 1.0 + rand(0,1) x (5.0 – 1.0) = 3.8 -&gt; birinci çözüm kümesi 1. Parametre için</a:t>
            </a:r>
            <a:endParaRPr sz="1400"/>
          </a:p>
          <a:p>
            <a:pPr indent="0" lvl="0" marL="0" rtl="0" algn="l">
              <a:lnSpc>
                <a:spcPct val="115000"/>
              </a:lnSpc>
              <a:spcBef>
                <a:spcPts val="1600"/>
              </a:spcBef>
              <a:spcAft>
                <a:spcPts val="0"/>
              </a:spcAft>
              <a:buSzPts val="1800"/>
              <a:buNone/>
            </a:pPr>
            <a:r>
              <a:rPr lang="tr" sz="1400"/>
              <a:t>X12 = 1.0 + rand(0,1) x (5.0 – 1.0) = 2.5 -&gt; ikinci çözüm kümesi 2. Parametre için</a:t>
            </a:r>
            <a:endParaRPr sz="1400"/>
          </a:p>
          <a:p>
            <a:pPr indent="0" lvl="0" marL="0" rtl="0" algn="l">
              <a:lnSpc>
                <a:spcPct val="115000"/>
              </a:lnSpc>
              <a:spcBef>
                <a:spcPts val="1600"/>
              </a:spcBef>
              <a:spcAft>
                <a:spcPts val="0"/>
              </a:spcAft>
              <a:buSzPts val="1800"/>
              <a:buNone/>
            </a:pPr>
            <a:r>
              <a:rPr lang="tr" sz="1400"/>
              <a:t>X1 = [3.8, 2.5]</a:t>
            </a:r>
            <a:endParaRPr sz="14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40" name="Google Shape;140;p10"/>
          <p:cNvSpPr/>
          <p:nvPr/>
        </p:nvSpPr>
        <p:spPr>
          <a:xfrm>
            <a:off x="111300" y="11419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1-)ATEŞ BÖCEKLERİNE RASTGELE KONUMLAR BELİRLENMESİ</a:t>
            </a:r>
            <a:endParaRPr/>
          </a:p>
        </p:txBody>
      </p:sp>
      <p:sp>
        <p:nvSpPr>
          <p:cNvPr id="146" name="Google Shape;146;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sz="1400"/>
              <a:t>Bu yöntem ile 2 rastgele çözüm kümesi oluşturulur. Örnek olarak:</a:t>
            </a:r>
            <a:endParaRPr sz="1400"/>
          </a:p>
          <a:p>
            <a:pPr indent="0" lvl="0" marL="0" rtl="0" algn="l">
              <a:lnSpc>
                <a:spcPct val="115000"/>
              </a:lnSpc>
              <a:spcBef>
                <a:spcPts val="1600"/>
              </a:spcBef>
              <a:spcAft>
                <a:spcPts val="0"/>
              </a:spcAft>
              <a:buSzPts val="1800"/>
              <a:buNone/>
            </a:pPr>
            <a:r>
              <a:rPr lang="tr" sz="1400"/>
              <a:t>X2 = [-1.1, 1.2]</a:t>
            </a:r>
            <a:endParaRPr sz="1400"/>
          </a:p>
          <a:p>
            <a:pPr indent="0" lvl="0" marL="0" rtl="0" algn="l">
              <a:lnSpc>
                <a:spcPct val="115000"/>
              </a:lnSpc>
              <a:spcBef>
                <a:spcPts val="1600"/>
              </a:spcBef>
              <a:spcAft>
                <a:spcPts val="0"/>
              </a:spcAft>
              <a:buSzPts val="1800"/>
              <a:buNone/>
            </a:pPr>
            <a:r>
              <a:rPr lang="tr" sz="1400"/>
              <a:t>X3 = [-1.5, -2.2]</a:t>
            </a:r>
            <a:endParaRPr sz="1400"/>
          </a:p>
          <a:p>
            <a:pPr indent="0" lvl="0" marL="0" rtl="0" algn="l">
              <a:lnSpc>
                <a:spcPct val="115000"/>
              </a:lnSpc>
              <a:spcBef>
                <a:spcPts val="1600"/>
              </a:spcBef>
              <a:spcAft>
                <a:spcPts val="0"/>
              </a:spcAft>
              <a:buSzPts val="1800"/>
              <a:buNone/>
            </a:pPr>
            <a:r>
              <a:rPr lang="tr" sz="1400"/>
              <a:t>X4 = [3.5, -4.2]</a:t>
            </a:r>
            <a:endParaRPr sz="1400"/>
          </a:p>
          <a:p>
            <a:pPr indent="0" lvl="0" marL="0" rtl="0" algn="l">
              <a:lnSpc>
                <a:spcPct val="115000"/>
              </a:lnSpc>
              <a:spcBef>
                <a:spcPts val="1600"/>
              </a:spcBef>
              <a:spcAft>
                <a:spcPts val="0"/>
              </a:spcAft>
              <a:buSzPts val="1800"/>
              <a:buNone/>
            </a:pPr>
            <a:r>
              <a:rPr lang="tr" sz="1400"/>
              <a:t>X5 = [3.1, 1.2]</a:t>
            </a:r>
            <a:endParaRPr sz="1400"/>
          </a:p>
          <a:p>
            <a:pPr indent="0" lvl="0" marL="0" rtl="0" algn="l">
              <a:lnSpc>
                <a:spcPct val="115000"/>
              </a:lnSpc>
              <a:spcBef>
                <a:spcPts val="1600"/>
              </a:spcBef>
              <a:spcAft>
                <a:spcPts val="0"/>
              </a:spcAft>
              <a:buSzPts val="1800"/>
              <a:buNone/>
            </a:pPr>
            <a:r>
              <a:rPr lang="tr" sz="1400"/>
              <a:t>Şimdi bir çözüm kümesinin örnek olarak bizim uygunluk değerini hesaplayalım.</a:t>
            </a:r>
            <a:endParaRPr sz="1400"/>
          </a:p>
          <a:p>
            <a:pPr indent="0" lvl="0" marL="0" rtl="0" algn="l">
              <a:lnSpc>
                <a:spcPct val="115000"/>
              </a:lnSpc>
              <a:spcBef>
                <a:spcPts val="1600"/>
              </a:spcBef>
              <a:spcAft>
                <a:spcPts val="0"/>
              </a:spcAft>
              <a:buSzPts val="1800"/>
              <a:buNone/>
            </a:pPr>
            <a:r>
              <a:rPr lang="tr" sz="1400"/>
              <a:t>X1 = [3.8, 2.5] -&gt; U1 = 3.8^2 + 2.5^2 = 20.69  Bu işleme göre diğerleri de hesaplanır ve sonuçları şu şekildedir:</a:t>
            </a:r>
            <a:endParaRPr sz="1400"/>
          </a:p>
          <a:p>
            <a:pPr indent="0" lvl="0" marL="0" rtl="0" algn="l">
              <a:lnSpc>
                <a:spcPct val="115000"/>
              </a:lnSpc>
              <a:spcBef>
                <a:spcPts val="1600"/>
              </a:spcBef>
              <a:spcAft>
                <a:spcPts val="0"/>
              </a:spcAft>
              <a:buSzPts val="1800"/>
              <a:buNone/>
            </a:pPr>
            <a:r>
              <a:rPr lang="tr" sz="1400"/>
              <a:t>U1 = 20.69, U2 = 2.65, U3 = 7.09, U4 = 29.89, U5 = 11.05</a:t>
            </a:r>
            <a:endParaRPr sz="1400"/>
          </a:p>
          <a:p>
            <a:pPr indent="0" lvl="0" marL="0" rtl="0" algn="l">
              <a:lnSpc>
                <a:spcPct val="115000"/>
              </a:lnSpc>
              <a:spcBef>
                <a:spcPts val="1600"/>
              </a:spcBef>
              <a:spcAft>
                <a:spcPts val="0"/>
              </a:spcAft>
              <a:buSzPts val="1800"/>
              <a:buNone/>
            </a:pPr>
            <a:r>
              <a:t/>
            </a:r>
            <a:endParaRPr sz="1400"/>
          </a:p>
          <a:p>
            <a:pPr indent="0" lvl="0" marL="0" rtl="0" algn="l">
              <a:lnSpc>
                <a:spcPct val="115000"/>
              </a:lnSpc>
              <a:spcBef>
                <a:spcPts val="1600"/>
              </a:spcBef>
              <a:spcAft>
                <a:spcPts val="1600"/>
              </a:spcAft>
              <a:buSzPts val="1800"/>
              <a:buNone/>
            </a:pPr>
            <a:r>
              <a:t/>
            </a:r>
            <a:endParaRPr/>
          </a:p>
        </p:txBody>
      </p:sp>
      <p:sp>
        <p:nvSpPr>
          <p:cNvPr id="147" name="Google Shape;147;p11"/>
          <p:cNvSpPr/>
          <p:nvPr/>
        </p:nvSpPr>
        <p:spPr>
          <a:xfrm>
            <a:off x="111300" y="1294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148" name="Google Shape;148;p11"/>
          <p:cNvSpPr/>
          <p:nvPr/>
        </p:nvSpPr>
        <p:spPr>
          <a:xfrm>
            <a:off x="111300" y="35041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311700" y="445025"/>
            <a:ext cx="8577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sz="2600"/>
              <a:t>2-)ATEŞ BÖCEKLERİNİN DAHA PARLAK ATEŞ BÖCEKLERİNE YÖNELMESİ</a:t>
            </a:r>
            <a:endParaRPr sz="2600"/>
          </a:p>
        </p:txBody>
      </p:sp>
      <p:sp>
        <p:nvSpPr>
          <p:cNvPr id="154" name="Google Shape;154;p12"/>
          <p:cNvSpPr txBox="1"/>
          <p:nvPr>
            <p:ph idx="1" type="body"/>
          </p:nvPr>
        </p:nvSpPr>
        <p:spPr>
          <a:xfrm>
            <a:off x="311700" y="1462950"/>
            <a:ext cx="8520600" cy="310592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   Oluşturulan çözüm kümelerinin her birinin her bir parametresine sırayla geliştirilme formülü uygulanır.Her bir ateş böceği diğer tüm ateş böceklerini kontrol eder ve kendinden parlak olan ateş böcekleri için formüle bağlı onlara doğru hareket ederken eğer parlak değilse rastgele hareket gerçekleştirir. Her bir ateş böceğinin diğer bir ateş böceğiyle etkileşimleri ele alınacağı için big(o) değeri n2 (yani iç içe döngü) olan bir araştırma gerçekleştirilir.</a:t>
            </a:r>
            <a:endParaRPr/>
          </a:p>
          <a:p>
            <a:pPr indent="0" lvl="0" marL="0" rtl="0" algn="l">
              <a:lnSpc>
                <a:spcPct val="115000"/>
              </a:lnSpc>
              <a:spcBef>
                <a:spcPts val="1600"/>
              </a:spcBef>
              <a:spcAft>
                <a:spcPts val="1600"/>
              </a:spcAft>
              <a:buSzPts val="1800"/>
              <a:buNone/>
            </a:pPr>
            <a:r>
              <a:t/>
            </a:r>
            <a:endParaRPr/>
          </a:p>
        </p:txBody>
      </p:sp>
      <p:sp>
        <p:nvSpPr>
          <p:cNvPr id="155" name="Google Shape;155;p12"/>
          <p:cNvSpPr/>
          <p:nvPr/>
        </p:nvSpPr>
        <p:spPr>
          <a:xfrm>
            <a:off x="211500" y="1623123"/>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TERS KARE KANUNU [f.2]</a:t>
            </a:r>
            <a:endParaRPr/>
          </a:p>
        </p:txBody>
      </p:sp>
      <p:sp>
        <p:nvSpPr>
          <p:cNvPr id="161" name="Google Shape;16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tr">
                <a:solidFill>
                  <a:schemeClr val="dk1"/>
                </a:solidFill>
              </a:rPr>
              <a:t>I= 1/r2</a:t>
            </a:r>
            <a:endParaRPr>
              <a:solidFill>
                <a:schemeClr val="dk1"/>
              </a:solidFill>
            </a:endParaRPr>
          </a:p>
        </p:txBody>
      </p:sp>
      <p:pic>
        <p:nvPicPr>
          <p:cNvPr id="162" name="Google Shape;162;p13"/>
          <p:cNvPicPr preferRelativeResize="0"/>
          <p:nvPr/>
        </p:nvPicPr>
        <p:blipFill rotWithShape="1">
          <a:blip r:embed="rId3">
            <a:alphaModFix/>
          </a:blip>
          <a:srcRect b="0" l="0" r="0" t="0"/>
          <a:stretch/>
        </p:blipFill>
        <p:spPr>
          <a:xfrm>
            <a:off x="1631850" y="1605552"/>
            <a:ext cx="5455725" cy="3252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UZAKLIK HESABI [f.3]</a:t>
            </a:r>
            <a:endParaRPr/>
          </a:p>
        </p:txBody>
      </p:sp>
      <p:sp>
        <p:nvSpPr>
          <p:cNvPr id="168" name="Google Shape;168;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Rij = ||xi – xj||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tr"/>
              <a:t>İki ateş böceği arasındaki mesafe bulunurken ikisi arasındaki tüm parametreler kullanılır.</a:t>
            </a:r>
            <a:endParaRPr/>
          </a:p>
          <a:p>
            <a:pPr indent="0" lvl="0" marL="0" rtl="0" algn="l">
              <a:lnSpc>
                <a:spcPct val="115000"/>
              </a:lnSpc>
              <a:spcBef>
                <a:spcPts val="1600"/>
              </a:spcBef>
              <a:spcAft>
                <a:spcPts val="1600"/>
              </a:spcAft>
              <a:buSzPts val="1800"/>
              <a:buNone/>
            </a:pPr>
            <a:r>
              <a:t/>
            </a:r>
            <a:endParaRPr/>
          </a:p>
        </p:txBody>
      </p:sp>
      <p:pic>
        <p:nvPicPr>
          <p:cNvPr id="169" name="Google Shape;169;p14"/>
          <p:cNvPicPr preferRelativeResize="0"/>
          <p:nvPr/>
        </p:nvPicPr>
        <p:blipFill rotWithShape="1">
          <a:blip r:embed="rId3">
            <a:alphaModFix/>
          </a:blip>
          <a:srcRect b="0" l="0" r="0" t="0"/>
          <a:stretch/>
        </p:blipFill>
        <p:spPr>
          <a:xfrm>
            <a:off x="2131575" y="1152475"/>
            <a:ext cx="2212850" cy="482500"/>
          </a:xfrm>
          <a:prstGeom prst="rect">
            <a:avLst/>
          </a:prstGeom>
          <a:noFill/>
          <a:ln>
            <a:noFill/>
          </a:ln>
        </p:spPr>
      </p:pic>
      <p:sp>
        <p:nvSpPr>
          <p:cNvPr id="170" name="Google Shape;170;p14"/>
          <p:cNvSpPr/>
          <p:nvPr/>
        </p:nvSpPr>
        <p:spPr>
          <a:xfrm>
            <a:off x="111300" y="22849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IŞIK YOĞUNLUĞU [f.4]</a:t>
            </a:r>
            <a:endParaRPr/>
          </a:p>
        </p:txBody>
      </p:sp>
      <p:sp>
        <p:nvSpPr>
          <p:cNvPr id="176" name="Google Shape;17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tr"/>
              <a:t>Işık yoğunluğu, ışık kaynağının belli bir uzaklıktaki şiddetidir.</a:t>
            </a:r>
            <a:endParaRPr/>
          </a:p>
        </p:txBody>
      </p:sp>
      <p:pic>
        <p:nvPicPr>
          <p:cNvPr id="177" name="Google Shape;177;p15"/>
          <p:cNvPicPr preferRelativeResize="0"/>
          <p:nvPr/>
        </p:nvPicPr>
        <p:blipFill rotWithShape="1">
          <a:blip r:embed="rId3">
            <a:alphaModFix/>
          </a:blip>
          <a:srcRect b="0" l="0" r="0" t="0"/>
          <a:stretch/>
        </p:blipFill>
        <p:spPr>
          <a:xfrm>
            <a:off x="482885" y="1315199"/>
            <a:ext cx="2496992" cy="472506"/>
          </a:xfrm>
          <a:prstGeom prst="rect">
            <a:avLst/>
          </a:prstGeom>
          <a:noFill/>
          <a:ln>
            <a:noFill/>
          </a:ln>
        </p:spPr>
      </p:pic>
      <p:sp>
        <p:nvSpPr>
          <p:cNvPr id="178" name="Google Shape;178;p15"/>
          <p:cNvSpPr/>
          <p:nvPr/>
        </p:nvSpPr>
        <p:spPr>
          <a:xfrm>
            <a:off x="111300" y="2818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ATEŞ BÖCEĞİNİN ÇEKİCİLİĞİ  [f.5]</a:t>
            </a:r>
            <a:endParaRPr/>
          </a:p>
        </p:txBody>
      </p:sp>
      <p:sp>
        <p:nvSpPr>
          <p:cNvPr id="184" name="Google Shape;18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tr"/>
              <a:t>[F.4] fonksiyonu, ateş böceği çekiciliğine uyarlanmış. Işık kaynağı olarak da ateş böceklerinin yani çözüm kümelerinin uygunluk değeri alınmış.</a:t>
            </a:r>
            <a:endParaRPr/>
          </a:p>
          <a:p>
            <a:pPr indent="0" lvl="0" marL="0" rtl="0" algn="l">
              <a:lnSpc>
                <a:spcPct val="115000"/>
              </a:lnSpc>
              <a:spcBef>
                <a:spcPts val="1600"/>
              </a:spcBef>
              <a:spcAft>
                <a:spcPts val="0"/>
              </a:spcAft>
              <a:buSzPts val="1800"/>
              <a:buNone/>
            </a:pPr>
            <a:r>
              <a:rPr lang="tr"/>
              <a:t>ϒ (gama) değeri algoritmalarda [0.01,100] değerinde alınır.</a:t>
            </a:r>
            <a:endParaRPr/>
          </a:p>
          <a:p>
            <a:pPr indent="0" lvl="0" marL="0" rtl="0" algn="l">
              <a:lnSpc>
                <a:spcPct val="115000"/>
              </a:lnSpc>
              <a:spcBef>
                <a:spcPts val="1600"/>
              </a:spcBef>
              <a:spcAft>
                <a:spcPts val="1600"/>
              </a:spcAft>
              <a:buSzPts val="1800"/>
              <a:buNone/>
            </a:pPr>
            <a:r>
              <a:t/>
            </a:r>
            <a:endParaRPr/>
          </a:p>
        </p:txBody>
      </p:sp>
      <p:pic>
        <p:nvPicPr>
          <p:cNvPr id="185" name="Google Shape;185;p16"/>
          <p:cNvPicPr preferRelativeResize="0"/>
          <p:nvPr/>
        </p:nvPicPr>
        <p:blipFill rotWithShape="1">
          <a:blip r:embed="rId3">
            <a:alphaModFix/>
          </a:blip>
          <a:srcRect b="0" l="0" r="0" t="0"/>
          <a:stretch/>
        </p:blipFill>
        <p:spPr>
          <a:xfrm>
            <a:off x="401250" y="1260675"/>
            <a:ext cx="3061141" cy="681141"/>
          </a:xfrm>
          <a:prstGeom prst="rect">
            <a:avLst/>
          </a:prstGeom>
          <a:noFill/>
          <a:ln>
            <a:noFill/>
          </a:ln>
        </p:spPr>
      </p:pic>
      <p:sp>
        <p:nvSpPr>
          <p:cNvPr id="186" name="Google Shape;186;p16"/>
          <p:cNvSpPr/>
          <p:nvPr/>
        </p:nvSpPr>
        <p:spPr>
          <a:xfrm>
            <a:off x="111300" y="23611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187" name="Google Shape;187;p16"/>
          <p:cNvSpPr/>
          <p:nvPr/>
        </p:nvSpPr>
        <p:spPr>
          <a:xfrm>
            <a:off x="111300" y="31231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ATEŞ BÖCEĞİNİN ÇEKİCİLİĞİ [f.6]</a:t>
            </a:r>
            <a:endParaRPr/>
          </a:p>
        </p:txBody>
      </p:sp>
      <p:sp>
        <p:nvSpPr>
          <p:cNvPr id="193" name="Google Shape;193;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tr"/>
              <a:t>Üstel fonksiyonun hesaplanması zor olduğu için bu formül de tercih edilebilir.</a:t>
            </a:r>
            <a:endParaRPr/>
          </a:p>
          <a:p>
            <a:pPr indent="0" lvl="0" marL="0" rtl="0" algn="l">
              <a:lnSpc>
                <a:spcPct val="115000"/>
              </a:lnSpc>
              <a:spcBef>
                <a:spcPts val="1600"/>
              </a:spcBef>
              <a:spcAft>
                <a:spcPts val="1600"/>
              </a:spcAft>
              <a:buSzPts val="1800"/>
              <a:buNone/>
            </a:pPr>
            <a:r>
              <a:t/>
            </a:r>
            <a:endParaRPr/>
          </a:p>
        </p:txBody>
      </p:sp>
      <p:pic>
        <p:nvPicPr>
          <p:cNvPr id="194" name="Google Shape;194;p17"/>
          <p:cNvPicPr preferRelativeResize="0"/>
          <p:nvPr/>
        </p:nvPicPr>
        <p:blipFill rotWithShape="1">
          <a:blip r:embed="rId3">
            <a:alphaModFix/>
          </a:blip>
          <a:srcRect b="0" l="0" r="0" t="0"/>
          <a:stretch/>
        </p:blipFill>
        <p:spPr>
          <a:xfrm>
            <a:off x="507950" y="1284375"/>
            <a:ext cx="2362425" cy="1098800"/>
          </a:xfrm>
          <a:prstGeom prst="rect">
            <a:avLst/>
          </a:prstGeom>
          <a:noFill/>
          <a:ln>
            <a:noFill/>
          </a:ln>
        </p:spPr>
      </p:pic>
      <p:sp>
        <p:nvSpPr>
          <p:cNvPr id="195" name="Google Shape;195;p17"/>
          <p:cNvSpPr/>
          <p:nvPr/>
        </p:nvSpPr>
        <p:spPr>
          <a:xfrm>
            <a:off x="111300" y="2818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sz="2600"/>
              <a:t>ATEŞ BÖCEĞİNİN DAHA PARLAK ATEŞ BÖCEĞİNE HAREKETİ [f.7]</a:t>
            </a:r>
            <a:endParaRPr sz="2600"/>
          </a:p>
        </p:txBody>
      </p:sp>
      <p:sp>
        <p:nvSpPr>
          <p:cNvPr id="201" name="Google Shape;20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Xi,k = xi,k + β(xj,k – xi,k) + αɛi,k</a:t>
            </a:r>
            <a:endParaRPr/>
          </a:p>
          <a:p>
            <a:pPr indent="0" lvl="0" marL="0" rtl="0" algn="l">
              <a:lnSpc>
                <a:spcPct val="115000"/>
              </a:lnSpc>
              <a:spcBef>
                <a:spcPts val="1600"/>
              </a:spcBef>
              <a:spcAft>
                <a:spcPts val="0"/>
              </a:spcAft>
              <a:buSzPts val="1800"/>
              <a:buNone/>
            </a:pPr>
            <a:r>
              <a:rPr lang="tr"/>
              <a:t>Seçilen i ateş böceği j ateş böceğinin parlaklık değerine göre hareket eder.</a:t>
            </a:r>
            <a:endParaRPr/>
          </a:p>
          <a:p>
            <a:pPr indent="0" lvl="0" marL="0" rtl="0" algn="l">
              <a:lnSpc>
                <a:spcPct val="115000"/>
              </a:lnSpc>
              <a:spcBef>
                <a:spcPts val="1600"/>
              </a:spcBef>
              <a:spcAft>
                <a:spcPts val="1600"/>
              </a:spcAft>
              <a:buSzPts val="1800"/>
              <a:buNone/>
            </a:pPr>
            <a:r>
              <a:t/>
            </a:r>
            <a:endParaRPr/>
          </a:p>
        </p:txBody>
      </p:sp>
      <p:sp>
        <p:nvSpPr>
          <p:cNvPr id="202" name="Google Shape;202;p18"/>
          <p:cNvSpPr/>
          <p:nvPr/>
        </p:nvSpPr>
        <p:spPr>
          <a:xfrm>
            <a:off x="111300" y="18277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ATEŞ BÖCEĞİNİN RASTGELE HAREKETİ [f.8]</a:t>
            </a:r>
            <a:endParaRPr/>
          </a:p>
        </p:txBody>
      </p:sp>
      <p:sp>
        <p:nvSpPr>
          <p:cNvPr id="208" name="Google Shape;20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tr"/>
              <a:t>Xi,k = xi,k + αɛi,k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ph type="title"/>
          </p:nvPr>
        </p:nvSpPr>
        <p:spPr>
          <a:xfrm>
            <a:off x="111300" y="246579"/>
            <a:ext cx="8652555" cy="50343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sz="3200"/>
              <a:t>   TARİHİ</a:t>
            </a:r>
            <a:br>
              <a:rPr lang="tr" sz="1100"/>
            </a:br>
            <a:endParaRPr sz="1100"/>
          </a:p>
        </p:txBody>
      </p:sp>
      <p:sp>
        <p:nvSpPr>
          <p:cNvPr id="66" name="Google Shape;66;p2"/>
          <p:cNvSpPr txBox="1"/>
          <p:nvPr>
            <p:ph idx="1" type="body"/>
          </p:nvPr>
        </p:nvSpPr>
        <p:spPr>
          <a:xfrm>
            <a:off x="383618" y="893852"/>
            <a:ext cx="5226072" cy="400692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tr" sz="1500"/>
              <a:t>Ateşböceği algoritması sürü akıllı, metasezgisel ve doğadan esinlenilmiş olarak sınıflandırılmıştır.</a:t>
            </a:r>
            <a:endParaRPr/>
          </a:p>
          <a:p>
            <a:pPr indent="0" lvl="0" marL="0" rtl="0" algn="l">
              <a:lnSpc>
                <a:spcPct val="115000"/>
              </a:lnSpc>
              <a:spcBef>
                <a:spcPts val="1600"/>
              </a:spcBef>
              <a:spcAft>
                <a:spcPts val="0"/>
              </a:spcAft>
              <a:buSzPts val="1800"/>
              <a:buNone/>
            </a:pPr>
            <a:r>
              <a:rPr lang="tr" sz="1500"/>
              <a:t>2008 yılında Yang tarafından ateşböceklerinin karakteristik davranışlarını canlandırarak geliştirilmiştir</a:t>
            </a:r>
            <a:endParaRPr/>
          </a:p>
          <a:p>
            <a:pPr indent="0" lvl="0" marL="0" rtl="0" algn="l">
              <a:lnSpc>
                <a:spcPct val="115000"/>
              </a:lnSpc>
              <a:spcBef>
                <a:spcPts val="1600"/>
              </a:spcBef>
              <a:spcAft>
                <a:spcPts val="0"/>
              </a:spcAft>
              <a:buSzPts val="1800"/>
              <a:buNone/>
            </a:pPr>
            <a:r>
              <a:rPr lang="tr" sz="1500"/>
              <a:t>Bir ateş böceğinin ışıklarını yakıp söndürmesinin birincil amacı, diğer ateş böceklerini çekmek için bir sinyal sistemi olarak hareket etmektir. Yanıp sönen ışıkların üretimindeki karmaşık biyokimyasal sürecin detayları ve gerçek amacı bilim dünyasında hâlâ bir tartışma konusu olmasına rağmen, birçok araştırmacı yanıp sönen ışıkların ateşböceğine, arkadaşlarını bulmada, olası avlarını çekmede ve avcılarından kendilerini korumada yardımcı olduğuna inanmaktadır. </a:t>
            </a:r>
            <a:endParaRPr sz="1500"/>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pic>
        <p:nvPicPr>
          <p:cNvPr id="67" name="Google Shape;67;p2"/>
          <p:cNvPicPr preferRelativeResize="0"/>
          <p:nvPr/>
        </p:nvPicPr>
        <p:blipFill rotWithShape="1">
          <a:blip r:embed="rId3">
            <a:alphaModFix/>
          </a:blip>
          <a:srcRect b="0" l="0" r="0" t="0"/>
          <a:stretch/>
        </p:blipFill>
        <p:spPr>
          <a:xfrm>
            <a:off x="5784350" y="1109609"/>
            <a:ext cx="3216799" cy="3637052"/>
          </a:xfrm>
          <a:prstGeom prst="rect">
            <a:avLst/>
          </a:prstGeom>
          <a:noFill/>
          <a:ln>
            <a:noFill/>
          </a:ln>
        </p:spPr>
      </p:pic>
      <p:sp>
        <p:nvSpPr>
          <p:cNvPr id="68" name="Google Shape;68;p2"/>
          <p:cNvSpPr/>
          <p:nvPr/>
        </p:nvSpPr>
        <p:spPr>
          <a:xfrm>
            <a:off x="111300" y="1291775"/>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69" name="Google Shape;69;p2"/>
          <p:cNvSpPr/>
          <p:nvPr/>
        </p:nvSpPr>
        <p:spPr>
          <a:xfrm>
            <a:off x="111300" y="2142817"/>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70" name="Google Shape;70;p2"/>
          <p:cNvSpPr/>
          <p:nvPr/>
        </p:nvSpPr>
        <p:spPr>
          <a:xfrm>
            <a:off x="111300" y="2728712"/>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PSEUDO KOD</a:t>
            </a:r>
            <a:endParaRPr/>
          </a:p>
        </p:txBody>
      </p:sp>
      <p:sp>
        <p:nvSpPr>
          <p:cNvPr id="214" name="Google Shape;214;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Amaç fonksiyonu f(x), x=(x1,......xd)^T,</a:t>
            </a:r>
            <a:endParaRPr/>
          </a:p>
          <a:p>
            <a:pPr indent="0" lvl="0" marL="0" rtl="0" algn="l">
              <a:lnSpc>
                <a:spcPct val="115000"/>
              </a:lnSpc>
              <a:spcBef>
                <a:spcPts val="1600"/>
              </a:spcBef>
              <a:spcAft>
                <a:spcPts val="0"/>
              </a:spcAft>
              <a:buSzPts val="1800"/>
              <a:buNone/>
            </a:pPr>
            <a:r>
              <a:rPr lang="tr"/>
              <a:t>n ateşböceğinin başlangıç popülasyonunun oluşturulması xi(i=1,2…….n)</a:t>
            </a:r>
            <a:endParaRPr/>
          </a:p>
          <a:p>
            <a:pPr indent="0" lvl="0" marL="0" rtl="0" algn="l">
              <a:lnSpc>
                <a:spcPct val="115000"/>
              </a:lnSpc>
              <a:spcBef>
                <a:spcPts val="1600"/>
              </a:spcBef>
              <a:spcAft>
                <a:spcPts val="0"/>
              </a:spcAft>
              <a:buSzPts val="1800"/>
              <a:buNone/>
            </a:pPr>
            <a:r>
              <a:rPr lang="tr"/>
              <a:t>Işık yoğunluğu Ii(f(xi) den belirlenir.</a:t>
            </a:r>
            <a:endParaRPr/>
          </a:p>
          <a:p>
            <a:pPr indent="0" lvl="0" marL="0" rtl="0" algn="l">
              <a:lnSpc>
                <a:spcPct val="115000"/>
              </a:lnSpc>
              <a:spcBef>
                <a:spcPts val="1600"/>
              </a:spcBef>
              <a:spcAft>
                <a:spcPts val="1600"/>
              </a:spcAft>
              <a:buSzPts val="1800"/>
              <a:buNone/>
            </a:pPr>
            <a:r>
              <a:rPr lang="tr"/>
              <a:t>Işık emilim katsayısı tanımlanır(ϒ )(gama).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PSEUDO KOD</a:t>
            </a:r>
            <a:endParaRPr/>
          </a:p>
        </p:txBody>
      </p:sp>
      <p:sp>
        <p:nvSpPr>
          <p:cNvPr id="220" name="Google Shape;220;p21"/>
          <p:cNvSpPr txBox="1"/>
          <p:nvPr>
            <p:ph idx="1" type="body"/>
          </p:nvPr>
        </p:nvSpPr>
        <p:spPr>
          <a:xfrm>
            <a:off x="311700" y="1017725"/>
            <a:ext cx="8520600" cy="41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while(t&lt;maxjenerasyon),</a:t>
            </a:r>
            <a:endParaRPr/>
          </a:p>
          <a:p>
            <a:pPr indent="0" lvl="0" marL="0" rtl="0" algn="l">
              <a:lnSpc>
                <a:spcPct val="115000"/>
              </a:lnSpc>
              <a:spcBef>
                <a:spcPts val="1600"/>
              </a:spcBef>
              <a:spcAft>
                <a:spcPts val="0"/>
              </a:spcAft>
              <a:buSzPts val="1800"/>
              <a:buNone/>
            </a:pPr>
            <a:r>
              <a:rPr lang="tr"/>
              <a:t>for i=1:n (tüm ateş böcekleri için)</a:t>
            </a:r>
            <a:endParaRPr/>
          </a:p>
          <a:p>
            <a:pPr indent="0" lvl="0" marL="0" rtl="0" algn="l">
              <a:lnSpc>
                <a:spcPct val="115000"/>
              </a:lnSpc>
              <a:spcBef>
                <a:spcPts val="1600"/>
              </a:spcBef>
              <a:spcAft>
                <a:spcPts val="0"/>
              </a:spcAft>
              <a:buSzPts val="1800"/>
              <a:buNone/>
            </a:pPr>
            <a:r>
              <a:rPr lang="tr"/>
              <a:t>for j=1:n (tüm ateş böcekleri için)(iç halka)</a:t>
            </a:r>
            <a:endParaRPr/>
          </a:p>
          <a:p>
            <a:pPr indent="0" lvl="0" marL="0" rtl="0" algn="l">
              <a:lnSpc>
                <a:spcPct val="115000"/>
              </a:lnSpc>
              <a:spcBef>
                <a:spcPts val="1600"/>
              </a:spcBef>
              <a:spcAft>
                <a:spcPts val="0"/>
              </a:spcAft>
              <a:buSzPts val="1800"/>
              <a:buNone/>
            </a:pPr>
            <a:r>
              <a:rPr lang="tr"/>
              <a:t>if(Ii&lt;Ij)</a:t>
            </a:r>
            <a:endParaRPr/>
          </a:p>
          <a:p>
            <a:pPr indent="0" lvl="0" marL="0" rtl="0" algn="l">
              <a:lnSpc>
                <a:spcPct val="115000"/>
              </a:lnSpc>
              <a:spcBef>
                <a:spcPts val="1600"/>
              </a:spcBef>
              <a:spcAft>
                <a:spcPts val="0"/>
              </a:spcAft>
              <a:buSzPts val="1800"/>
              <a:buNone/>
            </a:pPr>
            <a:r>
              <a:rPr lang="tr"/>
              <a:t>       Ateş böcekleri i den j ye doğru hareket ederler</a:t>
            </a:r>
            <a:endParaRPr/>
          </a:p>
          <a:p>
            <a:pPr indent="0" lvl="0" marL="0" rtl="0" algn="l">
              <a:lnSpc>
                <a:spcPct val="115000"/>
              </a:lnSpc>
              <a:spcBef>
                <a:spcPts val="1600"/>
              </a:spcBef>
              <a:spcAft>
                <a:spcPts val="0"/>
              </a:spcAft>
              <a:buSzPts val="1800"/>
              <a:buNone/>
            </a:pPr>
            <a:r>
              <a:rPr lang="tr"/>
              <a:t>endif </a:t>
            </a:r>
            <a:endParaRPr/>
          </a:p>
          <a:p>
            <a:pPr indent="0" lvl="0" marL="0" rtl="0" algn="l">
              <a:lnSpc>
                <a:spcPct val="115000"/>
              </a:lnSpc>
              <a:spcBef>
                <a:spcPts val="1600"/>
              </a:spcBef>
              <a:spcAft>
                <a:spcPts val="0"/>
              </a:spcAft>
              <a:buSzPts val="1800"/>
              <a:buNone/>
            </a:pPr>
            <a:r>
              <a:rPr lang="tr"/>
              <a:t>      Çekicilik çeşitliliği,uzaklıkla (r)  exp (ϒ r^2) ile değişir.</a:t>
            </a:r>
            <a:endParaRPr/>
          </a:p>
          <a:p>
            <a:pPr indent="0" lvl="0" marL="0" rtl="0" algn="l">
              <a:lnSpc>
                <a:spcPct val="115000"/>
              </a:lnSpc>
              <a:spcBef>
                <a:spcPts val="1600"/>
              </a:spcBef>
              <a:spcAft>
                <a:spcPts val="1600"/>
              </a:spcAft>
              <a:buSzPts val="1800"/>
              <a:buNone/>
            </a:pPr>
            <a:r>
              <a:rPr lang="tr"/>
              <a:t>      Yeni sonuçlar değerlendirilir ve ışık yoğunluğu güncellenir.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PSEUDO KOD</a:t>
            </a:r>
            <a:endParaRPr/>
          </a:p>
        </p:txBody>
      </p:sp>
      <p:sp>
        <p:nvSpPr>
          <p:cNvPr id="226" name="Google Shape;22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endfor j</a:t>
            </a:r>
            <a:endParaRPr/>
          </a:p>
          <a:p>
            <a:pPr indent="0" lvl="0" marL="0" rtl="0" algn="l">
              <a:lnSpc>
                <a:spcPct val="115000"/>
              </a:lnSpc>
              <a:spcBef>
                <a:spcPts val="1600"/>
              </a:spcBef>
              <a:spcAft>
                <a:spcPts val="0"/>
              </a:spcAft>
              <a:buSzPts val="1800"/>
              <a:buNone/>
            </a:pPr>
            <a:r>
              <a:rPr lang="tr"/>
              <a:t>endfor i</a:t>
            </a:r>
            <a:endParaRPr/>
          </a:p>
          <a:p>
            <a:pPr indent="0" lvl="0" marL="0" rtl="0" algn="l">
              <a:lnSpc>
                <a:spcPct val="115000"/>
              </a:lnSpc>
              <a:spcBef>
                <a:spcPts val="1600"/>
              </a:spcBef>
              <a:spcAft>
                <a:spcPts val="0"/>
              </a:spcAft>
              <a:buSzPts val="1800"/>
              <a:buNone/>
            </a:pPr>
            <a:r>
              <a:rPr lang="tr"/>
              <a:t>Ateş böcekleri sıraya konulur ve güncel en iyi bulunur</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5324850" y="352725"/>
            <a:ext cx="3410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tr"/>
              <a:t>ATEŞ BÖCEĞİ ALGORİTMASI AKIŞ DİYAGRAMI</a:t>
            </a:r>
            <a:endParaRPr/>
          </a:p>
        </p:txBody>
      </p:sp>
      <p:sp>
        <p:nvSpPr>
          <p:cNvPr id="232" name="Google Shape;232;p23"/>
          <p:cNvSpPr/>
          <p:nvPr/>
        </p:nvSpPr>
        <p:spPr>
          <a:xfrm>
            <a:off x="1167600" y="0"/>
            <a:ext cx="9309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BAŞLA</a:t>
            </a:r>
            <a:endParaRPr b="0" i="0" sz="1000" u="none" cap="none" strike="noStrike">
              <a:solidFill>
                <a:srgbClr val="000000"/>
              </a:solidFill>
              <a:latin typeface="Arial"/>
              <a:ea typeface="Arial"/>
              <a:cs typeface="Arial"/>
              <a:sym typeface="Arial"/>
            </a:endParaRPr>
          </a:p>
        </p:txBody>
      </p:sp>
      <p:sp>
        <p:nvSpPr>
          <p:cNvPr id="233" name="Google Shape;233;p23"/>
          <p:cNvSpPr/>
          <p:nvPr/>
        </p:nvSpPr>
        <p:spPr>
          <a:xfrm>
            <a:off x="649825" y="980275"/>
            <a:ext cx="2423650" cy="1411475"/>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Kısıtlamaları, ateş</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böceklerinin baş</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popülasyonlarını, uygun</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fonksiyonları, parametre</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denklemlerini ve ışık</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şiddetini tanımla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4" name="Google Shape;234;p23"/>
          <p:cNvCxnSpPr/>
          <p:nvPr/>
        </p:nvCxnSpPr>
        <p:spPr>
          <a:xfrm>
            <a:off x="1628550" y="4170463"/>
            <a:ext cx="9000" cy="391200"/>
          </a:xfrm>
          <a:prstGeom prst="straightConnector1">
            <a:avLst/>
          </a:prstGeom>
          <a:noFill/>
          <a:ln cap="flat" cmpd="sng" w="9525">
            <a:solidFill>
              <a:schemeClr val="dk2"/>
            </a:solidFill>
            <a:prstDash val="solid"/>
            <a:round/>
            <a:headEnd len="sm" w="sm" type="none"/>
            <a:tailEnd len="med" w="med" type="triangle"/>
          </a:ln>
        </p:spPr>
      </p:cxnSp>
      <p:cxnSp>
        <p:nvCxnSpPr>
          <p:cNvPr id="235" name="Google Shape;235;p23"/>
          <p:cNvCxnSpPr/>
          <p:nvPr/>
        </p:nvCxnSpPr>
        <p:spPr>
          <a:xfrm>
            <a:off x="1628550" y="2417863"/>
            <a:ext cx="9000" cy="391200"/>
          </a:xfrm>
          <a:prstGeom prst="straightConnector1">
            <a:avLst/>
          </a:prstGeom>
          <a:noFill/>
          <a:ln cap="flat" cmpd="sng" w="9525">
            <a:solidFill>
              <a:schemeClr val="dk2"/>
            </a:solidFill>
            <a:prstDash val="solid"/>
            <a:round/>
            <a:headEnd len="sm" w="sm" type="none"/>
            <a:tailEnd len="med" w="med" type="triangle"/>
          </a:ln>
        </p:spPr>
      </p:cxnSp>
      <p:sp>
        <p:nvSpPr>
          <p:cNvPr id="236" name="Google Shape;236;p23"/>
          <p:cNvSpPr/>
          <p:nvPr/>
        </p:nvSpPr>
        <p:spPr>
          <a:xfrm>
            <a:off x="684900" y="2794350"/>
            <a:ext cx="1896300" cy="39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Her ateş böceğinin uygun değerini değerlendir.</a:t>
            </a:r>
            <a:endParaRPr b="0" i="0" sz="1000" u="none" cap="none" strike="noStrike">
              <a:solidFill>
                <a:srgbClr val="000000"/>
              </a:solidFill>
              <a:latin typeface="Arial"/>
              <a:ea typeface="Arial"/>
              <a:cs typeface="Arial"/>
              <a:sym typeface="Arial"/>
            </a:endParaRPr>
          </a:p>
        </p:txBody>
      </p:sp>
      <p:cxnSp>
        <p:nvCxnSpPr>
          <p:cNvPr id="237" name="Google Shape;237;p23"/>
          <p:cNvCxnSpPr/>
          <p:nvPr/>
        </p:nvCxnSpPr>
        <p:spPr>
          <a:xfrm>
            <a:off x="1628550" y="3179863"/>
            <a:ext cx="9000" cy="391200"/>
          </a:xfrm>
          <a:prstGeom prst="straightConnector1">
            <a:avLst/>
          </a:prstGeom>
          <a:noFill/>
          <a:ln cap="flat" cmpd="sng" w="9525">
            <a:solidFill>
              <a:schemeClr val="dk2"/>
            </a:solidFill>
            <a:prstDash val="solid"/>
            <a:round/>
            <a:headEnd len="sm" w="sm" type="none"/>
            <a:tailEnd len="med" w="med" type="triangle"/>
          </a:ln>
        </p:spPr>
      </p:cxnSp>
      <p:sp>
        <p:nvSpPr>
          <p:cNvPr id="238" name="Google Shape;238;p23"/>
          <p:cNvSpPr/>
          <p:nvPr/>
        </p:nvSpPr>
        <p:spPr>
          <a:xfrm>
            <a:off x="703100" y="3530900"/>
            <a:ext cx="1896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Ateş böceklerinin ışık şiddetini nesne fonksiyonu ile birlikte gerçekleştir.</a:t>
            </a:r>
            <a:endParaRPr b="0" i="0" sz="1000" u="none" cap="none" strike="noStrike">
              <a:solidFill>
                <a:srgbClr val="000000"/>
              </a:solidFill>
              <a:latin typeface="Arial"/>
              <a:ea typeface="Arial"/>
              <a:cs typeface="Arial"/>
              <a:sym typeface="Arial"/>
            </a:endParaRPr>
          </a:p>
        </p:txBody>
      </p:sp>
      <p:sp>
        <p:nvSpPr>
          <p:cNvPr id="239" name="Google Shape;239;p23"/>
          <p:cNvSpPr/>
          <p:nvPr/>
        </p:nvSpPr>
        <p:spPr>
          <a:xfrm>
            <a:off x="758500" y="4597700"/>
            <a:ext cx="1848900" cy="5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Çekicilik parametrelerine bağlı olarak ilgili hareketleri gerçekleştir</a:t>
            </a:r>
            <a:endParaRPr b="0" i="0" sz="1000" u="none" cap="none" strike="noStrike">
              <a:solidFill>
                <a:srgbClr val="000000"/>
              </a:solidFill>
              <a:latin typeface="Arial"/>
              <a:ea typeface="Arial"/>
              <a:cs typeface="Arial"/>
              <a:sym typeface="Arial"/>
            </a:endParaRPr>
          </a:p>
        </p:txBody>
      </p:sp>
      <p:cxnSp>
        <p:nvCxnSpPr>
          <p:cNvPr id="240" name="Google Shape;240;p23"/>
          <p:cNvCxnSpPr/>
          <p:nvPr/>
        </p:nvCxnSpPr>
        <p:spPr>
          <a:xfrm flipH="1" rot="10800000">
            <a:off x="2653400" y="4777825"/>
            <a:ext cx="525300" cy="13200"/>
          </a:xfrm>
          <a:prstGeom prst="straightConnector1">
            <a:avLst/>
          </a:prstGeom>
          <a:noFill/>
          <a:ln cap="flat" cmpd="sng" w="9525">
            <a:solidFill>
              <a:schemeClr val="dk2"/>
            </a:solidFill>
            <a:prstDash val="solid"/>
            <a:round/>
            <a:headEnd len="sm" w="sm" type="none"/>
            <a:tailEnd len="med" w="med" type="triangle"/>
          </a:ln>
        </p:spPr>
      </p:cxnSp>
      <p:sp>
        <p:nvSpPr>
          <p:cNvPr id="241" name="Google Shape;241;p23"/>
          <p:cNvSpPr/>
          <p:nvPr/>
        </p:nvSpPr>
        <p:spPr>
          <a:xfrm>
            <a:off x="3114600" y="3651250"/>
            <a:ext cx="1896300" cy="149225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Ateş böceklerinin pozisyonu ayarlayın ve en iyisini elde edin</a:t>
            </a:r>
            <a:endParaRPr b="0" i="0" sz="1000" u="none" cap="none" strike="noStrike">
              <a:solidFill>
                <a:srgbClr val="000000"/>
              </a:solidFill>
              <a:latin typeface="Arial"/>
              <a:ea typeface="Arial"/>
              <a:cs typeface="Arial"/>
              <a:sym typeface="Arial"/>
            </a:endParaRPr>
          </a:p>
        </p:txBody>
      </p:sp>
      <p:cxnSp>
        <p:nvCxnSpPr>
          <p:cNvPr id="242" name="Google Shape;242;p23"/>
          <p:cNvCxnSpPr/>
          <p:nvPr/>
        </p:nvCxnSpPr>
        <p:spPr>
          <a:xfrm flipH="1" rot="10800000">
            <a:off x="4939400" y="4701625"/>
            <a:ext cx="525300" cy="13200"/>
          </a:xfrm>
          <a:prstGeom prst="straightConnector1">
            <a:avLst/>
          </a:prstGeom>
          <a:noFill/>
          <a:ln cap="flat" cmpd="sng" w="9525">
            <a:solidFill>
              <a:schemeClr val="dk2"/>
            </a:solidFill>
            <a:prstDash val="solid"/>
            <a:round/>
            <a:headEnd len="sm" w="sm" type="none"/>
            <a:tailEnd len="med" w="med" type="triangle"/>
          </a:ln>
        </p:spPr>
      </p:cxnSp>
      <p:sp>
        <p:nvSpPr>
          <p:cNvPr id="243" name="Google Shape;243;p23"/>
          <p:cNvSpPr/>
          <p:nvPr/>
        </p:nvSpPr>
        <p:spPr>
          <a:xfrm>
            <a:off x="5621800" y="4220163"/>
            <a:ext cx="1623672" cy="865134"/>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Durdurma kriterlerini kontrol et</a:t>
            </a:r>
            <a:endParaRPr b="0" i="0" sz="1000" u="none" cap="none" strike="noStrike">
              <a:solidFill>
                <a:srgbClr val="000000"/>
              </a:solidFill>
              <a:latin typeface="Arial"/>
              <a:ea typeface="Arial"/>
              <a:cs typeface="Arial"/>
              <a:sym typeface="Arial"/>
            </a:endParaRPr>
          </a:p>
        </p:txBody>
      </p:sp>
      <p:cxnSp>
        <p:nvCxnSpPr>
          <p:cNvPr id="244" name="Google Shape;244;p23"/>
          <p:cNvCxnSpPr/>
          <p:nvPr/>
        </p:nvCxnSpPr>
        <p:spPr>
          <a:xfrm>
            <a:off x="1628550" y="589063"/>
            <a:ext cx="9000" cy="391200"/>
          </a:xfrm>
          <a:prstGeom prst="straightConnector1">
            <a:avLst/>
          </a:prstGeom>
          <a:noFill/>
          <a:ln cap="flat" cmpd="sng" w="9525">
            <a:solidFill>
              <a:schemeClr val="dk2"/>
            </a:solidFill>
            <a:prstDash val="solid"/>
            <a:round/>
            <a:headEnd len="sm" w="sm" type="none"/>
            <a:tailEnd len="med" w="med" type="triangle"/>
          </a:ln>
        </p:spPr>
      </p:cxnSp>
      <p:sp>
        <p:nvSpPr>
          <p:cNvPr id="245" name="Google Shape;245;p23"/>
          <p:cNvSpPr/>
          <p:nvPr/>
        </p:nvSpPr>
        <p:spPr>
          <a:xfrm>
            <a:off x="7956775" y="4220175"/>
            <a:ext cx="9309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tr" sz="1000" u="none" cap="none" strike="noStrike">
                <a:solidFill>
                  <a:srgbClr val="000000"/>
                </a:solidFill>
                <a:latin typeface="Arial"/>
                <a:ea typeface="Arial"/>
                <a:cs typeface="Arial"/>
                <a:sym typeface="Arial"/>
              </a:rPr>
              <a:t>DUR</a:t>
            </a:r>
            <a:endParaRPr b="0" i="0" sz="1000" u="none" cap="none" strike="noStrike">
              <a:solidFill>
                <a:srgbClr val="000000"/>
              </a:solidFill>
              <a:latin typeface="Arial"/>
              <a:ea typeface="Arial"/>
              <a:cs typeface="Arial"/>
              <a:sym typeface="Arial"/>
            </a:endParaRPr>
          </a:p>
        </p:txBody>
      </p:sp>
      <p:cxnSp>
        <p:nvCxnSpPr>
          <p:cNvPr id="246" name="Google Shape;246;p23"/>
          <p:cNvCxnSpPr/>
          <p:nvPr/>
        </p:nvCxnSpPr>
        <p:spPr>
          <a:xfrm flipH="1" rot="10800000">
            <a:off x="7301600" y="4625425"/>
            <a:ext cx="525300" cy="13200"/>
          </a:xfrm>
          <a:prstGeom prst="straightConnector1">
            <a:avLst/>
          </a:prstGeom>
          <a:noFill/>
          <a:ln cap="flat" cmpd="sng" w="9525">
            <a:solidFill>
              <a:schemeClr val="dk2"/>
            </a:solidFill>
            <a:prstDash val="solid"/>
            <a:round/>
            <a:headEnd len="sm" w="sm" type="none"/>
            <a:tailEnd len="med" w="med" type="triangle"/>
          </a:ln>
        </p:spPr>
      </p:cxnSp>
      <p:cxnSp>
        <p:nvCxnSpPr>
          <p:cNvPr id="247" name="Google Shape;247;p23"/>
          <p:cNvCxnSpPr/>
          <p:nvPr/>
        </p:nvCxnSpPr>
        <p:spPr>
          <a:xfrm flipH="1">
            <a:off x="2571925" y="2928325"/>
            <a:ext cx="1458000" cy="17100"/>
          </a:xfrm>
          <a:prstGeom prst="straightConnector1">
            <a:avLst/>
          </a:prstGeom>
          <a:noFill/>
          <a:ln cap="flat" cmpd="sng" w="9525">
            <a:solidFill>
              <a:schemeClr val="dk2"/>
            </a:solidFill>
            <a:prstDash val="solid"/>
            <a:round/>
            <a:headEnd len="sm" w="sm" type="none"/>
            <a:tailEnd len="med" w="med" type="triangle"/>
          </a:ln>
        </p:spPr>
      </p:cxnSp>
      <p:cxnSp>
        <p:nvCxnSpPr>
          <p:cNvPr id="248" name="Google Shape;248;p23"/>
          <p:cNvCxnSpPr>
            <a:endCxn id="241" idx="0"/>
          </p:cNvCxnSpPr>
          <p:nvPr/>
        </p:nvCxnSpPr>
        <p:spPr>
          <a:xfrm>
            <a:off x="4041750" y="2904550"/>
            <a:ext cx="21000" cy="746700"/>
          </a:xfrm>
          <a:prstGeom prst="straightConnector1">
            <a:avLst/>
          </a:prstGeom>
          <a:noFill/>
          <a:ln cap="flat" cmpd="sng" w="9525">
            <a:solidFill>
              <a:schemeClr val="dk2"/>
            </a:solidFill>
            <a:prstDash val="solid"/>
            <a:round/>
            <a:headEnd len="sm" w="sm" type="none"/>
            <a:tailEnd len="sm" w="sm" type="none"/>
          </a:ln>
        </p:spPr>
      </p:cxnSp>
      <p:sp>
        <p:nvSpPr>
          <p:cNvPr id="249" name="Google Shape;249;p23"/>
          <p:cNvSpPr txBox="1"/>
          <p:nvPr>
            <p:ph type="title"/>
          </p:nvPr>
        </p:nvSpPr>
        <p:spPr>
          <a:xfrm>
            <a:off x="2465925" y="3416513"/>
            <a:ext cx="3410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tr" sz="1100"/>
              <a:t>Y</a:t>
            </a:r>
            <a:endParaRPr sz="1100"/>
          </a:p>
        </p:txBody>
      </p:sp>
      <p:sp>
        <p:nvSpPr>
          <p:cNvPr id="250" name="Google Shape;250;p23"/>
          <p:cNvSpPr txBox="1"/>
          <p:nvPr>
            <p:ph type="title"/>
          </p:nvPr>
        </p:nvSpPr>
        <p:spPr>
          <a:xfrm>
            <a:off x="3266725" y="4059063"/>
            <a:ext cx="34101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tr" sz="1100"/>
              <a:t>D</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4"/>
          <p:cNvSpPr txBox="1"/>
          <p:nvPr>
            <p:ph type="title"/>
          </p:nvPr>
        </p:nvSpPr>
        <p:spPr>
          <a:xfrm>
            <a:off x="311700" y="355886"/>
            <a:ext cx="8520600" cy="437477"/>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sz="2800"/>
              <a:t>ÖRNEK</a:t>
            </a:r>
            <a:endParaRPr sz="2800"/>
          </a:p>
        </p:txBody>
      </p:sp>
      <p:sp>
        <p:nvSpPr>
          <p:cNvPr id="256" name="Google Shape;256;p24"/>
          <p:cNvSpPr txBox="1"/>
          <p:nvPr>
            <p:ph idx="1" type="body"/>
          </p:nvPr>
        </p:nvSpPr>
        <p:spPr>
          <a:xfrm>
            <a:off x="311700" y="863549"/>
            <a:ext cx="8520600" cy="4069957"/>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tr"/>
              <a:t> i=3, j=4 olsun</a:t>
            </a:r>
            <a:r>
              <a:rPr lang="tr"/>
              <a:t> -&gt; 3. Ateş böceği 4. Ateş böceğinin parlaklığına göre hareket edecek. İlk olarak parlaklıklarını yani uygunluklarını karşılaştıralım.</a:t>
            </a:r>
            <a:endParaRPr/>
          </a:p>
          <a:p>
            <a:pPr indent="0" lvl="0" marL="114300" rtl="0" algn="l">
              <a:lnSpc>
                <a:spcPct val="115000"/>
              </a:lnSpc>
              <a:spcBef>
                <a:spcPts val="0"/>
              </a:spcBef>
              <a:spcAft>
                <a:spcPts val="0"/>
              </a:spcAft>
              <a:buSzPts val="1800"/>
              <a:buNone/>
            </a:pPr>
            <a:r>
              <a:rPr lang="tr"/>
              <a:t>U</a:t>
            </a:r>
            <a:r>
              <a:rPr baseline="-25000" lang="tr"/>
              <a:t>3</a:t>
            </a:r>
            <a:r>
              <a:rPr lang="tr"/>
              <a:t> = 7.09 , U</a:t>
            </a:r>
            <a:r>
              <a:rPr baseline="-25000" lang="tr"/>
              <a:t>4 </a:t>
            </a:r>
            <a:r>
              <a:rPr lang="tr"/>
              <a:t>= 29.89 burada görüleceği üzere U</a:t>
            </a:r>
            <a:r>
              <a:rPr baseline="-25000" lang="tr"/>
              <a:t>3 </a:t>
            </a:r>
            <a:r>
              <a:rPr lang="tr"/>
              <a:t>&lt; U</a:t>
            </a:r>
            <a:r>
              <a:rPr baseline="-25000" lang="tr"/>
              <a:t>4</a:t>
            </a:r>
            <a:r>
              <a:rPr lang="tr"/>
              <a:t> yani 3. Ateş böceği daha iyi uygunluğa sahip (daha parlak). Bundan dolayı 3. Ateş böceği rastgele hareket etmeli. </a:t>
            </a:r>
            <a:endParaRPr/>
          </a:p>
          <a:p>
            <a:pPr indent="-342900" lvl="0" marL="457200" rtl="0" algn="l">
              <a:lnSpc>
                <a:spcPct val="115000"/>
              </a:lnSpc>
              <a:spcBef>
                <a:spcPts val="0"/>
              </a:spcBef>
              <a:spcAft>
                <a:spcPts val="0"/>
              </a:spcAft>
              <a:buSzPts val="1800"/>
              <a:buChar char="●"/>
            </a:pPr>
            <a:r>
              <a:rPr lang="tr"/>
              <a:t>X</a:t>
            </a:r>
            <a:r>
              <a:rPr baseline="-25000" lang="tr"/>
              <a:t>3</a:t>
            </a:r>
            <a:r>
              <a:rPr lang="tr"/>
              <a:t> = [-1.5, -2.2]</a:t>
            </a:r>
            <a:endParaRPr/>
          </a:p>
          <a:p>
            <a:pPr indent="-342900" lvl="0" marL="457200" rtl="0" algn="l">
              <a:lnSpc>
                <a:spcPct val="115000"/>
              </a:lnSpc>
              <a:spcBef>
                <a:spcPts val="0"/>
              </a:spcBef>
              <a:spcAft>
                <a:spcPts val="0"/>
              </a:spcAft>
              <a:buSzPts val="1800"/>
              <a:buChar char="●"/>
            </a:pPr>
            <a:r>
              <a:rPr lang="tr"/>
              <a:t>x</a:t>
            </a:r>
            <a:r>
              <a:rPr baseline="-25000" lang="tr"/>
              <a:t>i,k  </a:t>
            </a:r>
            <a:r>
              <a:rPr lang="tr"/>
              <a:t>= x</a:t>
            </a:r>
            <a:r>
              <a:rPr baseline="-25000" lang="tr"/>
              <a:t>i,k </a:t>
            </a:r>
            <a:r>
              <a:rPr lang="tr"/>
              <a:t>+ αƐ</a:t>
            </a:r>
            <a:r>
              <a:rPr baseline="-25000" lang="tr"/>
              <a:t>i,k</a:t>
            </a:r>
            <a:endParaRPr/>
          </a:p>
          <a:p>
            <a:pPr indent="-342900" lvl="0" marL="457200" rtl="0" algn="l">
              <a:lnSpc>
                <a:spcPct val="115000"/>
              </a:lnSpc>
              <a:spcBef>
                <a:spcPts val="0"/>
              </a:spcBef>
              <a:spcAft>
                <a:spcPts val="0"/>
              </a:spcAft>
              <a:buSzPts val="1800"/>
              <a:buChar char="●"/>
            </a:pPr>
            <a:r>
              <a:rPr lang="tr"/>
              <a:t>k = 1 için yani 1. Parametre için</a:t>
            </a:r>
            <a:endParaRPr/>
          </a:p>
          <a:p>
            <a:pPr indent="-342900" lvl="0" marL="457200" rtl="0" algn="l">
              <a:lnSpc>
                <a:spcPct val="115000"/>
              </a:lnSpc>
              <a:spcBef>
                <a:spcPts val="0"/>
              </a:spcBef>
              <a:spcAft>
                <a:spcPts val="0"/>
              </a:spcAft>
              <a:buSzPts val="1800"/>
              <a:buChar char="●"/>
            </a:pPr>
            <a:r>
              <a:rPr lang="tr"/>
              <a:t>rand = 0.8 (rastgele değer)</a:t>
            </a:r>
            <a:endParaRPr/>
          </a:p>
          <a:p>
            <a:pPr indent="-342900" lvl="0" marL="457200" rtl="0" algn="l">
              <a:lnSpc>
                <a:spcPct val="115000"/>
              </a:lnSpc>
              <a:spcBef>
                <a:spcPts val="0"/>
              </a:spcBef>
              <a:spcAft>
                <a:spcPts val="0"/>
              </a:spcAft>
              <a:buSzPts val="1800"/>
              <a:buChar char="●"/>
            </a:pPr>
            <a:r>
              <a:rPr lang="tr"/>
              <a:t>Ɛ</a:t>
            </a:r>
            <a:r>
              <a:rPr baseline="-25000" lang="tr"/>
              <a:t>3,1 </a:t>
            </a:r>
            <a:r>
              <a:rPr lang="tr"/>
              <a:t>= rand – 0.5 = 0.8 – 0.5 = 0.3</a:t>
            </a:r>
            <a:endParaRPr/>
          </a:p>
          <a:p>
            <a:pPr indent="-342900" lvl="0" marL="457200" rtl="0" algn="l">
              <a:lnSpc>
                <a:spcPct val="115000"/>
              </a:lnSpc>
              <a:spcBef>
                <a:spcPts val="0"/>
              </a:spcBef>
              <a:spcAft>
                <a:spcPts val="0"/>
              </a:spcAft>
              <a:buSzPts val="1800"/>
              <a:buChar char="●"/>
            </a:pPr>
            <a:r>
              <a:rPr lang="tr"/>
              <a:t>x</a:t>
            </a:r>
            <a:r>
              <a:rPr baseline="-25000" lang="tr"/>
              <a:t>3,1 </a:t>
            </a:r>
            <a:r>
              <a:rPr lang="tr"/>
              <a:t>= -1.5 + 0.2*0.3 = -1.44</a:t>
            </a:r>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5"/>
          <p:cNvSpPr txBox="1"/>
          <p:nvPr>
            <p:ph idx="1" type="body"/>
          </p:nvPr>
        </p:nvSpPr>
        <p:spPr>
          <a:xfrm>
            <a:off x="311700" y="361507"/>
            <a:ext cx="8520600" cy="4207368"/>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tr"/>
              <a:t>k = 2 için yani 2. Parametre için</a:t>
            </a:r>
            <a:endParaRPr/>
          </a:p>
          <a:p>
            <a:pPr indent="-342900" lvl="0" marL="457200" rtl="0" algn="l">
              <a:lnSpc>
                <a:spcPct val="115000"/>
              </a:lnSpc>
              <a:spcBef>
                <a:spcPts val="0"/>
              </a:spcBef>
              <a:spcAft>
                <a:spcPts val="0"/>
              </a:spcAft>
              <a:buSzPts val="1800"/>
              <a:buChar char="●"/>
            </a:pPr>
            <a:r>
              <a:rPr lang="tr"/>
              <a:t>rand = 0.5 (rastgele değer)</a:t>
            </a:r>
            <a:endParaRPr/>
          </a:p>
          <a:p>
            <a:pPr indent="-342900" lvl="0" marL="457200" rtl="0" algn="l">
              <a:lnSpc>
                <a:spcPct val="115000"/>
              </a:lnSpc>
              <a:spcBef>
                <a:spcPts val="0"/>
              </a:spcBef>
              <a:spcAft>
                <a:spcPts val="0"/>
              </a:spcAft>
              <a:buSzPts val="1800"/>
              <a:buChar char="●"/>
            </a:pPr>
            <a:r>
              <a:rPr lang="tr"/>
              <a:t>Ɛ</a:t>
            </a:r>
            <a:r>
              <a:rPr baseline="-25000" lang="tr"/>
              <a:t>3,2 </a:t>
            </a:r>
            <a:r>
              <a:rPr lang="tr"/>
              <a:t>= rand – 0.5 = 0.5 – 0.5 = 0</a:t>
            </a:r>
            <a:endParaRPr/>
          </a:p>
          <a:p>
            <a:pPr indent="-342900" lvl="0" marL="457200" rtl="0" algn="l">
              <a:lnSpc>
                <a:spcPct val="115000"/>
              </a:lnSpc>
              <a:spcBef>
                <a:spcPts val="0"/>
              </a:spcBef>
              <a:spcAft>
                <a:spcPts val="0"/>
              </a:spcAft>
              <a:buSzPts val="1800"/>
              <a:buChar char="●"/>
            </a:pPr>
            <a:r>
              <a:rPr lang="tr"/>
              <a:t>x</a:t>
            </a:r>
            <a:r>
              <a:rPr baseline="-25000" lang="tr"/>
              <a:t>3,2 </a:t>
            </a:r>
            <a:r>
              <a:rPr lang="tr"/>
              <a:t>= -2.2 + 0.2*0= -2.2</a:t>
            </a:r>
            <a:endParaRPr/>
          </a:p>
          <a:p>
            <a:pPr indent="0" lvl="0" marL="114300" rtl="0" algn="l">
              <a:lnSpc>
                <a:spcPct val="115000"/>
              </a:lnSpc>
              <a:spcBef>
                <a:spcPts val="0"/>
              </a:spcBef>
              <a:spcAft>
                <a:spcPts val="0"/>
              </a:spcAft>
              <a:buSzPts val="1800"/>
              <a:buNone/>
            </a:pPr>
            <a:r>
              <a:rPr lang="tr"/>
              <a:t>Yeni çözüm kümemiz X</a:t>
            </a:r>
            <a:r>
              <a:rPr baseline="-25000" lang="tr"/>
              <a:t>3</a:t>
            </a:r>
            <a:r>
              <a:rPr lang="tr"/>
              <a:t> = [-1.44, -2.2]</a:t>
            </a:r>
            <a:endParaRPr/>
          </a:p>
          <a:p>
            <a:pPr indent="0" lvl="0" marL="114300" rtl="0" algn="l">
              <a:lnSpc>
                <a:spcPct val="115000"/>
              </a:lnSpc>
              <a:spcBef>
                <a:spcPts val="0"/>
              </a:spcBef>
              <a:spcAft>
                <a:spcPts val="0"/>
              </a:spcAft>
              <a:buSzPts val="1800"/>
              <a:buNone/>
            </a:pPr>
            <a:r>
              <a:rPr lang="tr"/>
              <a:t>Yeni uygunluk değerimiz U</a:t>
            </a:r>
            <a:r>
              <a:rPr baseline="-25000" lang="tr"/>
              <a:t>3</a:t>
            </a:r>
            <a:r>
              <a:rPr lang="tr"/>
              <a:t> = -1.44</a:t>
            </a:r>
            <a:r>
              <a:rPr baseline="30000" lang="tr"/>
              <a:t>2 </a:t>
            </a:r>
            <a:r>
              <a:rPr lang="tr"/>
              <a:t>+ -2.2</a:t>
            </a:r>
            <a:r>
              <a:rPr baseline="30000" lang="tr"/>
              <a:t>2</a:t>
            </a:r>
            <a:r>
              <a:rPr lang="tr"/>
              <a:t> = 6,91</a:t>
            </a:r>
            <a:endParaRPr/>
          </a:p>
          <a:p>
            <a:pPr indent="-228600" lvl="0" marL="457200" rtl="0" algn="l">
              <a:lnSpc>
                <a:spcPct val="115000"/>
              </a:lnSpc>
              <a:spcBef>
                <a:spcPts val="0"/>
              </a:spcBef>
              <a:spcAft>
                <a:spcPts val="0"/>
              </a:spcAft>
              <a:buSzPts val="1800"/>
              <a:buNone/>
            </a:pPr>
            <a:r>
              <a:t/>
            </a:r>
            <a:endParaRPr/>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KAYNAKÇA</a:t>
            </a:r>
            <a:endParaRPr/>
          </a:p>
        </p:txBody>
      </p:sp>
      <p:sp>
        <p:nvSpPr>
          <p:cNvPr id="267" name="Google Shape;26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sz="1100" u="sng">
                <a:solidFill>
                  <a:schemeClr val="hlink"/>
                </a:solidFill>
                <a:latin typeface="Arial"/>
                <a:ea typeface="Arial"/>
                <a:cs typeface="Arial"/>
                <a:sym typeface="Arial"/>
                <a:hlinkClick r:id="rId3"/>
              </a:rPr>
              <a:t>http://www.emo.org.tr/ekler/784ced5ad0f6222_ek.pdf</a:t>
            </a:r>
            <a:r>
              <a:rPr lang="tr"/>
              <a:t> </a:t>
            </a:r>
            <a:endParaRPr/>
          </a:p>
          <a:p>
            <a:pPr indent="0" lvl="0" marL="0" rtl="0" algn="l">
              <a:lnSpc>
                <a:spcPct val="115000"/>
              </a:lnSpc>
              <a:spcBef>
                <a:spcPts val="1600"/>
              </a:spcBef>
              <a:spcAft>
                <a:spcPts val="0"/>
              </a:spcAft>
              <a:buSzPts val="1800"/>
              <a:buNone/>
            </a:pPr>
            <a:r>
              <a:rPr lang="tr" sz="1100" u="sng">
                <a:solidFill>
                  <a:schemeClr val="hlink"/>
                </a:solidFill>
                <a:latin typeface="Arial"/>
                <a:ea typeface="Arial"/>
                <a:cs typeface="Arial"/>
                <a:sym typeface="Arial"/>
                <a:hlinkClick r:id="rId4"/>
              </a:rPr>
              <a:t>https://www.bilalsaim.com/ates-bocegi-algoritmasi-fafirefly-algorithm-h1635</a:t>
            </a:r>
            <a:endParaRPr/>
          </a:p>
          <a:p>
            <a:pPr indent="0" lvl="0" marL="0" rtl="0" algn="l">
              <a:lnSpc>
                <a:spcPct val="115000"/>
              </a:lnSpc>
              <a:spcBef>
                <a:spcPts val="1600"/>
              </a:spcBef>
              <a:spcAft>
                <a:spcPts val="0"/>
              </a:spcAft>
              <a:buSzPts val="1800"/>
              <a:buNone/>
            </a:pPr>
            <a:r>
              <a:rPr lang="tr" sz="1100" u="sng">
                <a:solidFill>
                  <a:schemeClr val="hlink"/>
                </a:solidFill>
                <a:latin typeface="Arial"/>
                <a:ea typeface="Arial"/>
                <a:cs typeface="Arial"/>
                <a:sym typeface="Arial"/>
                <a:hlinkClick r:id="rId5"/>
              </a:rPr>
              <a:t>https://www.mathworks.com/matlabcentral/fileexchange/62235-firefly-feature-selection-and-optimization</a:t>
            </a:r>
            <a:endParaRPr/>
          </a:p>
          <a:p>
            <a:pPr indent="0" lvl="0" marL="0" rtl="0" algn="l">
              <a:lnSpc>
                <a:spcPct val="115000"/>
              </a:lnSpc>
              <a:spcBef>
                <a:spcPts val="1600"/>
              </a:spcBef>
              <a:spcAft>
                <a:spcPts val="0"/>
              </a:spcAft>
              <a:buSzPts val="1800"/>
              <a:buNone/>
            </a:pPr>
            <a:r>
              <a:rPr lang="tr" sz="1100" u="sng">
                <a:solidFill>
                  <a:schemeClr val="hlink"/>
                </a:solidFill>
                <a:latin typeface="Arial"/>
                <a:ea typeface="Arial"/>
                <a:cs typeface="Arial"/>
                <a:sym typeface="Arial"/>
                <a:hlinkClick r:id="rId6"/>
              </a:rPr>
              <a:t>https://www.mdpi.com/2076-3417/8/3/339</a:t>
            </a:r>
            <a:endParaRPr sz="1100" u="sng">
              <a:solidFill>
                <a:schemeClr val="hlink"/>
              </a:solidFill>
              <a:latin typeface="Arial"/>
              <a:ea typeface="Arial"/>
              <a:cs typeface="Arial"/>
              <a:sym typeface="Arial"/>
            </a:endParaRPr>
          </a:p>
          <a:p>
            <a:pPr indent="0" lvl="0" marL="0" rtl="0" algn="l">
              <a:lnSpc>
                <a:spcPct val="100000"/>
              </a:lnSpc>
              <a:spcBef>
                <a:spcPts val="1600"/>
              </a:spcBef>
              <a:spcAft>
                <a:spcPts val="0"/>
              </a:spcAft>
              <a:buClr>
                <a:schemeClr val="accent3"/>
              </a:buClr>
              <a:buSzPts val="1100"/>
              <a:buNone/>
            </a:pPr>
            <a:r>
              <a:rPr lang="tr" sz="1100" u="sng">
                <a:solidFill>
                  <a:schemeClr val="hlink"/>
                </a:solidFill>
                <a:hlinkClick r:id="rId7"/>
              </a:rPr>
              <a:t>https://dergipark.org.tr/tr/download/article-file/279407</a:t>
            </a:r>
            <a:endParaRPr sz="1100"/>
          </a:p>
          <a:p>
            <a:pPr indent="0" lvl="0" marL="0" rtl="0" algn="l">
              <a:lnSpc>
                <a:spcPct val="100000"/>
              </a:lnSpc>
              <a:spcBef>
                <a:spcPts val="0"/>
              </a:spcBef>
              <a:spcAft>
                <a:spcPts val="0"/>
              </a:spcAft>
              <a:buClr>
                <a:schemeClr val="accent3"/>
              </a:buClr>
              <a:buSzPts val="1100"/>
              <a:buNone/>
            </a:pPr>
            <a:r>
              <a:t/>
            </a:r>
            <a:endParaRPr sz="1100"/>
          </a:p>
          <a:p>
            <a:pPr indent="0" lvl="0" marL="0" rtl="0" algn="l">
              <a:lnSpc>
                <a:spcPct val="100000"/>
              </a:lnSpc>
              <a:spcBef>
                <a:spcPts val="0"/>
              </a:spcBef>
              <a:spcAft>
                <a:spcPts val="0"/>
              </a:spcAft>
              <a:buClr>
                <a:srgbClr val="1155CC"/>
              </a:buClr>
              <a:buSzPts val="1100"/>
              <a:buNone/>
            </a:pPr>
            <a:r>
              <a:rPr lang="tr" sz="1100" u="sng">
                <a:solidFill>
                  <a:srgbClr val="1155CC"/>
                </a:solidFill>
                <a:latin typeface="Arial"/>
                <a:ea typeface="Arial"/>
                <a:cs typeface="Arial"/>
                <a:sym typeface="Arial"/>
                <a:hlinkClick r:id="rId8"/>
              </a:rPr>
              <a:t>https://en.wikipedia.org/wiki/Firefly_algorithm</a:t>
            </a:r>
            <a:r>
              <a:rPr lang="tr" sz="1100">
                <a:solidFill>
                  <a:schemeClr val="dk1"/>
                </a:solidFill>
                <a:latin typeface="Arial"/>
                <a:ea typeface="Arial"/>
                <a:cs typeface="Arial"/>
                <a:sym typeface="Arial"/>
              </a:rPr>
              <a:t> </a:t>
            </a:r>
            <a:endParaRPr/>
          </a:p>
          <a:p>
            <a:pPr indent="0" lvl="0" marL="0" rtl="0" algn="l">
              <a:lnSpc>
                <a:spcPct val="100000"/>
              </a:lnSpc>
              <a:spcBef>
                <a:spcPts val="0"/>
              </a:spcBef>
              <a:spcAft>
                <a:spcPts val="0"/>
              </a:spcAft>
              <a:buClr>
                <a:schemeClr val="accent3"/>
              </a:buClr>
              <a:buSzPts val="1100"/>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rgbClr val="1155CC"/>
              </a:buClr>
              <a:buSzPts val="1100"/>
              <a:buNone/>
            </a:pPr>
            <a:r>
              <a:rPr lang="tr" sz="1100" u="sng">
                <a:solidFill>
                  <a:srgbClr val="1155CC"/>
                </a:solidFill>
                <a:latin typeface="Arial"/>
                <a:ea typeface="Arial"/>
                <a:cs typeface="Arial"/>
                <a:sym typeface="Arial"/>
                <a:hlinkClick r:id="rId9"/>
              </a:rPr>
              <a:t>http://bilgisayarkavramlari.sadievrenseker.com/2011/04/18/atesbocegi-algoritmasi-firefly-algorithm/</a:t>
            </a:r>
            <a:endParaRPr sz="1100">
              <a:solidFill>
                <a:srgbClr val="1155CC"/>
              </a:solidFill>
              <a:latin typeface="Arial"/>
              <a:ea typeface="Arial"/>
              <a:cs typeface="Arial"/>
              <a:sym typeface="Arial"/>
            </a:endParaRPr>
          </a:p>
          <a:p>
            <a:pPr indent="0" lvl="0" marL="0" rtl="0" algn="l">
              <a:lnSpc>
                <a:spcPct val="100000"/>
              </a:lnSpc>
              <a:spcBef>
                <a:spcPts val="0"/>
              </a:spcBef>
              <a:spcAft>
                <a:spcPts val="0"/>
              </a:spcAft>
              <a:buClr>
                <a:schemeClr val="accent3"/>
              </a:buClr>
              <a:buSzPts val="1100"/>
              <a:buNone/>
            </a:pPr>
            <a:r>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Clr>
                <a:srgbClr val="1155CC"/>
              </a:buClr>
              <a:buSzPts val="1100"/>
              <a:buNone/>
            </a:pPr>
            <a:r>
              <a:rPr lang="tr" sz="1100" u="sng">
                <a:solidFill>
                  <a:srgbClr val="1155CC"/>
                </a:solidFill>
                <a:latin typeface="Arial"/>
                <a:ea typeface="Arial"/>
                <a:cs typeface="Arial"/>
                <a:sym typeface="Arial"/>
                <a:hlinkClick r:id="rId10"/>
              </a:rPr>
              <a:t>https://www.sciencedirect.com</a:t>
            </a:r>
            <a:endParaRPr sz="1100">
              <a:solidFill>
                <a:schemeClr val="dk1"/>
              </a:solidFill>
              <a:latin typeface="Arial"/>
              <a:ea typeface="Arial"/>
              <a:cs typeface="Arial"/>
              <a:sym typeface="Arial"/>
            </a:endParaRPr>
          </a:p>
          <a:p>
            <a:pPr indent="0" lvl="0" marL="0" rtl="0" algn="l">
              <a:lnSpc>
                <a:spcPct val="115000"/>
              </a:lnSpc>
              <a:spcBef>
                <a:spcPts val="1600"/>
              </a:spcBef>
              <a:spcAft>
                <a:spcPts val="0"/>
              </a:spcAft>
              <a:buSzPts val="1800"/>
              <a:buNone/>
            </a:pPr>
            <a:r>
              <a:t/>
            </a:r>
            <a:endParaRPr sz="1100"/>
          </a:p>
          <a:p>
            <a:pPr indent="0" lvl="0" marL="0" rtl="0" algn="l">
              <a:lnSpc>
                <a:spcPct val="115000"/>
              </a:lnSpc>
              <a:spcBef>
                <a:spcPts val="3200"/>
              </a:spcBef>
              <a:spcAft>
                <a:spcPts val="0"/>
              </a:spcAft>
              <a:buSzPts val="1800"/>
              <a:buNone/>
            </a:pPr>
            <a:r>
              <a:t/>
            </a:r>
            <a:endParaRPr sz="1100" u="sng">
              <a:solidFill>
                <a:schemeClr val="hlink"/>
              </a:solidFill>
              <a:latin typeface="Arial"/>
              <a:ea typeface="Arial"/>
              <a:cs typeface="Arial"/>
              <a:sym typeface="Arial"/>
            </a:endParaRPr>
          </a:p>
          <a:p>
            <a:pPr indent="0" lvl="0" marL="0" rtl="0" algn="l">
              <a:lnSpc>
                <a:spcPct val="115000"/>
              </a:lnSpc>
              <a:spcBef>
                <a:spcPts val="3200"/>
              </a:spcBef>
              <a:spcAft>
                <a:spcPts val="1600"/>
              </a:spcAft>
              <a:buSzPts val="1800"/>
              <a:buNone/>
            </a:pPr>
            <a:r>
              <a:t/>
            </a:r>
            <a:endParaRPr/>
          </a:p>
        </p:txBody>
      </p:sp>
      <p:sp>
        <p:nvSpPr>
          <p:cNvPr id="268" name="Google Shape;268;p26"/>
          <p:cNvSpPr/>
          <p:nvPr/>
        </p:nvSpPr>
        <p:spPr>
          <a:xfrm>
            <a:off x="0" y="-323165"/>
            <a:ext cx="9144000"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tr"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3"/>
          <p:cNvSpPr txBox="1"/>
          <p:nvPr>
            <p:ph type="title"/>
          </p:nvPr>
        </p:nvSpPr>
        <p:spPr>
          <a:xfrm>
            <a:off x="441789" y="256853"/>
            <a:ext cx="8390510" cy="59590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TARİHİ</a:t>
            </a:r>
            <a:endParaRPr/>
          </a:p>
        </p:txBody>
      </p:sp>
      <p:sp>
        <p:nvSpPr>
          <p:cNvPr id="76" name="Google Shape;76;p3"/>
          <p:cNvSpPr txBox="1"/>
          <p:nvPr>
            <p:ph idx="1" type="body"/>
          </p:nvPr>
        </p:nvSpPr>
        <p:spPr>
          <a:xfrm>
            <a:off x="311700" y="852755"/>
            <a:ext cx="5082232" cy="384253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tr" sz="1600"/>
              <a:t>Ateşböceği algoritmasında, verimli optimal çözümler elde etmek için, verilen bir optimizasyon probleminin amaç fonksiyonu, ateşböceği sürüsüne parlak ve daha çekici yerlere gitmede yardım eden yanıp sönen ışık ya da ışık şiddeti ile doğru orantılı ilişkili olmaktadır. </a:t>
            </a:r>
            <a:endParaRPr/>
          </a:p>
          <a:p>
            <a:pPr indent="0" lvl="0" marL="0" rtl="0" algn="l">
              <a:lnSpc>
                <a:spcPct val="115000"/>
              </a:lnSpc>
              <a:spcBef>
                <a:spcPts val="3200"/>
              </a:spcBef>
              <a:spcAft>
                <a:spcPts val="1600"/>
              </a:spcAft>
              <a:buSzPts val="1800"/>
              <a:buNone/>
            </a:pPr>
            <a:r>
              <a:rPr lang="tr" sz="1600"/>
              <a:t>Bu nedenle, daha parlak ateş böcekleri, kendilerine doğru hareket etmek için daha az parlak olanları kendine çeker, bunun yanı sıra belirli bir ateş böceğinden daha parlak ateş böceği olmadığında, rastgele hareket eder.</a:t>
            </a:r>
            <a:endParaRPr sz="1600"/>
          </a:p>
        </p:txBody>
      </p:sp>
      <p:pic>
        <p:nvPicPr>
          <p:cNvPr id="77" name="Google Shape;77;p3"/>
          <p:cNvPicPr preferRelativeResize="0"/>
          <p:nvPr/>
        </p:nvPicPr>
        <p:blipFill rotWithShape="1">
          <a:blip r:embed="rId3">
            <a:alphaModFix/>
          </a:blip>
          <a:srcRect b="0" l="0" r="0" t="0"/>
          <a:stretch/>
        </p:blipFill>
        <p:spPr>
          <a:xfrm>
            <a:off x="5594332" y="1215575"/>
            <a:ext cx="3476991" cy="2616686"/>
          </a:xfrm>
          <a:prstGeom prst="rect">
            <a:avLst/>
          </a:prstGeom>
          <a:noFill/>
          <a:ln>
            <a:noFill/>
          </a:ln>
        </p:spPr>
      </p:pic>
      <p:sp>
        <p:nvSpPr>
          <p:cNvPr id="78" name="Google Shape;78;p3"/>
          <p:cNvSpPr/>
          <p:nvPr/>
        </p:nvSpPr>
        <p:spPr>
          <a:xfrm>
            <a:off x="111300" y="1215575"/>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79" name="Google Shape;79;p3"/>
          <p:cNvSpPr/>
          <p:nvPr/>
        </p:nvSpPr>
        <p:spPr>
          <a:xfrm>
            <a:off x="111300" y="2968175"/>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NEDEN ATEŞ BÖCEĞİ?</a:t>
            </a:r>
            <a:endParaRPr/>
          </a:p>
        </p:txBody>
      </p:sp>
      <p:sp>
        <p:nvSpPr>
          <p:cNvPr id="85" name="Google Shape;85;p4"/>
          <p:cNvSpPr txBox="1"/>
          <p:nvPr>
            <p:ph idx="1" type="body"/>
          </p:nvPr>
        </p:nvSpPr>
        <p:spPr>
          <a:xfrm>
            <a:off x="311700" y="1152475"/>
            <a:ext cx="426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Ateş böceklerinin parlaklığa duyarlı sosyal davranışlarını ele alarak geliştirilmiştir.</a:t>
            </a:r>
            <a:endParaRPr/>
          </a:p>
          <a:p>
            <a:pPr indent="0" lvl="0" marL="0" rtl="0" algn="l">
              <a:lnSpc>
                <a:spcPct val="115000"/>
              </a:lnSpc>
              <a:spcBef>
                <a:spcPts val="1600"/>
              </a:spcBef>
              <a:spcAft>
                <a:spcPts val="0"/>
              </a:spcAft>
              <a:buSzPts val="1800"/>
              <a:buNone/>
            </a:pPr>
            <a:r>
              <a:rPr lang="tr"/>
              <a:t>Ateş böceklerinin tek cins olması ve birbirlerini çekmeleri algoritmanın temelini oluşturur.</a:t>
            </a:r>
            <a:endParaRPr/>
          </a:p>
          <a:p>
            <a:pPr indent="0" lvl="0" marL="0" rtl="0" algn="l">
              <a:lnSpc>
                <a:spcPct val="115000"/>
              </a:lnSpc>
              <a:spcBef>
                <a:spcPts val="1600"/>
              </a:spcBef>
              <a:spcAft>
                <a:spcPts val="0"/>
              </a:spcAft>
              <a:buSzPts val="1800"/>
              <a:buNone/>
            </a:pPr>
            <a:r>
              <a:rPr lang="tr"/>
              <a:t>Ateş böceklerinin çekiciliği, parlaklıkları ile doğru orantılıdır. Yani bir ateş böceği ne kadar parlaksa o kadar çekicidir (caziptir).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86" name="Google Shape;86;p4"/>
          <p:cNvSpPr/>
          <p:nvPr/>
        </p:nvSpPr>
        <p:spPr>
          <a:xfrm>
            <a:off x="111300" y="1294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87" name="Google Shape;87;p4"/>
          <p:cNvSpPr/>
          <p:nvPr/>
        </p:nvSpPr>
        <p:spPr>
          <a:xfrm>
            <a:off x="111300" y="21325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pic>
        <p:nvPicPr>
          <p:cNvPr id="88" name="Google Shape;88;p4"/>
          <p:cNvPicPr preferRelativeResize="0"/>
          <p:nvPr/>
        </p:nvPicPr>
        <p:blipFill rotWithShape="1">
          <a:blip r:embed="rId3">
            <a:alphaModFix/>
          </a:blip>
          <a:srcRect b="0" l="0" r="0" t="0"/>
          <a:stretch/>
        </p:blipFill>
        <p:spPr>
          <a:xfrm>
            <a:off x="4834678" y="1152478"/>
            <a:ext cx="3941750" cy="3091350"/>
          </a:xfrm>
          <a:prstGeom prst="rect">
            <a:avLst/>
          </a:prstGeom>
          <a:noFill/>
          <a:ln>
            <a:noFill/>
          </a:ln>
        </p:spPr>
      </p:pic>
      <p:sp>
        <p:nvSpPr>
          <p:cNvPr id="89" name="Google Shape;89;p4"/>
          <p:cNvSpPr/>
          <p:nvPr/>
        </p:nvSpPr>
        <p:spPr>
          <a:xfrm>
            <a:off x="111300" y="3190575"/>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ATEŞ BÖCEĞİ ALGORİTMASININ ÖZELLİKLERİ</a:t>
            </a:r>
            <a:endParaRPr/>
          </a:p>
        </p:txBody>
      </p:sp>
      <p:sp>
        <p:nvSpPr>
          <p:cNvPr id="95" name="Google Shape;95;p5"/>
          <p:cNvSpPr txBox="1"/>
          <p:nvPr>
            <p:ph idx="1" type="body"/>
          </p:nvPr>
        </p:nvSpPr>
        <p:spPr>
          <a:xfrm>
            <a:off x="311700" y="1017725"/>
            <a:ext cx="8520600" cy="37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Bu algoritmada</a:t>
            </a:r>
            <a:endParaRPr/>
          </a:p>
          <a:p>
            <a:pPr indent="0" lvl="0" marL="0" rtl="0" algn="l">
              <a:lnSpc>
                <a:spcPct val="115000"/>
              </a:lnSpc>
              <a:spcBef>
                <a:spcPts val="1600"/>
              </a:spcBef>
              <a:spcAft>
                <a:spcPts val="0"/>
              </a:spcAft>
              <a:buSzPts val="1800"/>
              <a:buNone/>
            </a:pPr>
            <a:r>
              <a:rPr lang="tr"/>
              <a:t>Ateş böcekleri birbirine yönelebilir.</a:t>
            </a:r>
            <a:endParaRPr/>
          </a:p>
          <a:p>
            <a:pPr indent="0" lvl="0" marL="0" rtl="0" algn="l">
              <a:lnSpc>
                <a:spcPct val="115000"/>
              </a:lnSpc>
              <a:spcBef>
                <a:spcPts val="1600"/>
              </a:spcBef>
              <a:spcAft>
                <a:spcPts val="0"/>
              </a:spcAft>
              <a:buSzPts val="1800"/>
              <a:buNone/>
            </a:pPr>
            <a:r>
              <a:rPr lang="tr"/>
              <a:t>Daha parlak olan ateş böcekleri daha çekicidir.</a:t>
            </a:r>
            <a:endParaRPr/>
          </a:p>
          <a:p>
            <a:pPr indent="0" lvl="0" marL="0" rtl="0" algn="l">
              <a:lnSpc>
                <a:spcPct val="115000"/>
              </a:lnSpc>
              <a:spcBef>
                <a:spcPts val="1600"/>
              </a:spcBef>
              <a:spcAft>
                <a:spcPts val="0"/>
              </a:spcAft>
              <a:buSzPts val="1800"/>
              <a:buNone/>
            </a:pPr>
            <a:r>
              <a:rPr lang="tr"/>
              <a:t>Bir ateş böceğinden daha parlak ateş böceği varsa, bu ateş böceği parlak olana doğru hareket edecektir. Şayet daha parlak ateş böceği yoksa rastgele yönlerde hareket ederler.</a:t>
            </a:r>
            <a:endParaRPr/>
          </a:p>
          <a:p>
            <a:pPr indent="0" lvl="0" marL="0" rtl="0" algn="l">
              <a:lnSpc>
                <a:spcPct val="115000"/>
              </a:lnSpc>
              <a:spcBef>
                <a:spcPts val="1600"/>
              </a:spcBef>
              <a:spcAft>
                <a:spcPts val="0"/>
              </a:spcAft>
              <a:buSzPts val="1800"/>
              <a:buNone/>
            </a:pPr>
            <a:r>
              <a:rPr lang="tr"/>
              <a:t>Parlaklık etkisi uzaklık arttıkça azalacağı için ateş böcekleri uzaktaki parlak ateş böceklerinden daha az etkilenir.</a:t>
            </a:r>
            <a:endParaRPr/>
          </a:p>
          <a:p>
            <a:pPr indent="0" lvl="0" marL="0" rtl="0" algn="l">
              <a:lnSpc>
                <a:spcPct val="115000"/>
              </a:lnSpc>
              <a:spcBef>
                <a:spcPts val="1600"/>
              </a:spcBef>
              <a:spcAft>
                <a:spcPts val="0"/>
              </a:spcAft>
              <a:buSzPts val="1800"/>
              <a:buNone/>
            </a:pPr>
            <a:r>
              <a:t/>
            </a:r>
            <a:endParaRPr/>
          </a:p>
        </p:txBody>
      </p:sp>
      <p:sp>
        <p:nvSpPr>
          <p:cNvPr id="96" name="Google Shape;96;p5"/>
          <p:cNvSpPr/>
          <p:nvPr/>
        </p:nvSpPr>
        <p:spPr>
          <a:xfrm>
            <a:off x="111300" y="1675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97" name="Google Shape;97;p5"/>
          <p:cNvSpPr/>
          <p:nvPr/>
        </p:nvSpPr>
        <p:spPr>
          <a:xfrm>
            <a:off x="111300" y="2180425"/>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98" name="Google Shape;98;p5"/>
          <p:cNvSpPr/>
          <p:nvPr/>
        </p:nvSpPr>
        <p:spPr>
          <a:xfrm>
            <a:off x="111300" y="268550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99" name="Google Shape;99;p5"/>
          <p:cNvSpPr/>
          <p:nvPr/>
        </p:nvSpPr>
        <p:spPr>
          <a:xfrm>
            <a:off x="111300" y="4045125"/>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ATEŞ BÖCEĞİ ALGORİTMASININ ÖZELLİKLERİ</a:t>
            </a:r>
            <a:endParaRPr/>
          </a:p>
        </p:txBody>
      </p:sp>
      <p:sp>
        <p:nvSpPr>
          <p:cNvPr id="105" name="Google Shape;10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t>Sezgisel algoritmalar, büyük boyutlu optimizasyon problemleri için, kabul edilebilir sürede optimuma yakın çözümler verebilen algoritmalardır. Ateş böceklerinin aydınlığı, sezgisel algoritmamızın hedef fonksiyonu olarak düşünülebilir.</a:t>
            </a:r>
            <a:endParaRPr/>
          </a:p>
          <a:p>
            <a:pPr indent="0" lvl="0" marL="0" rtl="0" algn="l">
              <a:lnSpc>
                <a:spcPct val="115000"/>
              </a:lnSpc>
              <a:spcBef>
                <a:spcPts val="1600"/>
              </a:spcBef>
              <a:spcAft>
                <a:spcPts val="0"/>
              </a:spcAft>
              <a:buSzPts val="1800"/>
              <a:buNone/>
            </a:pPr>
            <a:r>
              <a:rPr lang="tr"/>
              <a:t>Genel amaçlı sezgisel optimizasyon algoritmaları, biyoloji, fizik, sürü, sosyal, müzik ve kimya tabanlı olmak üzere altı farklı grupta değerlendirilmektedir. Sürü zekası tabanlı optimizasyon algoritmaları kuş, balık, kedi ve arı gibi canlı sürülerinin hareketlerinin incelenmesiyle geliştirilmiştir. Ateş böceği algoritması, yapısı itibariyle sürü optimizasyon algoritmaları altında sınıflandırılabilir.</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t/>
            </a:r>
            <a:endParaRPr/>
          </a:p>
        </p:txBody>
      </p:sp>
      <p:sp>
        <p:nvSpPr>
          <p:cNvPr id="106" name="Google Shape;106;p6"/>
          <p:cNvSpPr/>
          <p:nvPr/>
        </p:nvSpPr>
        <p:spPr>
          <a:xfrm>
            <a:off x="111300" y="1294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107" name="Google Shape;107;p6"/>
          <p:cNvSpPr/>
          <p:nvPr/>
        </p:nvSpPr>
        <p:spPr>
          <a:xfrm>
            <a:off x="111300" y="2486387"/>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DAVRANIŞLAR VE ALGORİTMA</a:t>
            </a:r>
            <a:endParaRPr/>
          </a:p>
        </p:txBody>
      </p:sp>
      <p:pic>
        <p:nvPicPr>
          <p:cNvPr id="113" name="Google Shape;113;p7"/>
          <p:cNvPicPr preferRelativeResize="0"/>
          <p:nvPr/>
        </p:nvPicPr>
        <p:blipFill rotWithShape="1">
          <a:blip r:embed="rId3">
            <a:alphaModFix/>
          </a:blip>
          <a:srcRect b="0" l="0" r="0" t="0"/>
          <a:stretch/>
        </p:blipFill>
        <p:spPr>
          <a:xfrm>
            <a:off x="899050" y="1170125"/>
            <a:ext cx="6848475" cy="301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ALGORİTMADAKİ TANIMLAR</a:t>
            </a:r>
            <a:endParaRPr/>
          </a:p>
        </p:txBody>
      </p:sp>
      <p:sp>
        <p:nvSpPr>
          <p:cNvPr id="119" name="Google Shape;119;p8"/>
          <p:cNvSpPr txBox="1"/>
          <p:nvPr>
            <p:ph idx="1" type="body"/>
          </p:nvPr>
        </p:nvSpPr>
        <p:spPr>
          <a:xfrm>
            <a:off x="311700" y="10813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solidFill>
                  <a:schemeClr val="dk1"/>
                </a:solidFill>
              </a:rPr>
              <a:t>Problem</a:t>
            </a:r>
            <a:r>
              <a:rPr lang="tr"/>
              <a:t>:Algoritmada çözüm aradığımız problemdir ve genellikle bir matematiksel formülle belirtilir.</a:t>
            </a:r>
            <a:endParaRPr/>
          </a:p>
          <a:p>
            <a:pPr indent="0" lvl="0" marL="0" rtl="0" algn="l">
              <a:lnSpc>
                <a:spcPct val="115000"/>
              </a:lnSpc>
              <a:spcBef>
                <a:spcPts val="1600"/>
              </a:spcBef>
              <a:spcAft>
                <a:spcPts val="0"/>
              </a:spcAft>
              <a:buSzPts val="1800"/>
              <a:buNone/>
            </a:pPr>
            <a:r>
              <a:rPr lang="tr">
                <a:solidFill>
                  <a:schemeClr val="dk1"/>
                </a:solidFill>
              </a:rPr>
              <a:t>Uygunluk fonksiyonu</a:t>
            </a:r>
            <a:r>
              <a:rPr lang="tr"/>
              <a:t>:Algoritmada problem için bulduğumuz çözüm kümelerinin iyilik derecesini bulmamıza yarayan formüldür.</a:t>
            </a:r>
            <a:endParaRPr/>
          </a:p>
          <a:p>
            <a:pPr indent="0" lvl="0" marL="0" rtl="0" algn="l">
              <a:lnSpc>
                <a:spcPct val="115000"/>
              </a:lnSpc>
              <a:spcBef>
                <a:spcPts val="1600"/>
              </a:spcBef>
              <a:spcAft>
                <a:spcPts val="0"/>
              </a:spcAft>
              <a:buSzPts val="1800"/>
              <a:buNone/>
            </a:pPr>
            <a:r>
              <a:rPr lang="tr">
                <a:solidFill>
                  <a:schemeClr val="dk1"/>
                </a:solidFill>
              </a:rPr>
              <a:t>Popülasyon Boyutu</a:t>
            </a:r>
            <a:r>
              <a:rPr lang="tr"/>
              <a:t>:Popülasyondaki ateş böceği sayısının toplamıdır.Yani bir iterasyondaki çözüm kümesi sayısıdır.</a:t>
            </a:r>
            <a:endParaRPr/>
          </a:p>
          <a:p>
            <a:pPr indent="0" lvl="0" marL="0" rtl="0" algn="l">
              <a:lnSpc>
                <a:spcPct val="115000"/>
              </a:lnSpc>
              <a:spcBef>
                <a:spcPts val="1600"/>
              </a:spcBef>
              <a:spcAft>
                <a:spcPts val="0"/>
              </a:spcAft>
              <a:buSzPts val="1800"/>
              <a:buNone/>
            </a:pPr>
            <a:r>
              <a:rPr lang="tr">
                <a:solidFill>
                  <a:schemeClr val="dk1"/>
                </a:solidFill>
              </a:rPr>
              <a:t>Parametre Boyutu</a:t>
            </a:r>
            <a:r>
              <a:rPr lang="tr"/>
              <a:t>:Uygunluk fonksiyonumuzda bilinmeyen değişkenlerin sayısını ifade eder.</a:t>
            </a:r>
            <a:endParaRPr/>
          </a:p>
          <a:p>
            <a:pPr indent="0" lvl="0" marL="0" rtl="0" algn="l">
              <a:lnSpc>
                <a:spcPct val="115000"/>
              </a:lnSpc>
              <a:spcBef>
                <a:spcPts val="1600"/>
              </a:spcBef>
              <a:spcAft>
                <a:spcPts val="1600"/>
              </a:spcAft>
              <a:buSzPts val="1800"/>
              <a:buNone/>
            </a:pPr>
            <a:r>
              <a:t/>
            </a:r>
            <a:endParaRPr/>
          </a:p>
        </p:txBody>
      </p:sp>
      <p:sp>
        <p:nvSpPr>
          <p:cNvPr id="120" name="Google Shape;120;p8"/>
          <p:cNvSpPr/>
          <p:nvPr/>
        </p:nvSpPr>
        <p:spPr>
          <a:xfrm>
            <a:off x="111300" y="12181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121" name="Google Shape;121;p8"/>
          <p:cNvSpPr/>
          <p:nvPr/>
        </p:nvSpPr>
        <p:spPr>
          <a:xfrm>
            <a:off x="111300" y="2056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 sz="1400" u="none" cap="none" strike="noStrike">
                <a:solidFill>
                  <a:srgbClr val="000000"/>
                </a:solidFill>
                <a:highlight>
                  <a:srgbClr val="FFFF00"/>
                </a:highlight>
                <a:latin typeface="Arial"/>
                <a:ea typeface="Arial"/>
                <a:cs typeface="Arial"/>
                <a:sym typeface="Arial"/>
              </a:rPr>
              <a:t> </a:t>
            </a:r>
            <a:endParaRPr b="0" i="0" sz="1400" u="none" cap="none" strike="noStrike">
              <a:solidFill>
                <a:srgbClr val="000000"/>
              </a:solidFill>
              <a:highlight>
                <a:srgbClr val="FFFF00"/>
              </a:highlight>
              <a:latin typeface="Arial"/>
              <a:ea typeface="Arial"/>
              <a:cs typeface="Arial"/>
              <a:sym typeface="Arial"/>
            </a:endParaRPr>
          </a:p>
        </p:txBody>
      </p:sp>
      <p:sp>
        <p:nvSpPr>
          <p:cNvPr id="122" name="Google Shape;122;p8"/>
          <p:cNvSpPr/>
          <p:nvPr/>
        </p:nvSpPr>
        <p:spPr>
          <a:xfrm>
            <a:off x="111300" y="28945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123" name="Google Shape;123;p8"/>
          <p:cNvSpPr/>
          <p:nvPr/>
        </p:nvSpPr>
        <p:spPr>
          <a:xfrm>
            <a:off x="111300" y="37327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tr"/>
              <a:t>ALGORİTMADAKİ TANIMLAR</a:t>
            </a:r>
            <a:endParaRPr/>
          </a:p>
        </p:txBody>
      </p:sp>
      <p:sp>
        <p:nvSpPr>
          <p:cNvPr id="129" name="Google Shape;12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tr">
                <a:solidFill>
                  <a:schemeClr val="dk1"/>
                </a:solidFill>
              </a:rPr>
              <a:t>Parametre  Aralığı:</a:t>
            </a:r>
            <a:r>
              <a:rPr lang="tr"/>
              <a:t>Parametrelerin alabileceği en büyük ve en küçük değerlerdir.</a:t>
            </a:r>
            <a:endParaRPr/>
          </a:p>
          <a:p>
            <a:pPr indent="0" lvl="0" marL="0" rtl="0" algn="l">
              <a:lnSpc>
                <a:spcPct val="115000"/>
              </a:lnSpc>
              <a:spcBef>
                <a:spcPts val="1600"/>
              </a:spcBef>
              <a:spcAft>
                <a:spcPts val="0"/>
              </a:spcAft>
              <a:buSzPts val="1800"/>
              <a:buNone/>
            </a:pPr>
            <a:r>
              <a:rPr lang="tr">
                <a:solidFill>
                  <a:schemeClr val="dk1"/>
                </a:solidFill>
              </a:rPr>
              <a:t>Maksimum İterasyon:</a:t>
            </a:r>
            <a:r>
              <a:rPr lang="tr"/>
              <a:t>Algoritmanın çalışacağı maksimum döngü sayısını belirtir.</a:t>
            </a:r>
            <a:endParaRPr/>
          </a:p>
          <a:p>
            <a:pPr indent="0" lvl="0" marL="0" rtl="0" algn="l">
              <a:lnSpc>
                <a:spcPct val="115000"/>
              </a:lnSpc>
              <a:spcBef>
                <a:spcPts val="1600"/>
              </a:spcBef>
              <a:spcAft>
                <a:spcPts val="0"/>
              </a:spcAft>
              <a:buSzPts val="1800"/>
              <a:buNone/>
            </a:pPr>
            <a:r>
              <a:rPr lang="tr">
                <a:solidFill>
                  <a:schemeClr val="dk1"/>
                </a:solidFill>
              </a:rPr>
              <a:t>α(alpha):</a:t>
            </a:r>
            <a:r>
              <a:rPr lang="tr"/>
              <a:t>Rastlantı değişkenidir. 0 ve 1 arasında alınabilir.</a:t>
            </a:r>
            <a:endParaRPr/>
          </a:p>
          <a:p>
            <a:pPr indent="0" lvl="0" marL="0" rtl="0" algn="l">
              <a:lnSpc>
                <a:spcPct val="115000"/>
              </a:lnSpc>
              <a:spcBef>
                <a:spcPts val="1600"/>
              </a:spcBef>
              <a:spcAft>
                <a:spcPts val="1600"/>
              </a:spcAft>
              <a:buSzPts val="1800"/>
              <a:buNone/>
            </a:pPr>
            <a:r>
              <a:rPr lang="tr">
                <a:solidFill>
                  <a:schemeClr val="dk1"/>
                </a:solidFill>
              </a:rPr>
              <a:t>ϒ(gama):</a:t>
            </a:r>
            <a:r>
              <a:rPr lang="tr"/>
              <a:t>Sabit emilim katsayısı 0.01 ve 100 arasında alınabilir.</a:t>
            </a:r>
            <a:endParaRPr/>
          </a:p>
        </p:txBody>
      </p:sp>
      <p:sp>
        <p:nvSpPr>
          <p:cNvPr id="130" name="Google Shape;130;p9"/>
          <p:cNvSpPr/>
          <p:nvPr/>
        </p:nvSpPr>
        <p:spPr>
          <a:xfrm>
            <a:off x="111300" y="1294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131" name="Google Shape;131;p9"/>
          <p:cNvSpPr/>
          <p:nvPr/>
        </p:nvSpPr>
        <p:spPr>
          <a:xfrm>
            <a:off x="111300" y="18277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132" name="Google Shape;132;p9"/>
          <p:cNvSpPr/>
          <p:nvPr/>
        </p:nvSpPr>
        <p:spPr>
          <a:xfrm>
            <a:off x="111300" y="23611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
        <p:nvSpPr>
          <p:cNvPr id="133" name="Google Shape;133;p9"/>
          <p:cNvSpPr/>
          <p:nvPr/>
        </p:nvSpPr>
        <p:spPr>
          <a:xfrm>
            <a:off x="111300" y="2818350"/>
            <a:ext cx="200400" cy="168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eco</dc:creator>
</cp:coreProperties>
</file>