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69" r:id="rId6"/>
    <p:sldId id="259" r:id="rId7"/>
    <p:sldId id="285" r:id="rId8"/>
    <p:sldId id="273" r:id="rId9"/>
    <p:sldId id="274" r:id="rId10"/>
    <p:sldId id="275" r:id="rId11"/>
    <p:sldId id="276" r:id="rId12"/>
    <p:sldId id="260" r:id="rId13"/>
    <p:sldId id="277" r:id="rId14"/>
    <p:sldId id="270" r:id="rId15"/>
    <p:sldId id="271" r:id="rId16"/>
    <p:sldId id="278" r:id="rId17"/>
    <p:sldId id="279" r:id="rId18"/>
    <p:sldId id="280" r:id="rId19"/>
    <p:sldId id="281" r:id="rId20"/>
    <p:sldId id="282" r:id="rId21"/>
    <p:sldId id="283" r:id="rId22"/>
    <p:sldId id="261" r:id="rId23"/>
    <p:sldId id="262" r:id="rId24"/>
    <p:sldId id="28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4/26/2020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4/26/2020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saedsayad.com/decision_tree.htm" TargetMode="External"/><Relationship Id="rId2" Type="http://schemas.openxmlformats.org/officeDocument/2006/relationships/hyperlink" Target="http://bilgisayarkavramlari.sadievrenseker.com/2008/12/17/entropi-entropy/" TargetMode="External"/><Relationship Id="rId1" Type="http://schemas.openxmlformats.org/officeDocument/2006/relationships/slideLayout" Target="../slideLayouts/slideLayout2.xml"/><Relationship Id="rId4" Type="http://schemas.openxmlformats.org/officeDocument/2006/relationships/hyperlink" Target="https://www.geeksforgeeks.org/decision-tre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CC766-0476-4D83-9405-61C30548527E}"/>
              </a:ext>
            </a:extLst>
          </p:cNvPr>
          <p:cNvSpPr>
            <a:spLocks noGrp="1"/>
          </p:cNvSpPr>
          <p:nvPr>
            <p:ph type="ctrTitle"/>
          </p:nvPr>
        </p:nvSpPr>
        <p:spPr>
          <a:xfrm>
            <a:off x="1876424" y="1122363"/>
            <a:ext cx="8791575" cy="1576449"/>
          </a:xfrm>
        </p:spPr>
        <p:txBody>
          <a:bodyPr>
            <a:normAutofit/>
          </a:bodyPr>
          <a:lstStyle/>
          <a:p>
            <a:pPr algn="ctr"/>
            <a:r>
              <a:rPr lang="tr-TR" sz="5400" b="1" dirty="0">
                <a:solidFill>
                  <a:srgbClr val="FF0000"/>
                </a:solidFill>
                <a:latin typeface="Algerian" panose="04020705040A02060702" pitchFamily="82" charset="0"/>
              </a:rPr>
              <a:t>Karar ağaçları </a:t>
            </a:r>
            <a:br>
              <a:rPr lang="en-US" sz="5400" b="1" dirty="0">
                <a:solidFill>
                  <a:srgbClr val="FF0000"/>
                </a:solidFill>
                <a:latin typeface="Algerian" panose="04020705040A02060702" pitchFamily="82" charset="0"/>
              </a:rPr>
            </a:br>
            <a:r>
              <a:rPr lang="tr-TR" sz="5400" b="1" dirty="0">
                <a:solidFill>
                  <a:srgbClr val="FF0000"/>
                </a:solidFill>
                <a:latin typeface="Algerian" panose="04020705040A02060702" pitchFamily="82" charset="0"/>
              </a:rPr>
              <a:t>(Decision trees) </a:t>
            </a:r>
          </a:p>
        </p:txBody>
      </p:sp>
      <p:sp>
        <p:nvSpPr>
          <p:cNvPr id="10" name="Rectangle 9">
            <a:extLst>
              <a:ext uri="{FF2B5EF4-FFF2-40B4-BE49-F238E27FC236}">
                <a16:creationId xmlns:a16="http://schemas.microsoft.com/office/drawing/2014/main" id="{316A79DF-ED17-4DD4-A337-4EAABFF579B4}"/>
              </a:ext>
            </a:extLst>
          </p:cNvPr>
          <p:cNvSpPr/>
          <p:nvPr/>
        </p:nvSpPr>
        <p:spPr>
          <a:xfrm>
            <a:off x="1876424" y="3091653"/>
            <a:ext cx="5918170" cy="1938992"/>
          </a:xfrm>
          <a:prstGeom prst="rect">
            <a:avLst/>
          </a:prstGeom>
        </p:spPr>
        <p:txBody>
          <a:bodyPr wrap="square">
            <a:spAutoFit/>
          </a:bodyPr>
          <a:lstStyle/>
          <a:p>
            <a:r>
              <a:rPr lang="tr-TR" sz="2000" b="1" dirty="0">
                <a:solidFill>
                  <a:schemeClr val="bg1"/>
                </a:solidFill>
                <a:effectLst>
                  <a:outerShdw blurRad="38100" dist="22860" dir="5400000" algn="tl">
                    <a:srgbClr val="000000">
                      <a:alpha val="30000"/>
                    </a:srgbClr>
                  </a:outerShdw>
                </a:effectLst>
              </a:rPr>
              <a:t>Grup Üyeleri :</a:t>
            </a:r>
            <a:endParaRPr lang="tr-TR" sz="2000" dirty="0">
              <a:solidFill>
                <a:schemeClr val="bg1"/>
              </a:solidFill>
            </a:endParaRPr>
          </a:p>
          <a:p>
            <a:r>
              <a:rPr lang="en-US" sz="2000" b="1" dirty="0">
                <a:solidFill>
                  <a:schemeClr val="bg1"/>
                </a:solidFill>
                <a:effectLst>
                  <a:outerShdw blurRad="38100" dist="22860" dir="5400000" algn="tl">
                    <a:srgbClr val="000000">
                      <a:alpha val="30000"/>
                    </a:srgbClr>
                  </a:outerShdw>
                </a:effectLst>
              </a:rPr>
              <a:t>B161210554   </a:t>
            </a:r>
            <a:r>
              <a:rPr lang="en-US" sz="2000" b="1" dirty="0" err="1">
                <a:solidFill>
                  <a:schemeClr val="bg1"/>
                </a:solidFill>
                <a:effectLst>
                  <a:outerShdw blurRad="38100" dist="22860" dir="5400000" algn="tl">
                    <a:srgbClr val="000000">
                      <a:alpha val="30000"/>
                    </a:srgbClr>
                  </a:outerShdw>
                </a:effectLst>
              </a:rPr>
              <a:t>Haydar</a:t>
            </a:r>
            <a:r>
              <a:rPr lang="en-US" sz="2000" b="1" dirty="0">
                <a:solidFill>
                  <a:schemeClr val="bg1"/>
                </a:solidFill>
                <a:effectLst>
                  <a:outerShdw blurRad="38100" dist="22860" dir="5400000" algn="tl">
                    <a:srgbClr val="000000">
                      <a:alpha val="30000"/>
                    </a:srgbClr>
                  </a:outerShdw>
                </a:effectLst>
              </a:rPr>
              <a:t> Yahya</a:t>
            </a:r>
            <a:endParaRPr lang="tr-TR" sz="2000" dirty="0">
              <a:solidFill>
                <a:schemeClr val="bg1"/>
              </a:solidFill>
            </a:endParaRPr>
          </a:p>
          <a:p>
            <a:r>
              <a:rPr lang="en-US" sz="2000" b="1" dirty="0">
                <a:solidFill>
                  <a:schemeClr val="bg1"/>
                </a:solidFill>
                <a:effectLst>
                  <a:outerShdw blurRad="38100" dist="22860" dir="5400000" algn="tl">
                    <a:srgbClr val="000000">
                      <a:alpha val="30000"/>
                    </a:srgbClr>
                  </a:outerShdw>
                </a:effectLst>
              </a:rPr>
              <a:t>G171210554   Omar </a:t>
            </a:r>
            <a:r>
              <a:rPr lang="en-US" sz="2000" b="1" dirty="0" err="1">
                <a:solidFill>
                  <a:schemeClr val="bg1"/>
                </a:solidFill>
                <a:effectLst>
                  <a:outerShdw blurRad="38100" dist="22860" dir="5400000" algn="tl">
                    <a:srgbClr val="000000">
                      <a:alpha val="30000"/>
                    </a:srgbClr>
                  </a:outerShdw>
                </a:effectLst>
              </a:rPr>
              <a:t>Alkadri</a:t>
            </a:r>
            <a:endParaRPr lang="tr-TR" sz="2000" dirty="0">
              <a:solidFill>
                <a:schemeClr val="bg1"/>
              </a:solidFill>
            </a:endParaRPr>
          </a:p>
          <a:p>
            <a:r>
              <a:rPr lang="en-US" sz="2000" b="1" dirty="0">
                <a:solidFill>
                  <a:schemeClr val="bg1"/>
                </a:solidFill>
                <a:effectLst>
                  <a:outerShdw blurRad="38100" dist="22860" dir="5400000" algn="tl">
                    <a:srgbClr val="000000">
                      <a:alpha val="30000"/>
                    </a:srgbClr>
                  </a:outerShdw>
                </a:effectLst>
              </a:rPr>
              <a:t>B171210056   </a:t>
            </a:r>
            <a:r>
              <a:rPr lang="en-US" sz="2000" b="1" dirty="0" err="1">
                <a:solidFill>
                  <a:schemeClr val="bg1"/>
                </a:solidFill>
                <a:effectLst>
                  <a:outerShdw blurRad="38100" dist="22860" dir="5400000" algn="tl">
                    <a:srgbClr val="000000">
                      <a:alpha val="30000"/>
                    </a:srgbClr>
                  </a:outerShdw>
                </a:effectLst>
              </a:rPr>
              <a:t>Enes</a:t>
            </a:r>
            <a:r>
              <a:rPr lang="en-US" sz="2000" b="1" dirty="0">
                <a:solidFill>
                  <a:schemeClr val="bg1"/>
                </a:solidFill>
                <a:effectLst>
                  <a:outerShdw blurRad="38100" dist="22860" dir="5400000" algn="tl">
                    <a:srgbClr val="000000">
                      <a:alpha val="30000"/>
                    </a:srgbClr>
                  </a:outerShdw>
                </a:effectLst>
              </a:rPr>
              <a:t> </a:t>
            </a:r>
            <a:r>
              <a:rPr lang="en-US" sz="2000" b="1" dirty="0" err="1">
                <a:solidFill>
                  <a:schemeClr val="bg1"/>
                </a:solidFill>
                <a:effectLst>
                  <a:outerShdw blurRad="38100" dist="22860" dir="5400000" algn="tl">
                    <a:srgbClr val="000000">
                      <a:alpha val="30000"/>
                    </a:srgbClr>
                  </a:outerShdw>
                </a:effectLst>
              </a:rPr>
              <a:t>Sirkecioğlu</a:t>
            </a:r>
            <a:endParaRPr lang="tr-TR" sz="2000" dirty="0">
              <a:solidFill>
                <a:schemeClr val="bg1"/>
              </a:solidFill>
            </a:endParaRPr>
          </a:p>
          <a:p>
            <a:r>
              <a:rPr lang="en-US" sz="2000" b="1" dirty="0">
                <a:solidFill>
                  <a:schemeClr val="bg1"/>
                </a:solidFill>
                <a:effectLst>
                  <a:outerShdw blurRad="38100" dist="22860" dir="5400000" algn="tl">
                    <a:srgbClr val="000000">
                      <a:alpha val="30000"/>
                    </a:srgbClr>
                  </a:outerShdw>
                </a:effectLst>
              </a:rPr>
              <a:t>B171210078   Mehmet </a:t>
            </a:r>
            <a:r>
              <a:rPr lang="en-US" sz="2000" b="1" dirty="0" err="1">
                <a:solidFill>
                  <a:schemeClr val="bg1"/>
                </a:solidFill>
                <a:effectLst>
                  <a:outerShdw blurRad="38100" dist="22860" dir="5400000" algn="tl">
                    <a:srgbClr val="000000">
                      <a:alpha val="30000"/>
                    </a:srgbClr>
                  </a:outerShdw>
                </a:effectLst>
              </a:rPr>
              <a:t>Bulut</a:t>
            </a:r>
            <a:endParaRPr lang="tr-TR" sz="2000" dirty="0">
              <a:solidFill>
                <a:schemeClr val="bg1"/>
              </a:solidFill>
            </a:endParaRPr>
          </a:p>
          <a:p>
            <a:r>
              <a:rPr lang="en-US" sz="2000" b="1" dirty="0">
                <a:solidFill>
                  <a:schemeClr val="bg1"/>
                </a:solidFill>
                <a:effectLst>
                  <a:outerShdw blurRad="38100" dist="22860" dir="5400000" algn="tl">
                    <a:srgbClr val="000000">
                      <a:alpha val="30000"/>
                    </a:srgbClr>
                  </a:outerShdw>
                </a:effectLst>
              </a:rPr>
              <a:t>B171210080   </a:t>
            </a:r>
            <a:r>
              <a:rPr lang="en-US" sz="2000" b="1" dirty="0" err="1">
                <a:solidFill>
                  <a:schemeClr val="bg1"/>
                </a:solidFill>
                <a:effectLst>
                  <a:outerShdw blurRad="38100" dist="22860" dir="5400000" algn="tl">
                    <a:srgbClr val="000000">
                      <a:alpha val="30000"/>
                    </a:srgbClr>
                  </a:outerShdw>
                </a:effectLst>
              </a:rPr>
              <a:t>Üsame</a:t>
            </a:r>
            <a:r>
              <a:rPr lang="en-US" sz="2000" b="1" dirty="0">
                <a:solidFill>
                  <a:schemeClr val="bg1"/>
                </a:solidFill>
                <a:effectLst>
                  <a:outerShdw blurRad="38100" dist="22860" dir="5400000" algn="tl">
                    <a:srgbClr val="000000">
                      <a:alpha val="30000"/>
                    </a:srgbClr>
                  </a:outerShdw>
                </a:effectLst>
              </a:rPr>
              <a:t> </a:t>
            </a:r>
            <a:r>
              <a:rPr lang="en-US" sz="2000" b="1" dirty="0" err="1">
                <a:solidFill>
                  <a:schemeClr val="bg1"/>
                </a:solidFill>
                <a:effectLst>
                  <a:outerShdw blurRad="38100" dist="22860" dir="5400000" algn="tl">
                    <a:srgbClr val="000000">
                      <a:alpha val="30000"/>
                    </a:srgbClr>
                  </a:outerShdw>
                </a:effectLst>
              </a:rPr>
              <a:t>Tarık</a:t>
            </a:r>
            <a:r>
              <a:rPr lang="en-US" sz="2000" b="1" dirty="0">
                <a:solidFill>
                  <a:schemeClr val="bg1"/>
                </a:solidFill>
                <a:effectLst>
                  <a:outerShdw blurRad="38100" dist="22860" dir="5400000" algn="tl">
                    <a:srgbClr val="000000">
                      <a:alpha val="30000"/>
                    </a:srgbClr>
                  </a:outerShdw>
                </a:effectLst>
              </a:rPr>
              <a:t> </a:t>
            </a:r>
            <a:r>
              <a:rPr lang="en-US" sz="2000" b="1" dirty="0" err="1">
                <a:solidFill>
                  <a:schemeClr val="bg1"/>
                </a:solidFill>
                <a:effectLst>
                  <a:outerShdw blurRad="38100" dist="22860" dir="5400000" algn="tl">
                    <a:srgbClr val="000000">
                      <a:alpha val="30000"/>
                    </a:srgbClr>
                  </a:outerShdw>
                </a:effectLst>
              </a:rPr>
              <a:t>Temel</a:t>
            </a:r>
            <a:endParaRPr lang="tr-TR" sz="2000" dirty="0">
              <a:solidFill>
                <a:schemeClr val="bg1"/>
              </a:solidFill>
            </a:endParaRPr>
          </a:p>
        </p:txBody>
      </p:sp>
      <p:pic>
        <p:nvPicPr>
          <p:cNvPr id="12" name="Picture 11">
            <a:extLst>
              <a:ext uri="{FF2B5EF4-FFF2-40B4-BE49-F238E27FC236}">
                <a16:creationId xmlns:a16="http://schemas.microsoft.com/office/drawing/2014/main" id="{77506203-B31C-4A8E-992B-C76602947E3B}"/>
              </a:ext>
            </a:extLst>
          </p:cNvPr>
          <p:cNvPicPr>
            <a:picLocks noChangeAspect="1"/>
          </p:cNvPicPr>
          <p:nvPr/>
        </p:nvPicPr>
        <p:blipFill>
          <a:blip r:embed="rId2"/>
          <a:stretch>
            <a:fillRect/>
          </a:stretch>
        </p:blipFill>
        <p:spPr>
          <a:xfrm>
            <a:off x="6096000" y="3091653"/>
            <a:ext cx="4772863" cy="2966068"/>
          </a:xfrm>
          <a:prstGeom prst="rect">
            <a:avLst/>
          </a:prstGeom>
        </p:spPr>
      </p:pic>
    </p:spTree>
    <p:extLst>
      <p:ext uri="{BB962C8B-B14F-4D97-AF65-F5344CB8AC3E}">
        <p14:creationId xmlns:p14="http://schemas.microsoft.com/office/powerpoint/2010/main" val="2860621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AD9B738A-FE80-4C3E-9C6A-222DD0EDD7D0}"/>
                  </a:ext>
                </a:extLst>
              </p:cNvPr>
              <p:cNvSpPr>
                <a:spLocks noGrp="1"/>
              </p:cNvSpPr>
              <p:nvPr>
                <p:ph idx="1"/>
              </p:nvPr>
            </p:nvSpPr>
            <p:spPr>
              <a:xfrm>
                <a:off x="1143000" y="793549"/>
                <a:ext cx="10726445" cy="4550808"/>
              </a:xfrm>
            </p:spPr>
            <p:txBody>
              <a:bodyPr>
                <a:normAutofit lnSpcReduction="10000"/>
              </a:bodyPr>
              <a:lstStyle/>
              <a:p>
                <a:r>
                  <a:rPr lang="tr-TR" dirty="0">
                    <a:solidFill>
                      <a:schemeClr val="bg2">
                        <a:lumMod val="50000"/>
                      </a:schemeClr>
                    </a:solidFill>
                  </a:rPr>
                  <a:t>Shannon bilgiyi bitlerle ifade ettiği için, logaritmayı 2 tabanında kullanmıştır.</a:t>
                </a:r>
                <a:endParaRPr lang="en-US" dirty="0">
                  <a:solidFill>
                    <a:schemeClr val="bg2">
                      <a:lumMod val="50000"/>
                    </a:schemeClr>
                  </a:solidFill>
                </a:endParaRPr>
              </a:p>
              <a:p>
                <a:r>
                  <a:rPr lang="tr-TR" dirty="0">
                    <a:solidFill>
                      <a:schemeClr val="bg2">
                        <a:lumMod val="50000"/>
                      </a:schemeClr>
                    </a:solidFill>
                  </a:rPr>
                  <a:t>S bir kaynak olsun. Bu kaynağın 𝑚1, 𝑚2, … 𝑚𝑛 olmak üzere 𝑛 mesaj üretildiğini varsayalım. Tüm mesajlar birbirinden bağımsız üretilmektedir ve 𝑚𝑖 mesajlarının üretilme olasılıkları 𝑝𝑖 ’dir. 𝑃 = </a:t>
                </a:r>
                <a:r>
                  <a:rPr lang="en-US" dirty="0">
                    <a:solidFill>
                      <a:schemeClr val="bg2">
                        <a:lumMod val="50000"/>
                      </a:schemeClr>
                    </a:solidFill>
                  </a:rPr>
                  <a:t>{</a:t>
                </a:r>
                <a:r>
                  <a:rPr lang="tr-TR" dirty="0">
                    <a:solidFill>
                      <a:schemeClr val="bg2">
                        <a:lumMod val="50000"/>
                      </a:schemeClr>
                    </a:solidFill>
                  </a:rPr>
                  <a:t>𝑝1, 𝑝2, … 𝑝𝑛</a:t>
                </a:r>
                <a:r>
                  <a:rPr lang="en-US" dirty="0">
                    <a:solidFill>
                      <a:schemeClr val="bg2">
                        <a:lumMod val="50000"/>
                      </a:schemeClr>
                    </a:solidFill>
                  </a:rPr>
                  <a:t>}</a:t>
                </a:r>
                <a:r>
                  <a:rPr lang="tr-TR" dirty="0">
                    <a:solidFill>
                      <a:schemeClr val="bg2">
                        <a:lumMod val="50000"/>
                      </a:schemeClr>
                    </a:solidFill>
                  </a:rPr>
                  <a:t> olasılık dağılımına sahip mesajları üreten S kaynağının entropisi 𝐻(𝑆) şu şekildedir.</a:t>
                </a:r>
                <a:r>
                  <a:rPr lang="en-US" dirty="0">
                    <a:solidFill>
                      <a:schemeClr val="bg2">
                        <a:lumMod val="50000"/>
                      </a:schemeClr>
                    </a:solidFill>
                  </a:rPr>
                  <a:t>	</a:t>
                </a:r>
              </a:p>
              <a:p>
                <a:pPr marL="0" indent="0">
                  <a:buNone/>
                </a:pPr>
                <a:r>
                  <a:rPr lang="en-US" dirty="0">
                    <a:solidFill>
                      <a:schemeClr val="bg2">
                        <a:lumMod val="50000"/>
                      </a:schemeClr>
                    </a:solidFill>
                  </a:rPr>
                  <a:t>				H(s) = -</a:t>
                </a:r>
                <a14:m>
                  <m:oMath xmlns:m="http://schemas.openxmlformats.org/officeDocument/2006/math">
                    <m:nary>
                      <m:naryPr>
                        <m:chr m:val="∑"/>
                        <m:limLoc m:val="undOvr"/>
                        <m:ctrlPr>
                          <a:rPr lang="tr-TR" i="1">
                            <a:solidFill>
                              <a:schemeClr val="bg2">
                                <a:lumMod val="50000"/>
                              </a:schemeClr>
                            </a:solidFill>
                            <a:latin typeface="Cambria Math" panose="02040503050406030204" pitchFamily="18" charset="0"/>
                          </a:rPr>
                        </m:ctrlPr>
                      </m:naryPr>
                      <m:sub>
                        <m:r>
                          <a:rPr lang="en-US" i="1">
                            <a:solidFill>
                              <a:schemeClr val="bg2">
                                <a:lumMod val="50000"/>
                              </a:schemeClr>
                            </a:solidFill>
                            <a:latin typeface="Cambria Math" panose="02040503050406030204" pitchFamily="18" charset="0"/>
                          </a:rPr>
                          <m:t>𝑖</m:t>
                        </m:r>
                        <m:r>
                          <a:rPr lang="en-US" i="1">
                            <a:solidFill>
                              <a:schemeClr val="bg2">
                                <a:lumMod val="50000"/>
                              </a:schemeClr>
                            </a:solidFill>
                            <a:latin typeface="Cambria Math" panose="02040503050406030204" pitchFamily="18" charset="0"/>
                          </a:rPr>
                          <m:t>=1</m:t>
                        </m:r>
                      </m:sub>
                      <m:sup>
                        <m:r>
                          <a:rPr lang="en-US" i="1">
                            <a:solidFill>
                              <a:schemeClr val="bg2">
                                <a:lumMod val="50000"/>
                              </a:schemeClr>
                            </a:solidFill>
                            <a:latin typeface="Cambria Math" panose="02040503050406030204" pitchFamily="18" charset="0"/>
                          </a:rPr>
                          <m:t>𝑛</m:t>
                        </m:r>
                      </m:sup>
                      <m:e>
                        <m:r>
                          <a:rPr lang="en-US" i="1">
                            <a:solidFill>
                              <a:schemeClr val="bg2">
                                <a:lumMod val="50000"/>
                              </a:schemeClr>
                            </a:solidFill>
                            <a:latin typeface="Cambria Math" panose="02040503050406030204" pitchFamily="18" charset="0"/>
                          </a:rPr>
                          <m:t>𝑃</m:t>
                        </m:r>
                      </m:e>
                    </m:nary>
                  </m:oMath>
                </a14:m>
                <a:r>
                  <a:rPr lang="en-US" baseline="-25000" dirty="0" err="1">
                    <a:solidFill>
                      <a:schemeClr val="bg2">
                        <a:lumMod val="50000"/>
                      </a:schemeClr>
                    </a:solidFill>
                  </a:rPr>
                  <a:t>i</a:t>
                </a:r>
                <a14:m>
                  <m:oMath xmlns:m="http://schemas.openxmlformats.org/officeDocument/2006/math">
                    <m:func>
                      <m:funcPr>
                        <m:ctrlPr>
                          <a:rPr lang="tr-TR" i="1">
                            <a:solidFill>
                              <a:schemeClr val="bg2">
                                <a:lumMod val="50000"/>
                              </a:schemeClr>
                            </a:solidFill>
                            <a:latin typeface="Cambria Math" panose="02040503050406030204" pitchFamily="18" charset="0"/>
                          </a:rPr>
                        </m:ctrlPr>
                      </m:funcPr>
                      <m:fName>
                        <m:sSub>
                          <m:sSubPr>
                            <m:ctrlPr>
                              <a:rPr lang="tr-TR" i="1">
                                <a:solidFill>
                                  <a:schemeClr val="bg2">
                                    <a:lumMod val="50000"/>
                                  </a:schemeClr>
                                </a:solidFill>
                                <a:latin typeface="Cambria Math" panose="02040503050406030204" pitchFamily="18" charset="0"/>
                              </a:rPr>
                            </m:ctrlPr>
                          </m:sSubPr>
                          <m:e>
                            <m:r>
                              <m:rPr>
                                <m:sty m:val="p"/>
                              </m:rPr>
                              <a:rPr lang="en-US">
                                <a:solidFill>
                                  <a:schemeClr val="bg2">
                                    <a:lumMod val="50000"/>
                                  </a:schemeClr>
                                </a:solidFill>
                                <a:latin typeface="Cambria Math" panose="02040503050406030204" pitchFamily="18" charset="0"/>
                              </a:rPr>
                              <m:t>log</m:t>
                            </m:r>
                          </m:e>
                          <m:sub>
                            <m:r>
                              <a:rPr lang="en-US" i="1">
                                <a:solidFill>
                                  <a:schemeClr val="bg2">
                                    <a:lumMod val="50000"/>
                                  </a:schemeClr>
                                </a:solidFill>
                                <a:latin typeface="Cambria Math" panose="02040503050406030204" pitchFamily="18" charset="0"/>
                              </a:rPr>
                              <m:t>2</m:t>
                            </m:r>
                          </m:sub>
                        </m:sSub>
                      </m:fName>
                      <m:e>
                        <m:r>
                          <a:rPr lang="en-US" i="1">
                            <a:solidFill>
                              <a:schemeClr val="bg2">
                                <a:lumMod val="50000"/>
                              </a:schemeClr>
                            </a:solidFill>
                            <a:latin typeface="Cambria Math" panose="02040503050406030204" pitchFamily="18" charset="0"/>
                          </a:rPr>
                          <m:t>(</m:t>
                        </m:r>
                        <m:r>
                          <a:rPr lang="en-US" i="1">
                            <a:solidFill>
                              <a:schemeClr val="bg2">
                                <a:lumMod val="50000"/>
                              </a:schemeClr>
                            </a:solidFill>
                            <a:latin typeface="Cambria Math" panose="02040503050406030204" pitchFamily="18" charset="0"/>
                          </a:rPr>
                          <m:t>𝑃</m:t>
                        </m:r>
                      </m:e>
                    </m:func>
                  </m:oMath>
                </a14:m>
                <a:r>
                  <a:rPr lang="en-US" baseline="-25000" dirty="0" err="1">
                    <a:solidFill>
                      <a:schemeClr val="bg2">
                        <a:lumMod val="50000"/>
                      </a:schemeClr>
                    </a:solidFill>
                  </a:rPr>
                  <a:t>i</a:t>
                </a:r>
                <a:r>
                  <a:rPr lang="en-US" dirty="0">
                    <a:solidFill>
                      <a:schemeClr val="bg2">
                        <a:lumMod val="50000"/>
                      </a:schemeClr>
                    </a:solidFill>
                  </a:rPr>
                  <a:t>)</a:t>
                </a:r>
                <a:endParaRPr lang="tr-TR" dirty="0">
                  <a:solidFill>
                    <a:schemeClr val="bg2">
                      <a:lumMod val="50000"/>
                    </a:schemeClr>
                  </a:solidFill>
                </a:endParaRPr>
              </a:p>
              <a:p>
                <a:r>
                  <a:rPr lang="tr-TR" dirty="0">
                    <a:solidFill>
                      <a:schemeClr val="bg2">
                        <a:lumMod val="50000"/>
                      </a:schemeClr>
                    </a:solidFill>
                  </a:rPr>
                  <a:t> Bir paranın havaya atılması olayı rassal X sürecini göstersin. Yazı ve tura gelme olasılıkları eşit olduğundan elde edilecek entropi,</a:t>
                </a:r>
                <a:endParaRPr lang="en-US" dirty="0">
                  <a:solidFill>
                    <a:schemeClr val="bg2">
                      <a:lumMod val="50000"/>
                    </a:schemeClr>
                  </a:solidFill>
                </a:endParaRPr>
              </a:p>
              <a:p>
                <a:pPr marL="0" indent="0">
                  <a:buNone/>
                </a:pPr>
                <a:r>
                  <a:rPr lang="en-US" dirty="0">
                    <a:solidFill>
                      <a:schemeClr val="bg2">
                        <a:lumMod val="50000"/>
                      </a:schemeClr>
                    </a:solidFill>
                  </a:rPr>
                  <a:t>		H(s) = -</a:t>
                </a:r>
                <a14:m>
                  <m:oMath xmlns:m="http://schemas.openxmlformats.org/officeDocument/2006/math">
                    <m:nary>
                      <m:naryPr>
                        <m:chr m:val="∑"/>
                        <m:limLoc m:val="undOvr"/>
                        <m:ctrlPr>
                          <a:rPr lang="tr-TR" i="1">
                            <a:solidFill>
                              <a:schemeClr val="bg2">
                                <a:lumMod val="50000"/>
                              </a:schemeClr>
                            </a:solidFill>
                            <a:latin typeface="Cambria Math" panose="02040503050406030204" pitchFamily="18" charset="0"/>
                          </a:rPr>
                        </m:ctrlPr>
                      </m:naryPr>
                      <m:sub>
                        <m:r>
                          <a:rPr lang="en-US" i="1">
                            <a:solidFill>
                              <a:schemeClr val="bg2">
                                <a:lumMod val="50000"/>
                              </a:schemeClr>
                            </a:solidFill>
                            <a:latin typeface="Cambria Math" panose="02040503050406030204" pitchFamily="18" charset="0"/>
                          </a:rPr>
                          <m:t>𝑖</m:t>
                        </m:r>
                        <m:r>
                          <a:rPr lang="en-US" i="1">
                            <a:solidFill>
                              <a:schemeClr val="bg2">
                                <a:lumMod val="50000"/>
                              </a:schemeClr>
                            </a:solidFill>
                            <a:latin typeface="Cambria Math" panose="02040503050406030204" pitchFamily="18" charset="0"/>
                          </a:rPr>
                          <m:t>=1</m:t>
                        </m:r>
                      </m:sub>
                      <m:sup>
                        <m:r>
                          <a:rPr lang="en-US" i="1">
                            <a:solidFill>
                              <a:schemeClr val="bg2">
                                <a:lumMod val="50000"/>
                              </a:schemeClr>
                            </a:solidFill>
                            <a:latin typeface="Cambria Math" panose="02040503050406030204" pitchFamily="18" charset="0"/>
                          </a:rPr>
                          <m:t>𝑛</m:t>
                        </m:r>
                      </m:sup>
                      <m:e>
                        <m:r>
                          <a:rPr lang="en-US" i="1">
                            <a:solidFill>
                              <a:schemeClr val="bg2">
                                <a:lumMod val="50000"/>
                              </a:schemeClr>
                            </a:solidFill>
                            <a:latin typeface="Cambria Math" panose="02040503050406030204" pitchFamily="18" charset="0"/>
                          </a:rPr>
                          <m:t>𝑃</m:t>
                        </m:r>
                      </m:e>
                    </m:nary>
                  </m:oMath>
                </a14:m>
                <a:r>
                  <a:rPr lang="en-US" baseline="-25000" dirty="0" err="1">
                    <a:solidFill>
                      <a:schemeClr val="bg2">
                        <a:lumMod val="50000"/>
                      </a:schemeClr>
                    </a:solidFill>
                  </a:rPr>
                  <a:t>i</a:t>
                </a:r>
                <a14:m>
                  <m:oMath xmlns:m="http://schemas.openxmlformats.org/officeDocument/2006/math">
                    <m:func>
                      <m:funcPr>
                        <m:ctrlPr>
                          <a:rPr lang="tr-TR" i="1">
                            <a:solidFill>
                              <a:schemeClr val="bg2">
                                <a:lumMod val="50000"/>
                              </a:schemeClr>
                            </a:solidFill>
                            <a:latin typeface="Cambria Math" panose="02040503050406030204" pitchFamily="18" charset="0"/>
                          </a:rPr>
                        </m:ctrlPr>
                      </m:funcPr>
                      <m:fName>
                        <m:sSub>
                          <m:sSubPr>
                            <m:ctrlPr>
                              <a:rPr lang="tr-TR" i="1">
                                <a:solidFill>
                                  <a:schemeClr val="bg2">
                                    <a:lumMod val="50000"/>
                                  </a:schemeClr>
                                </a:solidFill>
                                <a:latin typeface="Cambria Math" panose="02040503050406030204" pitchFamily="18" charset="0"/>
                              </a:rPr>
                            </m:ctrlPr>
                          </m:sSubPr>
                          <m:e>
                            <m:r>
                              <m:rPr>
                                <m:sty m:val="p"/>
                              </m:rPr>
                              <a:rPr lang="en-US">
                                <a:solidFill>
                                  <a:schemeClr val="bg2">
                                    <a:lumMod val="50000"/>
                                  </a:schemeClr>
                                </a:solidFill>
                                <a:latin typeface="Cambria Math" panose="02040503050406030204" pitchFamily="18" charset="0"/>
                              </a:rPr>
                              <m:t>log</m:t>
                            </m:r>
                          </m:e>
                          <m:sub>
                            <m:r>
                              <a:rPr lang="en-US" i="1">
                                <a:solidFill>
                                  <a:schemeClr val="bg2">
                                    <a:lumMod val="50000"/>
                                  </a:schemeClr>
                                </a:solidFill>
                                <a:latin typeface="Cambria Math" panose="02040503050406030204" pitchFamily="18" charset="0"/>
                              </a:rPr>
                              <m:t>2</m:t>
                            </m:r>
                          </m:sub>
                        </m:sSub>
                      </m:fName>
                      <m:e>
                        <m:r>
                          <a:rPr lang="en-US" i="1">
                            <a:solidFill>
                              <a:schemeClr val="bg2">
                                <a:lumMod val="50000"/>
                              </a:schemeClr>
                            </a:solidFill>
                            <a:latin typeface="Cambria Math" panose="02040503050406030204" pitchFamily="18" charset="0"/>
                          </a:rPr>
                          <m:t>(</m:t>
                        </m:r>
                        <m:r>
                          <a:rPr lang="en-US" i="1">
                            <a:solidFill>
                              <a:schemeClr val="bg2">
                                <a:lumMod val="50000"/>
                              </a:schemeClr>
                            </a:solidFill>
                            <a:latin typeface="Cambria Math" panose="02040503050406030204" pitchFamily="18" charset="0"/>
                          </a:rPr>
                          <m:t>𝑃</m:t>
                        </m:r>
                      </m:e>
                    </m:func>
                  </m:oMath>
                </a14:m>
                <a:r>
                  <a:rPr lang="en-US" baseline="-25000" dirty="0" err="1">
                    <a:solidFill>
                      <a:schemeClr val="bg2">
                        <a:lumMod val="50000"/>
                      </a:schemeClr>
                    </a:solidFill>
                  </a:rPr>
                  <a:t>i</a:t>
                </a:r>
                <a:r>
                  <a:rPr lang="en-US" dirty="0">
                    <a:solidFill>
                      <a:schemeClr val="bg2">
                        <a:lumMod val="50000"/>
                      </a:schemeClr>
                    </a:solidFill>
                  </a:rPr>
                  <a:t>) = -(</a:t>
                </a:r>
                <a14:m>
                  <m:oMath xmlns:m="http://schemas.openxmlformats.org/officeDocument/2006/math">
                    <m:f>
                      <m:fPr>
                        <m:ctrlPr>
                          <a:rPr lang="tr-TR" i="1">
                            <a:solidFill>
                              <a:schemeClr val="bg2">
                                <a:lumMod val="50000"/>
                              </a:schemeClr>
                            </a:solidFill>
                            <a:latin typeface="Cambria Math" panose="02040503050406030204" pitchFamily="18" charset="0"/>
                          </a:rPr>
                        </m:ctrlPr>
                      </m:fPr>
                      <m:num>
                        <m:r>
                          <a:rPr lang="en-US" i="1">
                            <a:solidFill>
                              <a:schemeClr val="bg2">
                                <a:lumMod val="50000"/>
                              </a:schemeClr>
                            </a:solidFill>
                            <a:latin typeface="Cambria Math" panose="02040503050406030204" pitchFamily="18" charset="0"/>
                          </a:rPr>
                          <m:t>1</m:t>
                        </m:r>
                      </m:num>
                      <m:den>
                        <m:r>
                          <a:rPr lang="en-US" i="1">
                            <a:solidFill>
                              <a:schemeClr val="bg2">
                                <a:lumMod val="50000"/>
                              </a:schemeClr>
                            </a:solidFill>
                            <a:latin typeface="Cambria Math" panose="02040503050406030204" pitchFamily="18" charset="0"/>
                          </a:rPr>
                          <m:t>2</m:t>
                        </m:r>
                      </m:den>
                    </m:f>
                  </m:oMath>
                </a14:m>
                <a:r>
                  <a:rPr lang="en-US" dirty="0">
                    <a:solidFill>
                      <a:schemeClr val="bg2">
                        <a:lumMod val="50000"/>
                      </a:schemeClr>
                    </a:solidFill>
                  </a:rPr>
                  <a:t> </a:t>
                </a:r>
                <a14:m>
                  <m:oMath xmlns:m="http://schemas.openxmlformats.org/officeDocument/2006/math">
                    <m:func>
                      <m:funcPr>
                        <m:ctrlPr>
                          <a:rPr lang="tr-TR" i="1">
                            <a:solidFill>
                              <a:schemeClr val="bg2">
                                <a:lumMod val="50000"/>
                              </a:schemeClr>
                            </a:solidFill>
                            <a:latin typeface="Cambria Math" panose="02040503050406030204" pitchFamily="18" charset="0"/>
                          </a:rPr>
                        </m:ctrlPr>
                      </m:funcPr>
                      <m:fName>
                        <m:sSub>
                          <m:sSubPr>
                            <m:ctrlPr>
                              <a:rPr lang="tr-TR" i="1">
                                <a:solidFill>
                                  <a:schemeClr val="bg2">
                                    <a:lumMod val="50000"/>
                                  </a:schemeClr>
                                </a:solidFill>
                                <a:latin typeface="Cambria Math" panose="02040503050406030204" pitchFamily="18" charset="0"/>
                              </a:rPr>
                            </m:ctrlPr>
                          </m:sSubPr>
                          <m:e>
                            <m:r>
                              <m:rPr>
                                <m:sty m:val="p"/>
                              </m:rPr>
                              <a:rPr lang="en-US">
                                <a:solidFill>
                                  <a:schemeClr val="bg2">
                                    <a:lumMod val="50000"/>
                                  </a:schemeClr>
                                </a:solidFill>
                                <a:latin typeface="Cambria Math" panose="02040503050406030204" pitchFamily="18" charset="0"/>
                              </a:rPr>
                              <m:t>log</m:t>
                            </m:r>
                          </m:e>
                          <m:sub>
                            <m:r>
                              <a:rPr lang="en-US" i="1">
                                <a:solidFill>
                                  <a:schemeClr val="bg2">
                                    <a:lumMod val="50000"/>
                                  </a:schemeClr>
                                </a:solidFill>
                                <a:latin typeface="Cambria Math" panose="02040503050406030204" pitchFamily="18" charset="0"/>
                              </a:rPr>
                              <m:t>2</m:t>
                            </m:r>
                          </m:sub>
                        </m:sSub>
                      </m:fName>
                      <m:e>
                        <m:f>
                          <m:fPr>
                            <m:ctrlPr>
                              <a:rPr lang="tr-TR" i="1">
                                <a:solidFill>
                                  <a:schemeClr val="bg2">
                                    <a:lumMod val="50000"/>
                                  </a:schemeClr>
                                </a:solidFill>
                                <a:latin typeface="Cambria Math" panose="02040503050406030204" pitchFamily="18" charset="0"/>
                              </a:rPr>
                            </m:ctrlPr>
                          </m:fPr>
                          <m:num>
                            <m:r>
                              <a:rPr lang="en-US" i="1">
                                <a:solidFill>
                                  <a:schemeClr val="bg2">
                                    <a:lumMod val="50000"/>
                                  </a:schemeClr>
                                </a:solidFill>
                                <a:latin typeface="Cambria Math" panose="02040503050406030204" pitchFamily="18" charset="0"/>
                              </a:rPr>
                              <m:t>1</m:t>
                            </m:r>
                          </m:num>
                          <m:den>
                            <m:r>
                              <a:rPr lang="en-US" i="1">
                                <a:solidFill>
                                  <a:schemeClr val="bg2">
                                    <a:lumMod val="50000"/>
                                  </a:schemeClr>
                                </a:solidFill>
                                <a:latin typeface="Cambria Math" panose="02040503050406030204" pitchFamily="18" charset="0"/>
                              </a:rPr>
                              <m:t>2</m:t>
                            </m:r>
                          </m:den>
                        </m:f>
                        <m:r>
                          <a:rPr lang="en-US">
                            <a:solidFill>
                              <a:schemeClr val="bg2">
                                <a:lumMod val="50000"/>
                              </a:schemeClr>
                            </a:solidFill>
                            <a:latin typeface="Cambria Math" panose="02040503050406030204" pitchFamily="18" charset="0"/>
                          </a:rPr>
                          <m:t> </m:t>
                        </m:r>
                      </m:e>
                    </m:func>
                    <m:r>
                      <a:rPr lang="en-US" i="1">
                        <a:solidFill>
                          <a:schemeClr val="bg2">
                            <a:lumMod val="50000"/>
                          </a:schemeClr>
                        </a:solidFill>
                        <a:latin typeface="Cambria Math" panose="02040503050406030204" pitchFamily="18" charset="0"/>
                      </a:rPr>
                      <m:t>+</m:t>
                    </m:r>
                    <m:f>
                      <m:fPr>
                        <m:ctrlPr>
                          <a:rPr lang="tr-TR" i="1">
                            <a:solidFill>
                              <a:schemeClr val="bg2">
                                <a:lumMod val="50000"/>
                              </a:schemeClr>
                            </a:solidFill>
                            <a:latin typeface="Cambria Math" panose="02040503050406030204" pitchFamily="18" charset="0"/>
                          </a:rPr>
                        </m:ctrlPr>
                      </m:fPr>
                      <m:num>
                        <m:r>
                          <a:rPr lang="en-US" i="1">
                            <a:solidFill>
                              <a:schemeClr val="bg2">
                                <a:lumMod val="50000"/>
                              </a:schemeClr>
                            </a:solidFill>
                            <a:latin typeface="Cambria Math" panose="02040503050406030204" pitchFamily="18" charset="0"/>
                          </a:rPr>
                          <m:t>1</m:t>
                        </m:r>
                      </m:num>
                      <m:den>
                        <m:r>
                          <a:rPr lang="en-US" i="1">
                            <a:solidFill>
                              <a:schemeClr val="bg2">
                                <a:lumMod val="50000"/>
                              </a:schemeClr>
                            </a:solidFill>
                            <a:latin typeface="Cambria Math" panose="02040503050406030204" pitchFamily="18" charset="0"/>
                          </a:rPr>
                          <m:t>2</m:t>
                        </m:r>
                      </m:den>
                    </m:f>
                    <m:func>
                      <m:funcPr>
                        <m:ctrlPr>
                          <a:rPr lang="tr-TR" i="1">
                            <a:solidFill>
                              <a:schemeClr val="bg2">
                                <a:lumMod val="50000"/>
                              </a:schemeClr>
                            </a:solidFill>
                            <a:latin typeface="Cambria Math" panose="02040503050406030204" pitchFamily="18" charset="0"/>
                          </a:rPr>
                        </m:ctrlPr>
                      </m:funcPr>
                      <m:fName>
                        <m:sSub>
                          <m:sSubPr>
                            <m:ctrlPr>
                              <a:rPr lang="tr-TR" i="1">
                                <a:solidFill>
                                  <a:schemeClr val="bg2">
                                    <a:lumMod val="50000"/>
                                  </a:schemeClr>
                                </a:solidFill>
                                <a:latin typeface="Cambria Math" panose="02040503050406030204" pitchFamily="18" charset="0"/>
                              </a:rPr>
                            </m:ctrlPr>
                          </m:sSubPr>
                          <m:e>
                            <m:r>
                              <m:rPr>
                                <m:sty m:val="p"/>
                              </m:rPr>
                              <a:rPr lang="en-US">
                                <a:solidFill>
                                  <a:schemeClr val="bg2">
                                    <a:lumMod val="50000"/>
                                  </a:schemeClr>
                                </a:solidFill>
                                <a:latin typeface="Cambria Math" panose="02040503050406030204" pitchFamily="18" charset="0"/>
                              </a:rPr>
                              <m:t>log</m:t>
                            </m:r>
                          </m:e>
                          <m:sub>
                            <m:r>
                              <a:rPr lang="en-US" i="1">
                                <a:solidFill>
                                  <a:schemeClr val="bg2">
                                    <a:lumMod val="50000"/>
                                  </a:schemeClr>
                                </a:solidFill>
                                <a:latin typeface="Cambria Math" panose="02040503050406030204" pitchFamily="18" charset="0"/>
                              </a:rPr>
                              <m:t>2</m:t>
                            </m:r>
                          </m:sub>
                        </m:sSub>
                      </m:fName>
                      <m:e>
                        <m:f>
                          <m:fPr>
                            <m:ctrlPr>
                              <a:rPr lang="tr-TR" i="1">
                                <a:solidFill>
                                  <a:schemeClr val="bg2">
                                    <a:lumMod val="50000"/>
                                  </a:schemeClr>
                                </a:solidFill>
                                <a:latin typeface="Cambria Math" panose="02040503050406030204" pitchFamily="18" charset="0"/>
                              </a:rPr>
                            </m:ctrlPr>
                          </m:fPr>
                          <m:num>
                            <m:r>
                              <a:rPr lang="en-US" i="1">
                                <a:solidFill>
                                  <a:schemeClr val="bg2">
                                    <a:lumMod val="50000"/>
                                  </a:schemeClr>
                                </a:solidFill>
                                <a:latin typeface="Cambria Math" panose="02040503050406030204" pitchFamily="18" charset="0"/>
                              </a:rPr>
                              <m:t>1</m:t>
                            </m:r>
                          </m:num>
                          <m:den>
                            <m:r>
                              <a:rPr lang="en-US" i="1">
                                <a:solidFill>
                                  <a:schemeClr val="bg2">
                                    <a:lumMod val="50000"/>
                                  </a:schemeClr>
                                </a:solidFill>
                                <a:latin typeface="Cambria Math" panose="02040503050406030204" pitchFamily="18" charset="0"/>
                              </a:rPr>
                              <m:t>2</m:t>
                            </m:r>
                          </m:den>
                        </m:f>
                        <m:r>
                          <a:rPr lang="en-US">
                            <a:solidFill>
                              <a:schemeClr val="bg2">
                                <a:lumMod val="50000"/>
                              </a:schemeClr>
                            </a:solidFill>
                            <a:latin typeface="Cambria Math" panose="02040503050406030204" pitchFamily="18" charset="0"/>
                          </a:rPr>
                          <m:t> </m:t>
                        </m:r>
                      </m:e>
                    </m:func>
                  </m:oMath>
                </a14:m>
                <a:r>
                  <a:rPr lang="en-US" dirty="0">
                    <a:solidFill>
                      <a:schemeClr val="bg2">
                        <a:lumMod val="50000"/>
                      </a:schemeClr>
                    </a:solidFill>
                  </a:rPr>
                  <a:t> ) = 1</a:t>
                </a:r>
                <a:endParaRPr lang="tr-TR" dirty="0">
                  <a:solidFill>
                    <a:schemeClr val="bg2">
                      <a:lumMod val="50000"/>
                    </a:schemeClr>
                  </a:solidFill>
                </a:endParaRPr>
              </a:p>
            </p:txBody>
          </p:sp>
        </mc:Choice>
        <mc:Fallback>
          <p:sp>
            <p:nvSpPr>
              <p:cNvPr id="6" name="Content Placeholder 2">
                <a:extLst>
                  <a:ext uri="{FF2B5EF4-FFF2-40B4-BE49-F238E27FC236}">
                    <a16:creationId xmlns:a16="http://schemas.microsoft.com/office/drawing/2014/main" id="{AD9B738A-FE80-4C3E-9C6A-222DD0EDD7D0}"/>
                  </a:ext>
                </a:extLst>
              </p:cNvPr>
              <p:cNvSpPr>
                <a:spLocks noGrp="1" noRot="1" noChangeAspect="1" noMove="1" noResize="1" noEditPoints="1" noAdjustHandles="1" noChangeArrowheads="1" noChangeShapeType="1" noTextEdit="1"/>
              </p:cNvSpPr>
              <p:nvPr>
                <p:ph idx="1"/>
              </p:nvPr>
            </p:nvSpPr>
            <p:spPr>
              <a:xfrm>
                <a:off x="1143000" y="793549"/>
                <a:ext cx="10726445" cy="4550808"/>
              </a:xfrm>
              <a:blipFill>
                <a:blip r:embed="rId2"/>
                <a:stretch>
                  <a:fillRect l="-1194" t="-2276"/>
                </a:stretch>
              </a:blipFill>
            </p:spPr>
            <p:txBody>
              <a:bodyPr/>
              <a:lstStyle/>
              <a:p>
                <a:r>
                  <a:rPr lang="tr-TR">
                    <a:noFill/>
                  </a:rPr>
                  <a:t> </a:t>
                </a:r>
              </a:p>
            </p:txBody>
          </p:sp>
        </mc:Fallback>
      </mc:AlternateContent>
    </p:spTree>
    <p:extLst>
      <p:ext uri="{BB962C8B-B14F-4D97-AF65-F5344CB8AC3E}">
        <p14:creationId xmlns:p14="http://schemas.microsoft.com/office/powerpoint/2010/main" val="666274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8A3C-FAE6-430B-913D-67234C28D45C}"/>
              </a:ext>
            </a:extLst>
          </p:cNvPr>
          <p:cNvSpPr>
            <a:spLocks noGrp="1"/>
          </p:cNvSpPr>
          <p:nvPr>
            <p:ph type="title"/>
          </p:nvPr>
        </p:nvSpPr>
        <p:spPr/>
        <p:txBody>
          <a:bodyPr/>
          <a:lstStyle/>
          <a:p>
            <a:r>
              <a:rPr lang="tr-TR" dirty="0">
                <a:solidFill>
                  <a:srgbClr val="FF0000"/>
                </a:solidFill>
              </a:rPr>
              <a:t>ID3 Algoritması</a:t>
            </a:r>
          </a:p>
        </p:txBody>
      </p:sp>
      <p:sp>
        <p:nvSpPr>
          <p:cNvPr id="3" name="Content Placeholder 2">
            <a:extLst>
              <a:ext uri="{FF2B5EF4-FFF2-40B4-BE49-F238E27FC236}">
                <a16:creationId xmlns:a16="http://schemas.microsoft.com/office/drawing/2014/main" id="{D7525B5B-5B57-463B-86E7-ACD9E17290A2}"/>
              </a:ext>
            </a:extLst>
          </p:cNvPr>
          <p:cNvSpPr>
            <a:spLocks noGrp="1"/>
          </p:cNvSpPr>
          <p:nvPr>
            <p:ph idx="1"/>
          </p:nvPr>
        </p:nvSpPr>
        <p:spPr/>
        <p:txBody>
          <a:bodyPr>
            <a:normAutofit fontScale="85000" lnSpcReduction="10000"/>
          </a:bodyPr>
          <a:lstStyle/>
          <a:p>
            <a:r>
              <a:rPr lang="tr-TR" dirty="0">
                <a:solidFill>
                  <a:schemeClr val="bg1"/>
                </a:solidFill>
              </a:rPr>
              <a:t>Karar ağaçları yardımıyla sınıflandırma işlemlerini yerine getirmek üzere Quinlan tarafından birçok algoritma geliştirilmiştir. Bunlar arasında ID3 ve C4.5 algoritması yer almaktadır.</a:t>
            </a:r>
            <a:endParaRPr lang="ar-SY" dirty="0">
              <a:solidFill>
                <a:schemeClr val="bg1"/>
              </a:solidFill>
            </a:endParaRPr>
          </a:p>
          <a:p>
            <a:r>
              <a:rPr lang="tr-TR" dirty="0">
                <a:solidFill>
                  <a:schemeClr val="bg1"/>
                </a:solidFill>
              </a:rPr>
              <a:t>ID3(Iterative Dichotomiser 3) algoritması sadece kategorik verilerle çalışmaktadır.</a:t>
            </a:r>
            <a:endParaRPr lang="ar-SY" dirty="0">
              <a:solidFill>
                <a:schemeClr val="bg1"/>
              </a:solidFill>
            </a:endParaRPr>
          </a:p>
          <a:p>
            <a:r>
              <a:rPr lang="tr-TR" dirty="0">
                <a:solidFill>
                  <a:schemeClr val="bg1"/>
                </a:solidFill>
              </a:rPr>
              <a:t>Karar ağaçları çok boyutlu veriyi belirlenmiş bir niteliğe göre parçalara böler.</a:t>
            </a:r>
            <a:endParaRPr lang="ar-SY" dirty="0">
              <a:solidFill>
                <a:schemeClr val="bg1"/>
              </a:solidFill>
            </a:endParaRPr>
          </a:p>
          <a:p>
            <a:r>
              <a:rPr lang="tr-TR" dirty="0">
                <a:solidFill>
                  <a:schemeClr val="bg1"/>
                </a:solidFill>
              </a:rPr>
              <a:t>Her adımda verinin hangi özelliğine göre ne tür işlem yapılacağına karar verilir.</a:t>
            </a:r>
            <a:endParaRPr lang="ar-SY" dirty="0">
              <a:solidFill>
                <a:schemeClr val="bg1"/>
              </a:solidFill>
            </a:endParaRPr>
          </a:p>
          <a:p>
            <a:r>
              <a:rPr lang="tr-TR" dirty="0">
                <a:solidFill>
                  <a:schemeClr val="bg1"/>
                </a:solidFill>
              </a:rPr>
              <a:t>Oluşturulabilecek tüm ağaçların kombinasyonu çok fazladır. Karar ağaçlarının en az düğüm ve yaprak ile oluşturulması için farklı algoritmalar kullanılarak bölme işlemi yapılır.</a:t>
            </a:r>
          </a:p>
        </p:txBody>
      </p:sp>
    </p:spTree>
    <p:extLst>
      <p:ext uri="{BB962C8B-B14F-4D97-AF65-F5344CB8AC3E}">
        <p14:creationId xmlns:p14="http://schemas.microsoft.com/office/powerpoint/2010/main" val="1844388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8C6D7-0FAE-4E29-9DF1-57B763D85DDA}"/>
              </a:ext>
            </a:extLst>
          </p:cNvPr>
          <p:cNvSpPr>
            <a:spLocks noGrp="1"/>
          </p:cNvSpPr>
          <p:nvPr>
            <p:ph type="title"/>
          </p:nvPr>
        </p:nvSpPr>
        <p:spPr>
          <a:xfrm>
            <a:off x="1141412" y="644970"/>
            <a:ext cx="9905998" cy="535579"/>
          </a:xfrm>
        </p:spPr>
        <p:txBody>
          <a:bodyPr>
            <a:normAutofit/>
          </a:bodyPr>
          <a:lstStyle/>
          <a:p>
            <a:r>
              <a:rPr lang="en-US" sz="3200" b="1" dirty="0" err="1">
                <a:solidFill>
                  <a:srgbClr val="FF0000"/>
                </a:solidFill>
                <a:latin typeface="Arial Narrow" panose="020B0606020202030204" pitchFamily="34" charset="0"/>
              </a:rPr>
              <a:t>Karar</a:t>
            </a:r>
            <a:r>
              <a:rPr lang="en-US" sz="3200" b="1" dirty="0">
                <a:solidFill>
                  <a:srgbClr val="FF0000"/>
                </a:solidFill>
                <a:latin typeface="Arial Narrow" panose="020B0606020202030204" pitchFamily="34" charset="0"/>
              </a:rPr>
              <a:t> </a:t>
            </a:r>
            <a:r>
              <a:rPr lang="en-US" sz="3200" b="1" dirty="0" err="1">
                <a:solidFill>
                  <a:srgbClr val="FF0000"/>
                </a:solidFill>
                <a:latin typeface="Arial Narrow" panose="020B0606020202030204" pitchFamily="34" charset="0"/>
              </a:rPr>
              <a:t>ağaçları</a:t>
            </a:r>
            <a:r>
              <a:rPr lang="en-US" sz="3200" b="1" dirty="0">
                <a:solidFill>
                  <a:srgbClr val="FF0000"/>
                </a:solidFill>
                <a:latin typeface="Arial Narrow" panose="020B0606020202030204" pitchFamily="34" charset="0"/>
              </a:rPr>
              <a:t> </a:t>
            </a:r>
            <a:r>
              <a:rPr lang="en-US" sz="3200" b="1" dirty="0" err="1">
                <a:solidFill>
                  <a:srgbClr val="FF0000"/>
                </a:solidFill>
                <a:latin typeface="Arial Narrow" panose="020B0606020202030204" pitchFamily="34" charset="0"/>
              </a:rPr>
              <a:t>ile</a:t>
            </a:r>
            <a:r>
              <a:rPr lang="en-US" sz="3200" b="1" dirty="0">
                <a:solidFill>
                  <a:srgbClr val="FF0000"/>
                </a:solidFill>
                <a:latin typeface="Arial Narrow" panose="020B0606020202030204" pitchFamily="34" charset="0"/>
              </a:rPr>
              <a:t> </a:t>
            </a:r>
            <a:r>
              <a:rPr lang="en-US" sz="3200" b="1" dirty="0" err="1">
                <a:solidFill>
                  <a:srgbClr val="FF0000"/>
                </a:solidFill>
                <a:latin typeface="Arial Narrow" panose="020B0606020202030204" pitchFamily="34" charset="0"/>
              </a:rPr>
              <a:t>kullanılan</a:t>
            </a:r>
            <a:r>
              <a:rPr lang="en-US" sz="3200" b="1" dirty="0">
                <a:solidFill>
                  <a:srgbClr val="FF0000"/>
                </a:solidFill>
                <a:latin typeface="Arial Narrow" panose="020B0606020202030204" pitchFamily="34" charset="0"/>
              </a:rPr>
              <a:t> </a:t>
            </a:r>
            <a:r>
              <a:rPr lang="en-US" sz="3200" b="1" dirty="0" err="1">
                <a:solidFill>
                  <a:srgbClr val="FF0000"/>
                </a:solidFill>
                <a:latin typeface="Arial Narrow" panose="020B0606020202030204" pitchFamily="34" charset="0"/>
              </a:rPr>
              <a:t>yaygın</a:t>
            </a:r>
            <a:r>
              <a:rPr lang="en-US" sz="3200" b="1" dirty="0">
                <a:solidFill>
                  <a:srgbClr val="FF0000"/>
                </a:solidFill>
                <a:latin typeface="Arial Narrow" panose="020B0606020202030204" pitchFamily="34" charset="0"/>
              </a:rPr>
              <a:t> </a:t>
            </a:r>
            <a:r>
              <a:rPr lang="en-US" sz="3200" b="1" dirty="0" err="1">
                <a:solidFill>
                  <a:srgbClr val="FF0000"/>
                </a:solidFill>
                <a:latin typeface="Arial Narrow" panose="020B0606020202030204" pitchFamily="34" charset="0"/>
              </a:rPr>
              <a:t>terimler</a:t>
            </a:r>
            <a:r>
              <a:rPr lang="en-US" sz="3200" b="1" dirty="0">
                <a:solidFill>
                  <a:srgbClr val="FF0000"/>
                </a:solidFill>
                <a:latin typeface="Arial Narrow" panose="020B0606020202030204" pitchFamily="34" charset="0"/>
              </a:rPr>
              <a:t> :</a:t>
            </a:r>
          </a:p>
        </p:txBody>
      </p:sp>
      <p:sp>
        <p:nvSpPr>
          <p:cNvPr id="4" name="Rectangle 3">
            <a:extLst>
              <a:ext uri="{FF2B5EF4-FFF2-40B4-BE49-F238E27FC236}">
                <a16:creationId xmlns:a16="http://schemas.microsoft.com/office/drawing/2014/main" id="{61C9E390-98B8-4967-9B4B-3629B76F42CC}"/>
              </a:ext>
            </a:extLst>
          </p:cNvPr>
          <p:cNvSpPr/>
          <p:nvPr/>
        </p:nvSpPr>
        <p:spPr>
          <a:xfrm>
            <a:off x="1141412" y="1688715"/>
            <a:ext cx="9905998" cy="4524315"/>
          </a:xfrm>
          <a:prstGeom prst="rect">
            <a:avLst/>
          </a:prstGeom>
        </p:spPr>
        <p:txBody>
          <a:bodyPr wrap="square">
            <a:spAutoFit/>
          </a:bodyPr>
          <a:lstStyle/>
          <a:p>
            <a:pPr marL="342900" indent="-342900">
              <a:buFont typeface="Wingdings" panose="05000000000000000000" pitchFamily="2" charset="2"/>
              <a:buChar char="ü"/>
            </a:pPr>
            <a:r>
              <a:rPr lang="en-US" b="1" dirty="0" err="1">
                <a:solidFill>
                  <a:schemeClr val="bg1">
                    <a:lumMod val="95000"/>
                    <a:lumOff val="5000"/>
                  </a:schemeClr>
                </a:solidFill>
                <a:latin typeface="Arial Narrow" panose="020B0606020202030204" pitchFamily="34" charset="0"/>
              </a:rPr>
              <a:t>Kök</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Düğümü</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Tüm</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popülasyonu</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veya</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numuneyi</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temsil</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eder</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ve</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bu</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ayrıca</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iki</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veya</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daha</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fazla</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homojen</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kümeye</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bölünür</a:t>
            </a:r>
            <a:r>
              <a:rPr lang="en-US" b="1" dirty="0">
                <a:solidFill>
                  <a:schemeClr val="bg1">
                    <a:lumMod val="95000"/>
                    <a:lumOff val="5000"/>
                  </a:schemeClr>
                </a:solidFill>
                <a:latin typeface="Arial Narrow" panose="020B0606020202030204" pitchFamily="34" charset="0"/>
              </a:rPr>
              <a:t>.</a:t>
            </a:r>
          </a:p>
          <a:p>
            <a:pPr marL="342900" indent="-342900">
              <a:buFont typeface="Wingdings" panose="05000000000000000000" pitchFamily="2" charset="2"/>
              <a:buChar char="ü"/>
            </a:pPr>
            <a:endParaRPr lang="en-US" b="1" dirty="0">
              <a:solidFill>
                <a:schemeClr val="bg1">
                  <a:lumMod val="95000"/>
                  <a:lumOff val="5000"/>
                </a:schemeClr>
              </a:solidFill>
              <a:latin typeface="Arial Narrow" panose="020B0606020202030204" pitchFamily="34" charset="0"/>
            </a:endParaRPr>
          </a:p>
          <a:p>
            <a:pPr marL="342900" indent="-342900">
              <a:buFont typeface="Wingdings" panose="05000000000000000000" pitchFamily="2" charset="2"/>
              <a:buChar char="ü"/>
            </a:pPr>
            <a:r>
              <a:rPr lang="en-US" b="1" dirty="0" err="1">
                <a:solidFill>
                  <a:schemeClr val="bg1">
                    <a:lumMod val="95000"/>
                    <a:lumOff val="5000"/>
                  </a:schemeClr>
                </a:solidFill>
                <a:latin typeface="Arial Narrow" panose="020B0606020202030204" pitchFamily="34" charset="0"/>
              </a:rPr>
              <a:t>Bölme</a:t>
            </a:r>
            <a:r>
              <a:rPr lang="en-US" b="1" dirty="0">
                <a:solidFill>
                  <a:schemeClr val="bg1">
                    <a:lumMod val="95000"/>
                    <a:lumOff val="5000"/>
                  </a:schemeClr>
                </a:solidFill>
                <a:latin typeface="Arial Narrow" panose="020B0606020202030204" pitchFamily="34" charset="0"/>
              </a:rPr>
              <a:t>: Bir </a:t>
            </a:r>
            <a:r>
              <a:rPr lang="en-US" b="1" dirty="0" err="1">
                <a:solidFill>
                  <a:schemeClr val="bg1">
                    <a:lumMod val="95000"/>
                    <a:lumOff val="5000"/>
                  </a:schemeClr>
                </a:solidFill>
                <a:latin typeface="Arial Narrow" panose="020B0606020202030204" pitchFamily="34" charset="0"/>
              </a:rPr>
              <a:t>düğümü</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iki</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veya</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daha</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fazla</a:t>
            </a:r>
            <a:r>
              <a:rPr lang="en-US" b="1" dirty="0">
                <a:solidFill>
                  <a:schemeClr val="bg1">
                    <a:lumMod val="95000"/>
                    <a:lumOff val="5000"/>
                  </a:schemeClr>
                </a:solidFill>
                <a:latin typeface="Arial Narrow" panose="020B0606020202030204" pitchFamily="34" charset="0"/>
              </a:rPr>
              <a:t> alt </a:t>
            </a:r>
            <a:r>
              <a:rPr lang="en-US" b="1" dirty="0" err="1">
                <a:solidFill>
                  <a:schemeClr val="bg1">
                    <a:lumMod val="95000"/>
                    <a:lumOff val="5000"/>
                  </a:schemeClr>
                </a:solidFill>
                <a:latin typeface="Arial Narrow" panose="020B0606020202030204" pitchFamily="34" charset="0"/>
              </a:rPr>
              <a:t>düğüme</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bölme</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işlemidir</a:t>
            </a:r>
            <a:r>
              <a:rPr lang="en-US" b="1" dirty="0">
                <a:solidFill>
                  <a:schemeClr val="bg1">
                    <a:lumMod val="95000"/>
                    <a:lumOff val="5000"/>
                  </a:schemeClr>
                </a:solidFill>
                <a:latin typeface="Arial Narrow" panose="020B0606020202030204" pitchFamily="34" charset="0"/>
              </a:rPr>
              <a:t>.</a:t>
            </a:r>
          </a:p>
          <a:p>
            <a:pPr marL="342900" indent="-342900">
              <a:buFont typeface="Wingdings" panose="05000000000000000000" pitchFamily="2" charset="2"/>
              <a:buChar char="ü"/>
            </a:pPr>
            <a:endParaRPr lang="en-US" b="1" dirty="0">
              <a:solidFill>
                <a:schemeClr val="bg1">
                  <a:lumMod val="95000"/>
                  <a:lumOff val="5000"/>
                </a:schemeClr>
              </a:solidFill>
              <a:latin typeface="Arial Narrow" panose="020B0606020202030204" pitchFamily="34" charset="0"/>
            </a:endParaRPr>
          </a:p>
          <a:p>
            <a:pPr marL="342900" indent="-342900">
              <a:buFont typeface="Wingdings" panose="05000000000000000000" pitchFamily="2" charset="2"/>
              <a:buChar char="ü"/>
            </a:pPr>
            <a:r>
              <a:rPr lang="en-US" b="1" dirty="0" err="1">
                <a:solidFill>
                  <a:schemeClr val="bg1">
                    <a:lumMod val="95000"/>
                    <a:lumOff val="5000"/>
                  </a:schemeClr>
                </a:solidFill>
                <a:latin typeface="Arial Narrow" panose="020B0606020202030204" pitchFamily="34" charset="0"/>
              </a:rPr>
              <a:t>Karar</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Düğümü</a:t>
            </a:r>
            <a:r>
              <a:rPr lang="en-US" b="1" dirty="0">
                <a:solidFill>
                  <a:schemeClr val="bg1">
                    <a:lumMod val="95000"/>
                    <a:lumOff val="5000"/>
                  </a:schemeClr>
                </a:solidFill>
                <a:latin typeface="Arial Narrow" panose="020B0606020202030204" pitchFamily="34" charset="0"/>
              </a:rPr>
              <a:t>: Bir alt </a:t>
            </a:r>
            <a:r>
              <a:rPr lang="en-US" b="1" dirty="0" err="1">
                <a:solidFill>
                  <a:schemeClr val="bg1">
                    <a:lumMod val="95000"/>
                    <a:lumOff val="5000"/>
                  </a:schemeClr>
                </a:solidFill>
                <a:latin typeface="Arial Narrow" panose="020B0606020202030204" pitchFamily="34" charset="0"/>
              </a:rPr>
              <a:t>düğüm</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diğer</a:t>
            </a:r>
            <a:r>
              <a:rPr lang="en-US" b="1" dirty="0">
                <a:solidFill>
                  <a:schemeClr val="bg1">
                    <a:lumMod val="95000"/>
                    <a:lumOff val="5000"/>
                  </a:schemeClr>
                </a:solidFill>
                <a:latin typeface="Arial Narrow" panose="020B0606020202030204" pitchFamily="34" charset="0"/>
              </a:rPr>
              <a:t> alt </a:t>
            </a:r>
            <a:r>
              <a:rPr lang="en-US" b="1" dirty="0" err="1">
                <a:solidFill>
                  <a:schemeClr val="bg1">
                    <a:lumMod val="95000"/>
                    <a:lumOff val="5000"/>
                  </a:schemeClr>
                </a:solidFill>
                <a:latin typeface="Arial Narrow" panose="020B0606020202030204" pitchFamily="34" charset="0"/>
              </a:rPr>
              <a:t>düğümlere</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ayrıldığında</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buna</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karar</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düğümü</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denir</a:t>
            </a:r>
            <a:r>
              <a:rPr lang="en-US" b="1" dirty="0">
                <a:solidFill>
                  <a:schemeClr val="bg1">
                    <a:lumMod val="95000"/>
                    <a:lumOff val="5000"/>
                  </a:schemeClr>
                </a:solidFill>
                <a:latin typeface="Arial Narrow" panose="020B0606020202030204" pitchFamily="34" charset="0"/>
              </a:rPr>
              <a:t>.</a:t>
            </a:r>
          </a:p>
          <a:p>
            <a:pPr marL="342900" indent="-342900">
              <a:buFont typeface="Wingdings" panose="05000000000000000000" pitchFamily="2" charset="2"/>
              <a:buChar char="ü"/>
            </a:pPr>
            <a:endParaRPr lang="en-US" b="1" dirty="0">
              <a:solidFill>
                <a:schemeClr val="bg1">
                  <a:lumMod val="95000"/>
                  <a:lumOff val="5000"/>
                </a:schemeClr>
              </a:solidFill>
              <a:latin typeface="Arial Narrow" panose="020B0606020202030204" pitchFamily="34" charset="0"/>
            </a:endParaRPr>
          </a:p>
          <a:p>
            <a:pPr marL="342900" indent="-342900">
              <a:buFont typeface="Wingdings" panose="05000000000000000000" pitchFamily="2" charset="2"/>
              <a:buChar char="ü"/>
            </a:pPr>
            <a:r>
              <a:rPr lang="en-US" b="1" dirty="0" err="1">
                <a:solidFill>
                  <a:schemeClr val="bg1">
                    <a:lumMod val="95000"/>
                    <a:lumOff val="5000"/>
                  </a:schemeClr>
                </a:solidFill>
                <a:latin typeface="Arial Narrow" panose="020B0606020202030204" pitchFamily="34" charset="0"/>
              </a:rPr>
              <a:t>Yaprak</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Bölünmeyen</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düğümlere</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Yaprak</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veya</a:t>
            </a:r>
            <a:r>
              <a:rPr lang="en-US" b="1" dirty="0">
                <a:solidFill>
                  <a:schemeClr val="bg1">
                    <a:lumMod val="95000"/>
                    <a:lumOff val="5000"/>
                  </a:schemeClr>
                </a:solidFill>
                <a:latin typeface="Arial Narrow" panose="020B0606020202030204" pitchFamily="34" charset="0"/>
              </a:rPr>
              <a:t> Terminal </a:t>
            </a:r>
            <a:r>
              <a:rPr lang="en-US" b="1" dirty="0" err="1">
                <a:solidFill>
                  <a:schemeClr val="bg1">
                    <a:lumMod val="95000"/>
                    <a:lumOff val="5000"/>
                  </a:schemeClr>
                </a:solidFill>
                <a:latin typeface="Arial Narrow" panose="020B0606020202030204" pitchFamily="34" charset="0"/>
              </a:rPr>
              <a:t>düğümü</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denir</a:t>
            </a:r>
            <a:r>
              <a:rPr lang="en-US" b="1" dirty="0">
                <a:solidFill>
                  <a:schemeClr val="bg1">
                    <a:lumMod val="95000"/>
                    <a:lumOff val="5000"/>
                  </a:schemeClr>
                </a:solidFill>
                <a:latin typeface="Arial Narrow" panose="020B0606020202030204" pitchFamily="34" charset="0"/>
              </a:rPr>
              <a:t>.</a:t>
            </a:r>
          </a:p>
          <a:p>
            <a:pPr marL="342900" indent="-342900">
              <a:buFont typeface="Wingdings" panose="05000000000000000000" pitchFamily="2" charset="2"/>
              <a:buChar char="ü"/>
            </a:pPr>
            <a:endParaRPr lang="en-US" b="1" dirty="0">
              <a:solidFill>
                <a:schemeClr val="bg1">
                  <a:lumMod val="95000"/>
                  <a:lumOff val="5000"/>
                </a:schemeClr>
              </a:solidFill>
              <a:latin typeface="Arial Narrow" panose="020B0606020202030204" pitchFamily="34" charset="0"/>
            </a:endParaRPr>
          </a:p>
          <a:p>
            <a:pPr marL="342900" indent="-342900">
              <a:buFont typeface="Wingdings" panose="05000000000000000000" pitchFamily="2" charset="2"/>
              <a:buChar char="ü"/>
            </a:pPr>
            <a:r>
              <a:rPr lang="en-US" b="1" dirty="0" err="1">
                <a:solidFill>
                  <a:schemeClr val="bg1">
                    <a:lumMod val="95000"/>
                    <a:lumOff val="5000"/>
                  </a:schemeClr>
                </a:solidFill>
                <a:latin typeface="Arial Narrow" panose="020B0606020202030204" pitchFamily="34" charset="0"/>
              </a:rPr>
              <a:t>Budama</a:t>
            </a:r>
            <a:r>
              <a:rPr lang="en-US" b="1" dirty="0">
                <a:solidFill>
                  <a:schemeClr val="bg1">
                    <a:lumMod val="95000"/>
                    <a:lumOff val="5000"/>
                  </a:schemeClr>
                </a:solidFill>
                <a:latin typeface="Arial Narrow" panose="020B0606020202030204" pitchFamily="34" charset="0"/>
              </a:rPr>
              <a:t>: Bir </a:t>
            </a:r>
            <a:r>
              <a:rPr lang="en-US" b="1" dirty="0" err="1">
                <a:solidFill>
                  <a:schemeClr val="bg1">
                    <a:lumMod val="95000"/>
                    <a:lumOff val="5000"/>
                  </a:schemeClr>
                </a:solidFill>
                <a:latin typeface="Arial Narrow" panose="020B0606020202030204" pitchFamily="34" charset="0"/>
              </a:rPr>
              <a:t>karar</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düğümünün</a:t>
            </a:r>
            <a:r>
              <a:rPr lang="en-US" b="1" dirty="0">
                <a:solidFill>
                  <a:schemeClr val="bg1">
                    <a:lumMod val="95000"/>
                    <a:lumOff val="5000"/>
                  </a:schemeClr>
                </a:solidFill>
                <a:latin typeface="Arial Narrow" panose="020B0606020202030204" pitchFamily="34" charset="0"/>
              </a:rPr>
              <a:t> alt </a:t>
            </a:r>
            <a:r>
              <a:rPr lang="en-US" b="1" dirty="0" err="1">
                <a:solidFill>
                  <a:schemeClr val="bg1">
                    <a:lumMod val="95000"/>
                    <a:lumOff val="5000"/>
                  </a:schemeClr>
                </a:solidFill>
                <a:latin typeface="Arial Narrow" panose="020B0606020202030204" pitchFamily="34" charset="0"/>
              </a:rPr>
              <a:t>düğümlerini</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kaldırdığımızda</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bu</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işleme</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budama</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denir</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Ters</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bölme</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sürecini</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söyleyebilirsiniz</a:t>
            </a:r>
            <a:r>
              <a:rPr lang="en-US" b="1" dirty="0">
                <a:solidFill>
                  <a:schemeClr val="bg1">
                    <a:lumMod val="95000"/>
                    <a:lumOff val="5000"/>
                  </a:schemeClr>
                </a:solidFill>
                <a:latin typeface="Arial Narrow" panose="020B0606020202030204" pitchFamily="34" charset="0"/>
              </a:rPr>
              <a:t>.</a:t>
            </a:r>
          </a:p>
          <a:p>
            <a:pPr marL="342900" indent="-342900">
              <a:buFont typeface="Wingdings" panose="05000000000000000000" pitchFamily="2" charset="2"/>
              <a:buChar char="ü"/>
            </a:pPr>
            <a:endParaRPr lang="en-US" b="1" dirty="0">
              <a:solidFill>
                <a:schemeClr val="bg1">
                  <a:lumMod val="95000"/>
                  <a:lumOff val="5000"/>
                </a:schemeClr>
              </a:solidFill>
              <a:latin typeface="Arial Narrow" panose="020B0606020202030204" pitchFamily="34" charset="0"/>
            </a:endParaRPr>
          </a:p>
          <a:p>
            <a:pPr marL="342900" indent="-342900">
              <a:buFont typeface="Wingdings" panose="05000000000000000000" pitchFamily="2" charset="2"/>
              <a:buChar char="ü"/>
            </a:pPr>
            <a:r>
              <a:rPr lang="en-US" b="1" dirty="0">
                <a:solidFill>
                  <a:schemeClr val="bg1">
                    <a:lumMod val="95000"/>
                    <a:lumOff val="5000"/>
                  </a:schemeClr>
                </a:solidFill>
                <a:latin typeface="Arial Narrow" panose="020B0606020202030204" pitchFamily="34" charset="0"/>
              </a:rPr>
              <a:t>Dal / Alt </a:t>
            </a:r>
            <a:r>
              <a:rPr lang="en-US" b="1" dirty="0" err="1">
                <a:solidFill>
                  <a:schemeClr val="bg1">
                    <a:lumMod val="95000"/>
                    <a:lumOff val="5000"/>
                  </a:schemeClr>
                </a:solidFill>
                <a:latin typeface="Arial Narrow" panose="020B0606020202030204" pitchFamily="34" charset="0"/>
              </a:rPr>
              <a:t>Ağaç</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Tüm</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ağacın</a:t>
            </a:r>
            <a:r>
              <a:rPr lang="en-US" b="1" dirty="0">
                <a:solidFill>
                  <a:schemeClr val="bg1">
                    <a:lumMod val="95000"/>
                    <a:lumOff val="5000"/>
                  </a:schemeClr>
                </a:solidFill>
                <a:latin typeface="Arial Narrow" panose="020B0606020202030204" pitchFamily="34" charset="0"/>
              </a:rPr>
              <a:t> alt </a:t>
            </a:r>
            <a:r>
              <a:rPr lang="en-US" b="1" dirty="0" err="1">
                <a:solidFill>
                  <a:schemeClr val="bg1">
                    <a:lumMod val="95000"/>
                    <a:lumOff val="5000"/>
                  </a:schemeClr>
                </a:solidFill>
                <a:latin typeface="Arial Narrow" panose="020B0606020202030204" pitchFamily="34" charset="0"/>
              </a:rPr>
              <a:t>bölümüne</a:t>
            </a:r>
            <a:r>
              <a:rPr lang="en-US" b="1" dirty="0">
                <a:solidFill>
                  <a:schemeClr val="bg1">
                    <a:lumMod val="95000"/>
                    <a:lumOff val="5000"/>
                  </a:schemeClr>
                </a:solidFill>
                <a:latin typeface="Arial Narrow" panose="020B0606020202030204" pitchFamily="34" charset="0"/>
              </a:rPr>
              <a:t> dal </a:t>
            </a:r>
            <a:r>
              <a:rPr lang="en-US" b="1" dirty="0" err="1">
                <a:solidFill>
                  <a:schemeClr val="bg1">
                    <a:lumMod val="95000"/>
                    <a:lumOff val="5000"/>
                  </a:schemeClr>
                </a:solidFill>
                <a:latin typeface="Arial Narrow" panose="020B0606020202030204" pitchFamily="34" charset="0"/>
              </a:rPr>
              <a:t>veya</a:t>
            </a:r>
            <a:r>
              <a:rPr lang="en-US" b="1" dirty="0">
                <a:solidFill>
                  <a:schemeClr val="bg1">
                    <a:lumMod val="95000"/>
                    <a:lumOff val="5000"/>
                  </a:schemeClr>
                </a:solidFill>
                <a:latin typeface="Arial Narrow" panose="020B0606020202030204" pitchFamily="34" charset="0"/>
              </a:rPr>
              <a:t> alt </a:t>
            </a:r>
            <a:r>
              <a:rPr lang="en-US" b="1" dirty="0" err="1">
                <a:solidFill>
                  <a:schemeClr val="bg1">
                    <a:lumMod val="95000"/>
                    <a:lumOff val="5000"/>
                  </a:schemeClr>
                </a:solidFill>
                <a:latin typeface="Arial Narrow" panose="020B0606020202030204" pitchFamily="34" charset="0"/>
              </a:rPr>
              <a:t>ağaç</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denir</a:t>
            </a:r>
            <a:r>
              <a:rPr lang="en-US" b="1" dirty="0">
                <a:solidFill>
                  <a:schemeClr val="bg1">
                    <a:lumMod val="95000"/>
                    <a:lumOff val="5000"/>
                  </a:schemeClr>
                </a:solidFill>
                <a:latin typeface="Arial Narrow" panose="020B0606020202030204" pitchFamily="34" charset="0"/>
              </a:rPr>
              <a:t>.</a:t>
            </a:r>
          </a:p>
          <a:p>
            <a:pPr marL="342900" indent="-342900">
              <a:buFont typeface="Wingdings" panose="05000000000000000000" pitchFamily="2" charset="2"/>
              <a:buChar char="ü"/>
            </a:pPr>
            <a:endParaRPr lang="en-US" b="1" dirty="0">
              <a:solidFill>
                <a:schemeClr val="bg1">
                  <a:lumMod val="95000"/>
                  <a:lumOff val="5000"/>
                </a:schemeClr>
              </a:solidFill>
              <a:latin typeface="Arial Narrow" panose="020B0606020202030204" pitchFamily="34" charset="0"/>
            </a:endParaRPr>
          </a:p>
          <a:p>
            <a:pPr marL="342900" indent="-342900">
              <a:buFont typeface="Wingdings" panose="05000000000000000000" pitchFamily="2" charset="2"/>
              <a:buChar char="ü"/>
            </a:pPr>
            <a:r>
              <a:rPr lang="en-US" b="1" dirty="0" err="1">
                <a:solidFill>
                  <a:schemeClr val="bg1">
                    <a:lumMod val="95000"/>
                    <a:lumOff val="5000"/>
                  </a:schemeClr>
                </a:solidFill>
                <a:latin typeface="Arial Narrow" panose="020B0606020202030204" pitchFamily="34" charset="0"/>
              </a:rPr>
              <a:t>Üst</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ve</a:t>
            </a:r>
            <a:r>
              <a:rPr lang="en-US" b="1" dirty="0">
                <a:solidFill>
                  <a:schemeClr val="bg1">
                    <a:lumMod val="95000"/>
                    <a:lumOff val="5000"/>
                  </a:schemeClr>
                </a:solidFill>
                <a:latin typeface="Arial Narrow" panose="020B0606020202030204" pitchFamily="34" charset="0"/>
              </a:rPr>
              <a:t> Alt </a:t>
            </a:r>
            <a:r>
              <a:rPr lang="en-US" b="1" dirty="0" err="1">
                <a:solidFill>
                  <a:schemeClr val="bg1">
                    <a:lumMod val="95000"/>
                    <a:lumOff val="5000"/>
                  </a:schemeClr>
                </a:solidFill>
                <a:latin typeface="Arial Narrow" panose="020B0606020202030204" pitchFamily="34" charset="0"/>
              </a:rPr>
              <a:t>Düğüm</a:t>
            </a:r>
            <a:r>
              <a:rPr lang="en-US" b="1" dirty="0">
                <a:solidFill>
                  <a:schemeClr val="bg1">
                    <a:lumMod val="95000"/>
                    <a:lumOff val="5000"/>
                  </a:schemeClr>
                </a:solidFill>
                <a:latin typeface="Arial Narrow" panose="020B0606020202030204" pitchFamily="34" charset="0"/>
              </a:rPr>
              <a:t>: Alt </a:t>
            </a:r>
            <a:r>
              <a:rPr lang="en-US" b="1" dirty="0" err="1">
                <a:solidFill>
                  <a:schemeClr val="bg1">
                    <a:lumMod val="95000"/>
                    <a:lumOff val="5000"/>
                  </a:schemeClr>
                </a:solidFill>
                <a:latin typeface="Arial Narrow" panose="020B0606020202030204" pitchFamily="34" charset="0"/>
              </a:rPr>
              <a:t>düğümlere</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bölünmüş</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bir</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düğüme</a:t>
            </a:r>
            <a:r>
              <a:rPr lang="en-US" b="1" dirty="0">
                <a:solidFill>
                  <a:schemeClr val="bg1">
                    <a:lumMod val="95000"/>
                    <a:lumOff val="5000"/>
                  </a:schemeClr>
                </a:solidFill>
                <a:latin typeface="Arial Narrow" panose="020B0606020202030204" pitchFamily="34" charset="0"/>
              </a:rPr>
              <a:t> alt </a:t>
            </a:r>
            <a:r>
              <a:rPr lang="en-US" b="1" dirty="0" err="1">
                <a:solidFill>
                  <a:schemeClr val="bg1">
                    <a:lumMod val="95000"/>
                    <a:lumOff val="5000"/>
                  </a:schemeClr>
                </a:solidFill>
                <a:latin typeface="Arial Narrow" panose="020B0606020202030204" pitchFamily="34" charset="0"/>
              </a:rPr>
              <a:t>düğümlerin</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üst</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düğümü</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denir</a:t>
            </a:r>
            <a:r>
              <a:rPr lang="en-US" b="1" dirty="0">
                <a:solidFill>
                  <a:schemeClr val="bg1">
                    <a:lumMod val="95000"/>
                    <a:lumOff val="5000"/>
                  </a:schemeClr>
                </a:solidFill>
                <a:latin typeface="Arial Narrow" panose="020B0606020202030204" pitchFamily="34" charset="0"/>
              </a:rPr>
              <a:t>, alt </a:t>
            </a:r>
            <a:r>
              <a:rPr lang="en-US" b="1" dirty="0" err="1">
                <a:solidFill>
                  <a:schemeClr val="bg1">
                    <a:lumMod val="95000"/>
                    <a:lumOff val="5000"/>
                  </a:schemeClr>
                </a:solidFill>
                <a:latin typeface="Arial Narrow" panose="020B0606020202030204" pitchFamily="34" charset="0"/>
              </a:rPr>
              <a:t>düğümler</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ise</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üst</a:t>
            </a:r>
            <a:r>
              <a:rPr lang="en-US" b="1" dirty="0">
                <a:solidFill>
                  <a:schemeClr val="bg1">
                    <a:lumMod val="95000"/>
                    <a:lumOff val="5000"/>
                  </a:schemeClr>
                </a:solidFill>
                <a:latin typeface="Arial Narrow" panose="020B0606020202030204" pitchFamily="34" charset="0"/>
              </a:rPr>
              <a:t> </a:t>
            </a:r>
            <a:r>
              <a:rPr lang="en-US" b="1" dirty="0" err="1">
                <a:solidFill>
                  <a:schemeClr val="bg1">
                    <a:lumMod val="95000"/>
                    <a:lumOff val="5000"/>
                  </a:schemeClr>
                </a:solidFill>
                <a:latin typeface="Arial Narrow" panose="020B0606020202030204" pitchFamily="34" charset="0"/>
              </a:rPr>
              <a:t>düğümün</a:t>
            </a:r>
            <a:r>
              <a:rPr lang="en-US" b="1" dirty="0">
                <a:solidFill>
                  <a:schemeClr val="bg1">
                    <a:lumMod val="95000"/>
                    <a:lumOff val="5000"/>
                  </a:schemeClr>
                </a:solidFill>
                <a:latin typeface="Arial Narrow" panose="020B0606020202030204" pitchFamily="34" charset="0"/>
              </a:rPr>
              <a:t> alt </a:t>
            </a:r>
            <a:r>
              <a:rPr lang="en-US" b="1" dirty="0" err="1">
                <a:solidFill>
                  <a:schemeClr val="bg1">
                    <a:lumMod val="95000"/>
                    <a:lumOff val="5000"/>
                  </a:schemeClr>
                </a:solidFill>
                <a:latin typeface="Arial Narrow" panose="020B0606020202030204" pitchFamily="34" charset="0"/>
              </a:rPr>
              <a:t>öğesidir</a:t>
            </a:r>
            <a:r>
              <a:rPr lang="en-US" b="1" dirty="0">
                <a:solidFill>
                  <a:schemeClr val="bg1">
                    <a:lumMod val="95000"/>
                    <a:lumOff val="5000"/>
                  </a:schemeClr>
                </a:solidFill>
                <a:latin typeface="Arial Narrow" panose="020B0606020202030204" pitchFamily="34" charset="0"/>
              </a:rPr>
              <a:t>.</a:t>
            </a:r>
            <a:endParaRPr lang="tr-TR" dirty="0">
              <a:solidFill>
                <a:schemeClr val="bg1">
                  <a:lumMod val="95000"/>
                  <a:lumOff val="5000"/>
                </a:schemeClr>
              </a:solidFill>
              <a:latin typeface="Arial Narrow" panose="020B0606020202030204" pitchFamily="34" charset="0"/>
            </a:endParaRPr>
          </a:p>
        </p:txBody>
      </p:sp>
    </p:spTree>
    <p:extLst>
      <p:ext uri="{BB962C8B-B14F-4D97-AF65-F5344CB8AC3E}">
        <p14:creationId xmlns:p14="http://schemas.microsoft.com/office/powerpoint/2010/main" val="366821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DBE91-04B8-4CE0-B0F2-D73087B75B4B}"/>
              </a:ext>
            </a:extLst>
          </p:cNvPr>
          <p:cNvSpPr>
            <a:spLocks noGrp="1"/>
          </p:cNvSpPr>
          <p:nvPr>
            <p:ph type="title"/>
          </p:nvPr>
        </p:nvSpPr>
        <p:spPr>
          <a:xfrm>
            <a:off x="1143001" y="470516"/>
            <a:ext cx="9905998" cy="435006"/>
          </a:xfrm>
        </p:spPr>
        <p:txBody>
          <a:bodyPr>
            <a:normAutofit fontScale="90000"/>
          </a:bodyPr>
          <a:lstStyle/>
          <a:p>
            <a:r>
              <a:rPr lang="tr-TR" dirty="0">
                <a:solidFill>
                  <a:srgbClr val="FF0000"/>
                </a:solidFill>
              </a:rPr>
              <a:t>Karar Ağacında Entropi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4144DC-0B97-4470-B368-57FA44CB761B}"/>
                  </a:ext>
                </a:extLst>
              </p:cNvPr>
              <p:cNvSpPr>
                <a:spLocks noGrp="1"/>
              </p:cNvSpPr>
              <p:nvPr>
                <p:ph idx="1"/>
              </p:nvPr>
            </p:nvSpPr>
            <p:spPr>
              <a:xfrm>
                <a:off x="735575" y="1012390"/>
                <a:ext cx="6195188" cy="5468645"/>
              </a:xfrm>
            </p:spPr>
            <p:txBody>
              <a:bodyPr>
                <a:normAutofit fontScale="77500" lnSpcReduction="20000"/>
              </a:bodyPr>
              <a:lstStyle/>
              <a:p>
                <a:r>
                  <a:rPr lang="tr-TR" sz="1900" b="1" dirty="0">
                    <a:solidFill>
                      <a:schemeClr val="bg2">
                        <a:lumMod val="50000"/>
                      </a:schemeClr>
                    </a:solidFill>
                    <a:latin typeface="Cambria Math" panose="02040503050406030204" pitchFamily="18" charset="0"/>
                    <a:ea typeface="Cambria Math" panose="02040503050406030204" pitchFamily="18" charset="0"/>
                  </a:rPr>
                  <a:t>Bir eğitim kümesindeki sınıf niteliğinin alacağı değerler kümesi T,</a:t>
                </a:r>
                <a:endParaRPr lang="en-US" sz="1900" b="1" dirty="0">
                  <a:solidFill>
                    <a:schemeClr val="bg2">
                      <a:lumMod val="50000"/>
                    </a:schemeClr>
                  </a:solidFill>
                  <a:latin typeface="Cambria Math" panose="02040503050406030204" pitchFamily="18" charset="0"/>
                  <a:ea typeface="Cambria Math" panose="02040503050406030204" pitchFamily="18" charset="0"/>
                </a:endParaRPr>
              </a:p>
              <a:p>
                <a:r>
                  <a:rPr lang="tr-TR" sz="1900" b="1" dirty="0">
                    <a:solidFill>
                      <a:schemeClr val="bg2">
                        <a:lumMod val="50000"/>
                      </a:schemeClr>
                    </a:solidFill>
                    <a:latin typeface="Cambria Math" panose="02040503050406030204" pitchFamily="18" charset="0"/>
                    <a:ea typeface="Cambria Math" panose="02040503050406030204" pitchFamily="18" charset="0"/>
                  </a:rPr>
                  <a:t> her bir sınıf değeri 𝐶𝑖 olsun.</a:t>
                </a:r>
                <a:endParaRPr lang="ar-SY" sz="1900" b="1" dirty="0">
                  <a:solidFill>
                    <a:schemeClr val="bg2">
                      <a:lumMod val="50000"/>
                    </a:schemeClr>
                  </a:solidFill>
                  <a:latin typeface="Cambria Math" panose="02040503050406030204" pitchFamily="18" charset="0"/>
                  <a:ea typeface="Cambria Math" panose="02040503050406030204" pitchFamily="18" charset="0"/>
                </a:endParaRPr>
              </a:p>
              <a:p>
                <a:r>
                  <a:rPr lang="tr-TR" sz="1900" b="1" dirty="0">
                    <a:solidFill>
                      <a:schemeClr val="bg2">
                        <a:lumMod val="50000"/>
                      </a:schemeClr>
                    </a:solidFill>
                    <a:latin typeface="Cambria Math" panose="02040503050406030204" pitchFamily="18" charset="0"/>
                    <a:ea typeface="Cambria Math" panose="02040503050406030204" pitchFamily="18" charset="0"/>
                  </a:rPr>
                  <a:t>T sınıf değerini içeren küme için 𝑃𝑇 sınıfların olasılık dağılımı,</a:t>
                </a:r>
                <a:endParaRPr lang="en-US" sz="1900" b="1" dirty="0">
                  <a:solidFill>
                    <a:schemeClr val="bg2">
                      <a:lumMod val="50000"/>
                    </a:schemeClr>
                  </a:solidFill>
                  <a:latin typeface="Cambria Math" panose="02040503050406030204" pitchFamily="18" charset="0"/>
                  <a:ea typeface="Cambria Math" panose="02040503050406030204" pitchFamily="18" charset="0"/>
                </a:endParaRPr>
              </a:p>
              <a:p>
                <a:pPr marL="0" indent="0">
                  <a:buNone/>
                </a:pPr>
                <a:r>
                  <a:rPr lang="en-US" sz="1900" b="1" dirty="0">
                    <a:solidFill>
                      <a:schemeClr val="bg2">
                        <a:lumMod val="50000"/>
                      </a:schemeClr>
                    </a:solidFill>
                    <a:latin typeface="Cambria Math" panose="02040503050406030204" pitchFamily="18" charset="0"/>
                    <a:ea typeface="Cambria Math" panose="02040503050406030204" pitchFamily="18" charset="0"/>
                  </a:rPr>
                  <a:t>		</a:t>
                </a:r>
                <a:r>
                  <a:rPr lang="en-US" sz="2100" b="1" dirty="0">
                    <a:solidFill>
                      <a:schemeClr val="bg2">
                        <a:lumMod val="50000"/>
                      </a:schemeClr>
                    </a:solidFill>
                    <a:latin typeface="Cambria Math" panose="02040503050406030204" pitchFamily="18" charset="0"/>
                    <a:ea typeface="Cambria Math" panose="02040503050406030204" pitchFamily="18" charset="0"/>
                  </a:rPr>
                  <a:t>P</a:t>
                </a:r>
                <a:r>
                  <a:rPr lang="en-US" sz="2100" b="1" baseline="-25000" dirty="0">
                    <a:solidFill>
                      <a:schemeClr val="bg2">
                        <a:lumMod val="50000"/>
                      </a:schemeClr>
                    </a:solidFill>
                    <a:latin typeface="Cambria Math" panose="02040503050406030204" pitchFamily="18" charset="0"/>
                    <a:ea typeface="Cambria Math" panose="02040503050406030204" pitchFamily="18" charset="0"/>
                  </a:rPr>
                  <a:t>T</a:t>
                </a:r>
                <a:r>
                  <a:rPr lang="en-US" sz="2100" b="1" dirty="0">
                    <a:solidFill>
                      <a:schemeClr val="bg2">
                        <a:lumMod val="50000"/>
                      </a:schemeClr>
                    </a:solidFill>
                    <a:latin typeface="Cambria Math" panose="02040503050406030204" pitchFamily="18" charset="0"/>
                    <a:ea typeface="Cambria Math" panose="02040503050406030204" pitchFamily="18" charset="0"/>
                  </a:rPr>
                  <a:t> = (</a:t>
                </a:r>
                <a14:m>
                  <m:oMath xmlns:m="http://schemas.openxmlformats.org/officeDocument/2006/math">
                    <m:f>
                      <m:fPr>
                        <m:ctrlPr>
                          <a:rPr lang="tr-TR" sz="2100" b="1" i="1">
                            <a:solidFill>
                              <a:schemeClr val="bg2">
                                <a:lumMod val="50000"/>
                              </a:schemeClr>
                            </a:solidFill>
                            <a:latin typeface="Cambria Math" panose="02040503050406030204" pitchFamily="18" charset="0"/>
                            <a:ea typeface="Cambria Math" panose="02040503050406030204" pitchFamily="18" charset="0"/>
                          </a:rPr>
                        </m:ctrlPr>
                      </m:fPr>
                      <m:num>
                        <m:sSub>
                          <m:sSubPr>
                            <m:ctrlPr>
                              <a:rPr lang="tr-TR" sz="2100" b="1" i="1">
                                <a:solidFill>
                                  <a:schemeClr val="bg2">
                                    <a:lumMod val="50000"/>
                                  </a:schemeClr>
                                </a:solidFill>
                                <a:latin typeface="Cambria Math" panose="02040503050406030204" pitchFamily="18" charset="0"/>
                                <a:ea typeface="Cambria Math" panose="02040503050406030204" pitchFamily="18" charset="0"/>
                              </a:rPr>
                            </m:ctrlPr>
                          </m:sSubPr>
                          <m:e>
                            <m:r>
                              <a:rPr lang="en-US" sz="2100" b="1" i="1" smtClean="0">
                                <a:solidFill>
                                  <a:schemeClr val="bg2">
                                    <a:lumMod val="50000"/>
                                  </a:schemeClr>
                                </a:solidFill>
                                <a:latin typeface="Cambria Math" panose="02040503050406030204" pitchFamily="18" charset="0"/>
                                <a:ea typeface="Cambria Math" panose="02040503050406030204" pitchFamily="18" charset="0"/>
                              </a:rPr>
                              <m:t>𝒄</m:t>
                            </m:r>
                          </m:e>
                          <m:sub>
                            <m:r>
                              <a:rPr lang="en-US" sz="2100" b="1" i="1" smtClean="0">
                                <a:solidFill>
                                  <a:schemeClr val="bg2">
                                    <a:lumMod val="50000"/>
                                  </a:schemeClr>
                                </a:solidFill>
                                <a:latin typeface="Cambria Math" panose="02040503050406030204" pitchFamily="18" charset="0"/>
                                <a:ea typeface="Cambria Math" panose="02040503050406030204" pitchFamily="18" charset="0"/>
                              </a:rPr>
                              <m:t>𝟏</m:t>
                            </m:r>
                          </m:sub>
                        </m:sSub>
                      </m:num>
                      <m:den>
                        <m:r>
                          <a:rPr lang="en-US" sz="2100" b="1" i="1" smtClean="0">
                            <a:solidFill>
                              <a:schemeClr val="bg2">
                                <a:lumMod val="50000"/>
                              </a:schemeClr>
                            </a:solidFill>
                            <a:latin typeface="Cambria Math" panose="02040503050406030204" pitchFamily="18" charset="0"/>
                            <a:ea typeface="Cambria Math" panose="02040503050406030204" pitchFamily="18" charset="0"/>
                          </a:rPr>
                          <m:t>𝑻</m:t>
                        </m:r>
                      </m:den>
                    </m:f>
                    <m:r>
                      <a:rPr lang="en-US" sz="2100" b="1" i="1" smtClean="0">
                        <a:solidFill>
                          <a:schemeClr val="bg2">
                            <a:lumMod val="50000"/>
                          </a:schemeClr>
                        </a:solidFill>
                        <a:latin typeface="Cambria Math" panose="02040503050406030204" pitchFamily="18" charset="0"/>
                        <a:ea typeface="Cambria Math" panose="02040503050406030204" pitchFamily="18" charset="0"/>
                      </a:rPr>
                      <m:t>,</m:t>
                    </m:r>
                    <m:f>
                      <m:fPr>
                        <m:ctrlPr>
                          <a:rPr lang="tr-TR" sz="2100" b="1" i="1">
                            <a:solidFill>
                              <a:schemeClr val="bg2">
                                <a:lumMod val="50000"/>
                              </a:schemeClr>
                            </a:solidFill>
                            <a:latin typeface="Cambria Math" panose="02040503050406030204" pitchFamily="18" charset="0"/>
                            <a:ea typeface="Cambria Math" panose="02040503050406030204" pitchFamily="18" charset="0"/>
                          </a:rPr>
                        </m:ctrlPr>
                      </m:fPr>
                      <m:num>
                        <m:sSub>
                          <m:sSubPr>
                            <m:ctrlPr>
                              <a:rPr lang="tr-TR" sz="2100" b="1" i="1">
                                <a:solidFill>
                                  <a:schemeClr val="bg2">
                                    <a:lumMod val="50000"/>
                                  </a:schemeClr>
                                </a:solidFill>
                                <a:latin typeface="Cambria Math" panose="02040503050406030204" pitchFamily="18" charset="0"/>
                                <a:ea typeface="Cambria Math" panose="02040503050406030204" pitchFamily="18" charset="0"/>
                              </a:rPr>
                            </m:ctrlPr>
                          </m:sSubPr>
                          <m:e>
                            <m:r>
                              <a:rPr lang="en-US" sz="2100" b="1" i="1" smtClean="0">
                                <a:solidFill>
                                  <a:schemeClr val="bg2">
                                    <a:lumMod val="50000"/>
                                  </a:schemeClr>
                                </a:solidFill>
                                <a:latin typeface="Cambria Math" panose="02040503050406030204" pitchFamily="18" charset="0"/>
                                <a:ea typeface="Cambria Math" panose="02040503050406030204" pitchFamily="18" charset="0"/>
                              </a:rPr>
                              <m:t>𝒄</m:t>
                            </m:r>
                          </m:e>
                          <m:sub>
                            <m:r>
                              <a:rPr lang="en-US" sz="2100" b="1" i="1" smtClean="0">
                                <a:solidFill>
                                  <a:schemeClr val="bg2">
                                    <a:lumMod val="50000"/>
                                  </a:schemeClr>
                                </a:solidFill>
                                <a:latin typeface="Cambria Math" panose="02040503050406030204" pitchFamily="18" charset="0"/>
                                <a:ea typeface="Cambria Math" panose="02040503050406030204" pitchFamily="18" charset="0"/>
                              </a:rPr>
                              <m:t>𝟐</m:t>
                            </m:r>
                          </m:sub>
                        </m:sSub>
                      </m:num>
                      <m:den>
                        <m:r>
                          <a:rPr lang="en-US" sz="2100" b="1" i="1" smtClean="0">
                            <a:solidFill>
                              <a:schemeClr val="bg2">
                                <a:lumMod val="50000"/>
                              </a:schemeClr>
                            </a:solidFill>
                            <a:latin typeface="Cambria Math" panose="02040503050406030204" pitchFamily="18" charset="0"/>
                            <a:ea typeface="Cambria Math" panose="02040503050406030204" pitchFamily="18" charset="0"/>
                          </a:rPr>
                          <m:t>𝑻</m:t>
                        </m:r>
                      </m:den>
                    </m:f>
                    <m:r>
                      <a:rPr lang="en-US" sz="2100" b="1" smtClean="0">
                        <a:solidFill>
                          <a:schemeClr val="bg2">
                            <a:lumMod val="50000"/>
                          </a:schemeClr>
                        </a:solidFill>
                        <a:latin typeface="Cambria Math" panose="02040503050406030204" pitchFamily="18" charset="0"/>
                        <a:ea typeface="Cambria Math" panose="02040503050406030204" pitchFamily="18" charset="0"/>
                      </a:rPr>
                      <m:t> ,...,</m:t>
                    </m:r>
                    <m:f>
                      <m:fPr>
                        <m:ctrlPr>
                          <a:rPr lang="tr-TR" sz="2100" b="1" i="1">
                            <a:solidFill>
                              <a:schemeClr val="bg2">
                                <a:lumMod val="50000"/>
                              </a:schemeClr>
                            </a:solidFill>
                            <a:latin typeface="Cambria Math" panose="02040503050406030204" pitchFamily="18" charset="0"/>
                            <a:ea typeface="Cambria Math" panose="02040503050406030204" pitchFamily="18" charset="0"/>
                          </a:rPr>
                        </m:ctrlPr>
                      </m:fPr>
                      <m:num>
                        <m:sSub>
                          <m:sSubPr>
                            <m:ctrlPr>
                              <a:rPr lang="tr-TR" sz="2100" b="1" i="1">
                                <a:solidFill>
                                  <a:schemeClr val="bg2">
                                    <a:lumMod val="50000"/>
                                  </a:schemeClr>
                                </a:solidFill>
                                <a:latin typeface="Cambria Math" panose="02040503050406030204" pitchFamily="18" charset="0"/>
                                <a:ea typeface="Cambria Math" panose="02040503050406030204" pitchFamily="18" charset="0"/>
                              </a:rPr>
                            </m:ctrlPr>
                          </m:sSubPr>
                          <m:e>
                            <m:r>
                              <a:rPr lang="en-US" sz="2100" b="1" i="1" smtClean="0">
                                <a:solidFill>
                                  <a:schemeClr val="bg2">
                                    <a:lumMod val="50000"/>
                                  </a:schemeClr>
                                </a:solidFill>
                                <a:latin typeface="Cambria Math" panose="02040503050406030204" pitchFamily="18" charset="0"/>
                                <a:ea typeface="Cambria Math" panose="02040503050406030204" pitchFamily="18" charset="0"/>
                              </a:rPr>
                              <m:t>𝒄</m:t>
                            </m:r>
                          </m:e>
                          <m:sub>
                            <m:r>
                              <a:rPr lang="en-US" sz="2100" b="1" i="1" smtClean="0">
                                <a:solidFill>
                                  <a:schemeClr val="bg2">
                                    <a:lumMod val="50000"/>
                                  </a:schemeClr>
                                </a:solidFill>
                                <a:latin typeface="Cambria Math" panose="02040503050406030204" pitchFamily="18" charset="0"/>
                                <a:ea typeface="Cambria Math" panose="02040503050406030204" pitchFamily="18" charset="0"/>
                              </a:rPr>
                              <m:t>𝒌</m:t>
                            </m:r>
                          </m:sub>
                        </m:sSub>
                      </m:num>
                      <m:den>
                        <m:r>
                          <a:rPr lang="en-US" sz="2100" b="1" i="1" smtClean="0">
                            <a:solidFill>
                              <a:schemeClr val="bg2">
                                <a:lumMod val="50000"/>
                              </a:schemeClr>
                            </a:solidFill>
                            <a:latin typeface="Cambria Math" panose="02040503050406030204" pitchFamily="18" charset="0"/>
                            <a:ea typeface="Cambria Math" panose="02040503050406030204" pitchFamily="18" charset="0"/>
                          </a:rPr>
                          <m:t>𝑻</m:t>
                        </m:r>
                      </m:den>
                    </m:f>
                    <m:r>
                      <a:rPr lang="en-US" sz="2100" b="1" smtClean="0">
                        <a:solidFill>
                          <a:schemeClr val="bg2">
                            <a:lumMod val="50000"/>
                          </a:schemeClr>
                        </a:solidFill>
                        <a:latin typeface="Cambria Math" panose="02040503050406030204" pitchFamily="18" charset="0"/>
                        <a:ea typeface="Cambria Math" panose="02040503050406030204" pitchFamily="18" charset="0"/>
                      </a:rPr>
                      <m:t> </m:t>
                    </m:r>
                  </m:oMath>
                </a14:m>
                <a:r>
                  <a:rPr lang="en-US" sz="2100" b="1" dirty="0">
                    <a:solidFill>
                      <a:schemeClr val="bg2">
                        <a:lumMod val="50000"/>
                      </a:schemeClr>
                    </a:solidFill>
                    <a:latin typeface="Cambria Math" panose="02040503050406030204" pitchFamily="18" charset="0"/>
                    <a:ea typeface="Cambria Math" panose="02040503050406030204" pitchFamily="18" charset="0"/>
                  </a:rPr>
                  <a:t>)  </a:t>
                </a:r>
                <a:r>
                  <a:rPr lang="en-US" sz="1900" b="1" dirty="0" err="1">
                    <a:solidFill>
                      <a:schemeClr val="bg2">
                        <a:lumMod val="50000"/>
                      </a:schemeClr>
                    </a:solidFill>
                    <a:latin typeface="Cambria Math" panose="02040503050406030204" pitchFamily="18" charset="0"/>
                    <a:ea typeface="Cambria Math" panose="02040503050406030204" pitchFamily="18" charset="0"/>
                  </a:rPr>
                  <a:t>şeklinde</a:t>
                </a:r>
                <a:r>
                  <a:rPr lang="en-US" sz="1900" b="1" dirty="0">
                    <a:solidFill>
                      <a:schemeClr val="bg2">
                        <a:lumMod val="50000"/>
                      </a:schemeClr>
                    </a:solidFill>
                    <a:latin typeface="Cambria Math" panose="02040503050406030204" pitchFamily="18" charset="0"/>
                    <a:ea typeface="Cambria Math" panose="02040503050406030204" pitchFamily="18" charset="0"/>
                  </a:rPr>
                  <a:t> </a:t>
                </a:r>
                <a:r>
                  <a:rPr lang="en-US" sz="1900" b="1" dirty="0" err="1">
                    <a:solidFill>
                      <a:schemeClr val="bg2">
                        <a:lumMod val="50000"/>
                      </a:schemeClr>
                    </a:solidFill>
                    <a:latin typeface="Cambria Math" panose="02040503050406030204" pitchFamily="18" charset="0"/>
                    <a:ea typeface="Cambria Math" panose="02040503050406030204" pitchFamily="18" charset="0"/>
                  </a:rPr>
                  <a:t>ifade</a:t>
                </a:r>
                <a:r>
                  <a:rPr lang="en-US" sz="1900" b="1" dirty="0">
                    <a:solidFill>
                      <a:schemeClr val="bg2">
                        <a:lumMod val="50000"/>
                      </a:schemeClr>
                    </a:solidFill>
                    <a:latin typeface="Cambria Math" panose="02040503050406030204" pitchFamily="18" charset="0"/>
                    <a:ea typeface="Cambria Math" panose="02040503050406030204" pitchFamily="18" charset="0"/>
                  </a:rPr>
                  <a:t> </a:t>
                </a:r>
                <a:r>
                  <a:rPr lang="en-US" sz="1900" b="1" dirty="0" err="1">
                    <a:solidFill>
                      <a:schemeClr val="bg2">
                        <a:lumMod val="50000"/>
                      </a:schemeClr>
                    </a:solidFill>
                    <a:latin typeface="Cambria Math" panose="02040503050406030204" pitchFamily="18" charset="0"/>
                    <a:ea typeface="Cambria Math" panose="02040503050406030204" pitchFamily="18" charset="0"/>
                  </a:rPr>
                  <a:t>edilir</a:t>
                </a:r>
                <a:r>
                  <a:rPr lang="en-US" sz="1900" b="1" dirty="0">
                    <a:solidFill>
                      <a:schemeClr val="bg2">
                        <a:lumMod val="50000"/>
                      </a:schemeClr>
                    </a:solidFill>
                    <a:latin typeface="Cambria Math" panose="02040503050406030204" pitchFamily="18" charset="0"/>
                    <a:ea typeface="Cambria Math" panose="02040503050406030204" pitchFamily="18" charset="0"/>
                  </a:rPr>
                  <a:t>.</a:t>
                </a:r>
              </a:p>
              <a:p>
                <a:r>
                  <a:rPr lang="tr-TR" sz="1900" b="1" dirty="0">
                    <a:solidFill>
                      <a:schemeClr val="bg2">
                        <a:lumMod val="50000"/>
                      </a:schemeClr>
                    </a:solidFill>
                    <a:latin typeface="Cambria Math" panose="02040503050406030204" pitchFamily="18" charset="0"/>
                    <a:ea typeface="Cambria Math" panose="02040503050406030204" pitchFamily="18" charset="0"/>
                  </a:rPr>
                  <a:t> T sınıf kümesi için ortalama entropi değeri ise </a:t>
                </a:r>
                <a:endParaRPr lang="en-US" sz="1900" b="1" dirty="0">
                  <a:solidFill>
                    <a:schemeClr val="bg2">
                      <a:lumMod val="50000"/>
                    </a:schemeClr>
                  </a:solidFill>
                  <a:latin typeface="Cambria Math" panose="02040503050406030204" pitchFamily="18" charset="0"/>
                  <a:ea typeface="Cambria Math" panose="02040503050406030204" pitchFamily="18" charset="0"/>
                </a:endParaRPr>
              </a:p>
              <a:p>
                <a:pPr marL="0" indent="0">
                  <a:buNone/>
                </a:pPr>
                <a:r>
                  <a:rPr lang="en-US" sz="1900" b="1" dirty="0">
                    <a:solidFill>
                      <a:schemeClr val="bg2">
                        <a:lumMod val="50000"/>
                      </a:schemeClr>
                    </a:solidFill>
                    <a:latin typeface="Cambria Math" panose="02040503050406030204" pitchFamily="18" charset="0"/>
                    <a:ea typeface="Cambria Math" panose="02040503050406030204" pitchFamily="18" charset="0"/>
                  </a:rPr>
                  <a:t>		H(s) = -</a:t>
                </a:r>
                <a14:m>
                  <m:oMath xmlns:m="http://schemas.openxmlformats.org/officeDocument/2006/math">
                    <m:nary>
                      <m:naryPr>
                        <m:chr m:val="∑"/>
                        <m:limLoc m:val="undOvr"/>
                        <m:ctrlPr>
                          <a:rPr lang="tr-TR" sz="1900" b="1" i="1">
                            <a:solidFill>
                              <a:schemeClr val="bg2">
                                <a:lumMod val="50000"/>
                              </a:schemeClr>
                            </a:solidFill>
                            <a:latin typeface="Cambria Math" panose="02040503050406030204" pitchFamily="18" charset="0"/>
                            <a:ea typeface="Cambria Math" panose="02040503050406030204" pitchFamily="18" charset="0"/>
                          </a:rPr>
                        </m:ctrlPr>
                      </m:naryPr>
                      <m:sub>
                        <m:r>
                          <a:rPr lang="en-US" sz="1900" b="1" i="1" smtClean="0">
                            <a:solidFill>
                              <a:schemeClr val="bg2">
                                <a:lumMod val="50000"/>
                              </a:schemeClr>
                            </a:solidFill>
                            <a:latin typeface="Cambria Math" panose="02040503050406030204" pitchFamily="18" charset="0"/>
                            <a:ea typeface="Cambria Math" panose="02040503050406030204" pitchFamily="18" charset="0"/>
                          </a:rPr>
                          <m:t>𝒊</m:t>
                        </m:r>
                        <m:r>
                          <a:rPr lang="en-US" sz="1900" b="1" i="1" smtClean="0">
                            <a:solidFill>
                              <a:schemeClr val="bg2">
                                <a:lumMod val="50000"/>
                              </a:schemeClr>
                            </a:solidFill>
                            <a:latin typeface="Cambria Math" panose="02040503050406030204" pitchFamily="18" charset="0"/>
                            <a:ea typeface="Cambria Math" panose="02040503050406030204" pitchFamily="18" charset="0"/>
                          </a:rPr>
                          <m:t>=</m:t>
                        </m:r>
                        <m:r>
                          <a:rPr lang="en-US" sz="1900" b="1" i="1" smtClean="0">
                            <a:solidFill>
                              <a:schemeClr val="bg2">
                                <a:lumMod val="50000"/>
                              </a:schemeClr>
                            </a:solidFill>
                            <a:latin typeface="Cambria Math" panose="02040503050406030204" pitchFamily="18" charset="0"/>
                            <a:ea typeface="Cambria Math" panose="02040503050406030204" pitchFamily="18" charset="0"/>
                          </a:rPr>
                          <m:t>𝟏</m:t>
                        </m:r>
                      </m:sub>
                      <m:sup>
                        <m:r>
                          <a:rPr lang="en-US" sz="1900" b="1" i="1" smtClean="0">
                            <a:solidFill>
                              <a:schemeClr val="bg2">
                                <a:lumMod val="50000"/>
                              </a:schemeClr>
                            </a:solidFill>
                            <a:latin typeface="Cambria Math" panose="02040503050406030204" pitchFamily="18" charset="0"/>
                            <a:ea typeface="Cambria Math" panose="02040503050406030204" pitchFamily="18" charset="0"/>
                          </a:rPr>
                          <m:t>𝒏</m:t>
                        </m:r>
                      </m:sup>
                      <m:e>
                        <m:r>
                          <a:rPr lang="en-US" sz="1900" b="1" i="1" smtClean="0">
                            <a:solidFill>
                              <a:schemeClr val="bg2">
                                <a:lumMod val="50000"/>
                              </a:schemeClr>
                            </a:solidFill>
                            <a:latin typeface="Cambria Math" panose="02040503050406030204" pitchFamily="18" charset="0"/>
                            <a:ea typeface="Cambria Math" panose="02040503050406030204" pitchFamily="18" charset="0"/>
                          </a:rPr>
                          <m:t>𝑷</m:t>
                        </m:r>
                      </m:e>
                    </m:nary>
                  </m:oMath>
                </a14:m>
                <a:r>
                  <a:rPr lang="en-US" sz="1900" b="1" baseline="-25000" dirty="0" err="1">
                    <a:solidFill>
                      <a:schemeClr val="bg2">
                        <a:lumMod val="50000"/>
                      </a:schemeClr>
                    </a:solidFill>
                    <a:latin typeface="Cambria Math" panose="02040503050406030204" pitchFamily="18" charset="0"/>
                    <a:ea typeface="Cambria Math" panose="02040503050406030204" pitchFamily="18" charset="0"/>
                  </a:rPr>
                  <a:t>i</a:t>
                </a:r>
                <a14:m>
                  <m:oMath xmlns:m="http://schemas.openxmlformats.org/officeDocument/2006/math">
                    <m:func>
                      <m:funcPr>
                        <m:ctrlPr>
                          <a:rPr lang="tr-TR" sz="1900" b="1" i="1">
                            <a:solidFill>
                              <a:schemeClr val="bg2">
                                <a:lumMod val="50000"/>
                              </a:schemeClr>
                            </a:solidFill>
                            <a:latin typeface="Cambria Math" panose="02040503050406030204" pitchFamily="18" charset="0"/>
                            <a:ea typeface="Cambria Math" panose="02040503050406030204" pitchFamily="18" charset="0"/>
                          </a:rPr>
                        </m:ctrlPr>
                      </m:funcPr>
                      <m:fName>
                        <m:sSub>
                          <m:sSubPr>
                            <m:ctrlPr>
                              <a:rPr lang="tr-TR" sz="1900" b="1" i="1">
                                <a:solidFill>
                                  <a:schemeClr val="bg2">
                                    <a:lumMod val="50000"/>
                                  </a:schemeClr>
                                </a:solidFill>
                                <a:latin typeface="Cambria Math" panose="02040503050406030204" pitchFamily="18" charset="0"/>
                                <a:ea typeface="Cambria Math" panose="02040503050406030204" pitchFamily="18" charset="0"/>
                              </a:rPr>
                            </m:ctrlPr>
                          </m:sSubPr>
                          <m:e>
                            <m:r>
                              <a:rPr lang="en-US" sz="1900" b="1" i="1" smtClean="0">
                                <a:solidFill>
                                  <a:schemeClr val="bg2">
                                    <a:lumMod val="50000"/>
                                  </a:schemeClr>
                                </a:solidFill>
                                <a:latin typeface="Cambria Math" panose="02040503050406030204" pitchFamily="18" charset="0"/>
                                <a:ea typeface="Cambria Math" panose="02040503050406030204" pitchFamily="18" charset="0"/>
                              </a:rPr>
                              <m:t>𝐥𝐨𝐠</m:t>
                            </m:r>
                          </m:e>
                          <m:sub>
                            <m:r>
                              <a:rPr lang="en-US" sz="1900" b="1" i="1" smtClean="0">
                                <a:solidFill>
                                  <a:schemeClr val="bg2">
                                    <a:lumMod val="50000"/>
                                  </a:schemeClr>
                                </a:solidFill>
                                <a:latin typeface="Cambria Math" panose="02040503050406030204" pitchFamily="18" charset="0"/>
                                <a:ea typeface="Cambria Math" panose="02040503050406030204" pitchFamily="18" charset="0"/>
                              </a:rPr>
                              <m:t>𝟐</m:t>
                            </m:r>
                          </m:sub>
                        </m:sSub>
                      </m:fName>
                      <m:e>
                        <m:r>
                          <a:rPr lang="en-US" sz="1900" b="1" i="1" smtClean="0">
                            <a:solidFill>
                              <a:schemeClr val="bg2">
                                <a:lumMod val="50000"/>
                              </a:schemeClr>
                            </a:solidFill>
                            <a:latin typeface="Cambria Math" panose="02040503050406030204" pitchFamily="18" charset="0"/>
                            <a:ea typeface="Cambria Math" panose="02040503050406030204" pitchFamily="18" charset="0"/>
                          </a:rPr>
                          <m:t>(</m:t>
                        </m:r>
                        <m:r>
                          <a:rPr lang="en-US" sz="1900" b="1" i="1" smtClean="0">
                            <a:solidFill>
                              <a:schemeClr val="bg2">
                                <a:lumMod val="50000"/>
                              </a:schemeClr>
                            </a:solidFill>
                            <a:latin typeface="Cambria Math" panose="02040503050406030204" pitchFamily="18" charset="0"/>
                            <a:ea typeface="Cambria Math" panose="02040503050406030204" pitchFamily="18" charset="0"/>
                          </a:rPr>
                          <m:t>𝑷</m:t>
                        </m:r>
                      </m:e>
                    </m:func>
                  </m:oMath>
                </a14:m>
                <a:r>
                  <a:rPr lang="en-US" sz="1900" b="1" baseline="-25000" dirty="0" err="1">
                    <a:solidFill>
                      <a:schemeClr val="bg2">
                        <a:lumMod val="50000"/>
                      </a:schemeClr>
                    </a:solidFill>
                    <a:latin typeface="Cambria Math" panose="02040503050406030204" pitchFamily="18" charset="0"/>
                    <a:ea typeface="Cambria Math" panose="02040503050406030204" pitchFamily="18" charset="0"/>
                  </a:rPr>
                  <a:t>i</a:t>
                </a:r>
                <a:r>
                  <a:rPr lang="tr-TR" sz="1900" b="1" dirty="0">
                    <a:solidFill>
                      <a:schemeClr val="bg2">
                        <a:lumMod val="50000"/>
                      </a:schemeClr>
                    </a:solidFill>
                    <a:latin typeface="Cambria Math" panose="02040503050406030204" pitchFamily="18" charset="0"/>
                    <a:ea typeface="Cambria Math" panose="02040503050406030204" pitchFamily="18" charset="0"/>
                  </a:rPr>
                  <a:t> </a:t>
                </a:r>
                <a:r>
                  <a:rPr lang="en-US" sz="1900" b="1" dirty="0">
                    <a:solidFill>
                      <a:schemeClr val="bg2">
                        <a:lumMod val="50000"/>
                      </a:schemeClr>
                    </a:solidFill>
                    <a:latin typeface="Cambria Math" panose="02040503050406030204" pitchFamily="18" charset="0"/>
                    <a:ea typeface="Cambria Math" panose="02040503050406030204" pitchFamily="18" charset="0"/>
                  </a:rPr>
                  <a:t>)</a:t>
                </a:r>
                <a:r>
                  <a:rPr lang="tr-TR" sz="1900" b="1" dirty="0">
                    <a:solidFill>
                      <a:schemeClr val="bg2">
                        <a:lumMod val="50000"/>
                      </a:schemeClr>
                    </a:solidFill>
                    <a:latin typeface="Cambria Math" panose="02040503050406030204" pitchFamily="18" charset="0"/>
                    <a:ea typeface="Cambria Math" panose="02040503050406030204" pitchFamily="18" charset="0"/>
                  </a:rPr>
                  <a:t> şeklinde ifade edilir. </a:t>
                </a:r>
                <a:endParaRPr lang="en-US" sz="1900" b="1" dirty="0">
                  <a:solidFill>
                    <a:schemeClr val="bg2">
                      <a:lumMod val="50000"/>
                    </a:schemeClr>
                  </a:solidFill>
                  <a:latin typeface="Cambria Math" panose="02040503050406030204" pitchFamily="18" charset="0"/>
                  <a:ea typeface="Cambria Math" panose="02040503050406030204" pitchFamily="18" charset="0"/>
                </a:endParaRPr>
              </a:p>
              <a:p>
                <a:r>
                  <a:rPr lang="tr-TR" sz="1900" b="1" dirty="0">
                    <a:solidFill>
                      <a:schemeClr val="bg2">
                        <a:lumMod val="50000"/>
                      </a:schemeClr>
                    </a:solidFill>
                    <a:latin typeface="Cambria Math" panose="02040503050406030204" pitchFamily="18" charset="0"/>
                    <a:ea typeface="Cambria Math" panose="02040503050406030204" pitchFamily="18" charset="0"/>
                  </a:rPr>
                  <a:t>Karar ağaçlarında bölümlemeye hangi düğümden başlanacağı çok önemlidir.</a:t>
                </a:r>
                <a:endParaRPr lang="en-US" sz="1900" b="1" dirty="0">
                  <a:solidFill>
                    <a:schemeClr val="bg2">
                      <a:lumMod val="50000"/>
                    </a:schemeClr>
                  </a:solidFill>
                  <a:latin typeface="Cambria Math" panose="02040503050406030204" pitchFamily="18" charset="0"/>
                  <a:ea typeface="Cambria Math" panose="02040503050406030204" pitchFamily="18" charset="0"/>
                </a:endParaRPr>
              </a:p>
              <a:p>
                <a:r>
                  <a:rPr lang="tr-TR" sz="1900" b="1" dirty="0">
                    <a:solidFill>
                      <a:schemeClr val="bg2">
                        <a:lumMod val="50000"/>
                      </a:schemeClr>
                    </a:solidFill>
                    <a:latin typeface="Cambria Math" panose="02040503050406030204" pitchFamily="18" charset="0"/>
                    <a:ea typeface="Cambria Math" panose="02040503050406030204" pitchFamily="18" charset="0"/>
                  </a:rPr>
                  <a:t>Uygun düğümden başlanmazsa ağacın içerisindeki düğümlerin ve yaprakların sayısı çok fazla olacaktır.</a:t>
                </a:r>
                <a:endParaRPr lang="en-US" sz="1900" b="1" dirty="0">
                  <a:solidFill>
                    <a:schemeClr val="bg2">
                      <a:lumMod val="50000"/>
                    </a:schemeClr>
                  </a:solidFill>
                  <a:latin typeface="Cambria Math" panose="02040503050406030204" pitchFamily="18" charset="0"/>
                  <a:ea typeface="Cambria Math" panose="02040503050406030204" pitchFamily="18" charset="0"/>
                </a:endParaRPr>
              </a:p>
              <a:p>
                <a:r>
                  <a:rPr lang="tr-TR" sz="1900" b="1" dirty="0">
                    <a:solidFill>
                      <a:schemeClr val="bg2">
                        <a:lumMod val="50000"/>
                      </a:schemeClr>
                    </a:solidFill>
                    <a:latin typeface="Cambria Math" panose="02040503050406030204" pitchFamily="18" charset="0"/>
                    <a:ea typeface="Cambria Math" panose="02040503050406030204" pitchFamily="18" charset="0"/>
                  </a:rPr>
                  <a:t>Bir risk kümesi aşağıdaki gibi tanımlansın. 𝐶1 =“var”, 𝐶2=“yok” </a:t>
                </a:r>
                <a:endParaRPr lang="en-US" sz="1900" b="1" dirty="0">
                  <a:solidFill>
                    <a:schemeClr val="bg2">
                      <a:lumMod val="50000"/>
                    </a:schemeClr>
                  </a:solidFill>
                  <a:latin typeface="Cambria Math" panose="02040503050406030204" pitchFamily="18" charset="0"/>
                  <a:ea typeface="Cambria Math" panose="02040503050406030204" pitchFamily="18" charset="0"/>
                </a:endParaRPr>
              </a:p>
              <a:p>
                <a:pPr lvl="1"/>
                <a:r>
                  <a:rPr lang="sv-SE" sz="1600" b="1" dirty="0">
                    <a:solidFill>
                      <a:schemeClr val="bg2">
                        <a:lumMod val="50000"/>
                      </a:schemeClr>
                    </a:solidFill>
                    <a:latin typeface="Cambria Math" panose="02040503050406030204" pitchFamily="18" charset="0"/>
                    <a:ea typeface="Cambria Math" panose="02040503050406030204" pitchFamily="18" charset="0"/>
                  </a:rPr>
                  <a:t>RISK = {var, var, var, yok, var, yok, yok, var, var, yok}</a:t>
                </a:r>
                <a:endParaRPr lang="tr-TR" sz="1600" b="1" dirty="0">
                  <a:solidFill>
                    <a:schemeClr val="bg2">
                      <a:lumMod val="50000"/>
                    </a:schemeClr>
                  </a:solidFill>
                  <a:latin typeface="Cambria Math" panose="02040503050406030204" pitchFamily="18" charset="0"/>
                  <a:ea typeface="Cambria Math" panose="02040503050406030204" pitchFamily="18" charset="0"/>
                </a:endParaRPr>
              </a:p>
              <a:p>
                <a:pPr marL="0" indent="0">
                  <a:buNone/>
                </a:pPr>
                <a:r>
                  <a:rPr lang="en-US" sz="1900" b="1" dirty="0">
                    <a:solidFill>
                      <a:schemeClr val="bg2">
                        <a:lumMod val="50000"/>
                      </a:schemeClr>
                    </a:solidFill>
                    <a:latin typeface="Cambria Math" panose="02040503050406030204" pitchFamily="18" charset="0"/>
                    <a:ea typeface="Cambria Math" panose="02040503050406030204" pitchFamily="18" charset="0"/>
                  </a:rPr>
                  <a:t>	</a:t>
                </a:r>
                <a14:m>
                  <m:oMath xmlns:m="http://schemas.openxmlformats.org/officeDocument/2006/math">
                    <m:r>
                      <a:rPr lang="en-US" sz="1900" b="1" i="1" smtClean="0">
                        <a:solidFill>
                          <a:schemeClr val="bg2">
                            <a:lumMod val="50000"/>
                          </a:schemeClr>
                        </a:solidFill>
                        <a:latin typeface="Cambria Math" panose="02040503050406030204" pitchFamily="18" charset="0"/>
                        <a:ea typeface="Cambria Math" panose="02040503050406030204" pitchFamily="18" charset="0"/>
                      </a:rPr>
                      <m:t>|</m:t>
                    </m:r>
                    <m:sSub>
                      <m:sSubPr>
                        <m:ctrlPr>
                          <a:rPr lang="tr-TR" sz="1900" b="1" i="1">
                            <a:solidFill>
                              <a:schemeClr val="bg2">
                                <a:lumMod val="50000"/>
                              </a:schemeClr>
                            </a:solidFill>
                            <a:latin typeface="Cambria Math" panose="02040503050406030204" pitchFamily="18" charset="0"/>
                            <a:ea typeface="Cambria Math" panose="02040503050406030204" pitchFamily="18" charset="0"/>
                          </a:rPr>
                        </m:ctrlPr>
                      </m:sSubPr>
                      <m:e>
                        <m:r>
                          <a:rPr lang="en-US" sz="1900" b="1" i="1" smtClean="0">
                            <a:solidFill>
                              <a:schemeClr val="bg2">
                                <a:lumMod val="50000"/>
                              </a:schemeClr>
                            </a:solidFill>
                            <a:latin typeface="Cambria Math" panose="02040503050406030204" pitchFamily="18" charset="0"/>
                            <a:ea typeface="Cambria Math" panose="02040503050406030204" pitchFamily="18" charset="0"/>
                          </a:rPr>
                          <m:t>𝒄</m:t>
                        </m:r>
                      </m:e>
                      <m:sub>
                        <m:r>
                          <a:rPr lang="en-US" sz="1900" b="1" i="1" smtClean="0">
                            <a:solidFill>
                              <a:schemeClr val="bg2">
                                <a:lumMod val="50000"/>
                              </a:schemeClr>
                            </a:solidFill>
                            <a:latin typeface="Cambria Math" panose="02040503050406030204" pitchFamily="18" charset="0"/>
                            <a:ea typeface="Cambria Math" panose="02040503050406030204" pitchFamily="18" charset="0"/>
                          </a:rPr>
                          <m:t>𝟏</m:t>
                        </m:r>
                      </m:sub>
                    </m:sSub>
                  </m:oMath>
                </a14:m>
                <a:r>
                  <a:rPr lang="en-US" sz="1900" b="1" dirty="0">
                    <a:solidFill>
                      <a:schemeClr val="bg2">
                        <a:lumMod val="50000"/>
                      </a:schemeClr>
                    </a:solidFill>
                    <a:latin typeface="Cambria Math" panose="02040503050406030204" pitchFamily="18" charset="0"/>
                    <a:ea typeface="Cambria Math" panose="02040503050406030204" pitchFamily="18" charset="0"/>
                  </a:rPr>
                  <a:t>| = </a:t>
                </a:r>
                <a:r>
                  <a:rPr lang="tr-TR" sz="1900" b="1" dirty="0">
                    <a:solidFill>
                      <a:schemeClr val="bg2">
                        <a:lumMod val="50000"/>
                      </a:schemeClr>
                    </a:solidFill>
                    <a:latin typeface="Cambria Math" panose="02040503050406030204" pitchFamily="18" charset="0"/>
                    <a:ea typeface="Cambria Math" panose="02040503050406030204" pitchFamily="18" charset="0"/>
                  </a:rPr>
                  <a:t>6 (var)</a:t>
                </a:r>
                <a:r>
                  <a:rPr lang="en-US" sz="1900" b="1" dirty="0">
                    <a:solidFill>
                      <a:schemeClr val="bg2">
                        <a:lumMod val="50000"/>
                      </a:schemeClr>
                    </a:solidFill>
                    <a:latin typeface="Cambria Math" panose="02040503050406030204" pitchFamily="18" charset="0"/>
                    <a:ea typeface="Cambria Math" panose="02040503050406030204" pitchFamily="18" charset="0"/>
                  </a:rPr>
                  <a:t> </a:t>
                </a:r>
                <a:r>
                  <a:rPr lang="tr-TR" sz="1900" b="1" dirty="0">
                    <a:solidFill>
                      <a:schemeClr val="bg2">
                        <a:lumMod val="50000"/>
                      </a:schemeClr>
                    </a:solidFill>
                    <a:latin typeface="Cambria Math" panose="02040503050406030204" pitchFamily="18" charset="0"/>
                    <a:ea typeface="Cambria Math" panose="02040503050406030204" pitchFamily="18" charset="0"/>
                  </a:rPr>
                  <a:t>    </a:t>
                </a:r>
                <a14:m>
                  <m:oMath xmlns:m="http://schemas.openxmlformats.org/officeDocument/2006/math">
                    <m:r>
                      <a:rPr lang="en-US" sz="1900" b="1" i="1">
                        <a:solidFill>
                          <a:schemeClr val="bg2">
                            <a:lumMod val="50000"/>
                          </a:schemeClr>
                        </a:solidFill>
                        <a:latin typeface="Cambria Math" panose="02040503050406030204" pitchFamily="18" charset="0"/>
                        <a:ea typeface="Cambria Math" panose="02040503050406030204" pitchFamily="18" charset="0"/>
                      </a:rPr>
                      <m:t>|</m:t>
                    </m:r>
                    <m:sSub>
                      <m:sSubPr>
                        <m:ctrlPr>
                          <a:rPr lang="tr-TR" sz="1900" b="1" i="1" smtClean="0">
                            <a:solidFill>
                              <a:schemeClr val="bg2">
                                <a:lumMod val="50000"/>
                              </a:schemeClr>
                            </a:solidFill>
                            <a:latin typeface="Cambria Math" panose="02040503050406030204" pitchFamily="18" charset="0"/>
                            <a:ea typeface="Cambria Math" panose="02040503050406030204" pitchFamily="18" charset="0"/>
                          </a:rPr>
                        </m:ctrlPr>
                      </m:sSubPr>
                      <m:e>
                        <m:r>
                          <a:rPr lang="en-US" sz="1900" b="1" i="1">
                            <a:solidFill>
                              <a:schemeClr val="bg2">
                                <a:lumMod val="50000"/>
                              </a:schemeClr>
                            </a:solidFill>
                            <a:latin typeface="Cambria Math" panose="02040503050406030204" pitchFamily="18" charset="0"/>
                            <a:ea typeface="Cambria Math" panose="02040503050406030204" pitchFamily="18" charset="0"/>
                          </a:rPr>
                          <m:t>𝒄</m:t>
                        </m:r>
                      </m:e>
                      <m:sub>
                        <m:r>
                          <a:rPr lang="tr-TR" sz="1900" b="1" i="1" smtClean="0">
                            <a:solidFill>
                              <a:schemeClr val="bg2">
                                <a:lumMod val="50000"/>
                              </a:schemeClr>
                            </a:solidFill>
                            <a:latin typeface="Cambria Math" panose="02040503050406030204" pitchFamily="18" charset="0"/>
                            <a:ea typeface="Cambria Math" panose="02040503050406030204" pitchFamily="18" charset="0"/>
                          </a:rPr>
                          <m:t>𝟐</m:t>
                        </m:r>
                      </m:sub>
                    </m:sSub>
                  </m:oMath>
                </a14:m>
                <a:r>
                  <a:rPr lang="en-US" sz="1900" b="1" dirty="0">
                    <a:solidFill>
                      <a:schemeClr val="bg2">
                        <a:lumMod val="50000"/>
                      </a:schemeClr>
                    </a:solidFill>
                    <a:latin typeface="Cambria Math" panose="02040503050406030204" pitchFamily="18" charset="0"/>
                    <a:ea typeface="Cambria Math" panose="02040503050406030204" pitchFamily="18" charset="0"/>
                  </a:rPr>
                  <a:t>| = </a:t>
                </a:r>
                <a:r>
                  <a:rPr lang="tr-TR" sz="1900" b="1" dirty="0">
                    <a:solidFill>
                      <a:schemeClr val="bg2">
                        <a:lumMod val="50000"/>
                      </a:schemeClr>
                    </a:solidFill>
                    <a:latin typeface="Cambria Math" panose="02040503050406030204" pitchFamily="18" charset="0"/>
                    <a:ea typeface="Cambria Math" panose="02040503050406030204" pitchFamily="18" charset="0"/>
                  </a:rPr>
                  <a:t>4 (yok)</a:t>
                </a:r>
              </a:p>
              <a:p>
                <a:pPr marL="0" indent="0">
                  <a:buNone/>
                </a:pPr>
                <a:r>
                  <a:rPr lang="en-US" sz="1900" b="1" dirty="0">
                    <a:solidFill>
                      <a:schemeClr val="bg2">
                        <a:lumMod val="50000"/>
                      </a:schemeClr>
                    </a:solidFill>
                    <a:latin typeface="Cambria Math" panose="02040503050406030204" pitchFamily="18" charset="0"/>
                    <a:ea typeface="Cambria Math" panose="02040503050406030204" pitchFamily="18" charset="0"/>
                  </a:rPr>
                  <a:t>	</a:t>
                </a:r>
                <a14:m>
                  <m:oMath xmlns:m="http://schemas.openxmlformats.org/officeDocument/2006/math">
                    <m:sSub>
                      <m:sSubPr>
                        <m:ctrlPr>
                          <a:rPr lang="tr-TR" sz="1900" b="1" i="1">
                            <a:solidFill>
                              <a:schemeClr val="bg2">
                                <a:lumMod val="50000"/>
                              </a:schemeClr>
                            </a:solidFill>
                            <a:latin typeface="Cambria Math" panose="02040503050406030204" pitchFamily="18" charset="0"/>
                            <a:ea typeface="Cambria Math" panose="02040503050406030204" pitchFamily="18" charset="0"/>
                          </a:rPr>
                        </m:ctrlPr>
                      </m:sSubPr>
                      <m:e>
                        <m:r>
                          <a:rPr lang="en-US" sz="1900" b="1" i="1" smtClean="0">
                            <a:solidFill>
                              <a:schemeClr val="bg2">
                                <a:lumMod val="50000"/>
                              </a:schemeClr>
                            </a:solidFill>
                            <a:latin typeface="Cambria Math" panose="02040503050406030204" pitchFamily="18" charset="0"/>
                            <a:ea typeface="Cambria Math" panose="02040503050406030204" pitchFamily="18" charset="0"/>
                          </a:rPr>
                          <m:t>𝑷</m:t>
                        </m:r>
                      </m:e>
                      <m:sub>
                        <m:r>
                          <a:rPr lang="en-US" sz="1900" b="1" i="1" smtClean="0">
                            <a:solidFill>
                              <a:schemeClr val="bg2">
                                <a:lumMod val="50000"/>
                              </a:schemeClr>
                            </a:solidFill>
                            <a:latin typeface="Cambria Math" panose="02040503050406030204" pitchFamily="18" charset="0"/>
                            <a:ea typeface="Cambria Math" panose="02040503050406030204" pitchFamily="18" charset="0"/>
                          </a:rPr>
                          <m:t>𝑹𝑰𝑺𝑲</m:t>
                        </m:r>
                      </m:sub>
                    </m:sSub>
                  </m:oMath>
                </a14:m>
                <a:r>
                  <a:rPr lang="en-US" sz="1900" b="1" dirty="0">
                    <a:solidFill>
                      <a:schemeClr val="bg2">
                        <a:lumMod val="50000"/>
                      </a:schemeClr>
                    </a:solidFill>
                    <a:latin typeface="Cambria Math" panose="02040503050406030204" pitchFamily="18" charset="0"/>
                    <a:ea typeface="Cambria Math" panose="02040503050406030204" pitchFamily="18" charset="0"/>
                  </a:rPr>
                  <a:t> = (</a:t>
                </a:r>
                <a14:m>
                  <m:oMath xmlns:m="http://schemas.openxmlformats.org/officeDocument/2006/math">
                    <m:f>
                      <m:fPr>
                        <m:ctrlPr>
                          <a:rPr lang="tr-TR" sz="1900" b="1" i="1">
                            <a:solidFill>
                              <a:schemeClr val="bg2">
                                <a:lumMod val="50000"/>
                              </a:schemeClr>
                            </a:solidFill>
                            <a:latin typeface="Cambria Math" panose="02040503050406030204" pitchFamily="18" charset="0"/>
                            <a:ea typeface="Cambria Math" panose="02040503050406030204" pitchFamily="18" charset="0"/>
                          </a:rPr>
                        </m:ctrlPr>
                      </m:fPr>
                      <m:num>
                        <m:r>
                          <a:rPr lang="en-US" sz="1900" b="1" i="1" smtClean="0">
                            <a:solidFill>
                              <a:schemeClr val="bg2">
                                <a:lumMod val="50000"/>
                              </a:schemeClr>
                            </a:solidFill>
                            <a:latin typeface="Cambria Math" panose="02040503050406030204" pitchFamily="18" charset="0"/>
                            <a:ea typeface="Cambria Math" panose="02040503050406030204" pitchFamily="18" charset="0"/>
                          </a:rPr>
                          <m:t>𝟔</m:t>
                        </m:r>
                      </m:num>
                      <m:den>
                        <m:r>
                          <a:rPr lang="en-US" sz="1900" b="1" i="1" smtClean="0">
                            <a:solidFill>
                              <a:schemeClr val="bg2">
                                <a:lumMod val="50000"/>
                              </a:schemeClr>
                            </a:solidFill>
                            <a:latin typeface="Cambria Math" panose="02040503050406030204" pitchFamily="18" charset="0"/>
                            <a:ea typeface="Cambria Math" panose="02040503050406030204" pitchFamily="18" charset="0"/>
                          </a:rPr>
                          <m:t>𝟏𝟎</m:t>
                        </m:r>
                      </m:den>
                    </m:f>
                    <m:r>
                      <a:rPr lang="en-US" sz="1900" b="1" i="1" smtClean="0">
                        <a:solidFill>
                          <a:schemeClr val="bg2">
                            <a:lumMod val="50000"/>
                          </a:schemeClr>
                        </a:solidFill>
                        <a:latin typeface="Cambria Math" panose="02040503050406030204" pitchFamily="18" charset="0"/>
                        <a:ea typeface="Cambria Math" panose="02040503050406030204" pitchFamily="18" charset="0"/>
                      </a:rPr>
                      <m:t>,</m:t>
                    </m:r>
                    <m:f>
                      <m:fPr>
                        <m:ctrlPr>
                          <a:rPr lang="tr-TR" sz="1900" b="1" i="1">
                            <a:solidFill>
                              <a:schemeClr val="bg2">
                                <a:lumMod val="50000"/>
                              </a:schemeClr>
                            </a:solidFill>
                            <a:latin typeface="Cambria Math" panose="02040503050406030204" pitchFamily="18" charset="0"/>
                            <a:ea typeface="Cambria Math" panose="02040503050406030204" pitchFamily="18" charset="0"/>
                          </a:rPr>
                        </m:ctrlPr>
                      </m:fPr>
                      <m:num>
                        <m:r>
                          <a:rPr lang="en-US" sz="1900" b="1" i="1" smtClean="0">
                            <a:solidFill>
                              <a:schemeClr val="bg2">
                                <a:lumMod val="50000"/>
                              </a:schemeClr>
                            </a:solidFill>
                            <a:latin typeface="Cambria Math" panose="02040503050406030204" pitchFamily="18" charset="0"/>
                            <a:ea typeface="Cambria Math" panose="02040503050406030204" pitchFamily="18" charset="0"/>
                          </a:rPr>
                          <m:t>𝟒</m:t>
                        </m:r>
                      </m:num>
                      <m:den>
                        <m:r>
                          <a:rPr lang="en-US" sz="1900" b="1" i="1" smtClean="0">
                            <a:solidFill>
                              <a:schemeClr val="bg2">
                                <a:lumMod val="50000"/>
                              </a:schemeClr>
                            </a:solidFill>
                            <a:latin typeface="Cambria Math" panose="02040503050406030204" pitchFamily="18" charset="0"/>
                            <a:ea typeface="Cambria Math" panose="02040503050406030204" pitchFamily="18" charset="0"/>
                          </a:rPr>
                          <m:t>𝟏𝟎</m:t>
                        </m:r>
                      </m:den>
                    </m:f>
                    <m:r>
                      <a:rPr lang="en-US" sz="1900" b="1" i="1" smtClean="0">
                        <a:solidFill>
                          <a:schemeClr val="bg2">
                            <a:lumMod val="50000"/>
                          </a:schemeClr>
                        </a:solidFill>
                        <a:latin typeface="Cambria Math" panose="02040503050406030204" pitchFamily="18" charset="0"/>
                        <a:ea typeface="Cambria Math" panose="02040503050406030204" pitchFamily="18" charset="0"/>
                      </a:rPr>
                      <m:t> </m:t>
                    </m:r>
                  </m:oMath>
                </a14:m>
                <a:r>
                  <a:rPr lang="en-US" sz="1900" b="1" dirty="0">
                    <a:solidFill>
                      <a:schemeClr val="bg2">
                        <a:lumMod val="50000"/>
                      </a:schemeClr>
                    </a:solidFill>
                    <a:latin typeface="Cambria Math" panose="02040503050406030204" pitchFamily="18" charset="0"/>
                    <a:ea typeface="Cambria Math" panose="02040503050406030204" pitchFamily="18" charset="0"/>
                  </a:rPr>
                  <a:t>)</a:t>
                </a:r>
                <a:endParaRPr lang="tr-TR" sz="1900" b="1" dirty="0">
                  <a:solidFill>
                    <a:schemeClr val="bg2">
                      <a:lumMod val="50000"/>
                    </a:schemeClr>
                  </a:solidFill>
                  <a:latin typeface="Cambria Math" panose="02040503050406030204" pitchFamily="18" charset="0"/>
                  <a:ea typeface="Cambria Math" panose="02040503050406030204" pitchFamily="18" charset="0"/>
                </a:endParaRPr>
              </a:p>
              <a:p>
                <a:pPr marL="0" indent="0">
                  <a:buNone/>
                </a:pPr>
                <a:r>
                  <a:rPr lang="en-US" sz="1900" b="1" dirty="0">
                    <a:solidFill>
                      <a:schemeClr val="bg2">
                        <a:lumMod val="50000"/>
                      </a:schemeClr>
                    </a:solidFill>
                    <a:latin typeface="Cambria Math" panose="02040503050406030204" pitchFamily="18" charset="0"/>
                    <a:ea typeface="Cambria Math" panose="02040503050406030204" pitchFamily="18" charset="0"/>
                  </a:rPr>
                  <a:t>	H(s) = -</a:t>
                </a:r>
                <a14:m>
                  <m:oMath xmlns:m="http://schemas.openxmlformats.org/officeDocument/2006/math">
                    <m:nary>
                      <m:naryPr>
                        <m:chr m:val="∑"/>
                        <m:limLoc m:val="undOvr"/>
                        <m:ctrlPr>
                          <a:rPr lang="tr-TR" sz="1900" b="1" i="1">
                            <a:solidFill>
                              <a:schemeClr val="bg2">
                                <a:lumMod val="50000"/>
                              </a:schemeClr>
                            </a:solidFill>
                            <a:latin typeface="Cambria Math" panose="02040503050406030204" pitchFamily="18" charset="0"/>
                            <a:ea typeface="Cambria Math" panose="02040503050406030204" pitchFamily="18" charset="0"/>
                          </a:rPr>
                        </m:ctrlPr>
                      </m:naryPr>
                      <m:sub>
                        <m:r>
                          <a:rPr lang="en-US" sz="1900" b="1" i="1" smtClean="0">
                            <a:solidFill>
                              <a:schemeClr val="bg2">
                                <a:lumMod val="50000"/>
                              </a:schemeClr>
                            </a:solidFill>
                            <a:latin typeface="Cambria Math" panose="02040503050406030204" pitchFamily="18" charset="0"/>
                            <a:ea typeface="Cambria Math" panose="02040503050406030204" pitchFamily="18" charset="0"/>
                          </a:rPr>
                          <m:t>𝒊</m:t>
                        </m:r>
                        <m:r>
                          <a:rPr lang="en-US" sz="1900" b="1" i="1" smtClean="0">
                            <a:solidFill>
                              <a:schemeClr val="bg2">
                                <a:lumMod val="50000"/>
                              </a:schemeClr>
                            </a:solidFill>
                            <a:latin typeface="Cambria Math" panose="02040503050406030204" pitchFamily="18" charset="0"/>
                            <a:ea typeface="Cambria Math" panose="02040503050406030204" pitchFamily="18" charset="0"/>
                          </a:rPr>
                          <m:t>=</m:t>
                        </m:r>
                        <m:r>
                          <a:rPr lang="en-US" sz="1900" b="1" i="1" smtClean="0">
                            <a:solidFill>
                              <a:schemeClr val="bg2">
                                <a:lumMod val="50000"/>
                              </a:schemeClr>
                            </a:solidFill>
                            <a:latin typeface="Cambria Math" panose="02040503050406030204" pitchFamily="18" charset="0"/>
                            <a:ea typeface="Cambria Math" panose="02040503050406030204" pitchFamily="18" charset="0"/>
                          </a:rPr>
                          <m:t>𝟏</m:t>
                        </m:r>
                      </m:sub>
                      <m:sup>
                        <m:r>
                          <a:rPr lang="en-US" sz="1900" b="1" i="1" smtClean="0">
                            <a:solidFill>
                              <a:schemeClr val="bg2">
                                <a:lumMod val="50000"/>
                              </a:schemeClr>
                            </a:solidFill>
                            <a:latin typeface="Cambria Math" panose="02040503050406030204" pitchFamily="18" charset="0"/>
                            <a:ea typeface="Cambria Math" panose="02040503050406030204" pitchFamily="18" charset="0"/>
                          </a:rPr>
                          <m:t>𝒏</m:t>
                        </m:r>
                      </m:sup>
                      <m:e>
                        <m:r>
                          <a:rPr lang="en-US" sz="1900" b="1" i="1" smtClean="0">
                            <a:solidFill>
                              <a:schemeClr val="bg2">
                                <a:lumMod val="50000"/>
                              </a:schemeClr>
                            </a:solidFill>
                            <a:latin typeface="Cambria Math" panose="02040503050406030204" pitchFamily="18" charset="0"/>
                            <a:ea typeface="Cambria Math" panose="02040503050406030204" pitchFamily="18" charset="0"/>
                          </a:rPr>
                          <m:t>𝑷</m:t>
                        </m:r>
                      </m:e>
                    </m:nary>
                  </m:oMath>
                </a14:m>
                <a:r>
                  <a:rPr lang="en-US" sz="1900" b="1" baseline="-25000" dirty="0" err="1">
                    <a:solidFill>
                      <a:schemeClr val="bg2">
                        <a:lumMod val="50000"/>
                      </a:schemeClr>
                    </a:solidFill>
                    <a:latin typeface="Cambria Math" panose="02040503050406030204" pitchFamily="18" charset="0"/>
                    <a:ea typeface="Cambria Math" panose="02040503050406030204" pitchFamily="18" charset="0"/>
                  </a:rPr>
                  <a:t>i</a:t>
                </a:r>
                <a14:m>
                  <m:oMath xmlns:m="http://schemas.openxmlformats.org/officeDocument/2006/math">
                    <m:func>
                      <m:funcPr>
                        <m:ctrlPr>
                          <a:rPr lang="tr-TR" sz="1900" b="1" i="1">
                            <a:solidFill>
                              <a:schemeClr val="bg2">
                                <a:lumMod val="50000"/>
                              </a:schemeClr>
                            </a:solidFill>
                            <a:latin typeface="Cambria Math" panose="02040503050406030204" pitchFamily="18" charset="0"/>
                            <a:ea typeface="Cambria Math" panose="02040503050406030204" pitchFamily="18" charset="0"/>
                          </a:rPr>
                        </m:ctrlPr>
                      </m:funcPr>
                      <m:fName>
                        <m:sSub>
                          <m:sSubPr>
                            <m:ctrlPr>
                              <a:rPr lang="tr-TR" sz="1900" b="1" i="1">
                                <a:solidFill>
                                  <a:schemeClr val="bg2">
                                    <a:lumMod val="50000"/>
                                  </a:schemeClr>
                                </a:solidFill>
                                <a:latin typeface="Cambria Math" panose="02040503050406030204" pitchFamily="18" charset="0"/>
                                <a:ea typeface="Cambria Math" panose="02040503050406030204" pitchFamily="18" charset="0"/>
                              </a:rPr>
                            </m:ctrlPr>
                          </m:sSubPr>
                          <m:e>
                            <m:r>
                              <a:rPr lang="en-US" sz="1900" b="1" i="1" smtClean="0">
                                <a:solidFill>
                                  <a:schemeClr val="bg2">
                                    <a:lumMod val="50000"/>
                                  </a:schemeClr>
                                </a:solidFill>
                                <a:latin typeface="Cambria Math" panose="02040503050406030204" pitchFamily="18" charset="0"/>
                                <a:ea typeface="Cambria Math" panose="02040503050406030204" pitchFamily="18" charset="0"/>
                              </a:rPr>
                              <m:t>𝐥𝐨𝐠</m:t>
                            </m:r>
                          </m:e>
                          <m:sub>
                            <m:r>
                              <a:rPr lang="en-US" sz="1900" b="1" i="1" smtClean="0">
                                <a:solidFill>
                                  <a:schemeClr val="bg2">
                                    <a:lumMod val="50000"/>
                                  </a:schemeClr>
                                </a:solidFill>
                                <a:latin typeface="Cambria Math" panose="02040503050406030204" pitchFamily="18" charset="0"/>
                                <a:ea typeface="Cambria Math" panose="02040503050406030204" pitchFamily="18" charset="0"/>
                              </a:rPr>
                              <m:t>𝟐</m:t>
                            </m:r>
                          </m:sub>
                        </m:sSub>
                      </m:fName>
                      <m:e>
                        <m:r>
                          <a:rPr lang="en-US" sz="1900" b="1" i="1" smtClean="0">
                            <a:solidFill>
                              <a:schemeClr val="bg2">
                                <a:lumMod val="50000"/>
                              </a:schemeClr>
                            </a:solidFill>
                            <a:latin typeface="Cambria Math" panose="02040503050406030204" pitchFamily="18" charset="0"/>
                            <a:ea typeface="Cambria Math" panose="02040503050406030204" pitchFamily="18" charset="0"/>
                          </a:rPr>
                          <m:t>(</m:t>
                        </m:r>
                        <m:r>
                          <a:rPr lang="en-US" sz="1900" b="1" i="1" smtClean="0">
                            <a:solidFill>
                              <a:schemeClr val="bg2">
                                <a:lumMod val="50000"/>
                              </a:schemeClr>
                            </a:solidFill>
                            <a:latin typeface="Cambria Math" panose="02040503050406030204" pitchFamily="18" charset="0"/>
                            <a:ea typeface="Cambria Math" panose="02040503050406030204" pitchFamily="18" charset="0"/>
                          </a:rPr>
                          <m:t>𝑷</m:t>
                        </m:r>
                      </m:e>
                    </m:func>
                  </m:oMath>
                </a14:m>
                <a:r>
                  <a:rPr lang="en-US" sz="1900" b="1" baseline="-25000" dirty="0" err="1">
                    <a:solidFill>
                      <a:schemeClr val="bg2">
                        <a:lumMod val="50000"/>
                      </a:schemeClr>
                    </a:solidFill>
                    <a:latin typeface="Cambria Math" panose="02040503050406030204" pitchFamily="18" charset="0"/>
                    <a:ea typeface="Cambria Math" panose="02040503050406030204" pitchFamily="18" charset="0"/>
                  </a:rPr>
                  <a:t>i</a:t>
                </a:r>
                <a:r>
                  <a:rPr lang="en-US" sz="1900" b="1" dirty="0">
                    <a:solidFill>
                      <a:schemeClr val="bg2">
                        <a:lumMod val="50000"/>
                      </a:schemeClr>
                    </a:solidFill>
                    <a:latin typeface="Cambria Math" panose="02040503050406030204" pitchFamily="18" charset="0"/>
                    <a:ea typeface="Cambria Math" panose="02040503050406030204" pitchFamily="18" charset="0"/>
                  </a:rPr>
                  <a:t>) = -(</a:t>
                </a:r>
                <a14:m>
                  <m:oMath xmlns:m="http://schemas.openxmlformats.org/officeDocument/2006/math">
                    <m:f>
                      <m:fPr>
                        <m:ctrlPr>
                          <a:rPr lang="tr-TR" sz="1900" b="1" i="1">
                            <a:solidFill>
                              <a:schemeClr val="bg2">
                                <a:lumMod val="50000"/>
                              </a:schemeClr>
                            </a:solidFill>
                            <a:latin typeface="Cambria Math" panose="02040503050406030204" pitchFamily="18" charset="0"/>
                            <a:ea typeface="Cambria Math" panose="02040503050406030204" pitchFamily="18" charset="0"/>
                          </a:rPr>
                        </m:ctrlPr>
                      </m:fPr>
                      <m:num>
                        <m:r>
                          <a:rPr lang="en-US" sz="1900" b="1" i="1" smtClean="0">
                            <a:solidFill>
                              <a:schemeClr val="bg2">
                                <a:lumMod val="50000"/>
                              </a:schemeClr>
                            </a:solidFill>
                            <a:latin typeface="Cambria Math" panose="02040503050406030204" pitchFamily="18" charset="0"/>
                            <a:ea typeface="Cambria Math" panose="02040503050406030204" pitchFamily="18" charset="0"/>
                          </a:rPr>
                          <m:t>𝟔</m:t>
                        </m:r>
                      </m:num>
                      <m:den>
                        <m:r>
                          <a:rPr lang="en-US" sz="1900" b="1" i="1" smtClean="0">
                            <a:solidFill>
                              <a:schemeClr val="bg2">
                                <a:lumMod val="50000"/>
                              </a:schemeClr>
                            </a:solidFill>
                            <a:latin typeface="Cambria Math" panose="02040503050406030204" pitchFamily="18" charset="0"/>
                            <a:ea typeface="Cambria Math" panose="02040503050406030204" pitchFamily="18" charset="0"/>
                          </a:rPr>
                          <m:t>𝟏𝟎</m:t>
                        </m:r>
                      </m:den>
                    </m:f>
                  </m:oMath>
                </a14:m>
                <a:r>
                  <a:rPr lang="en-US" sz="1900" b="1" dirty="0">
                    <a:solidFill>
                      <a:schemeClr val="bg2">
                        <a:lumMod val="50000"/>
                      </a:schemeClr>
                    </a:solidFill>
                    <a:latin typeface="Cambria Math" panose="02040503050406030204" pitchFamily="18" charset="0"/>
                    <a:ea typeface="Cambria Math" panose="02040503050406030204" pitchFamily="18" charset="0"/>
                  </a:rPr>
                  <a:t> </a:t>
                </a:r>
                <a14:m>
                  <m:oMath xmlns:m="http://schemas.openxmlformats.org/officeDocument/2006/math">
                    <m:func>
                      <m:funcPr>
                        <m:ctrlPr>
                          <a:rPr lang="tr-TR" sz="1900" b="1" i="1">
                            <a:solidFill>
                              <a:schemeClr val="bg2">
                                <a:lumMod val="50000"/>
                              </a:schemeClr>
                            </a:solidFill>
                            <a:latin typeface="Cambria Math" panose="02040503050406030204" pitchFamily="18" charset="0"/>
                            <a:ea typeface="Cambria Math" panose="02040503050406030204" pitchFamily="18" charset="0"/>
                          </a:rPr>
                        </m:ctrlPr>
                      </m:funcPr>
                      <m:fName>
                        <m:sSub>
                          <m:sSubPr>
                            <m:ctrlPr>
                              <a:rPr lang="tr-TR" sz="1900" b="1" i="1">
                                <a:solidFill>
                                  <a:schemeClr val="bg2">
                                    <a:lumMod val="50000"/>
                                  </a:schemeClr>
                                </a:solidFill>
                                <a:latin typeface="Cambria Math" panose="02040503050406030204" pitchFamily="18" charset="0"/>
                                <a:ea typeface="Cambria Math" panose="02040503050406030204" pitchFamily="18" charset="0"/>
                              </a:rPr>
                            </m:ctrlPr>
                          </m:sSubPr>
                          <m:e>
                            <m:r>
                              <a:rPr lang="en-US" sz="1900" b="1" i="1" smtClean="0">
                                <a:solidFill>
                                  <a:schemeClr val="bg2">
                                    <a:lumMod val="50000"/>
                                  </a:schemeClr>
                                </a:solidFill>
                                <a:latin typeface="Cambria Math" panose="02040503050406030204" pitchFamily="18" charset="0"/>
                                <a:ea typeface="Cambria Math" panose="02040503050406030204" pitchFamily="18" charset="0"/>
                              </a:rPr>
                              <m:t>𝐥𝐨𝐠</m:t>
                            </m:r>
                          </m:e>
                          <m:sub>
                            <m:r>
                              <a:rPr lang="en-US" sz="1900" b="1" i="1" smtClean="0">
                                <a:solidFill>
                                  <a:schemeClr val="bg2">
                                    <a:lumMod val="50000"/>
                                  </a:schemeClr>
                                </a:solidFill>
                                <a:latin typeface="Cambria Math" panose="02040503050406030204" pitchFamily="18" charset="0"/>
                                <a:ea typeface="Cambria Math" panose="02040503050406030204" pitchFamily="18" charset="0"/>
                              </a:rPr>
                              <m:t>𝟐</m:t>
                            </m:r>
                          </m:sub>
                        </m:sSub>
                      </m:fName>
                      <m:e>
                        <m:f>
                          <m:fPr>
                            <m:ctrlPr>
                              <a:rPr lang="tr-TR" sz="1900" b="1" i="1">
                                <a:solidFill>
                                  <a:schemeClr val="bg2">
                                    <a:lumMod val="50000"/>
                                  </a:schemeClr>
                                </a:solidFill>
                                <a:latin typeface="Cambria Math" panose="02040503050406030204" pitchFamily="18" charset="0"/>
                                <a:ea typeface="Cambria Math" panose="02040503050406030204" pitchFamily="18" charset="0"/>
                              </a:rPr>
                            </m:ctrlPr>
                          </m:fPr>
                          <m:num>
                            <m:r>
                              <a:rPr lang="en-US" sz="1900" b="1" i="1" smtClean="0">
                                <a:solidFill>
                                  <a:schemeClr val="bg2">
                                    <a:lumMod val="50000"/>
                                  </a:schemeClr>
                                </a:solidFill>
                                <a:latin typeface="Cambria Math" panose="02040503050406030204" pitchFamily="18" charset="0"/>
                                <a:ea typeface="Cambria Math" panose="02040503050406030204" pitchFamily="18" charset="0"/>
                              </a:rPr>
                              <m:t>𝟔</m:t>
                            </m:r>
                          </m:num>
                          <m:den>
                            <m:r>
                              <a:rPr lang="en-US" sz="1900" b="1" i="1" smtClean="0">
                                <a:solidFill>
                                  <a:schemeClr val="bg2">
                                    <a:lumMod val="50000"/>
                                  </a:schemeClr>
                                </a:solidFill>
                                <a:latin typeface="Cambria Math" panose="02040503050406030204" pitchFamily="18" charset="0"/>
                                <a:ea typeface="Cambria Math" panose="02040503050406030204" pitchFamily="18" charset="0"/>
                              </a:rPr>
                              <m:t>𝟏𝟎</m:t>
                            </m:r>
                          </m:den>
                        </m:f>
                        <m:r>
                          <a:rPr lang="en-US" sz="1900" b="1" smtClean="0">
                            <a:solidFill>
                              <a:schemeClr val="bg2">
                                <a:lumMod val="50000"/>
                              </a:schemeClr>
                            </a:solidFill>
                            <a:latin typeface="Cambria Math" panose="02040503050406030204" pitchFamily="18" charset="0"/>
                            <a:ea typeface="Cambria Math" panose="02040503050406030204" pitchFamily="18" charset="0"/>
                          </a:rPr>
                          <m:t> </m:t>
                        </m:r>
                      </m:e>
                    </m:func>
                    <m:r>
                      <a:rPr lang="en-US" sz="1900" b="1" i="1" smtClean="0">
                        <a:solidFill>
                          <a:schemeClr val="bg2">
                            <a:lumMod val="50000"/>
                          </a:schemeClr>
                        </a:solidFill>
                        <a:latin typeface="Cambria Math" panose="02040503050406030204" pitchFamily="18" charset="0"/>
                        <a:ea typeface="Cambria Math" panose="02040503050406030204" pitchFamily="18" charset="0"/>
                      </a:rPr>
                      <m:t>+</m:t>
                    </m:r>
                    <m:f>
                      <m:fPr>
                        <m:ctrlPr>
                          <a:rPr lang="tr-TR" sz="1900" b="1" i="1">
                            <a:solidFill>
                              <a:schemeClr val="bg2">
                                <a:lumMod val="50000"/>
                              </a:schemeClr>
                            </a:solidFill>
                            <a:latin typeface="Cambria Math" panose="02040503050406030204" pitchFamily="18" charset="0"/>
                            <a:ea typeface="Cambria Math" panose="02040503050406030204" pitchFamily="18" charset="0"/>
                          </a:rPr>
                        </m:ctrlPr>
                      </m:fPr>
                      <m:num>
                        <m:r>
                          <a:rPr lang="en-US" sz="1900" b="1" i="1" smtClean="0">
                            <a:solidFill>
                              <a:schemeClr val="bg2">
                                <a:lumMod val="50000"/>
                              </a:schemeClr>
                            </a:solidFill>
                            <a:latin typeface="Cambria Math" panose="02040503050406030204" pitchFamily="18" charset="0"/>
                            <a:ea typeface="Cambria Math" panose="02040503050406030204" pitchFamily="18" charset="0"/>
                          </a:rPr>
                          <m:t>𝟒</m:t>
                        </m:r>
                      </m:num>
                      <m:den>
                        <m:r>
                          <a:rPr lang="en-US" sz="1900" b="1" i="1" smtClean="0">
                            <a:solidFill>
                              <a:schemeClr val="bg2">
                                <a:lumMod val="50000"/>
                              </a:schemeClr>
                            </a:solidFill>
                            <a:latin typeface="Cambria Math" panose="02040503050406030204" pitchFamily="18" charset="0"/>
                            <a:ea typeface="Cambria Math" panose="02040503050406030204" pitchFamily="18" charset="0"/>
                          </a:rPr>
                          <m:t>𝟏𝟎</m:t>
                        </m:r>
                      </m:den>
                    </m:f>
                    <m:func>
                      <m:funcPr>
                        <m:ctrlPr>
                          <a:rPr lang="tr-TR" sz="1900" b="1" i="1">
                            <a:solidFill>
                              <a:schemeClr val="bg2">
                                <a:lumMod val="50000"/>
                              </a:schemeClr>
                            </a:solidFill>
                            <a:latin typeface="Cambria Math" panose="02040503050406030204" pitchFamily="18" charset="0"/>
                            <a:ea typeface="Cambria Math" panose="02040503050406030204" pitchFamily="18" charset="0"/>
                          </a:rPr>
                        </m:ctrlPr>
                      </m:funcPr>
                      <m:fName>
                        <m:sSub>
                          <m:sSubPr>
                            <m:ctrlPr>
                              <a:rPr lang="tr-TR" sz="1900" b="1" i="1">
                                <a:solidFill>
                                  <a:schemeClr val="bg2">
                                    <a:lumMod val="50000"/>
                                  </a:schemeClr>
                                </a:solidFill>
                                <a:latin typeface="Cambria Math" panose="02040503050406030204" pitchFamily="18" charset="0"/>
                                <a:ea typeface="Cambria Math" panose="02040503050406030204" pitchFamily="18" charset="0"/>
                              </a:rPr>
                            </m:ctrlPr>
                          </m:sSubPr>
                          <m:e>
                            <m:r>
                              <a:rPr lang="en-US" sz="1900" b="1" i="1" smtClean="0">
                                <a:solidFill>
                                  <a:schemeClr val="bg2">
                                    <a:lumMod val="50000"/>
                                  </a:schemeClr>
                                </a:solidFill>
                                <a:latin typeface="Cambria Math" panose="02040503050406030204" pitchFamily="18" charset="0"/>
                                <a:ea typeface="Cambria Math" panose="02040503050406030204" pitchFamily="18" charset="0"/>
                              </a:rPr>
                              <m:t>𝐥𝐨𝐠</m:t>
                            </m:r>
                          </m:e>
                          <m:sub>
                            <m:r>
                              <a:rPr lang="en-US" sz="1900" b="1" i="1" smtClean="0">
                                <a:solidFill>
                                  <a:schemeClr val="bg2">
                                    <a:lumMod val="50000"/>
                                  </a:schemeClr>
                                </a:solidFill>
                                <a:latin typeface="Cambria Math" panose="02040503050406030204" pitchFamily="18" charset="0"/>
                                <a:ea typeface="Cambria Math" panose="02040503050406030204" pitchFamily="18" charset="0"/>
                              </a:rPr>
                              <m:t>𝟐</m:t>
                            </m:r>
                          </m:sub>
                        </m:sSub>
                      </m:fName>
                      <m:e>
                        <m:f>
                          <m:fPr>
                            <m:ctrlPr>
                              <a:rPr lang="tr-TR" sz="1900" b="1" i="1">
                                <a:solidFill>
                                  <a:schemeClr val="bg2">
                                    <a:lumMod val="50000"/>
                                  </a:schemeClr>
                                </a:solidFill>
                                <a:latin typeface="Cambria Math" panose="02040503050406030204" pitchFamily="18" charset="0"/>
                                <a:ea typeface="Cambria Math" panose="02040503050406030204" pitchFamily="18" charset="0"/>
                              </a:rPr>
                            </m:ctrlPr>
                          </m:fPr>
                          <m:num>
                            <m:r>
                              <a:rPr lang="en-US" sz="1900" b="1" i="1" smtClean="0">
                                <a:solidFill>
                                  <a:schemeClr val="bg2">
                                    <a:lumMod val="50000"/>
                                  </a:schemeClr>
                                </a:solidFill>
                                <a:latin typeface="Cambria Math" panose="02040503050406030204" pitchFamily="18" charset="0"/>
                                <a:ea typeface="Cambria Math" panose="02040503050406030204" pitchFamily="18" charset="0"/>
                              </a:rPr>
                              <m:t>𝟒</m:t>
                            </m:r>
                          </m:num>
                          <m:den>
                            <m:r>
                              <a:rPr lang="en-US" sz="1900" b="1" i="1" smtClean="0">
                                <a:solidFill>
                                  <a:schemeClr val="bg2">
                                    <a:lumMod val="50000"/>
                                  </a:schemeClr>
                                </a:solidFill>
                                <a:latin typeface="Cambria Math" panose="02040503050406030204" pitchFamily="18" charset="0"/>
                                <a:ea typeface="Cambria Math" panose="02040503050406030204" pitchFamily="18" charset="0"/>
                              </a:rPr>
                              <m:t>𝟏𝟎</m:t>
                            </m:r>
                          </m:den>
                        </m:f>
                        <m:r>
                          <a:rPr lang="en-US" sz="1900" b="1" smtClean="0">
                            <a:solidFill>
                              <a:schemeClr val="bg2">
                                <a:lumMod val="50000"/>
                              </a:schemeClr>
                            </a:solidFill>
                            <a:latin typeface="Cambria Math" panose="02040503050406030204" pitchFamily="18" charset="0"/>
                            <a:ea typeface="Cambria Math" panose="02040503050406030204" pitchFamily="18" charset="0"/>
                          </a:rPr>
                          <m:t> </m:t>
                        </m:r>
                      </m:e>
                    </m:func>
                  </m:oMath>
                </a14:m>
                <a:r>
                  <a:rPr lang="en-US" sz="1900" b="1" dirty="0">
                    <a:solidFill>
                      <a:schemeClr val="bg2">
                        <a:lumMod val="50000"/>
                      </a:schemeClr>
                    </a:solidFill>
                    <a:latin typeface="Cambria Math" panose="02040503050406030204" pitchFamily="18" charset="0"/>
                    <a:ea typeface="Cambria Math" panose="02040503050406030204" pitchFamily="18" charset="0"/>
                  </a:rPr>
                  <a:t> ) = 0.97</a:t>
                </a:r>
                <a:endParaRPr lang="tr-TR" sz="1900" b="1" dirty="0">
                  <a:solidFill>
                    <a:schemeClr val="bg2">
                      <a:lumMod val="50000"/>
                    </a:schemeClr>
                  </a:solidFill>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884144DC-0B97-4470-B368-57FA44CB761B}"/>
                  </a:ext>
                </a:extLst>
              </p:cNvPr>
              <p:cNvSpPr>
                <a:spLocks noGrp="1" noRot="1" noChangeAspect="1" noMove="1" noResize="1" noEditPoints="1" noAdjustHandles="1" noChangeArrowheads="1" noChangeShapeType="1" noTextEdit="1"/>
              </p:cNvSpPr>
              <p:nvPr>
                <p:ph idx="1"/>
              </p:nvPr>
            </p:nvSpPr>
            <p:spPr>
              <a:xfrm>
                <a:off x="735575" y="1012390"/>
                <a:ext cx="6195188" cy="5468645"/>
              </a:xfrm>
              <a:blipFill>
                <a:blip r:embed="rId2"/>
                <a:stretch>
                  <a:fillRect l="-689" t="-1003" b="-5240"/>
                </a:stretch>
              </a:blipFill>
            </p:spPr>
            <p:txBody>
              <a:bodyPr/>
              <a:lstStyle/>
              <a:p>
                <a:r>
                  <a:rPr lang="tr-TR">
                    <a:noFill/>
                  </a:rPr>
                  <a:t> </a:t>
                </a:r>
              </a:p>
            </p:txBody>
          </p:sp>
        </mc:Fallback>
      </mc:AlternateContent>
      <p:pic>
        <p:nvPicPr>
          <p:cNvPr id="5" name="Picture 4">
            <a:extLst>
              <a:ext uri="{FF2B5EF4-FFF2-40B4-BE49-F238E27FC236}">
                <a16:creationId xmlns:a16="http://schemas.microsoft.com/office/drawing/2014/main" id="{3A434703-3079-497F-A9B4-CECC7EE5F8E4}"/>
              </a:ext>
            </a:extLst>
          </p:cNvPr>
          <p:cNvPicPr>
            <a:picLocks noChangeAspect="1"/>
          </p:cNvPicPr>
          <p:nvPr/>
        </p:nvPicPr>
        <p:blipFill>
          <a:blip r:embed="rId3"/>
          <a:stretch>
            <a:fillRect/>
          </a:stretch>
        </p:blipFill>
        <p:spPr>
          <a:xfrm>
            <a:off x="6456200" y="1209582"/>
            <a:ext cx="5593045" cy="44388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0496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A5A5-91E0-4CB8-87CF-1EE19F06A025}"/>
              </a:ext>
            </a:extLst>
          </p:cNvPr>
          <p:cNvSpPr>
            <a:spLocks noGrp="1"/>
          </p:cNvSpPr>
          <p:nvPr>
            <p:ph type="title"/>
          </p:nvPr>
        </p:nvSpPr>
        <p:spPr/>
        <p:txBody>
          <a:bodyPr/>
          <a:lstStyle/>
          <a:p>
            <a:r>
              <a:rPr lang="tr-TR" dirty="0">
                <a:solidFill>
                  <a:srgbClr val="FF0000"/>
                </a:solidFill>
              </a:rPr>
              <a:t>Karar Ağacı nasıl </a:t>
            </a:r>
            <a:r>
              <a:rPr lang="en-US" dirty="0" err="1">
                <a:solidFill>
                  <a:srgbClr val="FF0000"/>
                </a:solidFill>
              </a:rPr>
              <a:t>Yapilir</a:t>
            </a:r>
            <a:r>
              <a:rPr lang="tr-TR" dirty="0">
                <a:solidFill>
                  <a:srgbClr val="FF0000"/>
                </a:solidFill>
              </a:rPr>
              <a:t>?</a:t>
            </a:r>
          </a:p>
        </p:txBody>
      </p:sp>
      <p:sp>
        <p:nvSpPr>
          <p:cNvPr id="3" name="Content Placeholder 2">
            <a:extLst>
              <a:ext uri="{FF2B5EF4-FFF2-40B4-BE49-F238E27FC236}">
                <a16:creationId xmlns:a16="http://schemas.microsoft.com/office/drawing/2014/main" id="{A757A18F-084D-4ACF-8CC5-A8C74CDDD0F1}"/>
              </a:ext>
            </a:extLst>
          </p:cNvPr>
          <p:cNvSpPr>
            <a:spLocks noGrp="1"/>
          </p:cNvSpPr>
          <p:nvPr>
            <p:ph idx="1"/>
          </p:nvPr>
        </p:nvSpPr>
        <p:spPr/>
        <p:txBody>
          <a:bodyPr>
            <a:normAutofit fontScale="85000" lnSpcReduction="10000"/>
          </a:bodyPr>
          <a:lstStyle/>
          <a:p>
            <a:r>
              <a:rPr lang="tr-TR" dirty="0">
                <a:solidFill>
                  <a:schemeClr val="bg1"/>
                </a:solidFill>
              </a:rPr>
              <a:t>Karar ağacı, çoğunlukla sınıflandırma problemlerinde kullanılan bir tür denetimli öğrenme algoritmasıdır (önceden tanımlanmış bir hedef değişkene sahiptir). Hem kategorik hem de sürekli girdi ve çıktı değişkenleri için çalışır. Bu teknikte, popülasyonu veya numuneyi girdi değişkenlerindeki en önemli ayırıcı / farklılaştırıcıya dayalı olarak iki veya daha fazla homojen sete (veya alt popülasyona) böleriz.</a:t>
            </a:r>
            <a:endParaRPr lang="en-US" dirty="0">
              <a:solidFill>
                <a:schemeClr val="bg1"/>
              </a:solidFill>
            </a:endParaRPr>
          </a:p>
          <a:p>
            <a:r>
              <a:rPr lang="tr-TR" dirty="0">
                <a:solidFill>
                  <a:schemeClr val="bg1"/>
                </a:solidFill>
              </a:rPr>
              <a:t>John'un tenis oynayıp oynamayacağını tahmin edin konusundaki verimiz üzerinden konuyu anlatmaya çalışacağım. Öncelikle bir karar ağacını görelim. Daha sonrasında adım adım bu karar ağacı nasıl oluşturacağımızı anlatalım. Aşağıda verilerimizi ve bu verilerden elde edilmiş karara ağacı gösterilmektedir.</a:t>
            </a:r>
          </a:p>
        </p:txBody>
      </p:sp>
    </p:spTree>
    <p:extLst>
      <p:ext uri="{BB962C8B-B14F-4D97-AF65-F5344CB8AC3E}">
        <p14:creationId xmlns:p14="http://schemas.microsoft.com/office/powerpoint/2010/main" val="2391806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ED294A51-7CF1-4B2D-82EE-9F5F942F164C}"/>
              </a:ext>
            </a:extLst>
          </p:cNvPr>
          <p:cNvGraphicFramePr>
            <a:graphicFrameLocks noGrp="1"/>
          </p:cNvGraphicFramePr>
          <p:nvPr>
            <p:ph idx="1"/>
            <p:extLst>
              <p:ext uri="{D42A27DB-BD31-4B8C-83A1-F6EECF244321}">
                <p14:modId xmlns:p14="http://schemas.microsoft.com/office/powerpoint/2010/main" val="4119123475"/>
              </p:ext>
            </p:extLst>
          </p:nvPr>
        </p:nvGraphicFramePr>
        <p:xfrm>
          <a:off x="6826928" y="609599"/>
          <a:ext cx="4483222" cy="5294030"/>
        </p:xfrm>
        <a:graphic>
          <a:graphicData uri="http://schemas.openxmlformats.org/drawingml/2006/table">
            <a:tbl>
              <a:tblPr>
                <a:tableStyleId>{3C2FFA5D-87B4-456A-9821-1D502468CF0F}</a:tableStyleId>
              </a:tblPr>
              <a:tblGrid>
                <a:gridCol w="1224919">
                  <a:extLst>
                    <a:ext uri="{9D8B030D-6E8A-4147-A177-3AD203B41FA5}">
                      <a16:colId xmlns:a16="http://schemas.microsoft.com/office/drawing/2014/main" val="1151809149"/>
                    </a:ext>
                  </a:extLst>
                </a:gridCol>
                <a:gridCol w="794543">
                  <a:extLst>
                    <a:ext uri="{9D8B030D-6E8A-4147-A177-3AD203B41FA5}">
                      <a16:colId xmlns:a16="http://schemas.microsoft.com/office/drawing/2014/main" val="360609213"/>
                    </a:ext>
                  </a:extLst>
                </a:gridCol>
                <a:gridCol w="835926">
                  <a:extLst>
                    <a:ext uri="{9D8B030D-6E8A-4147-A177-3AD203B41FA5}">
                      <a16:colId xmlns:a16="http://schemas.microsoft.com/office/drawing/2014/main" val="4084774160"/>
                    </a:ext>
                  </a:extLst>
                </a:gridCol>
                <a:gridCol w="686948">
                  <a:extLst>
                    <a:ext uri="{9D8B030D-6E8A-4147-A177-3AD203B41FA5}">
                      <a16:colId xmlns:a16="http://schemas.microsoft.com/office/drawing/2014/main" val="4272785773"/>
                    </a:ext>
                  </a:extLst>
                </a:gridCol>
                <a:gridCol w="940886">
                  <a:extLst>
                    <a:ext uri="{9D8B030D-6E8A-4147-A177-3AD203B41FA5}">
                      <a16:colId xmlns:a16="http://schemas.microsoft.com/office/drawing/2014/main" val="4007724427"/>
                    </a:ext>
                  </a:extLst>
                </a:gridCol>
              </a:tblGrid>
              <a:tr h="544708">
                <a:tc gridSpan="4">
                  <a:txBody>
                    <a:bodyPr/>
                    <a:lstStyle/>
                    <a:p>
                      <a:pPr algn="ctr" fontAlgn="ctr"/>
                      <a:r>
                        <a:rPr lang="tr-TR" sz="1300" u="none" strike="noStrike" dirty="0">
                          <a:effectLst/>
                        </a:rPr>
                        <a:t>Özelikler</a:t>
                      </a:r>
                      <a:endParaRPr lang="tr-TR" sz="1300" b="1" i="0" u="none" strike="noStrike" dirty="0">
                        <a:solidFill>
                          <a:srgbClr val="000000"/>
                        </a:solidFill>
                        <a:effectLst/>
                        <a:latin typeface="Calibri" panose="020F0502020204030204" pitchFamily="34" charset="0"/>
                      </a:endParaRPr>
                    </a:p>
                  </a:txBody>
                  <a:tcPr marL="6986" marR="6986" marT="6986" marB="0" anchor="ct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ctr" fontAlgn="ctr"/>
                      <a:r>
                        <a:rPr lang="tr-TR" sz="1300" u="none" strike="noStrike" dirty="0">
                          <a:effectLst/>
                        </a:rPr>
                        <a:t>Hedef</a:t>
                      </a:r>
                      <a:endParaRPr lang="tr-TR" sz="1300" b="1" i="0" u="none" strike="noStrike" dirty="0">
                        <a:solidFill>
                          <a:srgbClr val="000000"/>
                        </a:solidFill>
                        <a:effectLst/>
                        <a:latin typeface="Calibri" panose="020F0502020204030204" pitchFamily="34" charset="0"/>
                      </a:endParaRPr>
                    </a:p>
                  </a:txBody>
                  <a:tcPr marL="6986" marR="6986" marT="6986" marB="0" anchor="ctr"/>
                </a:tc>
                <a:extLst>
                  <a:ext uri="{0D108BD9-81ED-4DB2-BD59-A6C34878D82A}">
                    <a16:rowId xmlns:a16="http://schemas.microsoft.com/office/drawing/2014/main" val="3571929689"/>
                  </a:ext>
                </a:extLst>
              </a:tr>
              <a:tr h="537338">
                <a:tc>
                  <a:txBody>
                    <a:bodyPr/>
                    <a:lstStyle/>
                    <a:p>
                      <a:pPr algn="ctr" fontAlgn="b"/>
                      <a:r>
                        <a:rPr lang="tr-TR" sz="1300" u="none" strike="noStrike" dirty="0">
                          <a:effectLst/>
                        </a:rPr>
                        <a:t>Hava Durumu</a:t>
                      </a:r>
                      <a:endParaRPr lang="tr-TR" sz="1300" b="1" i="0" u="none" strike="noStrike" dirty="0">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dirty="0">
                          <a:effectLst/>
                        </a:rPr>
                        <a:t>Sıcaklık</a:t>
                      </a:r>
                      <a:endParaRPr lang="tr-TR" sz="1300" b="1" i="0" u="none" strike="noStrike" dirty="0">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dirty="0">
                          <a:effectLst/>
                        </a:rPr>
                        <a:t>Nem</a:t>
                      </a:r>
                      <a:endParaRPr lang="tr-TR" sz="1300" b="1" i="0" u="none" strike="noStrike" dirty="0">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Rüzger</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dirty="0">
                          <a:effectLst/>
                        </a:rPr>
                        <a:t>Tens Oyna</a:t>
                      </a:r>
                      <a:endParaRPr lang="tr-TR" sz="1300" b="1" i="0" u="none" strike="noStrike" dirty="0">
                        <a:solidFill>
                          <a:srgbClr val="000000"/>
                        </a:solidFill>
                        <a:effectLst/>
                        <a:latin typeface="Calibri" panose="020F0502020204030204" pitchFamily="34" charset="0"/>
                      </a:endParaRPr>
                    </a:p>
                  </a:txBody>
                  <a:tcPr marL="6986" marR="6986" marT="6986" marB="0" anchor="b"/>
                </a:tc>
                <a:extLst>
                  <a:ext uri="{0D108BD9-81ED-4DB2-BD59-A6C34878D82A}">
                    <a16:rowId xmlns:a16="http://schemas.microsoft.com/office/drawing/2014/main" val="4053794303"/>
                  </a:ext>
                </a:extLst>
              </a:tr>
              <a:tr h="300856">
                <a:tc>
                  <a:txBody>
                    <a:bodyPr/>
                    <a:lstStyle/>
                    <a:p>
                      <a:pPr algn="ctr" fontAlgn="b"/>
                      <a:r>
                        <a:rPr lang="tr-TR" sz="1300" u="none" strike="noStrike">
                          <a:effectLst/>
                        </a:rPr>
                        <a:t>Yağmurlu</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dirty="0">
                          <a:effectLst/>
                        </a:rPr>
                        <a:t>Sıcak</a:t>
                      </a:r>
                      <a:endParaRPr lang="tr-TR" sz="1300" b="1" i="0" u="none" strike="noStrike" dirty="0">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dirty="0">
                          <a:effectLst/>
                        </a:rPr>
                        <a:t>Yüksek</a:t>
                      </a:r>
                      <a:endParaRPr lang="tr-TR" sz="1300" b="1" i="0" u="none" strike="noStrike" dirty="0">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Yok</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Hayır</a:t>
                      </a:r>
                      <a:endParaRPr lang="tr-TR" sz="1300" b="1" i="0" u="none" strike="noStrike">
                        <a:solidFill>
                          <a:srgbClr val="000000"/>
                        </a:solidFill>
                        <a:effectLst/>
                        <a:latin typeface="Calibri" panose="020F0502020204030204" pitchFamily="34" charset="0"/>
                      </a:endParaRPr>
                    </a:p>
                  </a:txBody>
                  <a:tcPr marL="6986" marR="6986" marT="6986" marB="0" anchor="b"/>
                </a:tc>
                <a:extLst>
                  <a:ext uri="{0D108BD9-81ED-4DB2-BD59-A6C34878D82A}">
                    <a16:rowId xmlns:a16="http://schemas.microsoft.com/office/drawing/2014/main" val="3360758219"/>
                  </a:ext>
                </a:extLst>
              </a:tr>
              <a:tr h="300856">
                <a:tc>
                  <a:txBody>
                    <a:bodyPr/>
                    <a:lstStyle/>
                    <a:p>
                      <a:pPr algn="ctr" fontAlgn="b"/>
                      <a:r>
                        <a:rPr lang="tr-TR" sz="1300" u="none" strike="noStrike">
                          <a:effectLst/>
                        </a:rPr>
                        <a:t>Yağmurlu</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Sıcak</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dirty="0">
                          <a:effectLst/>
                        </a:rPr>
                        <a:t>Yüksek</a:t>
                      </a:r>
                      <a:endParaRPr lang="tr-TR" sz="1300" b="1" i="0" u="none" strike="noStrike" dirty="0">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Var</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Hayır</a:t>
                      </a:r>
                      <a:endParaRPr lang="tr-TR" sz="1300" b="1" i="0" u="none" strike="noStrike">
                        <a:solidFill>
                          <a:srgbClr val="000000"/>
                        </a:solidFill>
                        <a:effectLst/>
                        <a:latin typeface="Calibri" panose="020F0502020204030204" pitchFamily="34" charset="0"/>
                      </a:endParaRPr>
                    </a:p>
                  </a:txBody>
                  <a:tcPr marL="6986" marR="6986" marT="6986" marB="0" anchor="b"/>
                </a:tc>
                <a:extLst>
                  <a:ext uri="{0D108BD9-81ED-4DB2-BD59-A6C34878D82A}">
                    <a16:rowId xmlns:a16="http://schemas.microsoft.com/office/drawing/2014/main" val="2005559044"/>
                  </a:ext>
                </a:extLst>
              </a:tr>
              <a:tr h="300856">
                <a:tc>
                  <a:txBody>
                    <a:bodyPr/>
                    <a:lstStyle/>
                    <a:p>
                      <a:pPr algn="ctr" fontAlgn="b"/>
                      <a:r>
                        <a:rPr lang="tr-TR" sz="1300" u="none" strike="noStrike">
                          <a:effectLst/>
                        </a:rPr>
                        <a:t>Bulutlu</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Sıcak</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Yüksek</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Yok</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Evet</a:t>
                      </a:r>
                      <a:endParaRPr lang="tr-TR" sz="1300" b="1" i="0" u="none" strike="noStrike">
                        <a:solidFill>
                          <a:srgbClr val="000000"/>
                        </a:solidFill>
                        <a:effectLst/>
                        <a:latin typeface="Calibri" panose="020F0502020204030204" pitchFamily="34" charset="0"/>
                      </a:endParaRPr>
                    </a:p>
                  </a:txBody>
                  <a:tcPr marL="6986" marR="6986" marT="6986" marB="0" anchor="b"/>
                </a:tc>
                <a:extLst>
                  <a:ext uri="{0D108BD9-81ED-4DB2-BD59-A6C34878D82A}">
                    <a16:rowId xmlns:a16="http://schemas.microsoft.com/office/drawing/2014/main" val="2923303160"/>
                  </a:ext>
                </a:extLst>
              </a:tr>
              <a:tr h="300856">
                <a:tc>
                  <a:txBody>
                    <a:bodyPr/>
                    <a:lstStyle/>
                    <a:p>
                      <a:pPr algn="ctr" fontAlgn="b"/>
                      <a:r>
                        <a:rPr lang="tr-TR" sz="1300" u="none" strike="noStrike">
                          <a:effectLst/>
                        </a:rPr>
                        <a:t>Güneşli</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dirty="0">
                          <a:effectLst/>
                        </a:rPr>
                        <a:t>ılık</a:t>
                      </a:r>
                      <a:endParaRPr lang="tr-TR" sz="1300" b="1" i="0" u="none" strike="noStrike" dirty="0">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Yüksek</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Yok</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Evet</a:t>
                      </a:r>
                      <a:endParaRPr lang="tr-TR" sz="1300" b="1" i="0" u="none" strike="noStrike">
                        <a:solidFill>
                          <a:srgbClr val="000000"/>
                        </a:solidFill>
                        <a:effectLst/>
                        <a:latin typeface="Calibri" panose="020F0502020204030204" pitchFamily="34" charset="0"/>
                      </a:endParaRPr>
                    </a:p>
                  </a:txBody>
                  <a:tcPr marL="6986" marR="6986" marT="6986" marB="0" anchor="b"/>
                </a:tc>
                <a:extLst>
                  <a:ext uri="{0D108BD9-81ED-4DB2-BD59-A6C34878D82A}">
                    <a16:rowId xmlns:a16="http://schemas.microsoft.com/office/drawing/2014/main" val="895406909"/>
                  </a:ext>
                </a:extLst>
              </a:tr>
              <a:tr h="300856">
                <a:tc>
                  <a:txBody>
                    <a:bodyPr/>
                    <a:lstStyle/>
                    <a:p>
                      <a:pPr algn="ctr" fontAlgn="b"/>
                      <a:r>
                        <a:rPr lang="tr-TR" sz="1300" u="none" strike="noStrike">
                          <a:effectLst/>
                        </a:rPr>
                        <a:t>Güneşli</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Soğuk</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Normal</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Yok</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Evet</a:t>
                      </a:r>
                      <a:endParaRPr lang="tr-TR" sz="1300" b="1" i="0" u="none" strike="noStrike">
                        <a:solidFill>
                          <a:srgbClr val="000000"/>
                        </a:solidFill>
                        <a:effectLst/>
                        <a:latin typeface="Calibri" panose="020F0502020204030204" pitchFamily="34" charset="0"/>
                      </a:endParaRPr>
                    </a:p>
                  </a:txBody>
                  <a:tcPr marL="6986" marR="6986" marT="6986" marB="0" anchor="b"/>
                </a:tc>
                <a:extLst>
                  <a:ext uri="{0D108BD9-81ED-4DB2-BD59-A6C34878D82A}">
                    <a16:rowId xmlns:a16="http://schemas.microsoft.com/office/drawing/2014/main" val="616985250"/>
                  </a:ext>
                </a:extLst>
              </a:tr>
              <a:tr h="300856">
                <a:tc>
                  <a:txBody>
                    <a:bodyPr/>
                    <a:lstStyle/>
                    <a:p>
                      <a:pPr algn="ctr" fontAlgn="b"/>
                      <a:r>
                        <a:rPr lang="tr-TR" sz="1300" u="none" strike="noStrike">
                          <a:effectLst/>
                        </a:rPr>
                        <a:t>Güneşli</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Soğuk</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Normal</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Var</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Hayır</a:t>
                      </a:r>
                      <a:endParaRPr lang="tr-TR" sz="1300" b="1" i="0" u="none" strike="noStrike">
                        <a:solidFill>
                          <a:srgbClr val="000000"/>
                        </a:solidFill>
                        <a:effectLst/>
                        <a:latin typeface="Calibri" panose="020F0502020204030204" pitchFamily="34" charset="0"/>
                      </a:endParaRPr>
                    </a:p>
                  </a:txBody>
                  <a:tcPr marL="6986" marR="6986" marT="6986" marB="0" anchor="b"/>
                </a:tc>
                <a:extLst>
                  <a:ext uri="{0D108BD9-81ED-4DB2-BD59-A6C34878D82A}">
                    <a16:rowId xmlns:a16="http://schemas.microsoft.com/office/drawing/2014/main" val="600624358"/>
                  </a:ext>
                </a:extLst>
              </a:tr>
              <a:tr h="300856">
                <a:tc>
                  <a:txBody>
                    <a:bodyPr/>
                    <a:lstStyle/>
                    <a:p>
                      <a:pPr algn="ctr" fontAlgn="b"/>
                      <a:r>
                        <a:rPr lang="tr-TR" sz="1300" u="none" strike="noStrike">
                          <a:effectLst/>
                        </a:rPr>
                        <a:t>Bulutlu</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Soğuk</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Normal</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Var</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Evet</a:t>
                      </a:r>
                      <a:endParaRPr lang="tr-TR" sz="1300" b="1" i="0" u="none" strike="noStrike">
                        <a:solidFill>
                          <a:srgbClr val="000000"/>
                        </a:solidFill>
                        <a:effectLst/>
                        <a:latin typeface="Calibri" panose="020F0502020204030204" pitchFamily="34" charset="0"/>
                      </a:endParaRPr>
                    </a:p>
                  </a:txBody>
                  <a:tcPr marL="6986" marR="6986" marT="6986" marB="0" anchor="b"/>
                </a:tc>
                <a:extLst>
                  <a:ext uri="{0D108BD9-81ED-4DB2-BD59-A6C34878D82A}">
                    <a16:rowId xmlns:a16="http://schemas.microsoft.com/office/drawing/2014/main" val="3637631320"/>
                  </a:ext>
                </a:extLst>
              </a:tr>
              <a:tr h="300856">
                <a:tc>
                  <a:txBody>
                    <a:bodyPr/>
                    <a:lstStyle/>
                    <a:p>
                      <a:pPr algn="ctr" fontAlgn="b"/>
                      <a:r>
                        <a:rPr lang="tr-TR" sz="1300" u="none" strike="noStrike">
                          <a:effectLst/>
                        </a:rPr>
                        <a:t>Yağmurlu</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ılık</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Yüksek</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Yok</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Hayır</a:t>
                      </a:r>
                      <a:endParaRPr lang="tr-TR" sz="1300" b="1" i="0" u="none" strike="noStrike">
                        <a:solidFill>
                          <a:srgbClr val="000000"/>
                        </a:solidFill>
                        <a:effectLst/>
                        <a:latin typeface="Calibri" panose="020F0502020204030204" pitchFamily="34" charset="0"/>
                      </a:endParaRPr>
                    </a:p>
                  </a:txBody>
                  <a:tcPr marL="6986" marR="6986" marT="6986" marB="0" anchor="b"/>
                </a:tc>
                <a:extLst>
                  <a:ext uri="{0D108BD9-81ED-4DB2-BD59-A6C34878D82A}">
                    <a16:rowId xmlns:a16="http://schemas.microsoft.com/office/drawing/2014/main" val="4180337350"/>
                  </a:ext>
                </a:extLst>
              </a:tr>
              <a:tr h="300856">
                <a:tc>
                  <a:txBody>
                    <a:bodyPr/>
                    <a:lstStyle/>
                    <a:p>
                      <a:pPr algn="ctr" fontAlgn="b"/>
                      <a:r>
                        <a:rPr lang="tr-TR" sz="1300" u="none" strike="noStrike">
                          <a:effectLst/>
                        </a:rPr>
                        <a:t>Yağmurlu</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Soğuk</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Normal</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Yok</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Evet</a:t>
                      </a:r>
                      <a:endParaRPr lang="tr-TR" sz="1300" b="1" i="0" u="none" strike="noStrike">
                        <a:solidFill>
                          <a:srgbClr val="000000"/>
                        </a:solidFill>
                        <a:effectLst/>
                        <a:latin typeface="Calibri" panose="020F0502020204030204" pitchFamily="34" charset="0"/>
                      </a:endParaRPr>
                    </a:p>
                  </a:txBody>
                  <a:tcPr marL="6986" marR="6986" marT="6986" marB="0" anchor="b"/>
                </a:tc>
                <a:extLst>
                  <a:ext uri="{0D108BD9-81ED-4DB2-BD59-A6C34878D82A}">
                    <a16:rowId xmlns:a16="http://schemas.microsoft.com/office/drawing/2014/main" val="787546820"/>
                  </a:ext>
                </a:extLst>
              </a:tr>
              <a:tr h="300856">
                <a:tc>
                  <a:txBody>
                    <a:bodyPr/>
                    <a:lstStyle/>
                    <a:p>
                      <a:pPr algn="ctr" fontAlgn="b"/>
                      <a:r>
                        <a:rPr lang="tr-TR" sz="1300" u="none" strike="noStrike">
                          <a:effectLst/>
                        </a:rPr>
                        <a:t>Güneşli</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ılık</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Normal</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Yok</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Evet</a:t>
                      </a:r>
                      <a:endParaRPr lang="tr-TR" sz="1300" b="1" i="0" u="none" strike="noStrike">
                        <a:solidFill>
                          <a:srgbClr val="000000"/>
                        </a:solidFill>
                        <a:effectLst/>
                        <a:latin typeface="Calibri" panose="020F0502020204030204" pitchFamily="34" charset="0"/>
                      </a:endParaRPr>
                    </a:p>
                  </a:txBody>
                  <a:tcPr marL="6986" marR="6986" marT="6986" marB="0" anchor="b"/>
                </a:tc>
                <a:extLst>
                  <a:ext uri="{0D108BD9-81ED-4DB2-BD59-A6C34878D82A}">
                    <a16:rowId xmlns:a16="http://schemas.microsoft.com/office/drawing/2014/main" val="870392847"/>
                  </a:ext>
                </a:extLst>
              </a:tr>
              <a:tr h="300856">
                <a:tc>
                  <a:txBody>
                    <a:bodyPr/>
                    <a:lstStyle/>
                    <a:p>
                      <a:pPr algn="ctr" fontAlgn="b"/>
                      <a:r>
                        <a:rPr lang="tr-TR" sz="1300" u="none" strike="noStrike">
                          <a:effectLst/>
                        </a:rPr>
                        <a:t>Yağmurlu</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ılık</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Normal</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Yok</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Evet</a:t>
                      </a:r>
                      <a:endParaRPr lang="tr-TR" sz="1300" b="1" i="0" u="none" strike="noStrike">
                        <a:solidFill>
                          <a:srgbClr val="000000"/>
                        </a:solidFill>
                        <a:effectLst/>
                        <a:latin typeface="Calibri" panose="020F0502020204030204" pitchFamily="34" charset="0"/>
                      </a:endParaRPr>
                    </a:p>
                  </a:txBody>
                  <a:tcPr marL="6986" marR="6986" marT="6986" marB="0" anchor="b"/>
                </a:tc>
                <a:extLst>
                  <a:ext uri="{0D108BD9-81ED-4DB2-BD59-A6C34878D82A}">
                    <a16:rowId xmlns:a16="http://schemas.microsoft.com/office/drawing/2014/main" val="3672327367"/>
                  </a:ext>
                </a:extLst>
              </a:tr>
              <a:tr h="300856">
                <a:tc>
                  <a:txBody>
                    <a:bodyPr/>
                    <a:lstStyle/>
                    <a:p>
                      <a:pPr algn="ctr" fontAlgn="b"/>
                      <a:r>
                        <a:rPr lang="tr-TR" sz="1300" u="none" strike="noStrike">
                          <a:effectLst/>
                        </a:rPr>
                        <a:t>Bulutlu</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ılık</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Yüksek</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Var</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Evet</a:t>
                      </a:r>
                      <a:endParaRPr lang="tr-TR" sz="1300" b="1" i="0" u="none" strike="noStrike">
                        <a:solidFill>
                          <a:srgbClr val="000000"/>
                        </a:solidFill>
                        <a:effectLst/>
                        <a:latin typeface="Calibri" panose="020F0502020204030204" pitchFamily="34" charset="0"/>
                      </a:endParaRPr>
                    </a:p>
                  </a:txBody>
                  <a:tcPr marL="6986" marR="6986" marT="6986" marB="0" anchor="b"/>
                </a:tc>
                <a:extLst>
                  <a:ext uri="{0D108BD9-81ED-4DB2-BD59-A6C34878D82A}">
                    <a16:rowId xmlns:a16="http://schemas.microsoft.com/office/drawing/2014/main" val="768010957"/>
                  </a:ext>
                </a:extLst>
              </a:tr>
              <a:tr h="300856">
                <a:tc>
                  <a:txBody>
                    <a:bodyPr/>
                    <a:lstStyle/>
                    <a:p>
                      <a:pPr algn="ctr" fontAlgn="b"/>
                      <a:r>
                        <a:rPr lang="tr-TR" sz="1300" u="none" strike="noStrike">
                          <a:effectLst/>
                        </a:rPr>
                        <a:t>Bulutlu</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Sıcak</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Normal</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Yok</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Evet</a:t>
                      </a:r>
                      <a:endParaRPr lang="tr-TR" sz="1300" b="1" i="0" u="none" strike="noStrike">
                        <a:solidFill>
                          <a:srgbClr val="000000"/>
                        </a:solidFill>
                        <a:effectLst/>
                        <a:latin typeface="Calibri" panose="020F0502020204030204" pitchFamily="34" charset="0"/>
                      </a:endParaRPr>
                    </a:p>
                  </a:txBody>
                  <a:tcPr marL="6986" marR="6986" marT="6986" marB="0" anchor="b"/>
                </a:tc>
                <a:extLst>
                  <a:ext uri="{0D108BD9-81ED-4DB2-BD59-A6C34878D82A}">
                    <a16:rowId xmlns:a16="http://schemas.microsoft.com/office/drawing/2014/main" val="2864216682"/>
                  </a:ext>
                </a:extLst>
              </a:tr>
              <a:tr h="300856">
                <a:tc>
                  <a:txBody>
                    <a:bodyPr/>
                    <a:lstStyle/>
                    <a:p>
                      <a:pPr algn="ctr" fontAlgn="b"/>
                      <a:r>
                        <a:rPr lang="tr-TR" sz="1300" u="none" strike="noStrike">
                          <a:effectLst/>
                        </a:rPr>
                        <a:t>Güneşli</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ılık</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Yüksek</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a:effectLst/>
                        </a:rPr>
                        <a:t>Var</a:t>
                      </a:r>
                      <a:endParaRPr lang="tr-TR" sz="1300" b="1" i="0" u="none" strike="noStrike">
                        <a:solidFill>
                          <a:srgbClr val="000000"/>
                        </a:solidFill>
                        <a:effectLst/>
                        <a:latin typeface="Calibri" panose="020F0502020204030204" pitchFamily="34" charset="0"/>
                      </a:endParaRPr>
                    </a:p>
                  </a:txBody>
                  <a:tcPr marL="6986" marR="6986" marT="6986" marB="0" anchor="b"/>
                </a:tc>
                <a:tc>
                  <a:txBody>
                    <a:bodyPr/>
                    <a:lstStyle/>
                    <a:p>
                      <a:pPr algn="ctr" fontAlgn="b"/>
                      <a:r>
                        <a:rPr lang="tr-TR" sz="1300" u="none" strike="noStrike" dirty="0">
                          <a:effectLst/>
                        </a:rPr>
                        <a:t>Hayır</a:t>
                      </a:r>
                      <a:endParaRPr lang="tr-TR" sz="1300" b="1" i="0" u="none" strike="noStrike" dirty="0">
                        <a:solidFill>
                          <a:srgbClr val="000000"/>
                        </a:solidFill>
                        <a:effectLst/>
                        <a:latin typeface="Calibri" panose="020F0502020204030204" pitchFamily="34" charset="0"/>
                      </a:endParaRPr>
                    </a:p>
                  </a:txBody>
                  <a:tcPr marL="6986" marR="6986" marT="6986" marB="0" anchor="b"/>
                </a:tc>
                <a:extLst>
                  <a:ext uri="{0D108BD9-81ED-4DB2-BD59-A6C34878D82A}">
                    <a16:rowId xmlns:a16="http://schemas.microsoft.com/office/drawing/2014/main" val="934018664"/>
                  </a:ext>
                </a:extLst>
              </a:tr>
            </a:tbl>
          </a:graphicData>
        </a:graphic>
      </p:graphicFrame>
      <p:sp>
        <p:nvSpPr>
          <p:cNvPr id="6" name="Rectangle 5">
            <a:extLst>
              <a:ext uri="{FF2B5EF4-FFF2-40B4-BE49-F238E27FC236}">
                <a16:creationId xmlns:a16="http://schemas.microsoft.com/office/drawing/2014/main" id="{EEB295DB-3006-4748-9001-3C881C99B810}"/>
              </a:ext>
            </a:extLst>
          </p:cNvPr>
          <p:cNvSpPr/>
          <p:nvPr/>
        </p:nvSpPr>
        <p:spPr>
          <a:xfrm>
            <a:off x="958789" y="2103872"/>
            <a:ext cx="5868139" cy="2862322"/>
          </a:xfrm>
          <a:prstGeom prst="rect">
            <a:avLst/>
          </a:prstGeom>
        </p:spPr>
        <p:txBody>
          <a:bodyPr wrap="square">
            <a:spAutoFit/>
          </a:bodyPr>
          <a:lstStyle/>
          <a:p>
            <a:r>
              <a:rPr lang="tr-TR" sz="2000" dirty="0">
                <a:solidFill>
                  <a:schemeClr val="bg1"/>
                </a:solidFill>
              </a:rPr>
              <a:t>Bu örnekte, önce </a:t>
            </a:r>
            <a:r>
              <a:rPr lang="en-US" sz="2000" dirty="0">
                <a:solidFill>
                  <a:schemeClr val="bg1"/>
                </a:solidFill>
              </a:rPr>
              <a:t>john</a:t>
            </a:r>
            <a:r>
              <a:rPr lang="tr-TR" sz="2000" dirty="0">
                <a:solidFill>
                  <a:schemeClr val="bg1"/>
                </a:solidFill>
              </a:rPr>
              <a:t> Tennis'in ne zaman oynadığını öğrenmek için bir elektronik tablo oluşturuyoruz. Sayfanın sağında gösterildiği gibi tabloyu oluşturduk</a:t>
            </a:r>
            <a:endParaRPr lang="ar-SY" sz="2000" dirty="0">
              <a:solidFill>
                <a:schemeClr val="bg1"/>
              </a:solidFill>
            </a:endParaRPr>
          </a:p>
          <a:p>
            <a:endParaRPr lang="ar-SY" sz="2000" dirty="0">
              <a:solidFill>
                <a:schemeClr val="bg1"/>
              </a:solidFill>
            </a:endParaRPr>
          </a:p>
          <a:p>
            <a:r>
              <a:rPr lang="tr-TR" sz="2000" dirty="0">
                <a:solidFill>
                  <a:schemeClr val="bg1"/>
                </a:solidFill>
              </a:rPr>
              <a:t>Karar ağacını IF-ELSE IF-ELSE statements kullanarak rahatlıkla her hangi bir programlama dilinde kodlaya bilirsiniz. Örneğin Hava Durumu üç IF şart içerir. 2. IF şartı “Bulutlu” seçilmişse  “Futbol Oyna” için olumlu sonuç döndürülür.</a:t>
            </a:r>
          </a:p>
        </p:txBody>
      </p:sp>
      <p:sp>
        <p:nvSpPr>
          <p:cNvPr id="25" name="Rectangle 22">
            <a:extLst>
              <a:ext uri="{FF2B5EF4-FFF2-40B4-BE49-F238E27FC236}">
                <a16:creationId xmlns:a16="http://schemas.microsoft.com/office/drawing/2014/main" id="{447155BF-DA39-4EE0-9D22-992C1B381404}"/>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26" name="Rectangle 24">
            <a:extLst>
              <a:ext uri="{FF2B5EF4-FFF2-40B4-BE49-F238E27FC236}">
                <a16:creationId xmlns:a16="http://schemas.microsoft.com/office/drawing/2014/main" id="{E20609D9-F779-4387-A76F-A03D9EA4BCE0}"/>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723900" algn="l"/>
              </a:tabLst>
              <a:defRPr>
                <a:solidFill>
                  <a:schemeClr val="tx1"/>
                </a:solidFill>
                <a:latin typeface="Arial" panose="020B0604020202020204" pitchFamily="34" charset="0"/>
              </a:defRPr>
            </a:lvl1pPr>
            <a:lvl2pPr eaLnBrk="0" fontAlgn="base" hangingPunct="0">
              <a:spcBef>
                <a:spcPct val="0"/>
              </a:spcBef>
              <a:spcAft>
                <a:spcPct val="0"/>
              </a:spcAft>
              <a:tabLst>
                <a:tab pos="723900" algn="l"/>
              </a:tabLst>
              <a:defRPr>
                <a:solidFill>
                  <a:schemeClr val="tx1"/>
                </a:solidFill>
                <a:latin typeface="Arial" panose="020B0604020202020204" pitchFamily="34" charset="0"/>
              </a:defRPr>
            </a:lvl2pPr>
            <a:lvl3pPr eaLnBrk="0" fontAlgn="base" hangingPunct="0">
              <a:spcBef>
                <a:spcPct val="0"/>
              </a:spcBef>
              <a:spcAft>
                <a:spcPct val="0"/>
              </a:spcAft>
              <a:tabLst>
                <a:tab pos="723900" algn="l"/>
              </a:tabLst>
              <a:defRPr>
                <a:solidFill>
                  <a:schemeClr val="tx1"/>
                </a:solidFill>
                <a:latin typeface="Arial" panose="020B0604020202020204" pitchFamily="34" charset="0"/>
              </a:defRPr>
            </a:lvl3pPr>
            <a:lvl4pPr eaLnBrk="0" fontAlgn="base" hangingPunct="0">
              <a:spcBef>
                <a:spcPct val="0"/>
              </a:spcBef>
              <a:spcAft>
                <a:spcPct val="0"/>
              </a:spcAft>
              <a:tabLst>
                <a:tab pos="723900" algn="l"/>
              </a:tabLst>
              <a:defRPr>
                <a:solidFill>
                  <a:schemeClr val="tx1"/>
                </a:solidFill>
                <a:latin typeface="Arial" panose="020B0604020202020204" pitchFamily="34" charset="0"/>
              </a:defRPr>
            </a:lvl4pPr>
            <a:lvl5pPr eaLnBrk="0" fontAlgn="base" hangingPunct="0">
              <a:spcBef>
                <a:spcPct val="0"/>
              </a:spcBef>
              <a:spcAft>
                <a:spcPct val="0"/>
              </a:spcAft>
              <a:tabLst>
                <a:tab pos="723900" algn="l"/>
              </a:tabLst>
              <a:defRPr>
                <a:solidFill>
                  <a:schemeClr val="tx1"/>
                </a:solidFill>
                <a:latin typeface="Arial" panose="020B0604020202020204" pitchFamily="34" charset="0"/>
              </a:defRPr>
            </a:lvl5pPr>
            <a:lvl6pPr eaLnBrk="0" fontAlgn="base" hangingPunct="0">
              <a:spcBef>
                <a:spcPct val="0"/>
              </a:spcBef>
              <a:spcAft>
                <a:spcPct val="0"/>
              </a:spcAft>
              <a:tabLst>
                <a:tab pos="723900" algn="l"/>
              </a:tabLst>
              <a:defRPr>
                <a:solidFill>
                  <a:schemeClr val="tx1"/>
                </a:solidFill>
                <a:latin typeface="Arial" panose="020B0604020202020204" pitchFamily="34" charset="0"/>
              </a:defRPr>
            </a:lvl6pPr>
            <a:lvl7pPr eaLnBrk="0" fontAlgn="base" hangingPunct="0">
              <a:spcBef>
                <a:spcPct val="0"/>
              </a:spcBef>
              <a:spcAft>
                <a:spcPct val="0"/>
              </a:spcAft>
              <a:tabLst>
                <a:tab pos="723900" algn="l"/>
              </a:tabLst>
              <a:defRPr>
                <a:solidFill>
                  <a:schemeClr val="tx1"/>
                </a:solidFill>
                <a:latin typeface="Arial" panose="020B0604020202020204" pitchFamily="34" charset="0"/>
              </a:defRPr>
            </a:lvl7pPr>
            <a:lvl8pPr eaLnBrk="0" fontAlgn="base" hangingPunct="0">
              <a:spcBef>
                <a:spcPct val="0"/>
              </a:spcBef>
              <a:spcAft>
                <a:spcPct val="0"/>
              </a:spcAft>
              <a:tabLst>
                <a:tab pos="723900" algn="l"/>
              </a:tabLst>
              <a:defRPr>
                <a:solidFill>
                  <a:schemeClr val="tx1"/>
                </a:solidFill>
                <a:latin typeface="Arial" panose="020B0604020202020204" pitchFamily="34" charset="0"/>
              </a:defRPr>
            </a:lvl8pPr>
            <a:lvl9pPr eaLnBrk="0" fontAlgn="base" hangingPunct="0">
              <a:spcBef>
                <a:spcPct val="0"/>
              </a:spcBef>
              <a:spcAft>
                <a:spcPct val="0"/>
              </a:spcAft>
              <a:tabLst>
                <a:tab pos="7239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723900" algn="l"/>
              </a:tabLst>
            </a:pPr>
            <a:endParaRPr kumimoji="0" lang="tr-TR" altLang="tr-TR"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23900" algn="l"/>
              </a:tabLst>
            </a:pPr>
            <a:br>
              <a:rPr kumimoji="0" lang="tr-TR" altLang="tr-TR" sz="1800" b="0" i="0" u="none" strike="noStrike" cap="none" normalizeH="0" baseline="0" dirty="0">
                <a:ln>
                  <a:noFill/>
                </a:ln>
                <a:solidFill>
                  <a:schemeClr val="tx1"/>
                </a:solidFill>
                <a:effectLst/>
                <a:latin typeface="Arial" panose="020B0604020202020204" pitchFamily="34" charset="0"/>
              </a:rPr>
            </a:b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723900" algn="l"/>
              </a:tabLst>
            </a:pPr>
            <a:r>
              <a:rPr kumimoji="0" lang="en-US" altLang="tr-TR" sz="1800" b="0" i="0" u="none" strike="noStrike" cap="none" normalizeH="0" baseline="0" dirty="0">
                <a:ln>
                  <a:noFill/>
                </a:ln>
                <a:solidFill>
                  <a:srgbClr val="FF0000"/>
                </a:solidFill>
                <a:effectLst/>
                <a:latin typeface="Cambria Math" panose="02040503050406030204" pitchFamily="18" charset="0"/>
                <a:ea typeface="Calibri" panose="020F0502020204030204" pitchFamily="34" charset="0"/>
              </a:rPr>
              <a:t>	</a:t>
            </a:r>
            <a:endParaRPr kumimoji="0" lang="tr-TR" altLang="tr-TR"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23900" algn="l"/>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27" name="Rectangle 28">
            <a:extLst>
              <a:ext uri="{FF2B5EF4-FFF2-40B4-BE49-F238E27FC236}">
                <a16:creationId xmlns:a16="http://schemas.microsoft.com/office/drawing/2014/main" id="{5FECB76D-EB9F-43DF-8DD8-173BA5329B53}"/>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859456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7">
            <a:extLst>
              <a:ext uri="{FF2B5EF4-FFF2-40B4-BE49-F238E27FC236}">
                <a16:creationId xmlns:a16="http://schemas.microsoft.com/office/drawing/2014/main" id="{E7513106-200D-4367-94E4-5CB7719C7116}"/>
              </a:ext>
            </a:extLst>
          </p:cNvPr>
          <p:cNvSpPr>
            <a:spLocks noChangeArrowheads="1"/>
          </p:cNvSpPr>
          <p:nvPr/>
        </p:nvSpPr>
        <p:spPr bwMode="auto">
          <a:xfrm>
            <a:off x="4697310" y="788134"/>
            <a:ext cx="2068989" cy="527050"/>
          </a:xfrm>
          <a:prstGeom prst="flowChartConnector">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tr-TR" sz="2400" b="1" i="0" u="none" strike="noStrike" cap="none" normalizeH="0" baseline="30000" dirty="0" err="1">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Hava</a:t>
            </a:r>
            <a:r>
              <a:rPr kumimoji="0" lang="en-US" altLang="tr-TR" sz="2400" b="1" i="0" u="none" strike="noStrike" cap="none" normalizeH="0" baseline="3000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 Durumu</a:t>
            </a:r>
            <a:endParaRPr kumimoji="0" lang="en-US" altLang="tr-TR" sz="2800" b="1" i="0" u="none" strike="noStrike" cap="none" normalizeH="0" baseline="0" dirty="0">
              <a:ln>
                <a:noFill/>
              </a:ln>
              <a:solidFill>
                <a:schemeClr val="tx1"/>
              </a:solidFill>
              <a:effectLst/>
              <a:latin typeface="Arial" panose="020B0604020202020204" pitchFamily="34" charset="0"/>
            </a:endParaRPr>
          </a:p>
        </p:txBody>
      </p:sp>
      <p:sp>
        <p:nvSpPr>
          <p:cNvPr id="5" name="AutoShape 64">
            <a:extLst>
              <a:ext uri="{FF2B5EF4-FFF2-40B4-BE49-F238E27FC236}">
                <a16:creationId xmlns:a16="http://schemas.microsoft.com/office/drawing/2014/main" id="{3386B8D7-5F38-4583-9D34-11CD702049C3}"/>
              </a:ext>
            </a:extLst>
          </p:cNvPr>
          <p:cNvSpPr>
            <a:spLocks noChangeArrowheads="1"/>
          </p:cNvSpPr>
          <p:nvPr/>
        </p:nvSpPr>
        <p:spPr bwMode="auto">
          <a:xfrm>
            <a:off x="1699747" y="1766427"/>
            <a:ext cx="1404267" cy="527050"/>
          </a:xfrm>
          <a:prstGeom prst="flowChartConnector">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pPr lvl="0" algn="ctr" defTabSz="914400" eaLnBrk="0" fontAlgn="base" hangingPunct="0">
              <a:spcBef>
                <a:spcPct val="0"/>
              </a:spcBef>
              <a:spcAft>
                <a:spcPct val="0"/>
              </a:spcAft>
            </a:pPr>
            <a:r>
              <a:rPr lang="en-US" altLang="tr-TR" sz="1600" b="1" dirty="0" err="1">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Yağmurlu</a:t>
            </a:r>
            <a:endParaRPr lang="en-US" altLang="tr-TR" b="1" dirty="0">
              <a:solidFill>
                <a:schemeClr val="bg2">
                  <a:lumMod val="50000"/>
                </a:schemeClr>
              </a:solidFill>
              <a:latin typeface="Arial" panose="020B0604020202020204" pitchFamily="34" charset="0"/>
            </a:endParaRPr>
          </a:p>
        </p:txBody>
      </p:sp>
      <p:cxnSp>
        <p:nvCxnSpPr>
          <p:cNvPr id="6" name="AutoShape 55">
            <a:extLst>
              <a:ext uri="{FF2B5EF4-FFF2-40B4-BE49-F238E27FC236}">
                <a16:creationId xmlns:a16="http://schemas.microsoft.com/office/drawing/2014/main" id="{656B3557-1AD4-4144-82FF-BF33B97672B7}"/>
              </a:ext>
            </a:extLst>
          </p:cNvPr>
          <p:cNvCxnSpPr>
            <a:cxnSpLocks noChangeShapeType="1"/>
            <a:stCxn id="4" idx="4"/>
            <a:endCxn id="5" idx="0"/>
          </p:cNvCxnSpPr>
          <p:nvPr/>
        </p:nvCxnSpPr>
        <p:spPr bwMode="auto">
          <a:xfrm flipH="1">
            <a:off x="2401881" y="1315184"/>
            <a:ext cx="3329924" cy="45124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AutoShape 16">
            <a:extLst>
              <a:ext uri="{FF2B5EF4-FFF2-40B4-BE49-F238E27FC236}">
                <a16:creationId xmlns:a16="http://schemas.microsoft.com/office/drawing/2014/main" id="{341D1CB7-D048-4825-B1BA-155DA7CF9346}"/>
              </a:ext>
            </a:extLst>
          </p:cNvPr>
          <p:cNvSpPr>
            <a:spLocks noChangeArrowheads="1"/>
          </p:cNvSpPr>
          <p:nvPr/>
        </p:nvSpPr>
        <p:spPr bwMode="auto">
          <a:xfrm>
            <a:off x="5000252" y="1772440"/>
            <a:ext cx="1369087" cy="527050"/>
          </a:xfrm>
          <a:prstGeom prst="flowChartConnector">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tr-TR" sz="1600" b="1" i="0" u="none" strike="noStrike" cap="none" normalizeH="0" baseline="0" dirty="0" err="1">
                <a:ln>
                  <a:noFill/>
                </a:ln>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Bulutlu</a:t>
            </a:r>
            <a:endParaRPr kumimoji="0" lang="en-US" altLang="tr-TR" sz="1800" b="1" i="0" u="none" strike="noStrike" cap="none" normalizeH="0" baseline="0" dirty="0">
              <a:ln>
                <a:noFill/>
              </a:ln>
              <a:solidFill>
                <a:schemeClr val="bg2">
                  <a:lumMod val="50000"/>
                </a:schemeClr>
              </a:solidFill>
              <a:effectLst/>
              <a:latin typeface="Arial" panose="020B0604020202020204" pitchFamily="34" charset="0"/>
            </a:endParaRPr>
          </a:p>
        </p:txBody>
      </p:sp>
      <p:sp>
        <p:nvSpPr>
          <p:cNvPr id="8" name="AutoShape 15">
            <a:extLst>
              <a:ext uri="{FF2B5EF4-FFF2-40B4-BE49-F238E27FC236}">
                <a16:creationId xmlns:a16="http://schemas.microsoft.com/office/drawing/2014/main" id="{B6297A37-C352-4421-9937-8748CBDFFC1F}"/>
              </a:ext>
            </a:extLst>
          </p:cNvPr>
          <p:cNvSpPr>
            <a:spLocks noChangeArrowheads="1"/>
          </p:cNvSpPr>
          <p:nvPr/>
        </p:nvSpPr>
        <p:spPr bwMode="auto">
          <a:xfrm>
            <a:off x="8583569" y="1766427"/>
            <a:ext cx="1587493" cy="527050"/>
          </a:xfrm>
          <a:prstGeom prst="flowChartConnector">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pPr lvl="0" algn="ctr" defTabSz="914400" eaLnBrk="0" fontAlgn="base" hangingPunct="0">
              <a:spcBef>
                <a:spcPct val="0"/>
              </a:spcBef>
              <a:spcAft>
                <a:spcPct val="0"/>
              </a:spcAft>
            </a:pPr>
            <a:r>
              <a:rPr lang="en-US" altLang="tr-TR" sz="1600" b="1" dirty="0" err="1">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Güneşli</a:t>
            </a:r>
            <a:endParaRPr lang="en-US" altLang="tr-TR" b="1" dirty="0">
              <a:solidFill>
                <a:schemeClr val="bg2">
                  <a:lumMod val="50000"/>
                </a:schemeClr>
              </a:solidFill>
              <a:latin typeface="Arial" panose="020B0604020202020204" pitchFamily="34" charset="0"/>
            </a:endParaRPr>
          </a:p>
        </p:txBody>
      </p:sp>
      <p:cxnSp>
        <p:nvCxnSpPr>
          <p:cNvPr id="9" name="AutoShape 55">
            <a:extLst>
              <a:ext uri="{FF2B5EF4-FFF2-40B4-BE49-F238E27FC236}">
                <a16:creationId xmlns:a16="http://schemas.microsoft.com/office/drawing/2014/main" id="{CE5A1133-E445-4EB2-85E2-146103D4E64B}"/>
              </a:ext>
            </a:extLst>
          </p:cNvPr>
          <p:cNvCxnSpPr>
            <a:cxnSpLocks noChangeShapeType="1"/>
            <a:stCxn id="8" idx="0"/>
            <a:endCxn id="4" idx="4"/>
          </p:cNvCxnSpPr>
          <p:nvPr/>
        </p:nvCxnSpPr>
        <p:spPr bwMode="auto">
          <a:xfrm flipH="1" flipV="1">
            <a:off x="5731805" y="1315184"/>
            <a:ext cx="3645511" cy="45124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55">
            <a:extLst>
              <a:ext uri="{FF2B5EF4-FFF2-40B4-BE49-F238E27FC236}">
                <a16:creationId xmlns:a16="http://schemas.microsoft.com/office/drawing/2014/main" id="{45EFD104-D217-4A02-8DCF-32F18EAD6B2D}"/>
              </a:ext>
            </a:extLst>
          </p:cNvPr>
          <p:cNvCxnSpPr>
            <a:cxnSpLocks noChangeShapeType="1"/>
            <a:stCxn id="4" idx="4"/>
            <a:endCxn id="7" idx="0"/>
          </p:cNvCxnSpPr>
          <p:nvPr/>
        </p:nvCxnSpPr>
        <p:spPr bwMode="auto">
          <a:xfrm flipH="1">
            <a:off x="5684796" y="1315184"/>
            <a:ext cx="47009" cy="45725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aphicFrame>
        <p:nvGraphicFramePr>
          <p:cNvPr id="11" name="Table 10">
            <a:extLst>
              <a:ext uri="{FF2B5EF4-FFF2-40B4-BE49-F238E27FC236}">
                <a16:creationId xmlns:a16="http://schemas.microsoft.com/office/drawing/2014/main" id="{FAF3B9E7-3F77-44A9-8ED3-501B747B1A8D}"/>
              </a:ext>
            </a:extLst>
          </p:cNvPr>
          <p:cNvGraphicFramePr>
            <a:graphicFrameLocks noGrp="1"/>
          </p:cNvGraphicFramePr>
          <p:nvPr>
            <p:extLst>
              <p:ext uri="{D42A27DB-BD31-4B8C-83A1-F6EECF244321}">
                <p14:modId xmlns:p14="http://schemas.microsoft.com/office/powerpoint/2010/main" val="1352416140"/>
              </p:ext>
            </p:extLst>
          </p:nvPr>
        </p:nvGraphicFramePr>
        <p:xfrm>
          <a:off x="1415638" y="2505947"/>
          <a:ext cx="1937304" cy="1508760"/>
        </p:xfrm>
        <a:graphic>
          <a:graphicData uri="http://schemas.openxmlformats.org/drawingml/2006/table">
            <a:tbl>
              <a:tblPr>
                <a:tableStyleId>{5C22544A-7EE6-4342-B048-85BDC9FD1C3A}</a:tableStyleId>
              </a:tblPr>
              <a:tblGrid>
                <a:gridCol w="645768">
                  <a:extLst>
                    <a:ext uri="{9D8B030D-6E8A-4147-A177-3AD203B41FA5}">
                      <a16:colId xmlns:a16="http://schemas.microsoft.com/office/drawing/2014/main" val="1304406754"/>
                    </a:ext>
                  </a:extLst>
                </a:gridCol>
                <a:gridCol w="645768">
                  <a:extLst>
                    <a:ext uri="{9D8B030D-6E8A-4147-A177-3AD203B41FA5}">
                      <a16:colId xmlns:a16="http://schemas.microsoft.com/office/drawing/2014/main" val="2714316386"/>
                    </a:ext>
                  </a:extLst>
                </a:gridCol>
                <a:gridCol w="645768">
                  <a:extLst>
                    <a:ext uri="{9D8B030D-6E8A-4147-A177-3AD203B41FA5}">
                      <a16:colId xmlns:a16="http://schemas.microsoft.com/office/drawing/2014/main" val="1013358698"/>
                    </a:ext>
                  </a:extLst>
                </a:gridCol>
              </a:tblGrid>
              <a:tr h="208217">
                <a:tc>
                  <a:txBody>
                    <a:bodyPr/>
                    <a:lstStyle/>
                    <a:p>
                      <a:pPr algn="ctr" fontAlgn="ctr"/>
                      <a:r>
                        <a:rPr lang="tr-TR" sz="1600" u="none" strike="noStrike">
                          <a:effectLst/>
                        </a:rPr>
                        <a:t>Sıcaklık</a:t>
                      </a:r>
                      <a:endParaRPr lang="tr-TR" sz="1600" b="1" i="0" u="none" strike="noStrike">
                        <a:solidFill>
                          <a:srgbClr val="FF0000"/>
                        </a:solidFill>
                        <a:effectLst/>
                        <a:latin typeface="Calibri" panose="020F0502020204030204" pitchFamily="34" charset="0"/>
                      </a:endParaRPr>
                    </a:p>
                  </a:txBody>
                  <a:tcPr marL="7620" marR="7620" marT="7620" marB="0" anchor="ctr"/>
                </a:tc>
                <a:tc>
                  <a:txBody>
                    <a:bodyPr/>
                    <a:lstStyle/>
                    <a:p>
                      <a:pPr algn="ctr" fontAlgn="ctr"/>
                      <a:r>
                        <a:rPr lang="tr-TR" sz="1600" u="none" strike="noStrike">
                          <a:effectLst/>
                        </a:rPr>
                        <a:t>Nem</a:t>
                      </a:r>
                      <a:endParaRPr lang="tr-TR" sz="1600" b="1" i="0" u="none" strike="noStrike">
                        <a:solidFill>
                          <a:srgbClr val="FF0000"/>
                        </a:solidFill>
                        <a:effectLst/>
                        <a:latin typeface="Calibri" panose="020F0502020204030204" pitchFamily="34" charset="0"/>
                      </a:endParaRPr>
                    </a:p>
                  </a:txBody>
                  <a:tcPr marL="7620" marR="7620" marT="7620" marB="0" anchor="ctr"/>
                </a:tc>
                <a:tc>
                  <a:txBody>
                    <a:bodyPr/>
                    <a:lstStyle/>
                    <a:p>
                      <a:pPr algn="ctr" fontAlgn="ctr"/>
                      <a:r>
                        <a:rPr lang="tr-TR" sz="1600" u="none" strike="noStrike">
                          <a:effectLst/>
                        </a:rPr>
                        <a:t>Rüzger</a:t>
                      </a:r>
                      <a:endParaRPr lang="tr-TR" sz="1600" b="1" i="0" u="none" strike="noStrike">
                        <a:solidFill>
                          <a:srgbClr val="FF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73695781"/>
                  </a:ext>
                </a:extLst>
              </a:tr>
              <a:tr h="208217">
                <a:tc>
                  <a:txBody>
                    <a:bodyPr/>
                    <a:lstStyle/>
                    <a:p>
                      <a:pPr algn="ctr" fontAlgn="ctr"/>
                      <a:r>
                        <a:rPr lang="tr-TR" sz="1600" u="none" strike="noStrike">
                          <a:effectLst/>
                        </a:rPr>
                        <a:t>Sıcak</a:t>
                      </a:r>
                      <a:endParaRPr lang="tr-TR" sz="16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600" u="none" strike="noStrike">
                          <a:effectLst/>
                        </a:rPr>
                        <a:t>Yüksek</a:t>
                      </a:r>
                      <a:endParaRPr lang="tr-TR" sz="16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600" u="none" strike="noStrike" dirty="0">
                          <a:effectLst/>
                        </a:rPr>
                        <a:t>Yok</a:t>
                      </a:r>
                      <a:endParaRPr lang="tr-TR" sz="16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50205714"/>
                  </a:ext>
                </a:extLst>
              </a:tr>
              <a:tr h="208217">
                <a:tc>
                  <a:txBody>
                    <a:bodyPr/>
                    <a:lstStyle/>
                    <a:p>
                      <a:pPr algn="ctr" fontAlgn="b"/>
                      <a:r>
                        <a:rPr lang="tr-TR" sz="1600" u="none" strike="noStrike">
                          <a:effectLst/>
                        </a:rPr>
                        <a:t>Sıcak</a:t>
                      </a:r>
                      <a:endParaRPr lang="tr-TR" sz="1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tr-TR" sz="1600" u="none" strike="noStrike">
                          <a:effectLst/>
                        </a:rPr>
                        <a:t>Yüksek</a:t>
                      </a:r>
                      <a:endParaRPr lang="tr-TR" sz="16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tr-TR" sz="1600" u="none" strike="noStrike">
                          <a:effectLst/>
                        </a:rPr>
                        <a:t>Var</a:t>
                      </a:r>
                      <a:endParaRPr lang="tr-TR" sz="16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25518424"/>
                  </a:ext>
                </a:extLst>
              </a:tr>
              <a:tr h="208217">
                <a:tc>
                  <a:txBody>
                    <a:bodyPr/>
                    <a:lstStyle/>
                    <a:p>
                      <a:pPr algn="ctr" fontAlgn="b"/>
                      <a:r>
                        <a:rPr lang="tr-TR" sz="1600" u="none" strike="noStrike">
                          <a:effectLst/>
                        </a:rPr>
                        <a:t>ılık</a:t>
                      </a:r>
                      <a:endParaRPr lang="tr-TR" sz="1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tr-TR" sz="1600" u="none" strike="noStrike">
                          <a:effectLst/>
                        </a:rPr>
                        <a:t>Yüksek</a:t>
                      </a:r>
                      <a:endParaRPr lang="tr-TR" sz="16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600" u="none" strike="noStrike">
                          <a:effectLst/>
                        </a:rPr>
                        <a:t>Yok</a:t>
                      </a:r>
                      <a:endParaRPr lang="tr-TR" sz="16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49435587"/>
                  </a:ext>
                </a:extLst>
              </a:tr>
              <a:tr h="208217">
                <a:tc>
                  <a:txBody>
                    <a:bodyPr/>
                    <a:lstStyle/>
                    <a:p>
                      <a:pPr algn="ctr" fontAlgn="b"/>
                      <a:r>
                        <a:rPr lang="tr-TR" sz="1600" u="none" strike="noStrike">
                          <a:effectLst/>
                        </a:rPr>
                        <a:t>ılık</a:t>
                      </a:r>
                      <a:endParaRPr lang="tr-TR" sz="1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tr-TR" sz="1600" u="none" strike="noStrike">
                          <a:effectLst/>
                        </a:rPr>
                        <a:t>Normal</a:t>
                      </a:r>
                      <a:endParaRPr lang="tr-TR" sz="1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tr-TR" sz="1600" u="none" strike="noStrike">
                          <a:effectLst/>
                        </a:rPr>
                        <a:t>Yok</a:t>
                      </a:r>
                      <a:endParaRPr lang="tr-TR" sz="16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17623924"/>
                  </a:ext>
                </a:extLst>
              </a:tr>
              <a:tr h="208217">
                <a:tc>
                  <a:txBody>
                    <a:bodyPr/>
                    <a:lstStyle/>
                    <a:p>
                      <a:pPr algn="ctr" fontAlgn="b"/>
                      <a:r>
                        <a:rPr lang="tr-TR" sz="1600" u="none" strike="noStrike">
                          <a:effectLst/>
                        </a:rPr>
                        <a:t>Soğuk</a:t>
                      </a:r>
                      <a:endParaRPr lang="tr-TR" sz="1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tr-TR" sz="1600" u="none" strike="noStrike">
                          <a:effectLst/>
                        </a:rPr>
                        <a:t>Normal</a:t>
                      </a:r>
                      <a:endParaRPr lang="tr-TR" sz="1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tr-TR" sz="1600" u="none" strike="noStrike" dirty="0">
                          <a:effectLst/>
                        </a:rPr>
                        <a:t>Yok</a:t>
                      </a:r>
                      <a:endParaRPr lang="tr-TR" sz="16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39321641"/>
                  </a:ext>
                </a:extLst>
              </a:tr>
            </a:tbl>
          </a:graphicData>
        </a:graphic>
      </p:graphicFrame>
      <p:graphicFrame>
        <p:nvGraphicFramePr>
          <p:cNvPr id="12" name="Table 11">
            <a:extLst>
              <a:ext uri="{FF2B5EF4-FFF2-40B4-BE49-F238E27FC236}">
                <a16:creationId xmlns:a16="http://schemas.microsoft.com/office/drawing/2014/main" id="{B41D4861-6D35-4926-96D8-9EB52F5EB00C}"/>
              </a:ext>
            </a:extLst>
          </p:cNvPr>
          <p:cNvGraphicFramePr>
            <a:graphicFrameLocks noGrp="1"/>
          </p:cNvGraphicFramePr>
          <p:nvPr>
            <p:extLst>
              <p:ext uri="{D42A27DB-BD31-4B8C-83A1-F6EECF244321}">
                <p14:modId xmlns:p14="http://schemas.microsoft.com/office/powerpoint/2010/main" val="942000841"/>
              </p:ext>
            </p:extLst>
          </p:nvPr>
        </p:nvGraphicFramePr>
        <p:xfrm>
          <a:off x="8408663" y="2505947"/>
          <a:ext cx="1937304" cy="1508760"/>
        </p:xfrm>
        <a:graphic>
          <a:graphicData uri="http://schemas.openxmlformats.org/drawingml/2006/table">
            <a:tbl>
              <a:tblPr>
                <a:tableStyleId>{5C22544A-7EE6-4342-B048-85BDC9FD1C3A}</a:tableStyleId>
              </a:tblPr>
              <a:tblGrid>
                <a:gridCol w="645768">
                  <a:extLst>
                    <a:ext uri="{9D8B030D-6E8A-4147-A177-3AD203B41FA5}">
                      <a16:colId xmlns:a16="http://schemas.microsoft.com/office/drawing/2014/main" val="3589239364"/>
                    </a:ext>
                  </a:extLst>
                </a:gridCol>
                <a:gridCol w="645768">
                  <a:extLst>
                    <a:ext uri="{9D8B030D-6E8A-4147-A177-3AD203B41FA5}">
                      <a16:colId xmlns:a16="http://schemas.microsoft.com/office/drawing/2014/main" val="1022723531"/>
                    </a:ext>
                  </a:extLst>
                </a:gridCol>
                <a:gridCol w="645768">
                  <a:extLst>
                    <a:ext uri="{9D8B030D-6E8A-4147-A177-3AD203B41FA5}">
                      <a16:colId xmlns:a16="http://schemas.microsoft.com/office/drawing/2014/main" val="637979254"/>
                    </a:ext>
                  </a:extLst>
                </a:gridCol>
              </a:tblGrid>
              <a:tr h="228600">
                <a:tc>
                  <a:txBody>
                    <a:bodyPr/>
                    <a:lstStyle/>
                    <a:p>
                      <a:pPr algn="ctr" fontAlgn="ctr"/>
                      <a:r>
                        <a:rPr lang="tr-TR" sz="1600" u="none" strike="noStrike">
                          <a:effectLst/>
                        </a:rPr>
                        <a:t>Sıcaklık</a:t>
                      </a:r>
                      <a:endParaRPr lang="tr-TR" sz="1600" b="1" i="0" u="none" strike="noStrike">
                        <a:solidFill>
                          <a:srgbClr val="FF0000"/>
                        </a:solidFill>
                        <a:effectLst/>
                        <a:latin typeface="Calibri" panose="020F0502020204030204" pitchFamily="34" charset="0"/>
                      </a:endParaRPr>
                    </a:p>
                  </a:txBody>
                  <a:tcPr marL="7620" marR="7620" marT="7620" marB="0" anchor="ctr"/>
                </a:tc>
                <a:tc>
                  <a:txBody>
                    <a:bodyPr/>
                    <a:lstStyle/>
                    <a:p>
                      <a:pPr algn="ctr" fontAlgn="ctr"/>
                      <a:r>
                        <a:rPr lang="tr-TR" sz="1600" u="none" strike="noStrike">
                          <a:effectLst/>
                        </a:rPr>
                        <a:t>Nem</a:t>
                      </a:r>
                      <a:endParaRPr lang="tr-TR" sz="1600" b="1" i="0" u="none" strike="noStrike">
                        <a:solidFill>
                          <a:srgbClr val="FF0000"/>
                        </a:solidFill>
                        <a:effectLst/>
                        <a:latin typeface="Calibri" panose="020F0502020204030204" pitchFamily="34" charset="0"/>
                      </a:endParaRPr>
                    </a:p>
                  </a:txBody>
                  <a:tcPr marL="7620" marR="7620" marT="7620" marB="0" anchor="ctr"/>
                </a:tc>
                <a:tc>
                  <a:txBody>
                    <a:bodyPr/>
                    <a:lstStyle/>
                    <a:p>
                      <a:pPr algn="ctr" fontAlgn="ctr"/>
                      <a:r>
                        <a:rPr lang="tr-TR" sz="1600" u="none" strike="noStrike">
                          <a:effectLst/>
                        </a:rPr>
                        <a:t>Rüzger</a:t>
                      </a:r>
                      <a:endParaRPr lang="tr-TR" sz="1600" b="1" i="0" u="none" strike="noStrike">
                        <a:solidFill>
                          <a:srgbClr val="FF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33902848"/>
                  </a:ext>
                </a:extLst>
              </a:tr>
              <a:tr h="228600">
                <a:tc>
                  <a:txBody>
                    <a:bodyPr/>
                    <a:lstStyle/>
                    <a:p>
                      <a:pPr algn="ctr" fontAlgn="b"/>
                      <a:r>
                        <a:rPr lang="tr-TR" sz="1600" u="none" strike="noStrike">
                          <a:effectLst/>
                        </a:rPr>
                        <a:t>ılık</a:t>
                      </a:r>
                      <a:endParaRPr lang="tr-TR" sz="1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tr-TR" sz="1600" u="none" strike="noStrike" dirty="0">
                          <a:effectLst/>
                        </a:rPr>
                        <a:t>Yüksek</a:t>
                      </a:r>
                      <a:endParaRPr lang="tr-TR"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600" u="none" strike="noStrike" dirty="0">
                          <a:effectLst/>
                        </a:rPr>
                        <a:t>Yok</a:t>
                      </a:r>
                      <a:endParaRPr lang="tr-TR" sz="16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22863772"/>
                  </a:ext>
                </a:extLst>
              </a:tr>
              <a:tr h="228600">
                <a:tc>
                  <a:txBody>
                    <a:bodyPr/>
                    <a:lstStyle/>
                    <a:p>
                      <a:pPr algn="ctr" fontAlgn="b"/>
                      <a:r>
                        <a:rPr lang="tr-TR" sz="1600" u="none" strike="noStrike">
                          <a:effectLst/>
                        </a:rPr>
                        <a:t>Soğuk</a:t>
                      </a:r>
                      <a:endParaRPr lang="tr-TR" sz="1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tr-TR" sz="1600" u="none" strike="noStrike">
                          <a:effectLst/>
                        </a:rPr>
                        <a:t>Normal</a:t>
                      </a:r>
                      <a:endParaRPr lang="tr-TR" sz="1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tr-TR" sz="1600" u="none" strike="noStrike">
                          <a:effectLst/>
                        </a:rPr>
                        <a:t>Yok</a:t>
                      </a:r>
                      <a:endParaRPr lang="tr-TR" sz="16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39629640"/>
                  </a:ext>
                </a:extLst>
              </a:tr>
              <a:tr h="228600">
                <a:tc>
                  <a:txBody>
                    <a:bodyPr/>
                    <a:lstStyle/>
                    <a:p>
                      <a:pPr algn="ctr" fontAlgn="b"/>
                      <a:r>
                        <a:rPr lang="tr-TR" sz="1600" u="none" strike="noStrike">
                          <a:effectLst/>
                        </a:rPr>
                        <a:t>Soğuk</a:t>
                      </a:r>
                      <a:endParaRPr lang="tr-TR" sz="1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tr-TR" sz="1600" u="none" strike="noStrike">
                          <a:effectLst/>
                        </a:rPr>
                        <a:t>Normal</a:t>
                      </a:r>
                      <a:endParaRPr lang="tr-TR" sz="1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tr-TR" sz="1600" u="none" strike="noStrike">
                          <a:effectLst/>
                        </a:rPr>
                        <a:t>Var</a:t>
                      </a:r>
                      <a:endParaRPr lang="tr-TR" sz="16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71777231"/>
                  </a:ext>
                </a:extLst>
              </a:tr>
              <a:tr h="228600">
                <a:tc>
                  <a:txBody>
                    <a:bodyPr/>
                    <a:lstStyle/>
                    <a:p>
                      <a:pPr algn="ctr" fontAlgn="b"/>
                      <a:r>
                        <a:rPr lang="tr-TR" sz="1600" u="none" strike="noStrike">
                          <a:effectLst/>
                        </a:rPr>
                        <a:t>ılık</a:t>
                      </a:r>
                      <a:endParaRPr lang="tr-TR" sz="1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tr-TR" sz="1600" u="none" strike="noStrike">
                          <a:effectLst/>
                        </a:rPr>
                        <a:t>Normal</a:t>
                      </a:r>
                      <a:endParaRPr lang="tr-TR" sz="1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tr-TR" sz="1600" u="none" strike="noStrike">
                          <a:effectLst/>
                        </a:rPr>
                        <a:t>Yok</a:t>
                      </a:r>
                      <a:endParaRPr lang="tr-TR" sz="16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76402679"/>
                  </a:ext>
                </a:extLst>
              </a:tr>
              <a:tr h="228600">
                <a:tc>
                  <a:txBody>
                    <a:bodyPr/>
                    <a:lstStyle/>
                    <a:p>
                      <a:pPr algn="ctr" fontAlgn="b"/>
                      <a:r>
                        <a:rPr lang="tr-TR" sz="1600" u="none" strike="noStrike">
                          <a:effectLst/>
                        </a:rPr>
                        <a:t>ılık</a:t>
                      </a:r>
                      <a:endParaRPr lang="tr-TR" sz="1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tr-TR" sz="1600" u="none" strike="noStrike">
                          <a:effectLst/>
                        </a:rPr>
                        <a:t>Yüksek</a:t>
                      </a:r>
                      <a:endParaRPr lang="tr-TR" sz="16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tr-TR" sz="1600" u="none" strike="noStrike" dirty="0">
                          <a:effectLst/>
                        </a:rPr>
                        <a:t>Var</a:t>
                      </a:r>
                      <a:endParaRPr lang="tr-TR"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20873896"/>
                  </a:ext>
                </a:extLst>
              </a:tr>
            </a:tbl>
          </a:graphicData>
        </a:graphic>
      </p:graphicFrame>
      <p:graphicFrame>
        <p:nvGraphicFramePr>
          <p:cNvPr id="13" name="Table 12">
            <a:extLst>
              <a:ext uri="{FF2B5EF4-FFF2-40B4-BE49-F238E27FC236}">
                <a16:creationId xmlns:a16="http://schemas.microsoft.com/office/drawing/2014/main" id="{05866E8A-56CA-44AD-B3C0-2993E3DD8E8D}"/>
              </a:ext>
            </a:extLst>
          </p:cNvPr>
          <p:cNvGraphicFramePr>
            <a:graphicFrameLocks noGrp="1"/>
          </p:cNvGraphicFramePr>
          <p:nvPr>
            <p:extLst>
              <p:ext uri="{D42A27DB-BD31-4B8C-83A1-F6EECF244321}">
                <p14:modId xmlns:p14="http://schemas.microsoft.com/office/powerpoint/2010/main" val="2518074903"/>
              </p:ext>
            </p:extLst>
          </p:nvPr>
        </p:nvGraphicFramePr>
        <p:xfrm>
          <a:off x="4751574" y="2505947"/>
          <a:ext cx="1866441" cy="1257300"/>
        </p:xfrm>
        <a:graphic>
          <a:graphicData uri="http://schemas.openxmlformats.org/drawingml/2006/table">
            <a:tbl>
              <a:tblPr>
                <a:tableStyleId>{5C22544A-7EE6-4342-B048-85BDC9FD1C3A}</a:tableStyleId>
              </a:tblPr>
              <a:tblGrid>
                <a:gridCol w="622147">
                  <a:extLst>
                    <a:ext uri="{9D8B030D-6E8A-4147-A177-3AD203B41FA5}">
                      <a16:colId xmlns:a16="http://schemas.microsoft.com/office/drawing/2014/main" val="2791166575"/>
                    </a:ext>
                  </a:extLst>
                </a:gridCol>
                <a:gridCol w="622147">
                  <a:extLst>
                    <a:ext uri="{9D8B030D-6E8A-4147-A177-3AD203B41FA5}">
                      <a16:colId xmlns:a16="http://schemas.microsoft.com/office/drawing/2014/main" val="2378129485"/>
                    </a:ext>
                  </a:extLst>
                </a:gridCol>
                <a:gridCol w="622147">
                  <a:extLst>
                    <a:ext uri="{9D8B030D-6E8A-4147-A177-3AD203B41FA5}">
                      <a16:colId xmlns:a16="http://schemas.microsoft.com/office/drawing/2014/main" val="3742330751"/>
                    </a:ext>
                  </a:extLst>
                </a:gridCol>
              </a:tblGrid>
              <a:tr h="193281">
                <a:tc>
                  <a:txBody>
                    <a:bodyPr/>
                    <a:lstStyle/>
                    <a:p>
                      <a:pPr algn="ctr" fontAlgn="ctr"/>
                      <a:r>
                        <a:rPr lang="tr-TR" sz="1600" u="none" strike="noStrike">
                          <a:effectLst/>
                        </a:rPr>
                        <a:t>Sıcaklık</a:t>
                      </a:r>
                      <a:endParaRPr lang="tr-TR" sz="1600" b="1" i="0" u="none" strike="noStrike">
                        <a:solidFill>
                          <a:srgbClr val="FF0000"/>
                        </a:solidFill>
                        <a:effectLst/>
                        <a:latin typeface="Calibri" panose="020F0502020204030204" pitchFamily="34" charset="0"/>
                      </a:endParaRPr>
                    </a:p>
                  </a:txBody>
                  <a:tcPr marL="7620" marR="7620" marT="7620" marB="0" anchor="ctr"/>
                </a:tc>
                <a:tc>
                  <a:txBody>
                    <a:bodyPr/>
                    <a:lstStyle/>
                    <a:p>
                      <a:pPr algn="ctr" fontAlgn="ctr"/>
                      <a:r>
                        <a:rPr lang="tr-TR" sz="1600" u="none" strike="noStrike" dirty="0">
                          <a:effectLst/>
                        </a:rPr>
                        <a:t>Nem</a:t>
                      </a:r>
                      <a:endParaRPr lang="tr-TR" sz="1600" b="1"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ctr"/>
                      <a:r>
                        <a:rPr lang="tr-TR" sz="1600" u="none" strike="noStrike" dirty="0">
                          <a:effectLst/>
                        </a:rPr>
                        <a:t>Rüzger</a:t>
                      </a:r>
                      <a:endParaRPr lang="tr-TR" sz="1600" b="1" i="0" u="none" strike="noStrike" dirty="0">
                        <a:solidFill>
                          <a:srgbClr val="FF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6158188"/>
                  </a:ext>
                </a:extLst>
              </a:tr>
              <a:tr h="193281">
                <a:tc>
                  <a:txBody>
                    <a:bodyPr/>
                    <a:lstStyle/>
                    <a:p>
                      <a:pPr algn="ctr" fontAlgn="b"/>
                      <a:r>
                        <a:rPr lang="tr-TR" sz="1600" u="none" strike="noStrike">
                          <a:effectLst/>
                        </a:rPr>
                        <a:t>Sıcak</a:t>
                      </a:r>
                      <a:endParaRPr lang="tr-TR" sz="1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tr-TR" sz="1600" u="none" strike="noStrike">
                          <a:effectLst/>
                        </a:rPr>
                        <a:t>Yüksek</a:t>
                      </a:r>
                      <a:endParaRPr lang="tr-TR" sz="16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600" u="none" strike="noStrike">
                          <a:effectLst/>
                        </a:rPr>
                        <a:t>Yok</a:t>
                      </a:r>
                      <a:endParaRPr lang="tr-TR" sz="16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67395338"/>
                  </a:ext>
                </a:extLst>
              </a:tr>
              <a:tr h="193281">
                <a:tc>
                  <a:txBody>
                    <a:bodyPr/>
                    <a:lstStyle/>
                    <a:p>
                      <a:pPr algn="ctr" fontAlgn="b"/>
                      <a:r>
                        <a:rPr lang="tr-TR" sz="1600" u="none" strike="noStrike">
                          <a:effectLst/>
                        </a:rPr>
                        <a:t>Soğuk</a:t>
                      </a:r>
                      <a:endParaRPr lang="tr-TR" sz="1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tr-TR" sz="1600" u="none" strike="noStrike" dirty="0">
                          <a:effectLst/>
                        </a:rPr>
                        <a:t>Normal</a:t>
                      </a:r>
                      <a:endParaRPr lang="tr-TR"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tr-TR" sz="1600" u="none" strike="noStrike">
                          <a:effectLst/>
                        </a:rPr>
                        <a:t>Yok</a:t>
                      </a:r>
                      <a:endParaRPr lang="tr-TR" sz="16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93112827"/>
                  </a:ext>
                </a:extLst>
              </a:tr>
              <a:tr h="193281">
                <a:tc>
                  <a:txBody>
                    <a:bodyPr/>
                    <a:lstStyle/>
                    <a:p>
                      <a:pPr algn="ctr" fontAlgn="b"/>
                      <a:r>
                        <a:rPr lang="tr-TR" sz="1600" u="none" strike="noStrike">
                          <a:effectLst/>
                        </a:rPr>
                        <a:t>ılık</a:t>
                      </a:r>
                      <a:endParaRPr lang="tr-TR" sz="1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tr-TR" sz="1600" u="none" strike="noStrike">
                          <a:effectLst/>
                        </a:rPr>
                        <a:t>Normal</a:t>
                      </a:r>
                      <a:endParaRPr lang="tr-TR" sz="1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tr-TR" sz="1600" u="none" strike="noStrike">
                          <a:effectLst/>
                        </a:rPr>
                        <a:t>Var</a:t>
                      </a:r>
                      <a:endParaRPr lang="tr-TR" sz="16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33334293"/>
                  </a:ext>
                </a:extLst>
              </a:tr>
              <a:tr h="193281">
                <a:tc>
                  <a:txBody>
                    <a:bodyPr/>
                    <a:lstStyle/>
                    <a:p>
                      <a:pPr algn="ctr" fontAlgn="b"/>
                      <a:r>
                        <a:rPr lang="tr-TR" sz="1600" u="none" strike="noStrike">
                          <a:effectLst/>
                        </a:rPr>
                        <a:t>Sıcak</a:t>
                      </a:r>
                      <a:endParaRPr lang="tr-TR" sz="1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tr-TR" sz="1600" u="none" strike="noStrike" dirty="0">
                          <a:effectLst/>
                        </a:rPr>
                        <a:t>Normal</a:t>
                      </a:r>
                      <a:endParaRPr lang="tr-TR"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tr-TR" sz="1600" u="none" strike="noStrike" dirty="0">
                          <a:effectLst/>
                        </a:rPr>
                        <a:t>Yok</a:t>
                      </a:r>
                      <a:endParaRPr lang="tr-TR" sz="16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00132837"/>
                  </a:ext>
                </a:extLst>
              </a:tr>
            </a:tbl>
          </a:graphicData>
        </a:graphic>
      </p:graphicFrame>
      <p:sp>
        <p:nvSpPr>
          <p:cNvPr id="25" name="Rectangle 24">
            <a:extLst>
              <a:ext uri="{FF2B5EF4-FFF2-40B4-BE49-F238E27FC236}">
                <a16:creationId xmlns:a16="http://schemas.microsoft.com/office/drawing/2014/main" id="{F72F4B99-CBA1-475F-968F-BE03A68EDE93}"/>
              </a:ext>
            </a:extLst>
          </p:cNvPr>
          <p:cNvSpPr/>
          <p:nvPr/>
        </p:nvSpPr>
        <p:spPr>
          <a:xfrm>
            <a:off x="1547677" y="4141495"/>
            <a:ext cx="1673225" cy="368300"/>
          </a:xfrm>
          <a:prstGeom prst="rect">
            <a:avLst/>
          </a:prstGeom>
        </p:spPr>
        <p:txBody>
          <a:bodyPr wrap="none">
            <a:spAutoFit/>
          </a:bodyPr>
          <a:lstStyle/>
          <a:p>
            <a:r>
              <a:rPr lang="tr-TR" dirty="0">
                <a:solidFill>
                  <a:srgbClr val="000000"/>
                </a:solidFill>
                <a:latin typeface="Calibri" panose="020F0502020204030204" pitchFamily="34" charset="0"/>
              </a:rPr>
              <a:t>2 Evet / 3 Hayır</a:t>
            </a:r>
            <a:r>
              <a:rPr lang="tr-TR" dirty="0"/>
              <a:t> </a:t>
            </a:r>
          </a:p>
        </p:txBody>
      </p:sp>
      <p:sp>
        <p:nvSpPr>
          <p:cNvPr id="27" name="Rectangle 26">
            <a:extLst>
              <a:ext uri="{FF2B5EF4-FFF2-40B4-BE49-F238E27FC236}">
                <a16:creationId xmlns:a16="http://schemas.microsoft.com/office/drawing/2014/main" id="{2902BE97-1BA4-424F-A68A-396A2F64763A}"/>
              </a:ext>
            </a:extLst>
          </p:cNvPr>
          <p:cNvSpPr/>
          <p:nvPr/>
        </p:nvSpPr>
        <p:spPr>
          <a:xfrm>
            <a:off x="4848181" y="4007236"/>
            <a:ext cx="1671933" cy="369332"/>
          </a:xfrm>
          <a:prstGeom prst="rect">
            <a:avLst/>
          </a:prstGeom>
        </p:spPr>
        <p:txBody>
          <a:bodyPr wrap="none">
            <a:spAutoFit/>
          </a:bodyPr>
          <a:lstStyle/>
          <a:p>
            <a:r>
              <a:rPr lang="en-US" dirty="0">
                <a:solidFill>
                  <a:srgbClr val="000000"/>
                </a:solidFill>
                <a:latin typeface="Calibri" panose="020F0502020204030204" pitchFamily="34" charset="0"/>
              </a:rPr>
              <a:t>4</a:t>
            </a:r>
            <a:r>
              <a:rPr lang="tr-TR" dirty="0">
                <a:solidFill>
                  <a:srgbClr val="000000"/>
                </a:solidFill>
                <a:latin typeface="Calibri" panose="020F0502020204030204" pitchFamily="34" charset="0"/>
              </a:rPr>
              <a:t> Evet / </a:t>
            </a:r>
            <a:r>
              <a:rPr lang="en-US" dirty="0">
                <a:solidFill>
                  <a:srgbClr val="000000"/>
                </a:solidFill>
                <a:latin typeface="Calibri" panose="020F0502020204030204" pitchFamily="34" charset="0"/>
              </a:rPr>
              <a:t>0</a:t>
            </a:r>
            <a:r>
              <a:rPr lang="tr-TR" dirty="0">
                <a:solidFill>
                  <a:srgbClr val="000000"/>
                </a:solidFill>
                <a:latin typeface="Calibri" panose="020F0502020204030204" pitchFamily="34" charset="0"/>
              </a:rPr>
              <a:t> Hayır</a:t>
            </a:r>
            <a:r>
              <a:rPr lang="tr-TR" dirty="0"/>
              <a:t> </a:t>
            </a:r>
          </a:p>
        </p:txBody>
      </p:sp>
      <p:sp>
        <p:nvSpPr>
          <p:cNvPr id="28" name="Rectangle 27">
            <a:extLst>
              <a:ext uri="{FF2B5EF4-FFF2-40B4-BE49-F238E27FC236}">
                <a16:creationId xmlns:a16="http://schemas.microsoft.com/office/drawing/2014/main" id="{EFE2F5AE-F50A-475B-BAC2-E759430DFEF7}"/>
              </a:ext>
            </a:extLst>
          </p:cNvPr>
          <p:cNvSpPr/>
          <p:nvPr/>
        </p:nvSpPr>
        <p:spPr>
          <a:xfrm>
            <a:off x="8672742" y="4141495"/>
            <a:ext cx="1671933" cy="369332"/>
          </a:xfrm>
          <a:prstGeom prst="rect">
            <a:avLst/>
          </a:prstGeom>
        </p:spPr>
        <p:txBody>
          <a:bodyPr wrap="none">
            <a:spAutoFit/>
          </a:bodyPr>
          <a:lstStyle/>
          <a:p>
            <a:r>
              <a:rPr lang="en-US" dirty="0">
                <a:solidFill>
                  <a:srgbClr val="000000"/>
                </a:solidFill>
                <a:latin typeface="Calibri" panose="020F0502020204030204" pitchFamily="34" charset="0"/>
              </a:rPr>
              <a:t>3</a:t>
            </a:r>
            <a:r>
              <a:rPr lang="tr-TR" dirty="0">
                <a:solidFill>
                  <a:srgbClr val="000000"/>
                </a:solidFill>
                <a:latin typeface="Calibri" panose="020F0502020204030204" pitchFamily="34" charset="0"/>
              </a:rPr>
              <a:t> Evet / </a:t>
            </a:r>
            <a:r>
              <a:rPr lang="en-US" dirty="0">
                <a:solidFill>
                  <a:srgbClr val="000000"/>
                </a:solidFill>
                <a:latin typeface="Calibri" panose="020F0502020204030204" pitchFamily="34" charset="0"/>
              </a:rPr>
              <a:t>2</a:t>
            </a:r>
            <a:r>
              <a:rPr lang="tr-TR" dirty="0">
                <a:solidFill>
                  <a:srgbClr val="000000"/>
                </a:solidFill>
                <a:latin typeface="Calibri" panose="020F0502020204030204" pitchFamily="34" charset="0"/>
              </a:rPr>
              <a:t> Hayır</a:t>
            </a:r>
            <a:r>
              <a:rPr lang="tr-TR" dirty="0"/>
              <a:t> </a:t>
            </a:r>
          </a:p>
        </p:txBody>
      </p:sp>
    </p:spTree>
    <p:extLst>
      <p:ext uri="{BB962C8B-B14F-4D97-AF65-F5344CB8AC3E}">
        <p14:creationId xmlns:p14="http://schemas.microsoft.com/office/powerpoint/2010/main" val="1331217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2AD214E-9388-4306-98CB-2B47825CAC91}"/>
              </a:ext>
            </a:extLst>
          </p:cNvPr>
          <p:cNvGraphicFramePr>
            <a:graphicFrameLocks noGrp="1"/>
          </p:cNvGraphicFramePr>
          <p:nvPr>
            <p:extLst>
              <p:ext uri="{D42A27DB-BD31-4B8C-83A1-F6EECF244321}">
                <p14:modId xmlns:p14="http://schemas.microsoft.com/office/powerpoint/2010/main" val="4033325874"/>
              </p:ext>
            </p:extLst>
          </p:nvPr>
        </p:nvGraphicFramePr>
        <p:xfrm>
          <a:off x="1402670" y="1912441"/>
          <a:ext cx="2467992" cy="1143000"/>
        </p:xfrm>
        <a:graphic>
          <a:graphicData uri="http://schemas.openxmlformats.org/drawingml/2006/table">
            <a:tbl>
              <a:tblPr>
                <a:tableStyleId>{5C22544A-7EE6-4342-B048-85BDC9FD1C3A}</a:tableStyleId>
              </a:tblPr>
              <a:tblGrid>
                <a:gridCol w="686691">
                  <a:extLst>
                    <a:ext uri="{9D8B030D-6E8A-4147-A177-3AD203B41FA5}">
                      <a16:colId xmlns:a16="http://schemas.microsoft.com/office/drawing/2014/main" val="3863969600"/>
                    </a:ext>
                  </a:extLst>
                </a:gridCol>
                <a:gridCol w="686691">
                  <a:extLst>
                    <a:ext uri="{9D8B030D-6E8A-4147-A177-3AD203B41FA5}">
                      <a16:colId xmlns:a16="http://schemas.microsoft.com/office/drawing/2014/main" val="445467523"/>
                    </a:ext>
                  </a:extLst>
                </a:gridCol>
                <a:gridCol w="547305">
                  <a:extLst>
                    <a:ext uri="{9D8B030D-6E8A-4147-A177-3AD203B41FA5}">
                      <a16:colId xmlns:a16="http://schemas.microsoft.com/office/drawing/2014/main" val="1282238831"/>
                    </a:ext>
                  </a:extLst>
                </a:gridCol>
                <a:gridCol w="547305">
                  <a:extLst>
                    <a:ext uri="{9D8B030D-6E8A-4147-A177-3AD203B41FA5}">
                      <a16:colId xmlns:a16="http://schemas.microsoft.com/office/drawing/2014/main" val="3220042445"/>
                    </a:ext>
                  </a:extLst>
                </a:gridCol>
              </a:tblGrid>
              <a:tr h="285750">
                <a:tc>
                  <a:txBody>
                    <a:bodyPr/>
                    <a:lstStyle/>
                    <a:p>
                      <a:pPr algn="l" fontAlgn="b"/>
                      <a:r>
                        <a:rPr lang="tr-TR" sz="1100" u="none" strike="noStrike" dirty="0">
                          <a:effectLst/>
                        </a:rPr>
                        <a:t> </a:t>
                      </a:r>
                      <a:endParaRPr lang="tr-T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tr-TR" sz="1100" u="none" strike="noStrike" dirty="0">
                          <a:effectLst/>
                        </a:rPr>
                        <a:t> </a:t>
                      </a:r>
                      <a:endParaRPr lang="tr-TR" sz="1100" b="0" i="0" u="none" strike="noStrike" dirty="0">
                        <a:solidFill>
                          <a:srgbClr val="000000"/>
                        </a:solidFill>
                        <a:effectLst/>
                        <a:latin typeface="Calibri" panose="020F0502020204030204" pitchFamily="34" charset="0"/>
                      </a:endParaRPr>
                    </a:p>
                  </a:txBody>
                  <a:tcPr marL="7620" marR="7620" marT="7620" marB="0" anchor="b"/>
                </a:tc>
                <a:tc gridSpan="2">
                  <a:txBody>
                    <a:bodyPr/>
                    <a:lstStyle/>
                    <a:p>
                      <a:pPr algn="ctr" fontAlgn="ctr"/>
                      <a:r>
                        <a:rPr lang="tr-TR" sz="1400" u="none" strike="noStrike" dirty="0">
                          <a:effectLst/>
                        </a:rPr>
                        <a:t>Tens Oyna</a:t>
                      </a:r>
                      <a:endParaRPr lang="tr-TR" sz="14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tr-TR"/>
                    </a:p>
                  </a:txBody>
                  <a:tcPr/>
                </a:tc>
                <a:extLst>
                  <a:ext uri="{0D108BD9-81ED-4DB2-BD59-A6C34878D82A}">
                    <a16:rowId xmlns:a16="http://schemas.microsoft.com/office/drawing/2014/main" val="3865901135"/>
                  </a:ext>
                </a:extLst>
              </a:tr>
              <a:tr h="285750">
                <a:tc>
                  <a:txBody>
                    <a:bodyPr/>
                    <a:lstStyle/>
                    <a:p>
                      <a:pPr algn="l" fontAlgn="b"/>
                      <a:r>
                        <a:rPr lang="tr-TR" sz="1100" u="none" strike="noStrike">
                          <a:effectLst/>
                        </a:rPr>
                        <a:t> </a:t>
                      </a:r>
                      <a:endParaRPr lang="tr-T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tr-TR" sz="1100" u="none" strike="noStrike">
                          <a:effectLst/>
                        </a:rPr>
                        <a:t> </a:t>
                      </a:r>
                      <a:endParaRPr lang="tr-TR"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a:effectLst/>
                        </a:rPr>
                        <a:t>Evet</a:t>
                      </a:r>
                      <a:endParaRPr lang="tr-TR"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a:effectLst/>
                        </a:rPr>
                        <a:t>Hayır</a:t>
                      </a:r>
                      <a:endParaRPr lang="tr-TR"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31012087"/>
                  </a:ext>
                </a:extLst>
              </a:tr>
              <a:tr h="285750">
                <a:tc rowSpan="2">
                  <a:txBody>
                    <a:bodyPr/>
                    <a:lstStyle/>
                    <a:p>
                      <a:pPr algn="ctr" fontAlgn="ctr"/>
                      <a:r>
                        <a:rPr lang="tr-TR" sz="1200" u="none" strike="noStrike">
                          <a:effectLst/>
                        </a:rPr>
                        <a:t>Nem</a:t>
                      </a:r>
                      <a:endParaRPr lang="tr-TR" sz="12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a:effectLst/>
                        </a:rPr>
                        <a:t>Yüksek</a:t>
                      </a:r>
                      <a:endParaRPr lang="tr-TR"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a:effectLst/>
                        </a:rPr>
                        <a:t>3</a:t>
                      </a:r>
                      <a:endParaRPr lang="tr-TR"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a:effectLst/>
                        </a:rPr>
                        <a:t>4</a:t>
                      </a:r>
                      <a:endParaRPr lang="tr-TR"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57048229"/>
                  </a:ext>
                </a:extLst>
              </a:tr>
              <a:tr h="285750">
                <a:tc vMerge="1">
                  <a:txBody>
                    <a:bodyPr/>
                    <a:lstStyle/>
                    <a:p>
                      <a:endParaRPr lang="tr-TR"/>
                    </a:p>
                  </a:txBody>
                  <a:tcPr/>
                </a:tc>
                <a:tc>
                  <a:txBody>
                    <a:bodyPr/>
                    <a:lstStyle/>
                    <a:p>
                      <a:pPr algn="ctr" fontAlgn="ctr"/>
                      <a:r>
                        <a:rPr lang="tr-TR" sz="1100" u="none" strike="noStrike" dirty="0">
                          <a:effectLst/>
                        </a:rPr>
                        <a:t>Normal</a:t>
                      </a:r>
                      <a:endParaRPr lang="tr-TR"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a:effectLst/>
                        </a:rPr>
                        <a:t>6</a:t>
                      </a:r>
                      <a:endParaRPr lang="tr-TR"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dirty="0">
                          <a:effectLst/>
                        </a:rPr>
                        <a:t>1</a:t>
                      </a:r>
                      <a:endParaRPr lang="tr-TR"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107206107"/>
                  </a:ext>
                </a:extLst>
              </a:tr>
            </a:tbl>
          </a:graphicData>
        </a:graphic>
      </p:graphicFrame>
      <p:graphicFrame>
        <p:nvGraphicFramePr>
          <p:cNvPr id="5" name="Table 4">
            <a:extLst>
              <a:ext uri="{FF2B5EF4-FFF2-40B4-BE49-F238E27FC236}">
                <a16:creationId xmlns:a16="http://schemas.microsoft.com/office/drawing/2014/main" id="{069F24C7-F0FD-4928-A6B3-BD1DC182F7BE}"/>
              </a:ext>
            </a:extLst>
          </p:cNvPr>
          <p:cNvGraphicFramePr>
            <a:graphicFrameLocks noGrp="1"/>
          </p:cNvGraphicFramePr>
          <p:nvPr>
            <p:extLst>
              <p:ext uri="{D42A27DB-BD31-4B8C-83A1-F6EECF244321}">
                <p14:modId xmlns:p14="http://schemas.microsoft.com/office/powerpoint/2010/main" val="68057907"/>
              </p:ext>
            </p:extLst>
          </p:nvPr>
        </p:nvGraphicFramePr>
        <p:xfrm>
          <a:off x="1402670" y="267549"/>
          <a:ext cx="2467992" cy="1143000"/>
        </p:xfrm>
        <a:graphic>
          <a:graphicData uri="http://schemas.openxmlformats.org/drawingml/2006/table">
            <a:tbl>
              <a:tblPr>
                <a:tableStyleId>{5C22544A-7EE6-4342-B048-85BDC9FD1C3A}</a:tableStyleId>
              </a:tblPr>
              <a:tblGrid>
                <a:gridCol w="686692">
                  <a:extLst>
                    <a:ext uri="{9D8B030D-6E8A-4147-A177-3AD203B41FA5}">
                      <a16:colId xmlns:a16="http://schemas.microsoft.com/office/drawing/2014/main" val="338833684"/>
                    </a:ext>
                  </a:extLst>
                </a:gridCol>
                <a:gridCol w="686692">
                  <a:extLst>
                    <a:ext uri="{9D8B030D-6E8A-4147-A177-3AD203B41FA5}">
                      <a16:colId xmlns:a16="http://schemas.microsoft.com/office/drawing/2014/main" val="1283698525"/>
                    </a:ext>
                  </a:extLst>
                </a:gridCol>
                <a:gridCol w="547304">
                  <a:extLst>
                    <a:ext uri="{9D8B030D-6E8A-4147-A177-3AD203B41FA5}">
                      <a16:colId xmlns:a16="http://schemas.microsoft.com/office/drawing/2014/main" val="2536509215"/>
                    </a:ext>
                  </a:extLst>
                </a:gridCol>
                <a:gridCol w="547304">
                  <a:extLst>
                    <a:ext uri="{9D8B030D-6E8A-4147-A177-3AD203B41FA5}">
                      <a16:colId xmlns:a16="http://schemas.microsoft.com/office/drawing/2014/main" val="2649006407"/>
                    </a:ext>
                  </a:extLst>
                </a:gridCol>
              </a:tblGrid>
              <a:tr h="228600">
                <a:tc>
                  <a:txBody>
                    <a:bodyPr/>
                    <a:lstStyle/>
                    <a:p>
                      <a:pPr algn="ctr" fontAlgn="ctr"/>
                      <a:endParaRPr lang="tr-TR"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tr-TR" sz="1100" b="0"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tr-TR" sz="1400" u="none" strike="noStrike">
                          <a:effectLst/>
                        </a:rPr>
                        <a:t>Tens Oyna</a:t>
                      </a:r>
                      <a:endParaRPr lang="tr-TR" sz="1400" b="1"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tr-TR"/>
                    </a:p>
                  </a:txBody>
                  <a:tcPr/>
                </a:tc>
                <a:extLst>
                  <a:ext uri="{0D108BD9-81ED-4DB2-BD59-A6C34878D82A}">
                    <a16:rowId xmlns:a16="http://schemas.microsoft.com/office/drawing/2014/main" val="2002016"/>
                  </a:ext>
                </a:extLst>
              </a:tr>
              <a:tr h="228600">
                <a:tc>
                  <a:txBody>
                    <a:bodyPr/>
                    <a:lstStyle/>
                    <a:p>
                      <a:pPr algn="ctr" fontAlgn="ctr"/>
                      <a:endParaRPr lang="tr-TR"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tr-TR"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a:effectLst/>
                        </a:rPr>
                        <a:t>Evet</a:t>
                      </a:r>
                      <a:endParaRPr lang="tr-TR"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a:effectLst/>
                        </a:rPr>
                        <a:t>Hayır</a:t>
                      </a:r>
                      <a:endParaRPr lang="tr-TR"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97995476"/>
                  </a:ext>
                </a:extLst>
              </a:tr>
              <a:tr h="228600">
                <a:tc rowSpan="3">
                  <a:txBody>
                    <a:bodyPr/>
                    <a:lstStyle/>
                    <a:p>
                      <a:pPr algn="ctr" fontAlgn="ctr"/>
                      <a:r>
                        <a:rPr lang="tr-TR" sz="1400" u="none" strike="noStrike">
                          <a:effectLst/>
                        </a:rPr>
                        <a:t>Hava</a:t>
                      </a:r>
                      <a:br>
                        <a:rPr lang="tr-TR" sz="1400" u="none" strike="noStrike">
                          <a:effectLst/>
                        </a:rPr>
                      </a:br>
                      <a:r>
                        <a:rPr lang="tr-TR" sz="1400" u="none" strike="noStrike">
                          <a:effectLst/>
                        </a:rPr>
                        <a:t>Durumu</a:t>
                      </a:r>
                      <a:endParaRPr lang="tr-TR" sz="14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a:effectLst/>
                        </a:rPr>
                        <a:t>Güneşli</a:t>
                      </a:r>
                      <a:endParaRPr lang="tr-TR"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a:effectLst/>
                        </a:rPr>
                        <a:t>3</a:t>
                      </a:r>
                      <a:endParaRPr lang="tr-TR"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a:effectLst/>
                        </a:rPr>
                        <a:t>2</a:t>
                      </a:r>
                      <a:endParaRPr lang="tr-TR"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71573498"/>
                  </a:ext>
                </a:extLst>
              </a:tr>
              <a:tr h="228600">
                <a:tc vMerge="1">
                  <a:txBody>
                    <a:bodyPr/>
                    <a:lstStyle/>
                    <a:p>
                      <a:endParaRPr lang="tr-TR"/>
                    </a:p>
                  </a:txBody>
                  <a:tcPr/>
                </a:tc>
                <a:tc>
                  <a:txBody>
                    <a:bodyPr/>
                    <a:lstStyle/>
                    <a:p>
                      <a:pPr algn="ctr" fontAlgn="ctr"/>
                      <a:r>
                        <a:rPr lang="tr-TR" sz="1100" u="none" strike="noStrike">
                          <a:effectLst/>
                        </a:rPr>
                        <a:t>Bulutlu</a:t>
                      </a:r>
                      <a:endParaRPr lang="tr-TR"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a:effectLst/>
                        </a:rPr>
                        <a:t>4</a:t>
                      </a:r>
                      <a:endParaRPr lang="tr-TR"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a:effectLst/>
                        </a:rPr>
                        <a:t>0</a:t>
                      </a:r>
                      <a:endParaRPr lang="tr-TR"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70916965"/>
                  </a:ext>
                </a:extLst>
              </a:tr>
              <a:tr h="228600">
                <a:tc vMerge="1">
                  <a:txBody>
                    <a:bodyPr/>
                    <a:lstStyle/>
                    <a:p>
                      <a:endParaRPr lang="tr-TR"/>
                    </a:p>
                  </a:txBody>
                  <a:tcPr/>
                </a:tc>
                <a:tc>
                  <a:txBody>
                    <a:bodyPr/>
                    <a:lstStyle/>
                    <a:p>
                      <a:pPr algn="ctr" fontAlgn="ctr"/>
                      <a:r>
                        <a:rPr lang="tr-TR" sz="1100" u="none" strike="noStrike">
                          <a:effectLst/>
                        </a:rPr>
                        <a:t>Yağmurlu</a:t>
                      </a:r>
                      <a:endParaRPr lang="tr-TR"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a:effectLst/>
                        </a:rPr>
                        <a:t>2</a:t>
                      </a:r>
                      <a:endParaRPr lang="tr-TR"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dirty="0">
                          <a:effectLst/>
                        </a:rPr>
                        <a:t>3</a:t>
                      </a:r>
                      <a:endParaRPr lang="tr-TR"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89584037"/>
                  </a:ext>
                </a:extLst>
              </a:tr>
            </a:tbl>
          </a:graphicData>
        </a:graphic>
      </p:graphicFrame>
      <p:graphicFrame>
        <p:nvGraphicFramePr>
          <p:cNvPr id="6" name="Table 5">
            <a:extLst>
              <a:ext uri="{FF2B5EF4-FFF2-40B4-BE49-F238E27FC236}">
                <a16:creationId xmlns:a16="http://schemas.microsoft.com/office/drawing/2014/main" id="{038508E7-B5D4-4286-9830-AAC5FAA77BEB}"/>
              </a:ext>
            </a:extLst>
          </p:cNvPr>
          <p:cNvGraphicFramePr>
            <a:graphicFrameLocks noGrp="1"/>
          </p:cNvGraphicFramePr>
          <p:nvPr>
            <p:extLst>
              <p:ext uri="{D42A27DB-BD31-4B8C-83A1-F6EECF244321}">
                <p14:modId xmlns:p14="http://schemas.microsoft.com/office/powerpoint/2010/main" val="373622390"/>
              </p:ext>
            </p:extLst>
          </p:nvPr>
        </p:nvGraphicFramePr>
        <p:xfrm>
          <a:off x="1402670" y="3558175"/>
          <a:ext cx="2467992" cy="1143000"/>
        </p:xfrm>
        <a:graphic>
          <a:graphicData uri="http://schemas.openxmlformats.org/drawingml/2006/table">
            <a:tbl>
              <a:tblPr>
                <a:tableStyleId>{5C22544A-7EE6-4342-B048-85BDC9FD1C3A}</a:tableStyleId>
              </a:tblPr>
              <a:tblGrid>
                <a:gridCol w="686692">
                  <a:extLst>
                    <a:ext uri="{9D8B030D-6E8A-4147-A177-3AD203B41FA5}">
                      <a16:colId xmlns:a16="http://schemas.microsoft.com/office/drawing/2014/main" val="220326502"/>
                    </a:ext>
                  </a:extLst>
                </a:gridCol>
                <a:gridCol w="686692">
                  <a:extLst>
                    <a:ext uri="{9D8B030D-6E8A-4147-A177-3AD203B41FA5}">
                      <a16:colId xmlns:a16="http://schemas.microsoft.com/office/drawing/2014/main" val="1562238013"/>
                    </a:ext>
                  </a:extLst>
                </a:gridCol>
                <a:gridCol w="547304">
                  <a:extLst>
                    <a:ext uri="{9D8B030D-6E8A-4147-A177-3AD203B41FA5}">
                      <a16:colId xmlns:a16="http://schemas.microsoft.com/office/drawing/2014/main" val="29116240"/>
                    </a:ext>
                  </a:extLst>
                </a:gridCol>
                <a:gridCol w="547304">
                  <a:extLst>
                    <a:ext uri="{9D8B030D-6E8A-4147-A177-3AD203B41FA5}">
                      <a16:colId xmlns:a16="http://schemas.microsoft.com/office/drawing/2014/main" val="3179310308"/>
                    </a:ext>
                  </a:extLst>
                </a:gridCol>
              </a:tblGrid>
              <a:tr h="228600">
                <a:tc>
                  <a:txBody>
                    <a:bodyPr/>
                    <a:lstStyle/>
                    <a:p>
                      <a:pPr algn="ctr" fontAlgn="ctr"/>
                      <a:endParaRPr lang="tr-TR"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tr-TR" sz="1100" b="0"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tr-TR" sz="1400" u="none" strike="noStrike">
                          <a:effectLst/>
                        </a:rPr>
                        <a:t>Tens Oyna</a:t>
                      </a:r>
                      <a:endParaRPr lang="tr-TR" sz="1400" b="1"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tr-TR"/>
                    </a:p>
                  </a:txBody>
                  <a:tcPr/>
                </a:tc>
                <a:extLst>
                  <a:ext uri="{0D108BD9-81ED-4DB2-BD59-A6C34878D82A}">
                    <a16:rowId xmlns:a16="http://schemas.microsoft.com/office/drawing/2014/main" val="2992190796"/>
                  </a:ext>
                </a:extLst>
              </a:tr>
              <a:tr h="228600">
                <a:tc>
                  <a:txBody>
                    <a:bodyPr/>
                    <a:lstStyle/>
                    <a:p>
                      <a:pPr algn="ctr" fontAlgn="ctr"/>
                      <a:endParaRPr lang="tr-TR"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tr-TR"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a:effectLst/>
                        </a:rPr>
                        <a:t>Evet</a:t>
                      </a:r>
                      <a:endParaRPr lang="tr-TR"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a:effectLst/>
                        </a:rPr>
                        <a:t>Hayır</a:t>
                      </a:r>
                      <a:endParaRPr lang="tr-TR"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54940485"/>
                  </a:ext>
                </a:extLst>
              </a:tr>
              <a:tr h="228600">
                <a:tc rowSpan="3">
                  <a:txBody>
                    <a:bodyPr/>
                    <a:lstStyle/>
                    <a:p>
                      <a:pPr algn="ctr" fontAlgn="ctr"/>
                      <a:r>
                        <a:rPr lang="tr-TR" sz="1400" u="none" strike="noStrike">
                          <a:effectLst/>
                        </a:rPr>
                        <a:t>Sıcaklık</a:t>
                      </a:r>
                      <a:endParaRPr lang="tr-TR" sz="14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a:effectLst/>
                        </a:rPr>
                        <a:t>Sıcak</a:t>
                      </a:r>
                      <a:endParaRPr lang="tr-TR"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a:effectLst/>
                        </a:rPr>
                        <a:t>2</a:t>
                      </a:r>
                      <a:endParaRPr lang="tr-TR"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a:effectLst/>
                        </a:rPr>
                        <a:t>2</a:t>
                      </a:r>
                      <a:endParaRPr lang="tr-TR"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9484449"/>
                  </a:ext>
                </a:extLst>
              </a:tr>
              <a:tr h="228600">
                <a:tc vMerge="1">
                  <a:txBody>
                    <a:bodyPr/>
                    <a:lstStyle/>
                    <a:p>
                      <a:endParaRPr lang="tr-TR"/>
                    </a:p>
                  </a:txBody>
                  <a:tcPr/>
                </a:tc>
                <a:tc>
                  <a:txBody>
                    <a:bodyPr/>
                    <a:lstStyle/>
                    <a:p>
                      <a:pPr algn="ctr" fontAlgn="ctr"/>
                      <a:r>
                        <a:rPr lang="tr-TR" sz="1100" u="none" strike="noStrike">
                          <a:effectLst/>
                        </a:rPr>
                        <a:t>ılık</a:t>
                      </a:r>
                      <a:endParaRPr lang="tr-TR"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a:effectLst/>
                        </a:rPr>
                        <a:t>4</a:t>
                      </a:r>
                      <a:endParaRPr lang="tr-TR"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a:effectLst/>
                        </a:rPr>
                        <a:t>2</a:t>
                      </a:r>
                      <a:endParaRPr lang="tr-TR"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99718803"/>
                  </a:ext>
                </a:extLst>
              </a:tr>
              <a:tr h="228600">
                <a:tc vMerge="1">
                  <a:txBody>
                    <a:bodyPr/>
                    <a:lstStyle/>
                    <a:p>
                      <a:endParaRPr lang="tr-TR"/>
                    </a:p>
                  </a:txBody>
                  <a:tcPr/>
                </a:tc>
                <a:tc>
                  <a:txBody>
                    <a:bodyPr/>
                    <a:lstStyle/>
                    <a:p>
                      <a:pPr algn="ctr" fontAlgn="ctr"/>
                      <a:r>
                        <a:rPr lang="tr-TR" sz="1100" u="none" strike="noStrike">
                          <a:effectLst/>
                        </a:rPr>
                        <a:t>Soğuk</a:t>
                      </a:r>
                      <a:endParaRPr lang="tr-TR"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a:effectLst/>
                        </a:rPr>
                        <a:t>3</a:t>
                      </a:r>
                      <a:endParaRPr lang="tr-TR"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dirty="0">
                          <a:effectLst/>
                        </a:rPr>
                        <a:t>1</a:t>
                      </a:r>
                      <a:endParaRPr lang="tr-TR"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18254048"/>
                  </a:ext>
                </a:extLst>
              </a:tr>
            </a:tbl>
          </a:graphicData>
        </a:graphic>
      </p:graphicFrame>
      <p:sp>
        <p:nvSpPr>
          <p:cNvPr id="7" name="Rectangle 6">
            <a:extLst>
              <a:ext uri="{FF2B5EF4-FFF2-40B4-BE49-F238E27FC236}">
                <a16:creationId xmlns:a16="http://schemas.microsoft.com/office/drawing/2014/main" id="{D0DFCB7E-2AB1-4422-8C79-F7F7DF8E5B12}"/>
              </a:ext>
            </a:extLst>
          </p:cNvPr>
          <p:cNvSpPr/>
          <p:nvPr/>
        </p:nvSpPr>
        <p:spPr>
          <a:xfrm>
            <a:off x="3870662" y="317623"/>
            <a:ext cx="6400802" cy="1015663"/>
          </a:xfrm>
          <a:prstGeom prst="rect">
            <a:avLst/>
          </a:prstGeom>
        </p:spPr>
        <p:txBody>
          <a:bodyPr wrap="square">
            <a:spAutoFit/>
          </a:bodyPr>
          <a:lstStyle/>
          <a:p>
            <a:r>
              <a:rPr lang="tr-TR" sz="1200" b="1" dirty="0">
                <a:solidFill>
                  <a:srgbClr val="212529"/>
                </a:solidFill>
                <a:latin typeface="Cambria Math" panose="02040503050406030204" pitchFamily="18" charset="0"/>
                <a:ea typeface="Cambria Math" panose="02040503050406030204" pitchFamily="18" charset="0"/>
              </a:rPr>
              <a:t>E(</a:t>
            </a:r>
            <a:r>
              <a:rPr lang="tr-TR" sz="1200" b="1" dirty="0">
                <a:solidFill>
                  <a:srgbClr val="000000"/>
                </a:solidFill>
                <a:latin typeface="Cambria Math" panose="02040503050406030204" pitchFamily="18" charset="0"/>
                <a:ea typeface="Cambria Math" panose="02040503050406030204" pitchFamily="18" charset="0"/>
              </a:rPr>
              <a:t>TensOyna</a:t>
            </a:r>
            <a:r>
              <a:rPr lang="tr-TR" sz="1200" b="1" dirty="0">
                <a:solidFill>
                  <a:srgbClr val="212529"/>
                </a:solidFill>
                <a:latin typeface="Cambria Math" panose="02040503050406030204" pitchFamily="18" charset="0"/>
                <a:ea typeface="Cambria Math" panose="02040503050406030204" pitchFamily="18" charset="0"/>
              </a:rPr>
              <a:t>, HavaDurumu) = P(Güneşli)*E(3,2)+P(Bulutlu)*E(4,0)+P(Yağmurlu)*E(2,3)</a:t>
            </a:r>
            <a:endParaRPr lang="tr-TR" sz="1200" b="1" dirty="0">
              <a:latin typeface="Cambria Math" panose="02040503050406030204" pitchFamily="18" charset="0"/>
              <a:ea typeface="Cambria Math" panose="02040503050406030204" pitchFamily="18" charset="0"/>
            </a:endParaRPr>
          </a:p>
          <a:p>
            <a:r>
              <a:rPr lang="tr-TR" sz="1200" b="1" dirty="0">
                <a:solidFill>
                  <a:srgbClr val="212529"/>
                </a:solidFill>
                <a:latin typeface="Cambria Math" panose="02040503050406030204" pitchFamily="18" charset="0"/>
                <a:ea typeface="Cambria Math" panose="02040503050406030204" pitchFamily="18" charset="0"/>
              </a:rPr>
              <a:t>P(Güneşli) = 5/14 = 0.3571, E(3,2) = 0.971</a:t>
            </a:r>
            <a:endParaRPr lang="tr-TR" sz="1200" b="1" dirty="0">
              <a:latin typeface="Cambria Math" panose="02040503050406030204" pitchFamily="18" charset="0"/>
              <a:ea typeface="Cambria Math" panose="02040503050406030204" pitchFamily="18" charset="0"/>
            </a:endParaRPr>
          </a:p>
          <a:p>
            <a:r>
              <a:rPr lang="tr-TR" sz="1200" b="1" dirty="0">
                <a:solidFill>
                  <a:srgbClr val="212529"/>
                </a:solidFill>
                <a:latin typeface="Cambria Math" panose="02040503050406030204" pitchFamily="18" charset="0"/>
                <a:ea typeface="Cambria Math" panose="02040503050406030204" pitchFamily="18" charset="0"/>
              </a:rPr>
              <a:t>P(Bulutlu)= 4 / 14 = 0.286, E(4,0) = 0</a:t>
            </a:r>
            <a:endParaRPr lang="tr-TR" sz="1200" b="1" dirty="0">
              <a:latin typeface="Cambria Math" panose="02040503050406030204" pitchFamily="18" charset="0"/>
              <a:ea typeface="Cambria Math" panose="02040503050406030204" pitchFamily="18" charset="0"/>
            </a:endParaRPr>
          </a:p>
          <a:p>
            <a:r>
              <a:rPr lang="tr-TR" sz="1200" b="1" dirty="0">
                <a:solidFill>
                  <a:srgbClr val="212529"/>
                </a:solidFill>
                <a:latin typeface="Cambria Math" panose="02040503050406030204" pitchFamily="18" charset="0"/>
                <a:ea typeface="Cambria Math" panose="02040503050406030204" pitchFamily="18" charset="0"/>
              </a:rPr>
              <a:t>P(Yağmurlu)= 5 / 14 = 0.357, E(2,3) = 0.971</a:t>
            </a:r>
            <a:endParaRPr lang="tr-TR" sz="1200" b="1" dirty="0">
              <a:latin typeface="Cambria Math" panose="02040503050406030204" pitchFamily="18" charset="0"/>
              <a:ea typeface="Cambria Math" panose="02040503050406030204" pitchFamily="18" charset="0"/>
            </a:endParaRPr>
          </a:p>
          <a:p>
            <a:r>
              <a:rPr lang="tr-TR" sz="1200" b="1" dirty="0">
                <a:solidFill>
                  <a:srgbClr val="212529"/>
                </a:solidFill>
                <a:latin typeface="Cambria Math" panose="02040503050406030204" pitchFamily="18" charset="0"/>
                <a:ea typeface="Cambria Math" panose="02040503050406030204" pitchFamily="18" charset="0"/>
              </a:rPr>
              <a:t>E(FutbolOyna, HavaDurumu) = 0.694</a:t>
            </a:r>
            <a:endParaRPr lang="tr-TR" sz="1200" b="1" dirty="0">
              <a:effectLst/>
              <a:latin typeface="Cambria Math" panose="02040503050406030204" pitchFamily="18" charset="0"/>
              <a:ea typeface="Cambria Math" panose="02040503050406030204" pitchFamily="18" charset="0"/>
            </a:endParaRPr>
          </a:p>
        </p:txBody>
      </p:sp>
      <p:sp>
        <p:nvSpPr>
          <p:cNvPr id="8" name="Rectangle 7">
            <a:extLst>
              <a:ext uri="{FF2B5EF4-FFF2-40B4-BE49-F238E27FC236}">
                <a16:creationId xmlns:a16="http://schemas.microsoft.com/office/drawing/2014/main" id="{CF75079A-D3E3-45CC-814B-53B6F800683B}"/>
              </a:ext>
            </a:extLst>
          </p:cNvPr>
          <p:cNvSpPr/>
          <p:nvPr/>
        </p:nvSpPr>
        <p:spPr>
          <a:xfrm>
            <a:off x="3870662" y="1942354"/>
            <a:ext cx="4213934" cy="830997"/>
          </a:xfrm>
          <a:prstGeom prst="rect">
            <a:avLst/>
          </a:prstGeom>
        </p:spPr>
        <p:txBody>
          <a:bodyPr wrap="square">
            <a:spAutoFit/>
          </a:bodyPr>
          <a:lstStyle/>
          <a:p>
            <a:r>
              <a:rPr lang="pt-BR" sz="1200" b="1" dirty="0">
                <a:solidFill>
                  <a:schemeClr val="bg2">
                    <a:lumMod val="50000"/>
                  </a:schemeClr>
                </a:solidFill>
                <a:latin typeface="Cambria Math" panose="02040503050406030204" pitchFamily="18" charset="0"/>
                <a:ea typeface="Cambria Math" panose="02040503050406030204" pitchFamily="18" charset="0"/>
              </a:rPr>
              <a:t>E(</a:t>
            </a:r>
            <a:r>
              <a:rPr lang="tr-TR" sz="1200" b="1" dirty="0">
                <a:solidFill>
                  <a:srgbClr val="000000"/>
                </a:solidFill>
                <a:latin typeface="Cambria Math" panose="02040503050406030204" pitchFamily="18" charset="0"/>
                <a:ea typeface="Cambria Math" panose="02040503050406030204" pitchFamily="18" charset="0"/>
              </a:rPr>
              <a:t>TensOyna</a:t>
            </a:r>
            <a:r>
              <a:rPr lang="pt-BR" sz="1200" b="1" dirty="0">
                <a:solidFill>
                  <a:schemeClr val="bg2">
                    <a:lumMod val="50000"/>
                  </a:schemeClr>
                </a:solidFill>
                <a:latin typeface="Cambria Math" panose="02040503050406030204" pitchFamily="18" charset="0"/>
                <a:ea typeface="Cambria Math" panose="02040503050406030204" pitchFamily="18" charset="0"/>
              </a:rPr>
              <a:t>, Nem) = P(Yüksek)*E(3,4)+P(Normal)*E(6,1)</a:t>
            </a:r>
          </a:p>
          <a:p>
            <a:r>
              <a:rPr lang="pt-BR" sz="1200" b="1" dirty="0">
                <a:solidFill>
                  <a:schemeClr val="bg2">
                    <a:lumMod val="50000"/>
                  </a:schemeClr>
                </a:solidFill>
                <a:latin typeface="Cambria Math" panose="02040503050406030204" pitchFamily="18" charset="0"/>
                <a:ea typeface="Cambria Math" panose="02040503050406030204" pitchFamily="18" charset="0"/>
              </a:rPr>
              <a:t>E(3,4) = 0.985, P(Yüksek) = 0.5</a:t>
            </a:r>
          </a:p>
          <a:p>
            <a:r>
              <a:rPr lang="pt-BR" sz="1200" b="1" dirty="0">
                <a:solidFill>
                  <a:schemeClr val="bg2">
                    <a:lumMod val="50000"/>
                  </a:schemeClr>
                </a:solidFill>
                <a:latin typeface="Cambria Math" panose="02040503050406030204" pitchFamily="18" charset="0"/>
                <a:ea typeface="Cambria Math" panose="02040503050406030204" pitchFamily="18" charset="0"/>
              </a:rPr>
              <a:t>E(6,1) = 0.592, P(Normal) = 0.5</a:t>
            </a:r>
          </a:p>
          <a:p>
            <a:r>
              <a:rPr lang="pt-BR" sz="1200" b="1" dirty="0">
                <a:solidFill>
                  <a:schemeClr val="bg2">
                    <a:lumMod val="50000"/>
                  </a:schemeClr>
                </a:solidFill>
                <a:latin typeface="Cambria Math" panose="02040503050406030204" pitchFamily="18" charset="0"/>
                <a:ea typeface="Cambria Math" panose="02040503050406030204" pitchFamily="18" charset="0"/>
              </a:rPr>
              <a:t>E(FutbolOyna, Nem) = 0.788</a:t>
            </a:r>
          </a:p>
        </p:txBody>
      </p:sp>
      <p:sp>
        <p:nvSpPr>
          <p:cNvPr id="9" name="Rectangle 8">
            <a:extLst>
              <a:ext uri="{FF2B5EF4-FFF2-40B4-BE49-F238E27FC236}">
                <a16:creationId xmlns:a16="http://schemas.microsoft.com/office/drawing/2014/main" id="{05690796-C1ED-4123-A9A2-2222197AE5C1}"/>
              </a:ext>
            </a:extLst>
          </p:cNvPr>
          <p:cNvSpPr/>
          <p:nvPr/>
        </p:nvSpPr>
        <p:spPr>
          <a:xfrm>
            <a:off x="3870662" y="3733793"/>
            <a:ext cx="4935987" cy="1015663"/>
          </a:xfrm>
          <a:prstGeom prst="rect">
            <a:avLst/>
          </a:prstGeom>
        </p:spPr>
        <p:txBody>
          <a:bodyPr wrap="square">
            <a:spAutoFit/>
          </a:bodyPr>
          <a:lstStyle/>
          <a:p>
            <a:r>
              <a:rPr lang="tr-TR" sz="1200" b="1" dirty="0">
                <a:solidFill>
                  <a:schemeClr val="bg2">
                    <a:lumMod val="50000"/>
                  </a:schemeClr>
                </a:solidFill>
                <a:latin typeface="Cambria Math" panose="02040503050406030204" pitchFamily="18" charset="0"/>
                <a:ea typeface="Cambria Math" panose="02040503050406030204" pitchFamily="18" charset="0"/>
              </a:rPr>
              <a:t>E(</a:t>
            </a:r>
            <a:r>
              <a:rPr lang="tr-TR" sz="1200" b="1" dirty="0">
                <a:solidFill>
                  <a:srgbClr val="000000"/>
                </a:solidFill>
                <a:latin typeface="Cambria Math" panose="02040503050406030204" pitchFamily="18" charset="0"/>
                <a:ea typeface="Cambria Math" panose="02040503050406030204" pitchFamily="18" charset="0"/>
              </a:rPr>
              <a:t>TensOyna</a:t>
            </a:r>
            <a:r>
              <a:rPr lang="tr-TR" sz="1200" b="1" dirty="0">
                <a:solidFill>
                  <a:schemeClr val="bg2">
                    <a:lumMod val="50000"/>
                  </a:schemeClr>
                </a:solidFill>
                <a:latin typeface="Cambria Math" panose="02040503050406030204" pitchFamily="18" charset="0"/>
                <a:ea typeface="Cambria Math" panose="02040503050406030204" pitchFamily="18" charset="0"/>
              </a:rPr>
              <a:t>, Sıcaklık) = P(Sıcak)*E(2,2) + P(Ilık)*E(4,2) + P(Soğuk)*E(3,1)</a:t>
            </a:r>
          </a:p>
          <a:p>
            <a:r>
              <a:rPr lang="tr-TR" sz="1200" b="1" dirty="0">
                <a:solidFill>
                  <a:schemeClr val="bg2">
                    <a:lumMod val="50000"/>
                  </a:schemeClr>
                </a:solidFill>
                <a:latin typeface="Cambria Math" panose="02040503050406030204" pitchFamily="18" charset="0"/>
                <a:ea typeface="Cambria Math" panose="02040503050406030204" pitchFamily="18" charset="0"/>
              </a:rPr>
              <a:t>E(3,2) = 1.000, P(Güneşli) = 0.286</a:t>
            </a:r>
          </a:p>
          <a:p>
            <a:r>
              <a:rPr lang="tr-TR" sz="1200" b="1" dirty="0">
                <a:solidFill>
                  <a:schemeClr val="bg2">
                    <a:lumMod val="50000"/>
                  </a:schemeClr>
                </a:solidFill>
                <a:latin typeface="Cambria Math" panose="02040503050406030204" pitchFamily="18" charset="0"/>
                <a:ea typeface="Cambria Math" panose="02040503050406030204" pitchFamily="18" charset="0"/>
              </a:rPr>
              <a:t>E(4,0) = 0.918, P(Bulutlu) = 0.429</a:t>
            </a:r>
          </a:p>
          <a:p>
            <a:r>
              <a:rPr lang="tr-TR" sz="1200" b="1" dirty="0">
                <a:solidFill>
                  <a:schemeClr val="bg2">
                    <a:lumMod val="50000"/>
                  </a:schemeClr>
                </a:solidFill>
                <a:latin typeface="Cambria Math" panose="02040503050406030204" pitchFamily="18" charset="0"/>
                <a:ea typeface="Cambria Math" panose="02040503050406030204" pitchFamily="18" charset="0"/>
              </a:rPr>
              <a:t>E(2,3) = 0.811, P(Yağmurlu) = 0.286</a:t>
            </a:r>
            <a:endParaRPr lang="tr-TR" sz="1200" b="1" i="0" dirty="0">
              <a:solidFill>
                <a:schemeClr val="bg2">
                  <a:lumMod val="50000"/>
                </a:schemeClr>
              </a:solidFill>
              <a:effectLst/>
              <a:latin typeface="Cambria Math" panose="02040503050406030204" pitchFamily="18" charset="0"/>
              <a:ea typeface="Cambria Math" panose="02040503050406030204" pitchFamily="18" charset="0"/>
            </a:endParaRPr>
          </a:p>
        </p:txBody>
      </p:sp>
      <p:graphicFrame>
        <p:nvGraphicFramePr>
          <p:cNvPr id="10" name="Table 9">
            <a:extLst>
              <a:ext uri="{FF2B5EF4-FFF2-40B4-BE49-F238E27FC236}">
                <a16:creationId xmlns:a16="http://schemas.microsoft.com/office/drawing/2014/main" id="{5E90EB01-D9A4-40C1-9E3F-155CB5772515}"/>
              </a:ext>
            </a:extLst>
          </p:cNvPr>
          <p:cNvGraphicFramePr>
            <a:graphicFrameLocks noGrp="1"/>
          </p:cNvGraphicFramePr>
          <p:nvPr>
            <p:extLst>
              <p:ext uri="{D42A27DB-BD31-4B8C-83A1-F6EECF244321}">
                <p14:modId xmlns:p14="http://schemas.microsoft.com/office/powerpoint/2010/main" val="3808660187"/>
              </p:ext>
            </p:extLst>
          </p:nvPr>
        </p:nvGraphicFramePr>
        <p:xfrm>
          <a:off x="1402670" y="5228696"/>
          <a:ext cx="2467992" cy="1143000"/>
        </p:xfrm>
        <a:graphic>
          <a:graphicData uri="http://schemas.openxmlformats.org/drawingml/2006/table">
            <a:tbl>
              <a:tblPr>
                <a:tableStyleId>{5C22544A-7EE6-4342-B048-85BDC9FD1C3A}</a:tableStyleId>
              </a:tblPr>
              <a:tblGrid>
                <a:gridCol w="686692">
                  <a:extLst>
                    <a:ext uri="{9D8B030D-6E8A-4147-A177-3AD203B41FA5}">
                      <a16:colId xmlns:a16="http://schemas.microsoft.com/office/drawing/2014/main" val="1999437201"/>
                    </a:ext>
                  </a:extLst>
                </a:gridCol>
                <a:gridCol w="686692">
                  <a:extLst>
                    <a:ext uri="{9D8B030D-6E8A-4147-A177-3AD203B41FA5}">
                      <a16:colId xmlns:a16="http://schemas.microsoft.com/office/drawing/2014/main" val="4211793715"/>
                    </a:ext>
                  </a:extLst>
                </a:gridCol>
                <a:gridCol w="547304">
                  <a:extLst>
                    <a:ext uri="{9D8B030D-6E8A-4147-A177-3AD203B41FA5}">
                      <a16:colId xmlns:a16="http://schemas.microsoft.com/office/drawing/2014/main" val="4090794883"/>
                    </a:ext>
                  </a:extLst>
                </a:gridCol>
                <a:gridCol w="547304">
                  <a:extLst>
                    <a:ext uri="{9D8B030D-6E8A-4147-A177-3AD203B41FA5}">
                      <a16:colId xmlns:a16="http://schemas.microsoft.com/office/drawing/2014/main" val="1061585670"/>
                    </a:ext>
                  </a:extLst>
                </a:gridCol>
              </a:tblGrid>
              <a:tr h="285750">
                <a:tc>
                  <a:txBody>
                    <a:bodyPr/>
                    <a:lstStyle/>
                    <a:p>
                      <a:pPr algn="l" fontAlgn="b"/>
                      <a:r>
                        <a:rPr lang="tr-TR" sz="1100" u="none" strike="noStrike">
                          <a:effectLst/>
                        </a:rPr>
                        <a:t> </a:t>
                      </a:r>
                      <a:endParaRPr lang="tr-T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tr-TR" sz="1100" u="none" strike="noStrike">
                          <a:effectLst/>
                        </a:rPr>
                        <a:t> </a:t>
                      </a:r>
                      <a:endParaRPr lang="tr-TR" sz="11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ctr" fontAlgn="ctr"/>
                      <a:r>
                        <a:rPr lang="tr-TR" sz="1400" u="none" strike="noStrike">
                          <a:effectLst/>
                        </a:rPr>
                        <a:t>Tens Oyna</a:t>
                      </a:r>
                      <a:endParaRPr lang="tr-TR" sz="1400" b="1"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tr-TR"/>
                    </a:p>
                  </a:txBody>
                  <a:tcPr/>
                </a:tc>
                <a:extLst>
                  <a:ext uri="{0D108BD9-81ED-4DB2-BD59-A6C34878D82A}">
                    <a16:rowId xmlns:a16="http://schemas.microsoft.com/office/drawing/2014/main" val="599721603"/>
                  </a:ext>
                </a:extLst>
              </a:tr>
              <a:tr h="285750">
                <a:tc>
                  <a:txBody>
                    <a:bodyPr/>
                    <a:lstStyle/>
                    <a:p>
                      <a:pPr algn="l" fontAlgn="b"/>
                      <a:r>
                        <a:rPr lang="tr-TR" sz="1100" u="none" strike="noStrike">
                          <a:effectLst/>
                        </a:rPr>
                        <a:t> </a:t>
                      </a:r>
                      <a:endParaRPr lang="tr-T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tr-TR" sz="1100" u="none" strike="noStrike">
                          <a:effectLst/>
                        </a:rPr>
                        <a:t> </a:t>
                      </a:r>
                      <a:endParaRPr lang="tr-TR"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a:effectLst/>
                        </a:rPr>
                        <a:t>Evet</a:t>
                      </a:r>
                      <a:endParaRPr lang="tr-TR"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a:effectLst/>
                        </a:rPr>
                        <a:t>Hayır</a:t>
                      </a:r>
                      <a:endParaRPr lang="tr-TR"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64894602"/>
                  </a:ext>
                </a:extLst>
              </a:tr>
              <a:tr h="285750">
                <a:tc rowSpan="2">
                  <a:txBody>
                    <a:bodyPr/>
                    <a:lstStyle/>
                    <a:p>
                      <a:pPr algn="ctr" fontAlgn="ctr"/>
                      <a:r>
                        <a:rPr lang="tr-TR" sz="1200" u="none" strike="noStrike">
                          <a:effectLst/>
                        </a:rPr>
                        <a:t>Rüzger</a:t>
                      </a:r>
                      <a:endParaRPr lang="tr-TR" sz="12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a:effectLst/>
                        </a:rPr>
                        <a:t>Yok</a:t>
                      </a:r>
                      <a:endParaRPr lang="tr-TR"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a:effectLst/>
                        </a:rPr>
                        <a:t>6</a:t>
                      </a:r>
                      <a:endParaRPr lang="tr-TR"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a:effectLst/>
                        </a:rPr>
                        <a:t>2</a:t>
                      </a:r>
                      <a:endParaRPr lang="tr-TR"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68385498"/>
                  </a:ext>
                </a:extLst>
              </a:tr>
              <a:tr h="285750">
                <a:tc vMerge="1">
                  <a:txBody>
                    <a:bodyPr/>
                    <a:lstStyle/>
                    <a:p>
                      <a:endParaRPr lang="tr-TR"/>
                    </a:p>
                  </a:txBody>
                  <a:tcPr/>
                </a:tc>
                <a:tc>
                  <a:txBody>
                    <a:bodyPr/>
                    <a:lstStyle/>
                    <a:p>
                      <a:pPr algn="ctr" fontAlgn="ctr"/>
                      <a:r>
                        <a:rPr lang="tr-TR" sz="1100" u="none" strike="noStrike">
                          <a:effectLst/>
                        </a:rPr>
                        <a:t>Var</a:t>
                      </a:r>
                      <a:endParaRPr lang="tr-TR"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a:effectLst/>
                        </a:rPr>
                        <a:t>3</a:t>
                      </a:r>
                      <a:endParaRPr lang="tr-TR"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tr-TR" sz="1100" u="none" strike="noStrike" dirty="0">
                          <a:effectLst/>
                        </a:rPr>
                        <a:t>3</a:t>
                      </a:r>
                      <a:endParaRPr lang="tr-TR"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96956193"/>
                  </a:ext>
                </a:extLst>
              </a:tr>
            </a:tbl>
          </a:graphicData>
        </a:graphic>
      </p:graphicFrame>
      <p:sp>
        <p:nvSpPr>
          <p:cNvPr id="11" name="Rectangle 10">
            <a:extLst>
              <a:ext uri="{FF2B5EF4-FFF2-40B4-BE49-F238E27FC236}">
                <a16:creationId xmlns:a16="http://schemas.microsoft.com/office/drawing/2014/main" id="{34EC1CBE-35DF-40C9-9C46-1CB7B275DE02}"/>
              </a:ext>
            </a:extLst>
          </p:cNvPr>
          <p:cNvSpPr/>
          <p:nvPr/>
        </p:nvSpPr>
        <p:spPr>
          <a:xfrm>
            <a:off x="3870662" y="5338452"/>
            <a:ext cx="6096000" cy="830997"/>
          </a:xfrm>
          <a:prstGeom prst="rect">
            <a:avLst/>
          </a:prstGeom>
        </p:spPr>
        <p:txBody>
          <a:bodyPr wrap="square">
            <a:spAutoFit/>
          </a:bodyPr>
          <a:lstStyle/>
          <a:p>
            <a:r>
              <a:rPr lang="tr-TR" sz="1200" b="1" dirty="0">
                <a:solidFill>
                  <a:schemeClr val="bg2">
                    <a:lumMod val="50000"/>
                  </a:schemeClr>
                </a:solidFill>
                <a:latin typeface="Cambria Math" panose="02040503050406030204" pitchFamily="18" charset="0"/>
                <a:ea typeface="Cambria Math" panose="02040503050406030204" pitchFamily="18" charset="0"/>
              </a:rPr>
              <a:t>E(</a:t>
            </a:r>
            <a:r>
              <a:rPr lang="tr-TR" sz="1200" b="1" dirty="0">
                <a:solidFill>
                  <a:srgbClr val="000000"/>
                </a:solidFill>
                <a:latin typeface="Cambria Math" panose="02040503050406030204" pitchFamily="18" charset="0"/>
                <a:ea typeface="Cambria Math" panose="02040503050406030204" pitchFamily="18" charset="0"/>
              </a:rPr>
              <a:t>TensOyna</a:t>
            </a:r>
            <a:r>
              <a:rPr lang="tr-TR" sz="1200" b="1" dirty="0">
                <a:solidFill>
                  <a:schemeClr val="bg2">
                    <a:lumMod val="50000"/>
                  </a:schemeClr>
                </a:solidFill>
                <a:latin typeface="Cambria Math" panose="02040503050406030204" pitchFamily="18" charset="0"/>
                <a:ea typeface="Cambria Math" panose="02040503050406030204" pitchFamily="18" charset="0"/>
              </a:rPr>
              <a:t>, Rüzgar) = P(Yok)*E(6,2)+P(Var)*E(3,3)</a:t>
            </a:r>
          </a:p>
          <a:p>
            <a:r>
              <a:rPr lang="tr-TR" sz="1200" b="1" dirty="0">
                <a:solidFill>
                  <a:schemeClr val="bg2">
                    <a:lumMod val="50000"/>
                  </a:schemeClr>
                </a:solidFill>
                <a:latin typeface="Cambria Math" panose="02040503050406030204" pitchFamily="18" charset="0"/>
                <a:ea typeface="Cambria Math" panose="02040503050406030204" pitchFamily="18" charset="0"/>
              </a:rPr>
              <a:t>E(3,4) = 0.811, P(Yüksek) = 0.571</a:t>
            </a:r>
          </a:p>
          <a:p>
            <a:r>
              <a:rPr lang="tr-TR" sz="1200" b="1" dirty="0">
                <a:solidFill>
                  <a:schemeClr val="bg2">
                    <a:lumMod val="50000"/>
                  </a:schemeClr>
                </a:solidFill>
                <a:latin typeface="Cambria Math" panose="02040503050406030204" pitchFamily="18" charset="0"/>
                <a:ea typeface="Cambria Math" panose="02040503050406030204" pitchFamily="18" charset="0"/>
              </a:rPr>
              <a:t>E(6,1) = 1.000, P(Normal) = 0.429</a:t>
            </a:r>
          </a:p>
          <a:p>
            <a:r>
              <a:rPr lang="tr-TR" sz="1200" b="1" dirty="0">
                <a:solidFill>
                  <a:schemeClr val="bg2">
                    <a:lumMod val="50000"/>
                  </a:schemeClr>
                </a:solidFill>
                <a:latin typeface="Cambria Math" panose="02040503050406030204" pitchFamily="18" charset="0"/>
                <a:ea typeface="Cambria Math" panose="02040503050406030204" pitchFamily="18" charset="0"/>
              </a:rPr>
              <a:t> E(</a:t>
            </a:r>
            <a:r>
              <a:rPr lang="tr-TR" sz="1200" b="1" dirty="0">
                <a:solidFill>
                  <a:srgbClr val="000000"/>
                </a:solidFill>
                <a:latin typeface="Cambria Math" panose="02040503050406030204" pitchFamily="18" charset="0"/>
                <a:ea typeface="Cambria Math" panose="02040503050406030204" pitchFamily="18" charset="0"/>
              </a:rPr>
              <a:t>TensOyna</a:t>
            </a:r>
            <a:r>
              <a:rPr lang="tr-TR" sz="1200" b="1" dirty="0">
                <a:solidFill>
                  <a:schemeClr val="bg2">
                    <a:lumMod val="50000"/>
                  </a:schemeClr>
                </a:solidFill>
                <a:latin typeface="Cambria Math" panose="02040503050406030204" pitchFamily="18" charset="0"/>
                <a:ea typeface="Cambria Math" panose="02040503050406030204" pitchFamily="18" charset="0"/>
              </a:rPr>
              <a:t>, , Rüzgar) = 0.892</a:t>
            </a:r>
            <a:endParaRPr lang="tr-TR" sz="1200" b="1" i="0" dirty="0">
              <a:solidFill>
                <a:schemeClr val="bg2">
                  <a:lumMod val="50000"/>
                </a:schemeClr>
              </a:solidFill>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567530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768E-EDA7-406E-B63C-FF0CC1DDDBAD}"/>
              </a:ext>
            </a:extLst>
          </p:cNvPr>
          <p:cNvSpPr>
            <a:spLocks noGrp="1"/>
          </p:cNvSpPr>
          <p:nvPr>
            <p:ph type="title"/>
          </p:nvPr>
        </p:nvSpPr>
        <p:spPr>
          <a:xfrm>
            <a:off x="1141412" y="967666"/>
            <a:ext cx="7912221" cy="814835"/>
          </a:xfrm>
        </p:spPr>
        <p:txBody>
          <a:bodyPr>
            <a:normAutofit/>
          </a:bodyPr>
          <a:lstStyle/>
          <a:p>
            <a:r>
              <a:rPr lang="tr-TR" b="1" dirty="0">
                <a:solidFill>
                  <a:srgbClr val="FF0000"/>
                </a:solidFill>
              </a:rPr>
              <a:t>Information Gain (Bilgi Kazanımı)</a:t>
            </a:r>
            <a:endParaRPr lang="tr-TR" dirty="0">
              <a:solidFill>
                <a:srgbClr val="FF0000"/>
              </a:solidFill>
            </a:endParaRPr>
          </a:p>
        </p:txBody>
      </p:sp>
      <p:sp>
        <p:nvSpPr>
          <p:cNvPr id="7" name="Content Placeholder 6">
            <a:extLst>
              <a:ext uri="{FF2B5EF4-FFF2-40B4-BE49-F238E27FC236}">
                <a16:creationId xmlns:a16="http://schemas.microsoft.com/office/drawing/2014/main" id="{DEC7DC9A-7171-4841-B21B-36090DB927E9}"/>
              </a:ext>
            </a:extLst>
          </p:cNvPr>
          <p:cNvSpPr>
            <a:spLocks noGrp="1"/>
          </p:cNvSpPr>
          <p:nvPr>
            <p:ph idx="1"/>
          </p:nvPr>
        </p:nvSpPr>
        <p:spPr/>
        <p:txBody>
          <a:bodyPr>
            <a:normAutofit/>
          </a:bodyPr>
          <a:lstStyle/>
          <a:p>
            <a:pPr>
              <a:buFont typeface="Wingdings" panose="05000000000000000000" pitchFamily="2" charset="2"/>
              <a:buChar char="v"/>
            </a:pPr>
            <a:r>
              <a:rPr lang="en-US" sz="1900" b="1" dirty="0" err="1">
                <a:solidFill>
                  <a:schemeClr val="bg2">
                    <a:lumMod val="50000"/>
                  </a:schemeClr>
                </a:solidFill>
                <a:latin typeface="+mj-lt"/>
              </a:rPr>
              <a:t>Kazanım</a:t>
            </a:r>
            <a:r>
              <a:rPr lang="en-US" sz="1900" b="1" dirty="0">
                <a:solidFill>
                  <a:schemeClr val="bg2">
                    <a:lumMod val="50000"/>
                  </a:schemeClr>
                </a:solidFill>
                <a:latin typeface="+mj-lt"/>
              </a:rPr>
              <a:t> </a:t>
            </a:r>
            <a:r>
              <a:rPr lang="en-US" sz="1900" b="1" dirty="0" err="1">
                <a:solidFill>
                  <a:schemeClr val="bg2">
                    <a:lumMod val="50000"/>
                  </a:schemeClr>
                </a:solidFill>
                <a:latin typeface="+mj-lt"/>
              </a:rPr>
              <a:t>Formülü</a:t>
            </a:r>
            <a:r>
              <a:rPr lang="en-US" sz="1900" b="1" dirty="0">
                <a:solidFill>
                  <a:schemeClr val="bg2">
                    <a:lumMod val="50000"/>
                  </a:schemeClr>
                </a:solidFill>
                <a:latin typeface="+mj-lt"/>
              </a:rPr>
              <a:t> : </a:t>
            </a:r>
            <a:r>
              <a:rPr lang="tr-TR" sz="1900" dirty="0">
                <a:solidFill>
                  <a:schemeClr val="bg2">
                    <a:lumMod val="50000"/>
                  </a:schemeClr>
                </a:solidFill>
                <a:latin typeface="+mj-lt"/>
                <a:ea typeface="Calibri" panose="020F0502020204030204" pitchFamily="34" charset="0"/>
                <a:cs typeface="Verdana" panose="020B0604030504040204" pitchFamily="34" charset="0"/>
              </a:rPr>
              <a:t>Kazan</a:t>
            </a:r>
            <a:r>
              <a:rPr lang="en-US" sz="1900" dirty="0">
                <a:solidFill>
                  <a:schemeClr val="bg2">
                    <a:lumMod val="50000"/>
                  </a:schemeClr>
                </a:solidFill>
                <a:latin typeface="+mj-lt"/>
                <a:ea typeface="Calibri" panose="020F0502020204030204" pitchFamily="34" charset="0"/>
                <a:cs typeface="Verdana" panose="020B0604030504040204" pitchFamily="34" charset="0"/>
              </a:rPr>
              <a:t>ç(X,Y) = H(T) – H(X,Y)</a:t>
            </a:r>
            <a:endParaRPr lang="en-US" sz="1600" dirty="0">
              <a:solidFill>
                <a:schemeClr val="bg2">
                  <a:lumMod val="50000"/>
                </a:schemeClr>
              </a:solidFill>
              <a:latin typeface="+mj-lt"/>
              <a:ea typeface="Calibri" panose="020F0502020204030204" pitchFamily="34" charset="0"/>
            </a:endParaRPr>
          </a:p>
          <a:p>
            <a:pPr lvl="1"/>
            <a:r>
              <a:rPr lang="en-US" sz="1600" b="1" dirty="0" err="1">
                <a:solidFill>
                  <a:schemeClr val="bg2">
                    <a:lumMod val="50000"/>
                  </a:schemeClr>
                </a:solidFill>
              </a:rPr>
              <a:t>Kazanç</a:t>
            </a:r>
            <a:r>
              <a:rPr lang="tr-TR" sz="1600" dirty="0">
                <a:solidFill>
                  <a:schemeClr val="bg2">
                    <a:lumMod val="50000"/>
                  </a:schemeClr>
                </a:solidFill>
              </a:rPr>
              <a:t>(</a:t>
            </a:r>
            <a:r>
              <a:rPr lang="tr-TR" sz="1600" dirty="0" err="1">
                <a:solidFill>
                  <a:schemeClr val="bg2">
                    <a:lumMod val="50000"/>
                  </a:schemeClr>
                </a:solidFill>
              </a:rPr>
              <a:t>TenisOyna</a:t>
            </a:r>
            <a:r>
              <a:rPr lang="tr-TR" sz="1600" dirty="0">
                <a:solidFill>
                  <a:schemeClr val="bg2">
                    <a:lumMod val="50000"/>
                  </a:schemeClr>
                </a:solidFill>
              </a:rPr>
              <a:t>, HavaDurumu) = </a:t>
            </a:r>
            <a:r>
              <a:rPr lang="tr-TR" sz="1600" b="1" dirty="0">
                <a:solidFill>
                  <a:schemeClr val="bg2">
                    <a:lumMod val="50000"/>
                  </a:schemeClr>
                </a:solidFill>
              </a:rPr>
              <a:t>E</a:t>
            </a:r>
            <a:r>
              <a:rPr lang="tr-TR" sz="1600" dirty="0">
                <a:solidFill>
                  <a:schemeClr val="bg2">
                    <a:lumMod val="50000"/>
                  </a:schemeClr>
                </a:solidFill>
              </a:rPr>
              <a:t>(</a:t>
            </a:r>
            <a:r>
              <a:rPr lang="tr-TR" sz="1600" dirty="0" err="1">
                <a:solidFill>
                  <a:schemeClr val="bg2">
                    <a:lumMod val="50000"/>
                  </a:schemeClr>
                </a:solidFill>
              </a:rPr>
              <a:t>TenisOyna</a:t>
            </a:r>
            <a:r>
              <a:rPr lang="tr-TR" sz="1600" dirty="0">
                <a:solidFill>
                  <a:schemeClr val="bg2">
                    <a:lumMod val="50000"/>
                  </a:schemeClr>
                </a:solidFill>
              </a:rPr>
              <a:t>) – </a:t>
            </a:r>
            <a:r>
              <a:rPr lang="tr-TR" sz="1600" b="1" dirty="0">
                <a:solidFill>
                  <a:schemeClr val="bg2">
                    <a:lumMod val="50000"/>
                  </a:schemeClr>
                </a:solidFill>
              </a:rPr>
              <a:t>E</a:t>
            </a:r>
            <a:r>
              <a:rPr lang="tr-TR" sz="1600" dirty="0">
                <a:solidFill>
                  <a:schemeClr val="bg2">
                    <a:lumMod val="50000"/>
                  </a:schemeClr>
                </a:solidFill>
              </a:rPr>
              <a:t>(</a:t>
            </a:r>
            <a:r>
              <a:rPr lang="tr-TR" sz="1600" dirty="0" err="1">
                <a:solidFill>
                  <a:schemeClr val="bg2">
                    <a:lumMod val="50000"/>
                  </a:schemeClr>
                </a:solidFill>
              </a:rPr>
              <a:t>TenisOyna</a:t>
            </a:r>
            <a:r>
              <a:rPr lang="tr-TR" sz="1600" dirty="0">
                <a:solidFill>
                  <a:schemeClr val="bg2">
                    <a:lumMod val="50000"/>
                  </a:schemeClr>
                </a:solidFill>
              </a:rPr>
              <a:t>, HavaDurumu)</a:t>
            </a:r>
          </a:p>
          <a:p>
            <a:pPr lvl="1"/>
            <a:r>
              <a:rPr lang="en-US" sz="1600" b="1" dirty="0" err="1">
                <a:solidFill>
                  <a:schemeClr val="bg2">
                    <a:lumMod val="50000"/>
                  </a:schemeClr>
                </a:solidFill>
              </a:rPr>
              <a:t>Kazanç</a:t>
            </a:r>
            <a:r>
              <a:rPr lang="tr-TR" sz="1600" dirty="0">
                <a:solidFill>
                  <a:schemeClr val="bg2">
                    <a:lumMod val="50000"/>
                  </a:schemeClr>
                </a:solidFill>
              </a:rPr>
              <a:t>(</a:t>
            </a:r>
            <a:r>
              <a:rPr lang="tr-TR" sz="1600" dirty="0" err="1">
                <a:solidFill>
                  <a:schemeClr val="bg2">
                    <a:lumMod val="50000"/>
                  </a:schemeClr>
                </a:solidFill>
              </a:rPr>
              <a:t>TenisOyna</a:t>
            </a:r>
            <a:r>
              <a:rPr lang="tr-TR" sz="1600" dirty="0">
                <a:solidFill>
                  <a:schemeClr val="bg2">
                    <a:lumMod val="50000"/>
                  </a:schemeClr>
                </a:solidFill>
              </a:rPr>
              <a:t>, HavaDurumu) = 0.940 – 0.694 = 0.247 *</a:t>
            </a:r>
          </a:p>
          <a:p>
            <a:pPr lvl="1"/>
            <a:r>
              <a:rPr lang="en-US" sz="1600" b="1" dirty="0" err="1">
                <a:solidFill>
                  <a:schemeClr val="bg2">
                    <a:lumMod val="50000"/>
                  </a:schemeClr>
                </a:solidFill>
              </a:rPr>
              <a:t>Kazanç</a:t>
            </a:r>
            <a:r>
              <a:rPr lang="tr-TR" sz="1600" dirty="0">
                <a:solidFill>
                  <a:schemeClr val="bg2">
                    <a:lumMod val="50000"/>
                  </a:schemeClr>
                </a:solidFill>
              </a:rPr>
              <a:t>(</a:t>
            </a:r>
            <a:r>
              <a:rPr lang="tr-TR" sz="1600" dirty="0" err="1">
                <a:solidFill>
                  <a:schemeClr val="bg2">
                    <a:lumMod val="50000"/>
                  </a:schemeClr>
                </a:solidFill>
              </a:rPr>
              <a:t>TenisOyna</a:t>
            </a:r>
            <a:r>
              <a:rPr lang="tr-TR" sz="1600" dirty="0">
                <a:solidFill>
                  <a:schemeClr val="bg2">
                    <a:lumMod val="50000"/>
                  </a:schemeClr>
                </a:solidFill>
              </a:rPr>
              <a:t>, Nem) = 0.940 – 0.788 = 0.152</a:t>
            </a:r>
          </a:p>
          <a:p>
            <a:pPr lvl="1"/>
            <a:r>
              <a:rPr lang="en-US" sz="1600" b="1" dirty="0" err="1">
                <a:solidFill>
                  <a:schemeClr val="bg2">
                    <a:lumMod val="50000"/>
                  </a:schemeClr>
                </a:solidFill>
              </a:rPr>
              <a:t>Kazanç</a:t>
            </a:r>
            <a:r>
              <a:rPr lang="tr-TR" sz="1600" dirty="0">
                <a:solidFill>
                  <a:schemeClr val="bg2">
                    <a:lumMod val="50000"/>
                  </a:schemeClr>
                </a:solidFill>
              </a:rPr>
              <a:t>(</a:t>
            </a:r>
            <a:r>
              <a:rPr lang="tr-TR" sz="1600" dirty="0" err="1">
                <a:solidFill>
                  <a:schemeClr val="bg2">
                    <a:lumMod val="50000"/>
                  </a:schemeClr>
                </a:solidFill>
              </a:rPr>
              <a:t>TenisOyna</a:t>
            </a:r>
            <a:r>
              <a:rPr lang="tr-TR" sz="1600" dirty="0">
                <a:solidFill>
                  <a:schemeClr val="bg2">
                    <a:lumMod val="50000"/>
                  </a:schemeClr>
                </a:solidFill>
              </a:rPr>
              <a:t>, Sıcaklık) = 0.940 – 0.911 = 0.029</a:t>
            </a:r>
          </a:p>
          <a:p>
            <a:pPr lvl="1"/>
            <a:r>
              <a:rPr lang="en-US" sz="1600" b="1" dirty="0" err="1">
                <a:solidFill>
                  <a:schemeClr val="bg2">
                    <a:lumMod val="50000"/>
                  </a:schemeClr>
                </a:solidFill>
              </a:rPr>
              <a:t>Kazanç</a:t>
            </a:r>
            <a:r>
              <a:rPr lang="tr-TR" sz="1600" dirty="0">
                <a:solidFill>
                  <a:schemeClr val="bg2">
                    <a:lumMod val="50000"/>
                  </a:schemeClr>
                </a:solidFill>
              </a:rPr>
              <a:t>(</a:t>
            </a:r>
            <a:r>
              <a:rPr lang="tr-TR" sz="1600" dirty="0" err="1">
                <a:solidFill>
                  <a:schemeClr val="bg2">
                    <a:lumMod val="50000"/>
                  </a:schemeClr>
                </a:solidFill>
              </a:rPr>
              <a:t>TenisOyna</a:t>
            </a:r>
            <a:r>
              <a:rPr lang="tr-TR" sz="1600" dirty="0">
                <a:solidFill>
                  <a:schemeClr val="bg2">
                    <a:lumMod val="50000"/>
                  </a:schemeClr>
                </a:solidFill>
              </a:rPr>
              <a:t>, HavaDurumu) = 0.940 – 0.892 = 0.048</a:t>
            </a:r>
            <a:endParaRPr lang="en-US" sz="1600" b="1" dirty="0">
              <a:solidFill>
                <a:schemeClr val="bg2">
                  <a:lumMod val="50000"/>
                </a:schemeClr>
              </a:solidFill>
              <a:latin typeface="+mj-lt"/>
            </a:endParaRPr>
          </a:p>
        </p:txBody>
      </p:sp>
    </p:spTree>
    <p:extLst>
      <p:ext uri="{BB962C8B-B14F-4D97-AF65-F5344CB8AC3E}">
        <p14:creationId xmlns:p14="http://schemas.microsoft.com/office/powerpoint/2010/main" val="3051727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29C3A1-1D55-49BB-838A-3FF11DE90E51}"/>
              </a:ext>
            </a:extLst>
          </p:cNvPr>
          <p:cNvSpPr/>
          <p:nvPr/>
        </p:nvSpPr>
        <p:spPr>
          <a:xfrm>
            <a:off x="1441142" y="710615"/>
            <a:ext cx="9274206" cy="1200329"/>
          </a:xfrm>
          <a:prstGeom prst="rect">
            <a:avLst/>
          </a:prstGeom>
        </p:spPr>
        <p:txBody>
          <a:bodyPr wrap="square">
            <a:spAutoFit/>
          </a:bodyPr>
          <a:lstStyle/>
          <a:p>
            <a:r>
              <a:rPr lang="tr-TR" dirty="0">
                <a:solidFill>
                  <a:schemeClr val="bg2">
                    <a:lumMod val="50000"/>
                  </a:schemeClr>
                </a:solidFill>
                <a:ea typeface="Calibri" panose="020F0502020204030204" pitchFamily="34" charset="0"/>
                <a:cs typeface="Verdana" panose="020B0604030504040204" pitchFamily="34" charset="0"/>
              </a:rPr>
              <a:t>Kazan</a:t>
            </a:r>
            <a:r>
              <a:rPr lang="en-US" dirty="0">
                <a:solidFill>
                  <a:schemeClr val="bg2">
                    <a:lumMod val="50000"/>
                  </a:schemeClr>
                </a:solidFill>
                <a:ea typeface="Calibri" panose="020F0502020204030204" pitchFamily="34" charset="0"/>
                <a:cs typeface="Verdana" panose="020B0604030504040204" pitchFamily="34" charset="0"/>
              </a:rPr>
              <a:t>ç</a:t>
            </a:r>
            <a:r>
              <a:rPr lang="tr-TR" dirty="0">
                <a:solidFill>
                  <a:srgbClr val="212529"/>
                </a:solidFill>
                <a:latin typeface="-apple-system"/>
              </a:rPr>
              <a:t>(</a:t>
            </a:r>
            <a:r>
              <a:rPr lang="tr-TR" dirty="0" err="1">
                <a:solidFill>
                  <a:srgbClr val="212529"/>
                </a:solidFill>
                <a:latin typeface="-apple-system"/>
              </a:rPr>
              <a:t>TenisOyna</a:t>
            </a:r>
            <a:r>
              <a:rPr lang="tr-TR" dirty="0">
                <a:solidFill>
                  <a:srgbClr val="212529"/>
                </a:solidFill>
                <a:latin typeface="-apple-system"/>
              </a:rPr>
              <a:t>, HavaDurumu) özelliği en yüksek information </a:t>
            </a:r>
            <a:r>
              <a:rPr lang="tr-TR" dirty="0">
                <a:solidFill>
                  <a:schemeClr val="bg2">
                    <a:lumMod val="50000"/>
                  </a:schemeClr>
                </a:solidFill>
                <a:ea typeface="Calibri" panose="020F0502020204030204" pitchFamily="34" charset="0"/>
                <a:cs typeface="Verdana" panose="020B0604030504040204" pitchFamily="34" charset="0"/>
              </a:rPr>
              <a:t>Kazan</a:t>
            </a:r>
            <a:r>
              <a:rPr lang="en-US" dirty="0">
                <a:solidFill>
                  <a:schemeClr val="bg2">
                    <a:lumMod val="50000"/>
                  </a:schemeClr>
                </a:solidFill>
                <a:ea typeface="Calibri" panose="020F0502020204030204" pitchFamily="34" charset="0"/>
                <a:cs typeface="Verdana" panose="020B0604030504040204" pitchFamily="34" charset="0"/>
              </a:rPr>
              <a:t>ç</a:t>
            </a:r>
            <a:r>
              <a:rPr lang="tr-TR" dirty="0">
                <a:solidFill>
                  <a:srgbClr val="212529"/>
                </a:solidFill>
                <a:latin typeface="-apple-system"/>
              </a:rPr>
              <a:t> değerine sahiptir. Bu özellik seçildikten sonra özelliğin değerlerine bakılarak en yüksek information</a:t>
            </a:r>
            <a:r>
              <a:rPr lang="en-US" dirty="0">
                <a:solidFill>
                  <a:srgbClr val="212529"/>
                </a:solidFill>
                <a:latin typeface="-apple-system"/>
              </a:rPr>
              <a:t> </a:t>
            </a:r>
            <a:r>
              <a:rPr lang="tr-TR" dirty="0">
                <a:solidFill>
                  <a:schemeClr val="bg2">
                    <a:lumMod val="50000"/>
                  </a:schemeClr>
                </a:solidFill>
                <a:ea typeface="Calibri" panose="020F0502020204030204" pitchFamily="34" charset="0"/>
                <a:cs typeface="Verdana" panose="020B0604030504040204" pitchFamily="34" charset="0"/>
              </a:rPr>
              <a:t>Kazan</a:t>
            </a:r>
            <a:r>
              <a:rPr lang="en-US" dirty="0">
                <a:solidFill>
                  <a:schemeClr val="bg2">
                    <a:lumMod val="50000"/>
                  </a:schemeClr>
                </a:solidFill>
                <a:ea typeface="Calibri" panose="020F0502020204030204" pitchFamily="34" charset="0"/>
                <a:cs typeface="Verdana" panose="020B0604030504040204" pitchFamily="34" charset="0"/>
              </a:rPr>
              <a:t>ç</a:t>
            </a:r>
            <a:r>
              <a:rPr lang="tr-TR" dirty="0">
                <a:solidFill>
                  <a:srgbClr val="212529"/>
                </a:solidFill>
                <a:latin typeface="-apple-system"/>
              </a:rPr>
              <a:t>’</a:t>
            </a:r>
            <a:r>
              <a:rPr lang="en-US" dirty="0">
                <a:solidFill>
                  <a:srgbClr val="212529"/>
                </a:solidFill>
                <a:latin typeface="-apple-system"/>
              </a:rPr>
              <a:t>a</a:t>
            </a:r>
            <a:r>
              <a:rPr lang="tr-TR" dirty="0">
                <a:solidFill>
                  <a:srgbClr val="212529"/>
                </a:solidFill>
                <a:latin typeface="-apple-system"/>
              </a:rPr>
              <a:t> sahip alan seçilir. HavaDurumu Bulutlu olduğunda tüm </a:t>
            </a:r>
            <a:r>
              <a:rPr lang="en-US" dirty="0">
                <a:solidFill>
                  <a:srgbClr val="212529"/>
                </a:solidFill>
                <a:latin typeface="-apple-system"/>
              </a:rPr>
              <a:t>Ten</a:t>
            </a:r>
            <a:r>
              <a:rPr lang="tr-TR" dirty="0">
                <a:solidFill>
                  <a:srgbClr val="212529"/>
                </a:solidFill>
                <a:latin typeface="-apple-system"/>
              </a:rPr>
              <a:t>i</a:t>
            </a:r>
            <a:r>
              <a:rPr lang="en-US" dirty="0">
                <a:solidFill>
                  <a:srgbClr val="212529"/>
                </a:solidFill>
                <a:latin typeface="-apple-system"/>
              </a:rPr>
              <a:t>s</a:t>
            </a:r>
            <a:r>
              <a:rPr lang="tr-TR" dirty="0">
                <a:solidFill>
                  <a:srgbClr val="212529"/>
                </a:solidFill>
                <a:latin typeface="-apple-system"/>
              </a:rPr>
              <a:t>Oyna değerleri Evet’tir. Şekil olarak aşağıdaki gibidir:</a:t>
            </a:r>
            <a:endParaRPr lang="tr-TR" dirty="0"/>
          </a:p>
        </p:txBody>
      </p:sp>
      <p:sp>
        <p:nvSpPr>
          <p:cNvPr id="5" name="Oval 4">
            <a:extLst>
              <a:ext uri="{FF2B5EF4-FFF2-40B4-BE49-F238E27FC236}">
                <a16:creationId xmlns:a16="http://schemas.microsoft.com/office/drawing/2014/main" id="{A833A176-ABD1-4B33-9771-8633A6BEDDFD}"/>
              </a:ext>
            </a:extLst>
          </p:cNvPr>
          <p:cNvSpPr/>
          <p:nvPr/>
        </p:nvSpPr>
        <p:spPr>
          <a:xfrm>
            <a:off x="5081725" y="1900787"/>
            <a:ext cx="1547674" cy="1074199"/>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Hava</a:t>
            </a:r>
            <a:r>
              <a:rPr lang="en-US" dirty="0"/>
              <a:t> </a:t>
            </a:r>
            <a:br>
              <a:rPr lang="en-US" dirty="0"/>
            </a:br>
            <a:r>
              <a:rPr lang="en-US" dirty="0"/>
              <a:t>Durumu</a:t>
            </a:r>
            <a:endParaRPr lang="tr-TR" dirty="0"/>
          </a:p>
        </p:txBody>
      </p:sp>
      <p:sp>
        <p:nvSpPr>
          <p:cNvPr id="6" name="Oval 5">
            <a:extLst>
              <a:ext uri="{FF2B5EF4-FFF2-40B4-BE49-F238E27FC236}">
                <a16:creationId xmlns:a16="http://schemas.microsoft.com/office/drawing/2014/main" id="{2AA0E012-E261-4BFB-881F-F53CE4C7234F}"/>
              </a:ext>
            </a:extLst>
          </p:cNvPr>
          <p:cNvSpPr/>
          <p:nvPr/>
        </p:nvSpPr>
        <p:spPr>
          <a:xfrm>
            <a:off x="2786108" y="3801123"/>
            <a:ext cx="1547674" cy="1074199"/>
          </a:xfrm>
          <a:prstGeom prst="ellipse">
            <a:avLst/>
          </a:prstGeom>
          <a:solidFill>
            <a:schemeClr val="bg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Güneşli</a:t>
            </a:r>
            <a:endParaRPr lang="tr-TR" dirty="0"/>
          </a:p>
        </p:txBody>
      </p:sp>
      <p:sp>
        <p:nvSpPr>
          <p:cNvPr id="7" name="Oval 6">
            <a:extLst>
              <a:ext uri="{FF2B5EF4-FFF2-40B4-BE49-F238E27FC236}">
                <a16:creationId xmlns:a16="http://schemas.microsoft.com/office/drawing/2014/main" id="{C0844979-4012-47F5-B9E7-8AD8CD2948E7}"/>
              </a:ext>
            </a:extLst>
          </p:cNvPr>
          <p:cNvSpPr/>
          <p:nvPr/>
        </p:nvSpPr>
        <p:spPr>
          <a:xfrm>
            <a:off x="7377343" y="3801122"/>
            <a:ext cx="1547674" cy="1074199"/>
          </a:xfrm>
          <a:prstGeom prst="ellipse">
            <a:avLst/>
          </a:prstGeom>
          <a:solidFill>
            <a:schemeClr val="bg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Yağmurlu</a:t>
            </a:r>
            <a:endParaRPr lang="tr-TR" dirty="0"/>
          </a:p>
        </p:txBody>
      </p:sp>
      <p:sp>
        <p:nvSpPr>
          <p:cNvPr id="8" name="Oval 7">
            <a:extLst>
              <a:ext uri="{FF2B5EF4-FFF2-40B4-BE49-F238E27FC236}">
                <a16:creationId xmlns:a16="http://schemas.microsoft.com/office/drawing/2014/main" id="{265DB40B-2984-44A5-88B3-D8064A6CB04A}"/>
              </a:ext>
            </a:extLst>
          </p:cNvPr>
          <p:cNvSpPr/>
          <p:nvPr/>
        </p:nvSpPr>
        <p:spPr>
          <a:xfrm>
            <a:off x="5081725" y="3801122"/>
            <a:ext cx="1547674" cy="1074199"/>
          </a:xfrm>
          <a:prstGeom prst="ellipse">
            <a:avLst/>
          </a:prstGeom>
          <a:solidFill>
            <a:schemeClr val="bg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Bulutlu</a:t>
            </a:r>
            <a:endParaRPr lang="tr-TR" dirty="0"/>
          </a:p>
        </p:txBody>
      </p:sp>
      <p:cxnSp>
        <p:nvCxnSpPr>
          <p:cNvPr id="10" name="Straight Connector 9">
            <a:extLst>
              <a:ext uri="{FF2B5EF4-FFF2-40B4-BE49-F238E27FC236}">
                <a16:creationId xmlns:a16="http://schemas.microsoft.com/office/drawing/2014/main" id="{16F9970D-648E-4CBC-8E1A-1408B7392920}"/>
              </a:ext>
            </a:extLst>
          </p:cNvPr>
          <p:cNvCxnSpPr>
            <a:stCxn id="5" idx="4"/>
            <a:endCxn id="6" idx="0"/>
          </p:cNvCxnSpPr>
          <p:nvPr/>
        </p:nvCxnSpPr>
        <p:spPr>
          <a:xfrm flipH="1">
            <a:off x="3559945" y="2974986"/>
            <a:ext cx="2295617" cy="826137"/>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9EEA070E-43B5-43C5-BD86-A4B50C98476C}"/>
              </a:ext>
            </a:extLst>
          </p:cNvPr>
          <p:cNvCxnSpPr>
            <a:cxnSpLocks/>
            <a:stCxn id="5" idx="4"/>
            <a:endCxn id="8" idx="0"/>
          </p:cNvCxnSpPr>
          <p:nvPr/>
        </p:nvCxnSpPr>
        <p:spPr>
          <a:xfrm>
            <a:off x="5855562" y="2974986"/>
            <a:ext cx="0" cy="826136"/>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5D834930-727F-4BFE-AB42-88DA2260BDF9}"/>
              </a:ext>
            </a:extLst>
          </p:cNvPr>
          <p:cNvCxnSpPr>
            <a:cxnSpLocks/>
            <a:stCxn id="5" idx="4"/>
            <a:endCxn id="7" idx="0"/>
          </p:cNvCxnSpPr>
          <p:nvPr/>
        </p:nvCxnSpPr>
        <p:spPr>
          <a:xfrm>
            <a:off x="5855562" y="2974986"/>
            <a:ext cx="2295618" cy="826136"/>
          </a:xfrm>
          <a:prstGeom prst="line">
            <a:avLst/>
          </a:prstGeom>
        </p:spPr>
        <p:style>
          <a:lnRef idx="1">
            <a:schemeClr val="dk1"/>
          </a:lnRef>
          <a:fillRef idx="0">
            <a:schemeClr val="dk1"/>
          </a:fillRef>
          <a:effectRef idx="0">
            <a:schemeClr val="dk1"/>
          </a:effectRef>
          <a:fontRef idx="minor">
            <a:schemeClr val="tx1"/>
          </a:fontRef>
        </p:style>
      </p:cxnSp>
      <p:sp>
        <p:nvSpPr>
          <p:cNvPr id="25" name="Oval 24">
            <a:extLst>
              <a:ext uri="{FF2B5EF4-FFF2-40B4-BE49-F238E27FC236}">
                <a16:creationId xmlns:a16="http://schemas.microsoft.com/office/drawing/2014/main" id="{9B00F778-271E-4DDE-83E5-17145401BADA}"/>
              </a:ext>
            </a:extLst>
          </p:cNvPr>
          <p:cNvSpPr/>
          <p:nvPr/>
        </p:nvSpPr>
        <p:spPr>
          <a:xfrm>
            <a:off x="5081725" y="5391705"/>
            <a:ext cx="1547674" cy="1074199"/>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Evet</a:t>
            </a:r>
            <a:endParaRPr lang="tr-TR" dirty="0"/>
          </a:p>
        </p:txBody>
      </p:sp>
      <p:cxnSp>
        <p:nvCxnSpPr>
          <p:cNvPr id="34" name="Straight Connector 33">
            <a:extLst>
              <a:ext uri="{FF2B5EF4-FFF2-40B4-BE49-F238E27FC236}">
                <a16:creationId xmlns:a16="http://schemas.microsoft.com/office/drawing/2014/main" id="{F2763186-A4FD-4819-9DF9-401B92133BCE}"/>
              </a:ext>
            </a:extLst>
          </p:cNvPr>
          <p:cNvCxnSpPr>
            <a:cxnSpLocks/>
            <a:stCxn id="8" idx="4"/>
            <a:endCxn id="25" idx="0"/>
          </p:cNvCxnSpPr>
          <p:nvPr/>
        </p:nvCxnSpPr>
        <p:spPr>
          <a:xfrm>
            <a:off x="5855562" y="4875321"/>
            <a:ext cx="0" cy="51638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50343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7ECE1-E6B4-49E8-AF6E-4167A12E77D3}"/>
              </a:ext>
            </a:extLst>
          </p:cNvPr>
          <p:cNvSpPr>
            <a:spLocks noGrp="1"/>
          </p:cNvSpPr>
          <p:nvPr>
            <p:ph type="title"/>
          </p:nvPr>
        </p:nvSpPr>
        <p:spPr/>
        <p:txBody>
          <a:bodyPr/>
          <a:lstStyle/>
          <a:p>
            <a:r>
              <a:rPr lang="en-US" b="1" dirty="0" err="1">
                <a:solidFill>
                  <a:schemeClr val="bg2">
                    <a:lumMod val="75000"/>
                  </a:schemeClr>
                </a:solidFill>
                <a:latin typeface="Baskerville Old Face" panose="02020602080505020303" pitchFamily="18" charset="0"/>
              </a:rPr>
              <a:t>İçerİk</a:t>
            </a:r>
            <a:endParaRPr lang="tr-TR" b="1" dirty="0">
              <a:solidFill>
                <a:schemeClr val="bg2">
                  <a:lumMod val="75000"/>
                </a:schemeClr>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895DF9BB-4E4C-4762-90A5-6BAD04B8EB7E}"/>
              </a:ext>
            </a:extLst>
          </p:cNvPr>
          <p:cNvSpPr>
            <a:spLocks noGrp="1"/>
          </p:cNvSpPr>
          <p:nvPr>
            <p:ph idx="1"/>
          </p:nvPr>
        </p:nvSpPr>
        <p:spPr>
          <a:xfrm>
            <a:off x="1141412" y="2097087"/>
            <a:ext cx="9905999" cy="4223813"/>
          </a:xfrm>
        </p:spPr>
        <p:txBody>
          <a:bodyPr>
            <a:noAutofit/>
          </a:bodyPr>
          <a:lstStyle/>
          <a:p>
            <a:r>
              <a:rPr lang="tr-TR" sz="2000" dirty="0">
                <a:solidFill>
                  <a:schemeClr val="bg1"/>
                </a:solidFill>
                <a:latin typeface="Bahnschrift Light" panose="020B0502040204020203" pitchFamily="34" charset="0"/>
              </a:rPr>
              <a:t>Karar ağacı t</a:t>
            </a:r>
            <a:r>
              <a:rPr lang="en-US" sz="2000" dirty="0" err="1">
                <a:solidFill>
                  <a:schemeClr val="bg1"/>
                </a:solidFill>
                <a:latin typeface="Bahnschrift Light" panose="020B0502040204020203" pitchFamily="34" charset="0"/>
              </a:rPr>
              <a:t>arihi</a:t>
            </a:r>
            <a:r>
              <a:rPr lang="en-US" sz="2000" dirty="0">
                <a:solidFill>
                  <a:schemeClr val="bg1"/>
                </a:solidFill>
                <a:latin typeface="Bahnschrift Light" panose="020B0502040204020203" pitchFamily="34" charset="0"/>
              </a:rPr>
              <a:t>?</a:t>
            </a:r>
          </a:p>
          <a:p>
            <a:r>
              <a:rPr lang="tr-TR" sz="2000" dirty="0">
                <a:solidFill>
                  <a:schemeClr val="bg1"/>
                </a:solidFill>
                <a:latin typeface="Bahnschrift Light" panose="020B0502040204020203" pitchFamily="34" charset="0"/>
              </a:rPr>
              <a:t>Karar ağacı n</a:t>
            </a:r>
            <a:r>
              <a:rPr lang="en-US" sz="2000" dirty="0" err="1">
                <a:solidFill>
                  <a:schemeClr val="bg1"/>
                </a:solidFill>
                <a:latin typeface="Bahnschrift Light" panose="020B0502040204020203" pitchFamily="34" charset="0"/>
              </a:rPr>
              <a:t>edir</a:t>
            </a:r>
            <a:r>
              <a:rPr lang="en-US" sz="2000" dirty="0">
                <a:solidFill>
                  <a:schemeClr val="bg1"/>
                </a:solidFill>
                <a:latin typeface="Bahnschrift Light" panose="020B0502040204020203" pitchFamily="34" charset="0"/>
              </a:rPr>
              <a:t>?</a:t>
            </a:r>
          </a:p>
          <a:p>
            <a:r>
              <a:rPr lang="tr-TR" sz="2000" dirty="0">
                <a:solidFill>
                  <a:schemeClr val="bg1"/>
                </a:solidFill>
                <a:latin typeface="Bahnschrift Light" panose="020B0502040204020203" pitchFamily="34" charset="0"/>
              </a:rPr>
              <a:t>Karar ağaçlarında Dallanma Kriterleri</a:t>
            </a:r>
            <a:r>
              <a:rPr lang="en-US" sz="2000" dirty="0">
                <a:solidFill>
                  <a:schemeClr val="bg1"/>
                </a:solidFill>
                <a:latin typeface="Bahnschrift Light" panose="020B0502040204020203" pitchFamily="34" charset="0"/>
              </a:rPr>
              <a:t>.</a:t>
            </a:r>
          </a:p>
          <a:p>
            <a:r>
              <a:rPr lang="tr-TR" sz="2000" dirty="0">
                <a:solidFill>
                  <a:schemeClr val="bg1"/>
                </a:solidFill>
                <a:latin typeface="Bahnschrift Light" panose="020B0502040204020203" pitchFamily="34" charset="0"/>
              </a:rPr>
              <a:t>Karar ağacı</a:t>
            </a:r>
            <a:r>
              <a:rPr lang="en-US" sz="2000" dirty="0">
                <a:solidFill>
                  <a:schemeClr val="bg1"/>
                </a:solidFill>
                <a:latin typeface="Bahnschrift Light" panose="020B0502040204020203" pitchFamily="34" charset="0"/>
              </a:rPr>
              <a:t> </a:t>
            </a:r>
            <a:r>
              <a:rPr lang="tr-TR" sz="2000" dirty="0">
                <a:solidFill>
                  <a:schemeClr val="bg1"/>
                </a:solidFill>
                <a:latin typeface="Bahnschrift Light" panose="020B0502040204020203" pitchFamily="34" charset="0"/>
              </a:rPr>
              <a:t>n</a:t>
            </a:r>
            <a:r>
              <a:rPr lang="en-US" sz="2000" dirty="0" err="1">
                <a:solidFill>
                  <a:schemeClr val="bg1"/>
                </a:solidFill>
                <a:latin typeface="Bahnschrift Light" panose="020B0502040204020203" pitchFamily="34" charset="0"/>
              </a:rPr>
              <a:t>asıl</a:t>
            </a:r>
            <a:r>
              <a:rPr lang="en-US" sz="2000" dirty="0">
                <a:solidFill>
                  <a:schemeClr val="bg1"/>
                </a:solidFill>
                <a:latin typeface="Bahnschrift Light" panose="020B0502040204020203" pitchFamily="34" charset="0"/>
              </a:rPr>
              <a:t> </a:t>
            </a:r>
            <a:r>
              <a:rPr lang="tr-TR" sz="2000" dirty="0">
                <a:solidFill>
                  <a:schemeClr val="bg1"/>
                </a:solidFill>
                <a:latin typeface="Bahnschrift Light" panose="020B0502040204020203" pitchFamily="34" charset="0"/>
              </a:rPr>
              <a:t>y</a:t>
            </a:r>
            <a:r>
              <a:rPr lang="en-US" sz="2000" dirty="0">
                <a:solidFill>
                  <a:schemeClr val="bg1"/>
                </a:solidFill>
                <a:latin typeface="Bahnschrift Light" panose="020B0502040204020203" pitchFamily="34" charset="0"/>
              </a:rPr>
              <a:t>ap</a:t>
            </a:r>
            <a:r>
              <a:rPr lang="tr-TR" sz="2000" dirty="0">
                <a:solidFill>
                  <a:schemeClr val="bg1"/>
                </a:solidFill>
                <a:latin typeface="Bahnschrift Light" panose="020B0502040204020203" pitchFamily="34" charset="0"/>
              </a:rPr>
              <a:t>ılır</a:t>
            </a:r>
            <a:r>
              <a:rPr lang="en-US" sz="2000" dirty="0">
                <a:solidFill>
                  <a:schemeClr val="bg1"/>
                </a:solidFill>
                <a:latin typeface="Bahnschrift Light" panose="020B0502040204020203" pitchFamily="34" charset="0"/>
              </a:rPr>
              <a:t>?</a:t>
            </a:r>
          </a:p>
          <a:p>
            <a:r>
              <a:rPr lang="tr-TR" sz="2000" dirty="0">
                <a:solidFill>
                  <a:schemeClr val="bg1"/>
                </a:solidFill>
                <a:latin typeface="Bahnschrift Light" panose="020B0502040204020203" pitchFamily="34" charset="0"/>
              </a:rPr>
              <a:t>Karar ağacı</a:t>
            </a:r>
            <a:r>
              <a:rPr lang="en-US" sz="2000" dirty="0">
                <a:solidFill>
                  <a:schemeClr val="bg1"/>
                </a:solidFill>
                <a:latin typeface="Bahnschrift Light" panose="020B0502040204020203" pitchFamily="34" charset="0"/>
              </a:rPr>
              <a:t> </a:t>
            </a:r>
            <a:r>
              <a:rPr lang="tr-TR" sz="2000" dirty="0">
                <a:solidFill>
                  <a:schemeClr val="bg1"/>
                </a:solidFill>
                <a:latin typeface="Bahnschrift Light" panose="020B0502040204020203" pitchFamily="34" charset="0"/>
              </a:rPr>
              <a:t>a</a:t>
            </a:r>
            <a:r>
              <a:rPr lang="en-US" sz="2000" dirty="0" err="1">
                <a:solidFill>
                  <a:schemeClr val="bg1"/>
                </a:solidFill>
                <a:latin typeface="Bahnschrift Light" panose="020B0502040204020203" pitchFamily="34" charset="0"/>
              </a:rPr>
              <a:t>lgoritması</a:t>
            </a:r>
            <a:endParaRPr lang="en-US" sz="2000" dirty="0">
              <a:solidFill>
                <a:schemeClr val="bg1"/>
              </a:solidFill>
              <a:latin typeface="Bahnschrift Light" panose="020B0502040204020203" pitchFamily="34" charset="0"/>
            </a:endParaRPr>
          </a:p>
          <a:p>
            <a:r>
              <a:rPr lang="en-US" sz="2000" dirty="0" err="1">
                <a:solidFill>
                  <a:schemeClr val="bg1"/>
                </a:solidFill>
                <a:latin typeface="Bahnschrift Light" panose="020B0502040204020203" pitchFamily="34" charset="0"/>
              </a:rPr>
              <a:t>Avantajları</a:t>
            </a:r>
            <a:endParaRPr lang="en-US" sz="2000" dirty="0">
              <a:solidFill>
                <a:schemeClr val="bg1"/>
              </a:solidFill>
              <a:latin typeface="Bahnschrift Light" panose="020B0502040204020203" pitchFamily="34" charset="0"/>
            </a:endParaRPr>
          </a:p>
          <a:p>
            <a:r>
              <a:rPr lang="en-US" sz="2000" dirty="0" err="1">
                <a:solidFill>
                  <a:schemeClr val="bg1"/>
                </a:solidFill>
                <a:latin typeface="Bahnschrift Light" panose="020B0502040204020203" pitchFamily="34" charset="0"/>
              </a:rPr>
              <a:t>Dezavantajları</a:t>
            </a:r>
            <a:endParaRPr lang="en-US" sz="2000" dirty="0">
              <a:solidFill>
                <a:schemeClr val="bg1"/>
              </a:solidFill>
              <a:latin typeface="Bahnschrift Light" panose="020B0502040204020203" pitchFamily="34" charset="0"/>
            </a:endParaRPr>
          </a:p>
        </p:txBody>
      </p:sp>
      <p:pic>
        <p:nvPicPr>
          <p:cNvPr id="7" name="Picture 6">
            <a:extLst>
              <a:ext uri="{FF2B5EF4-FFF2-40B4-BE49-F238E27FC236}">
                <a16:creationId xmlns:a16="http://schemas.microsoft.com/office/drawing/2014/main" id="{79233F0A-CC5B-44B4-82E1-76C000908B9D}"/>
              </a:ext>
            </a:extLst>
          </p:cNvPr>
          <p:cNvPicPr>
            <a:picLocks noChangeAspect="1"/>
          </p:cNvPicPr>
          <p:nvPr/>
        </p:nvPicPr>
        <p:blipFill>
          <a:blip r:embed="rId2"/>
          <a:stretch>
            <a:fillRect/>
          </a:stretch>
        </p:blipFill>
        <p:spPr>
          <a:xfrm>
            <a:off x="6094411" y="763400"/>
            <a:ext cx="5943260" cy="5109347"/>
          </a:xfrm>
          <a:prstGeom prst="rect">
            <a:avLst/>
          </a:prstGeom>
        </p:spPr>
      </p:pic>
    </p:spTree>
    <p:extLst>
      <p:ext uri="{BB962C8B-B14F-4D97-AF65-F5344CB8AC3E}">
        <p14:creationId xmlns:p14="http://schemas.microsoft.com/office/powerpoint/2010/main" val="389189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6330293-80BE-4870-8772-9D8609DE6359}"/>
              </a:ext>
            </a:extLst>
          </p:cNvPr>
          <p:cNvSpPr/>
          <p:nvPr/>
        </p:nvSpPr>
        <p:spPr>
          <a:xfrm>
            <a:off x="4981275" y="2079303"/>
            <a:ext cx="1518081" cy="530667"/>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dirty="0" err="1"/>
              <a:t>Hava</a:t>
            </a:r>
            <a:r>
              <a:rPr lang="en-US" dirty="0"/>
              <a:t> </a:t>
            </a:r>
            <a:br>
              <a:rPr lang="en-US" dirty="0"/>
            </a:br>
            <a:r>
              <a:rPr lang="en-US" dirty="0"/>
              <a:t>Durumu</a:t>
            </a:r>
            <a:endParaRPr lang="tr-TR" dirty="0"/>
          </a:p>
        </p:txBody>
      </p:sp>
      <p:sp>
        <p:nvSpPr>
          <p:cNvPr id="5" name="Oval 4">
            <a:extLst>
              <a:ext uri="{FF2B5EF4-FFF2-40B4-BE49-F238E27FC236}">
                <a16:creationId xmlns:a16="http://schemas.microsoft.com/office/drawing/2014/main" id="{1DD94AFA-8B7B-4E1D-93B9-7CF754B70FB7}"/>
              </a:ext>
            </a:extLst>
          </p:cNvPr>
          <p:cNvSpPr/>
          <p:nvPr/>
        </p:nvSpPr>
        <p:spPr>
          <a:xfrm>
            <a:off x="3083674" y="3602282"/>
            <a:ext cx="1518081" cy="379747"/>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Güneşli</a:t>
            </a:r>
            <a:endParaRPr lang="tr-TR" dirty="0"/>
          </a:p>
        </p:txBody>
      </p:sp>
      <p:sp>
        <p:nvSpPr>
          <p:cNvPr id="6" name="Oval 5">
            <a:extLst>
              <a:ext uri="{FF2B5EF4-FFF2-40B4-BE49-F238E27FC236}">
                <a16:creationId xmlns:a16="http://schemas.microsoft.com/office/drawing/2014/main" id="{B160A488-3728-4FDB-A801-E6EB900F6FCE}"/>
              </a:ext>
            </a:extLst>
          </p:cNvPr>
          <p:cNvSpPr/>
          <p:nvPr/>
        </p:nvSpPr>
        <p:spPr>
          <a:xfrm>
            <a:off x="7258397" y="3582803"/>
            <a:ext cx="1518081" cy="379747"/>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Yağmurlu</a:t>
            </a:r>
            <a:endParaRPr lang="tr-TR" dirty="0"/>
          </a:p>
        </p:txBody>
      </p:sp>
      <p:sp>
        <p:nvSpPr>
          <p:cNvPr id="7" name="Oval 6">
            <a:extLst>
              <a:ext uri="{FF2B5EF4-FFF2-40B4-BE49-F238E27FC236}">
                <a16:creationId xmlns:a16="http://schemas.microsoft.com/office/drawing/2014/main" id="{00935DA6-0012-4164-B750-4E5B9F9F04BE}"/>
              </a:ext>
            </a:extLst>
          </p:cNvPr>
          <p:cNvSpPr/>
          <p:nvPr/>
        </p:nvSpPr>
        <p:spPr>
          <a:xfrm>
            <a:off x="5098907" y="3859175"/>
            <a:ext cx="1518081" cy="379747"/>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Bulutlu</a:t>
            </a:r>
            <a:endParaRPr lang="tr-TR" dirty="0"/>
          </a:p>
        </p:txBody>
      </p:sp>
      <p:cxnSp>
        <p:nvCxnSpPr>
          <p:cNvPr id="8" name="Straight Connector 7">
            <a:extLst>
              <a:ext uri="{FF2B5EF4-FFF2-40B4-BE49-F238E27FC236}">
                <a16:creationId xmlns:a16="http://schemas.microsoft.com/office/drawing/2014/main" id="{593F3B36-48C6-44C0-AB08-53369D1FDDFD}"/>
              </a:ext>
            </a:extLst>
          </p:cNvPr>
          <p:cNvCxnSpPr>
            <a:cxnSpLocks/>
            <a:stCxn id="4" idx="4"/>
            <a:endCxn id="5" idx="0"/>
          </p:cNvCxnSpPr>
          <p:nvPr/>
        </p:nvCxnSpPr>
        <p:spPr>
          <a:xfrm flipH="1">
            <a:off x="3842715" y="2609970"/>
            <a:ext cx="1897601" cy="992312"/>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AEBEF85A-914A-4EEA-B828-3876E7E2D327}"/>
              </a:ext>
            </a:extLst>
          </p:cNvPr>
          <p:cNvCxnSpPr>
            <a:cxnSpLocks/>
            <a:stCxn id="4" idx="4"/>
            <a:endCxn id="7" idx="0"/>
          </p:cNvCxnSpPr>
          <p:nvPr/>
        </p:nvCxnSpPr>
        <p:spPr>
          <a:xfrm>
            <a:off x="5740316" y="2609970"/>
            <a:ext cx="117632" cy="124920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5FDBA16-0A3F-46B7-B26C-12266496DC5E}"/>
              </a:ext>
            </a:extLst>
          </p:cNvPr>
          <p:cNvCxnSpPr>
            <a:cxnSpLocks/>
            <a:stCxn id="4" idx="4"/>
            <a:endCxn id="6" idx="0"/>
          </p:cNvCxnSpPr>
          <p:nvPr/>
        </p:nvCxnSpPr>
        <p:spPr>
          <a:xfrm>
            <a:off x="5740316" y="2609970"/>
            <a:ext cx="2277122" cy="972833"/>
          </a:xfrm>
          <a:prstGeom prst="line">
            <a:avLst/>
          </a:prstGeom>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C5117E40-8F0D-48EC-97BA-61C7043A4DB4}"/>
              </a:ext>
            </a:extLst>
          </p:cNvPr>
          <p:cNvSpPr/>
          <p:nvPr/>
        </p:nvSpPr>
        <p:spPr>
          <a:xfrm>
            <a:off x="5391869" y="4656622"/>
            <a:ext cx="932155" cy="379747"/>
          </a:xfrm>
          <a:prstGeom prst="ellipse">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Evet</a:t>
            </a:r>
            <a:endParaRPr lang="tr-TR"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a:extLst>
              <a:ext uri="{FF2B5EF4-FFF2-40B4-BE49-F238E27FC236}">
                <a16:creationId xmlns:a16="http://schemas.microsoft.com/office/drawing/2014/main" id="{10D5435C-8AFC-4E0B-B4E2-189EDB60C338}"/>
              </a:ext>
            </a:extLst>
          </p:cNvPr>
          <p:cNvCxnSpPr>
            <a:cxnSpLocks/>
            <a:stCxn id="7" idx="4"/>
            <a:endCxn id="11" idx="0"/>
          </p:cNvCxnSpPr>
          <p:nvPr/>
        </p:nvCxnSpPr>
        <p:spPr>
          <a:xfrm flipH="1">
            <a:off x="5857947" y="4238922"/>
            <a:ext cx="1" cy="417700"/>
          </a:xfrm>
          <a:prstGeom prst="line">
            <a:avLst/>
          </a:prstGeom>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A59A6936-D38F-4188-9A36-2791051E70F5}"/>
              </a:ext>
            </a:extLst>
          </p:cNvPr>
          <p:cNvSpPr/>
          <p:nvPr/>
        </p:nvSpPr>
        <p:spPr>
          <a:xfrm>
            <a:off x="3087832" y="4227187"/>
            <a:ext cx="1518081" cy="379747"/>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err="1"/>
              <a:t>Rüzgar</a:t>
            </a:r>
            <a:endParaRPr lang="tr-TR" dirty="0"/>
          </a:p>
        </p:txBody>
      </p:sp>
      <p:sp>
        <p:nvSpPr>
          <p:cNvPr id="20" name="Oval 19">
            <a:extLst>
              <a:ext uri="{FF2B5EF4-FFF2-40B4-BE49-F238E27FC236}">
                <a16:creationId xmlns:a16="http://schemas.microsoft.com/office/drawing/2014/main" id="{E8227C0C-A653-4585-ACA5-50892E25F680}"/>
              </a:ext>
            </a:extLst>
          </p:cNvPr>
          <p:cNvSpPr/>
          <p:nvPr/>
        </p:nvSpPr>
        <p:spPr>
          <a:xfrm>
            <a:off x="2070511" y="6307665"/>
            <a:ext cx="1518081" cy="379747"/>
          </a:xfrm>
          <a:prstGeom prst="ellipse">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Evet</a:t>
            </a:r>
            <a:endParaRPr lang="tr-TR" dirty="0"/>
          </a:p>
        </p:txBody>
      </p:sp>
      <p:sp>
        <p:nvSpPr>
          <p:cNvPr id="21" name="Oval 20">
            <a:extLst>
              <a:ext uri="{FF2B5EF4-FFF2-40B4-BE49-F238E27FC236}">
                <a16:creationId xmlns:a16="http://schemas.microsoft.com/office/drawing/2014/main" id="{6AC2E9B0-F900-42FC-9F00-0B450CA849B4}"/>
              </a:ext>
            </a:extLst>
          </p:cNvPr>
          <p:cNvSpPr/>
          <p:nvPr/>
        </p:nvSpPr>
        <p:spPr>
          <a:xfrm>
            <a:off x="3720988" y="6281143"/>
            <a:ext cx="1518081" cy="379747"/>
          </a:xfrm>
          <a:prstGeom prst="ellipse">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Hayır</a:t>
            </a:r>
            <a:endParaRPr lang="tr-TR" dirty="0"/>
          </a:p>
        </p:txBody>
      </p:sp>
      <p:cxnSp>
        <p:nvCxnSpPr>
          <p:cNvPr id="22" name="Straight Connector 21">
            <a:extLst>
              <a:ext uri="{FF2B5EF4-FFF2-40B4-BE49-F238E27FC236}">
                <a16:creationId xmlns:a16="http://schemas.microsoft.com/office/drawing/2014/main" id="{6301144C-E82D-4419-A2F1-26D0413702E7}"/>
              </a:ext>
            </a:extLst>
          </p:cNvPr>
          <p:cNvCxnSpPr>
            <a:cxnSpLocks/>
            <a:stCxn id="5" idx="4"/>
            <a:endCxn id="17" idx="0"/>
          </p:cNvCxnSpPr>
          <p:nvPr/>
        </p:nvCxnSpPr>
        <p:spPr>
          <a:xfrm>
            <a:off x="3842715" y="3982029"/>
            <a:ext cx="4158" cy="24515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EF102649-13AF-4281-BADF-7CE4ACCE4193}"/>
              </a:ext>
            </a:extLst>
          </p:cNvPr>
          <p:cNvCxnSpPr>
            <a:cxnSpLocks/>
            <a:stCxn id="17" idx="4"/>
            <a:endCxn id="45" idx="0"/>
          </p:cNvCxnSpPr>
          <p:nvPr/>
        </p:nvCxnSpPr>
        <p:spPr>
          <a:xfrm>
            <a:off x="3846873" y="4606934"/>
            <a:ext cx="633156" cy="832225"/>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A9BBEC03-3E4E-495A-87D3-FAD5A8D15B3B}"/>
              </a:ext>
            </a:extLst>
          </p:cNvPr>
          <p:cNvCxnSpPr>
            <a:cxnSpLocks/>
            <a:stCxn id="17" idx="4"/>
            <a:endCxn id="44" idx="0"/>
          </p:cNvCxnSpPr>
          <p:nvPr/>
        </p:nvCxnSpPr>
        <p:spPr>
          <a:xfrm flipH="1">
            <a:off x="2829552" y="4606934"/>
            <a:ext cx="1017321" cy="835307"/>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17892B2C-26FF-4049-83ED-54C0733F7C16}"/>
              </a:ext>
            </a:extLst>
          </p:cNvPr>
          <p:cNvCxnSpPr>
            <a:cxnSpLocks/>
            <a:stCxn id="45" idx="4"/>
            <a:endCxn id="21" idx="0"/>
          </p:cNvCxnSpPr>
          <p:nvPr/>
        </p:nvCxnSpPr>
        <p:spPr>
          <a:xfrm>
            <a:off x="4480029" y="5818906"/>
            <a:ext cx="0" cy="46223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D3D9A0EB-FD21-494F-946C-A0BBF2F53098}"/>
              </a:ext>
            </a:extLst>
          </p:cNvPr>
          <p:cNvCxnSpPr>
            <a:cxnSpLocks/>
            <a:stCxn id="44" idx="4"/>
            <a:endCxn id="20" idx="0"/>
          </p:cNvCxnSpPr>
          <p:nvPr/>
        </p:nvCxnSpPr>
        <p:spPr>
          <a:xfrm>
            <a:off x="2829552" y="5821988"/>
            <a:ext cx="0" cy="485677"/>
          </a:xfrm>
          <a:prstGeom prst="line">
            <a:avLst/>
          </a:prstGeom>
        </p:spPr>
        <p:style>
          <a:lnRef idx="1">
            <a:schemeClr val="dk1"/>
          </a:lnRef>
          <a:fillRef idx="0">
            <a:schemeClr val="dk1"/>
          </a:fillRef>
          <a:effectRef idx="0">
            <a:schemeClr val="dk1"/>
          </a:effectRef>
          <a:fontRef idx="minor">
            <a:schemeClr val="tx1"/>
          </a:fontRef>
        </p:style>
      </p:cxnSp>
      <p:sp>
        <p:nvSpPr>
          <p:cNvPr id="44" name="Oval 43">
            <a:extLst>
              <a:ext uri="{FF2B5EF4-FFF2-40B4-BE49-F238E27FC236}">
                <a16:creationId xmlns:a16="http://schemas.microsoft.com/office/drawing/2014/main" id="{D067D478-B383-4C21-AB41-53B36C4620FC}"/>
              </a:ext>
            </a:extLst>
          </p:cNvPr>
          <p:cNvSpPr/>
          <p:nvPr/>
        </p:nvSpPr>
        <p:spPr>
          <a:xfrm>
            <a:off x="2070511" y="5442241"/>
            <a:ext cx="1518081" cy="379747"/>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a:t>Yok</a:t>
            </a:r>
            <a:endParaRPr lang="tr-TR" dirty="0"/>
          </a:p>
        </p:txBody>
      </p:sp>
      <p:sp>
        <p:nvSpPr>
          <p:cNvPr id="45" name="Oval 44">
            <a:extLst>
              <a:ext uri="{FF2B5EF4-FFF2-40B4-BE49-F238E27FC236}">
                <a16:creationId xmlns:a16="http://schemas.microsoft.com/office/drawing/2014/main" id="{A4E3BFA2-1696-422A-8517-DF5FE28E9105}"/>
              </a:ext>
            </a:extLst>
          </p:cNvPr>
          <p:cNvSpPr/>
          <p:nvPr/>
        </p:nvSpPr>
        <p:spPr>
          <a:xfrm>
            <a:off x="3720988" y="5439159"/>
            <a:ext cx="1518081" cy="379747"/>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a:t>Var</a:t>
            </a:r>
            <a:endParaRPr lang="tr-TR" dirty="0"/>
          </a:p>
        </p:txBody>
      </p:sp>
      <p:sp>
        <p:nvSpPr>
          <p:cNvPr id="71" name="Oval 70">
            <a:extLst>
              <a:ext uri="{FF2B5EF4-FFF2-40B4-BE49-F238E27FC236}">
                <a16:creationId xmlns:a16="http://schemas.microsoft.com/office/drawing/2014/main" id="{F3BC7717-348B-4CD2-B8BD-ACC3F0BC9478}"/>
              </a:ext>
            </a:extLst>
          </p:cNvPr>
          <p:cNvSpPr/>
          <p:nvPr/>
        </p:nvSpPr>
        <p:spPr>
          <a:xfrm>
            <a:off x="7258397" y="4173495"/>
            <a:ext cx="1518081" cy="379747"/>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err="1"/>
              <a:t>Nem</a:t>
            </a:r>
            <a:endParaRPr lang="tr-TR" dirty="0"/>
          </a:p>
        </p:txBody>
      </p:sp>
      <p:sp>
        <p:nvSpPr>
          <p:cNvPr id="74" name="Oval 73">
            <a:extLst>
              <a:ext uri="{FF2B5EF4-FFF2-40B4-BE49-F238E27FC236}">
                <a16:creationId xmlns:a16="http://schemas.microsoft.com/office/drawing/2014/main" id="{F143EF22-EC73-4376-A9BA-B7BFE2361C2B}"/>
              </a:ext>
            </a:extLst>
          </p:cNvPr>
          <p:cNvSpPr/>
          <p:nvPr/>
        </p:nvSpPr>
        <p:spPr>
          <a:xfrm>
            <a:off x="6569268" y="6327782"/>
            <a:ext cx="1518081" cy="379747"/>
          </a:xfrm>
          <a:prstGeom prst="ellipse">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Hayır</a:t>
            </a:r>
            <a:endParaRPr lang="tr-TR" dirty="0"/>
          </a:p>
        </p:txBody>
      </p:sp>
      <p:sp>
        <p:nvSpPr>
          <p:cNvPr id="75" name="Oval 74">
            <a:extLst>
              <a:ext uri="{FF2B5EF4-FFF2-40B4-BE49-F238E27FC236}">
                <a16:creationId xmlns:a16="http://schemas.microsoft.com/office/drawing/2014/main" id="{9C852D27-DBB4-426A-814C-29FE5F2A5C39}"/>
              </a:ext>
            </a:extLst>
          </p:cNvPr>
          <p:cNvSpPr/>
          <p:nvPr/>
        </p:nvSpPr>
        <p:spPr>
          <a:xfrm>
            <a:off x="8157261" y="6325078"/>
            <a:ext cx="1518081" cy="379747"/>
          </a:xfrm>
          <a:prstGeom prst="ellipse">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Evet</a:t>
            </a:r>
            <a:endParaRPr lang="tr-TR" dirty="0"/>
          </a:p>
        </p:txBody>
      </p:sp>
      <p:cxnSp>
        <p:nvCxnSpPr>
          <p:cNvPr id="76" name="Straight Connector 75">
            <a:extLst>
              <a:ext uri="{FF2B5EF4-FFF2-40B4-BE49-F238E27FC236}">
                <a16:creationId xmlns:a16="http://schemas.microsoft.com/office/drawing/2014/main" id="{DFEA7240-95C9-40E4-BA07-5E8B9C0205F8}"/>
              </a:ext>
            </a:extLst>
          </p:cNvPr>
          <p:cNvCxnSpPr>
            <a:cxnSpLocks/>
            <a:stCxn id="71" idx="4"/>
            <a:endCxn id="81" idx="0"/>
          </p:cNvCxnSpPr>
          <p:nvPr/>
        </p:nvCxnSpPr>
        <p:spPr>
          <a:xfrm>
            <a:off x="8017438" y="4553242"/>
            <a:ext cx="898864" cy="885918"/>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0F27BB48-5070-41AF-983E-0EBE49B028A4}"/>
              </a:ext>
            </a:extLst>
          </p:cNvPr>
          <p:cNvCxnSpPr>
            <a:cxnSpLocks/>
            <a:stCxn id="71" idx="4"/>
            <a:endCxn id="80" idx="0"/>
          </p:cNvCxnSpPr>
          <p:nvPr/>
        </p:nvCxnSpPr>
        <p:spPr>
          <a:xfrm flipH="1">
            <a:off x="7328309" y="4553242"/>
            <a:ext cx="689129" cy="900827"/>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A76BA15D-A4BE-478A-B479-A6515FFACF32}"/>
              </a:ext>
            </a:extLst>
          </p:cNvPr>
          <p:cNvCxnSpPr>
            <a:cxnSpLocks/>
            <a:stCxn id="81" idx="4"/>
            <a:endCxn id="75" idx="0"/>
          </p:cNvCxnSpPr>
          <p:nvPr/>
        </p:nvCxnSpPr>
        <p:spPr>
          <a:xfrm>
            <a:off x="8916302" y="5818907"/>
            <a:ext cx="0" cy="506171"/>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ACD00BC5-824A-4A2E-9262-C85BBB1B22C5}"/>
              </a:ext>
            </a:extLst>
          </p:cNvPr>
          <p:cNvCxnSpPr>
            <a:cxnSpLocks/>
            <a:stCxn id="80" idx="4"/>
            <a:endCxn id="74" idx="0"/>
          </p:cNvCxnSpPr>
          <p:nvPr/>
        </p:nvCxnSpPr>
        <p:spPr>
          <a:xfrm>
            <a:off x="7328309" y="5833816"/>
            <a:ext cx="0" cy="493966"/>
          </a:xfrm>
          <a:prstGeom prst="line">
            <a:avLst/>
          </a:prstGeom>
        </p:spPr>
        <p:style>
          <a:lnRef idx="1">
            <a:schemeClr val="dk1"/>
          </a:lnRef>
          <a:fillRef idx="0">
            <a:schemeClr val="dk1"/>
          </a:fillRef>
          <a:effectRef idx="0">
            <a:schemeClr val="dk1"/>
          </a:effectRef>
          <a:fontRef idx="minor">
            <a:schemeClr val="tx1"/>
          </a:fontRef>
        </p:style>
      </p:cxnSp>
      <p:sp>
        <p:nvSpPr>
          <p:cNvPr id="80" name="Oval 79">
            <a:extLst>
              <a:ext uri="{FF2B5EF4-FFF2-40B4-BE49-F238E27FC236}">
                <a16:creationId xmlns:a16="http://schemas.microsoft.com/office/drawing/2014/main" id="{817DC7A3-A8F8-480F-A087-EC07B23215C1}"/>
              </a:ext>
            </a:extLst>
          </p:cNvPr>
          <p:cNvSpPr/>
          <p:nvPr/>
        </p:nvSpPr>
        <p:spPr>
          <a:xfrm>
            <a:off x="6569268" y="5454069"/>
            <a:ext cx="1518081" cy="379747"/>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Yüksek</a:t>
            </a:r>
            <a:endParaRPr lang="tr-TR" dirty="0"/>
          </a:p>
        </p:txBody>
      </p:sp>
      <p:sp>
        <p:nvSpPr>
          <p:cNvPr id="81" name="Oval 80">
            <a:extLst>
              <a:ext uri="{FF2B5EF4-FFF2-40B4-BE49-F238E27FC236}">
                <a16:creationId xmlns:a16="http://schemas.microsoft.com/office/drawing/2014/main" id="{6450231B-95A9-43AC-9D51-2C01BDAE6ADF}"/>
              </a:ext>
            </a:extLst>
          </p:cNvPr>
          <p:cNvSpPr/>
          <p:nvPr/>
        </p:nvSpPr>
        <p:spPr>
          <a:xfrm>
            <a:off x="8157261" y="5439160"/>
            <a:ext cx="1518081" cy="379747"/>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a:t>Normal</a:t>
            </a:r>
            <a:endParaRPr lang="tr-TR" dirty="0"/>
          </a:p>
        </p:txBody>
      </p:sp>
      <p:cxnSp>
        <p:nvCxnSpPr>
          <p:cNvPr id="82" name="Straight Connector 81">
            <a:extLst>
              <a:ext uri="{FF2B5EF4-FFF2-40B4-BE49-F238E27FC236}">
                <a16:creationId xmlns:a16="http://schemas.microsoft.com/office/drawing/2014/main" id="{50957190-B32D-4578-9D8B-8861C4386C4F}"/>
              </a:ext>
            </a:extLst>
          </p:cNvPr>
          <p:cNvCxnSpPr>
            <a:cxnSpLocks/>
            <a:stCxn id="6" idx="4"/>
            <a:endCxn id="71" idx="0"/>
          </p:cNvCxnSpPr>
          <p:nvPr/>
        </p:nvCxnSpPr>
        <p:spPr>
          <a:xfrm>
            <a:off x="8017438" y="3962550"/>
            <a:ext cx="0" cy="210945"/>
          </a:xfrm>
          <a:prstGeom prst="line">
            <a:avLst/>
          </a:prstGeom>
        </p:spPr>
        <p:style>
          <a:lnRef idx="1">
            <a:schemeClr val="dk1"/>
          </a:lnRef>
          <a:fillRef idx="0">
            <a:schemeClr val="dk1"/>
          </a:fillRef>
          <a:effectRef idx="0">
            <a:schemeClr val="dk1"/>
          </a:effectRef>
          <a:fontRef idx="minor">
            <a:schemeClr val="tx1"/>
          </a:fontRef>
        </p:style>
      </p:cxnSp>
      <p:sp>
        <p:nvSpPr>
          <p:cNvPr id="130" name="Rectangle 129">
            <a:extLst>
              <a:ext uri="{FF2B5EF4-FFF2-40B4-BE49-F238E27FC236}">
                <a16:creationId xmlns:a16="http://schemas.microsoft.com/office/drawing/2014/main" id="{D7DCE9FF-A8FF-467C-AFDA-338796D8F371}"/>
              </a:ext>
            </a:extLst>
          </p:cNvPr>
          <p:cNvSpPr/>
          <p:nvPr/>
        </p:nvSpPr>
        <p:spPr>
          <a:xfrm>
            <a:off x="1342006" y="558437"/>
            <a:ext cx="9726967" cy="923330"/>
          </a:xfrm>
          <a:prstGeom prst="rect">
            <a:avLst/>
          </a:prstGeom>
        </p:spPr>
        <p:txBody>
          <a:bodyPr wrap="square">
            <a:spAutoFit/>
          </a:bodyPr>
          <a:lstStyle/>
          <a:p>
            <a:r>
              <a:rPr lang="tr-TR" dirty="0">
                <a:solidFill>
                  <a:schemeClr val="bg2">
                    <a:lumMod val="50000"/>
                  </a:schemeClr>
                </a:solidFill>
              </a:rPr>
              <a:t>Hava Bulutlu ise Tenis oynuyoruz. İkinci aşamada HavaDurumu Güneşli olan durumlar seçilir. Güneşli olduğunda oynama ve oynamama durumları vardır. Bu durumda tekrar information Gain hesaplanır ve Rüzgar durumunun karar verici bir özellik olduğu görülür.</a:t>
            </a:r>
          </a:p>
        </p:txBody>
      </p:sp>
      <p:sp>
        <p:nvSpPr>
          <p:cNvPr id="131" name="Rectangle 130">
            <a:extLst>
              <a:ext uri="{FF2B5EF4-FFF2-40B4-BE49-F238E27FC236}">
                <a16:creationId xmlns:a16="http://schemas.microsoft.com/office/drawing/2014/main" id="{E702BE14-A8B3-4986-9DA7-63FEBD160C15}"/>
              </a:ext>
            </a:extLst>
          </p:cNvPr>
          <p:cNvSpPr/>
          <p:nvPr/>
        </p:nvSpPr>
        <p:spPr>
          <a:xfrm>
            <a:off x="3909040" y="1652093"/>
            <a:ext cx="3662551" cy="400110"/>
          </a:xfrm>
          <a:prstGeom prst="rect">
            <a:avLst/>
          </a:prstGeom>
        </p:spPr>
        <p:txBody>
          <a:bodyPr wrap="square">
            <a:spAutoFit/>
          </a:bodyPr>
          <a:lstStyle/>
          <a:p>
            <a:r>
              <a:rPr lang="en-US" sz="2000" dirty="0">
                <a:solidFill>
                  <a:schemeClr val="bg2">
                    <a:lumMod val="50000"/>
                  </a:schemeClr>
                </a:solidFill>
              </a:rPr>
              <a:t>Son Durum </a:t>
            </a:r>
            <a:r>
              <a:rPr lang="en-US" sz="2000" dirty="0" err="1">
                <a:solidFill>
                  <a:schemeClr val="bg2">
                    <a:lumMod val="50000"/>
                  </a:schemeClr>
                </a:solidFill>
              </a:rPr>
              <a:t>olara</a:t>
            </a:r>
            <a:r>
              <a:rPr lang="tr-TR" sz="2000" dirty="0">
                <a:solidFill>
                  <a:schemeClr val="bg2">
                    <a:lumMod val="50000"/>
                  </a:schemeClr>
                </a:solidFill>
              </a:rPr>
              <a:t>k</a:t>
            </a:r>
            <a:r>
              <a:rPr lang="en-US" sz="2000" dirty="0">
                <a:solidFill>
                  <a:schemeClr val="bg2">
                    <a:lumMod val="50000"/>
                  </a:schemeClr>
                </a:solidFill>
              </a:rPr>
              <a:t> </a:t>
            </a:r>
            <a:r>
              <a:rPr lang="tr-TR" sz="2000" dirty="0">
                <a:solidFill>
                  <a:schemeClr val="bg2">
                    <a:lumMod val="50000"/>
                  </a:schemeClr>
                </a:solidFill>
              </a:rPr>
              <a:t>a</a:t>
            </a:r>
            <a:r>
              <a:rPr lang="en-US" sz="2000" dirty="0" err="1">
                <a:solidFill>
                  <a:schemeClr val="bg2">
                    <a:lumMod val="50000"/>
                  </a:schemeClr>
                </a:solidFill>
              </a:rPr>
              <a:t>şadaki</a:t>
            </a:r>
            <a:r>
              <a:rPr lang="en-US" sz="2000" dirty="0">
                <a:solidFill>
                  <a:schemeClr val="bg2">
                    <a:lumMod val="50000"/>
                  </a:schemeClr>
                </a:solidFill>
              </a:rPr>
              <a:t> </a:t>
            </a:r>
            <a:r>
              <a:rPr lang="en-US" sz="2000" dirty="0" err="1">
                <a:solidFill>
                  <a:schemeClr val="bg2">
                    <a:lumMod val="50000"/>
                  </a:schemeClr>
                </a:solidFill>
              </a:rPr>
              <a:t>gibidir</a:t>
            </a:r>
            <a:endParaRPr lang="tr-TR" sz="2000" dirty="0">
              <a:solidFill>
                <a:schemeClr val="bg2">
                  <a:lumMod val="50000"/>
                </a:schemeClr>
              </a:solidFill>
            </a:endParaRPr>
          </a:p>
        </p:txBody>
      </p:sp>
      <p:sp>
        <p:nvSpPr>
          <p:cNvPr id="132" name="Rectangle 131">
            <a:extLst>
              <a:ext uri="{FF2B5EF4-FFF2-40B4-BE49-F238E27FC236}">
                <a16:creationId xmlns:a16="http://schemas.microsoft.com/office/drawing/2014/main" id="{35460AED-021D-49AF-BBE9-ACB21FE1EFE9}"/>
              </a:ext>
            </a:extLst>
          </p:cNvPr>
          <p:cNvSpPr/>
          <p:nvPr/>
        </p:nvSpPr>
        <p:spPr>
          <a:xfrm>
            <a:off x="2224204" y="4842662"/>
            <a:ext cx="2874703" cy="523220"/>
          </a:xfrm>
          <a:prstGeom prst="rect">
            <a:avLst/>
          </a:prstGeom>
          <a:solidFill>
            <a:schemeClr val="accent5">
              <a:lumMod val="60000"/>
              <a:lumOff val="40000"/>
            </a:schemeClr>
          </a:solidFill>
        </p:spPr>
        <p:txBody>
          <a:bodyPr wrap="square">
            <a:spAutoFit/>
          </a:bodyPr>
          <a:lstStyle/>
          <a:p>
            <a:r>
              <a:rPr lang="tr-TR" sz="1400" b="1" dirty="0">
                <a:solidFill>
                  <a:srgbClr val="212529"/>
                </a:solidFill>
                <a:latin typeface="-apple-system"/>
              </a:rPr>
              <a:t>Rüzgar var ise oynayamıyoruz 🙁 </a:t>
            </a:r>
          </a:p>
          <a:p>
            <a:r>
              <a:rPr lang="tr-TR" sz="1400" b="1" dirty="0">
                <a:solidFill>
                  <a:srgbClr val="212529"/>
                </a:solidFill>
                <a:latin typeface="-apple-system"/>
              </a:rPr>
              <a:t>Rüzgar yok ise oynayabiliyoruz 🙂</a:t>
            </a:r>
            <a:endParaRPr lang="tr-TR" sz="1400" b="1" dirty="0"/>
          </a:p>
        </p:txBody>
      </p:sp>
      <p:sp>
        <p:nvSpPr>
          <p:cNvPr id="144" name="Rectangle 143">
            <a:extLst>
              <a:ext uri="{FF2B5EF4-FFF2-40B4-BE49-F238E27FC236}">
                <a16:creationId xmlns:a16="http://schemas.microsoft.com/office/drawing/2014/main" id="{4F18F273-5808-4A64-B82D-5D22FBEE3C68}"/>
              </a:ext>
            </a:extLst>
          </p:cNvPr>
          <p:cNvSpPr/>
          <p:nvPr/>
        </p:nvSpPr>
        <p:spPr>
          <a:xfrm>
            <a:off x="6686900" y="4842662"/>
            <a:ext cx="2940722" cy="523220"/>
          </a:xfrm>
          <a:prstGeom prst="rect">
            <a:avLst/>
          </a:prstGeom>
          <a:solidFill>
            <a:schemeClr val="accent5">
              <a:lumMod val="60000"/>
              <a:lumOff val="40000"/>
            </a:schemeClr>
          </a:solidFill>
        </p:spPr>
        <p:txBody>
          <a:bodyPr wrap="square">
            <a:spAutoFit/>
          </a:bodyPr>
          <a:lstStyle/>
          <a:p>
            <a:r>
              <a:rPr lang="en-US" sz="1400" b="1" dirty="0" err="1">
                <a:solidFill>
                  <a:srgbClr val="212529"/>
                </a:solidFill>
                <a:latin typeface="-apple-system"/>
              </a:rPr>
              <a:t>Nem</a:t>
            </a:r>
            <a:r>
              <a:rPr lang="en-US" sz="1400" b="1" dirty="0">
                <a:solidFill>
                  <a:srgbClr val="212529"/>
                </a:solidFill>
                <a:latin typeface="-apple-system"/>
              </a:rPr>
              <a:t> y</a:t>
            </a:r>
            <a:r>
              <a:rPr lang="tr-TR" sz="1400" b="1" dirty="0">
                <a:solidFill>
                  <a:srgbClr val="212529"/>
                </a:solidFill>
                <a:latin typeface="-apple-system"/>
              </a:rPr>
              <a:t>ü</a:t>
            </a:r>
            <a:r>
              <a:rPr lang="en-US" sz="1400" b="1" dirty="0" err="1">
                <a:solidFill>
                  <a:srgbClr val="212529"/>
                </a:solidFill>
                <a:latin typeface="-apple-system"/>
              </a:rPr>
              <a:t>ksek</a:t>
            </a:r>
            <a:r>
              <a:rPr lang="en-US" sz="1400" b="1" dirty="0">
                <a:solidFill>
                  <a:srgbClr val="212529"/>
                </a:solidFill>
                <a:latin typeface="-apple-system"/>
              </a:rPr>
              <a:t> </a:t>
            </a:r>
            <a:r>
              <a:rPr lang="tr-TR" sz="1400" b="1" dirty="0">
                <a:solidFill>
                  <a:srgbClr val="212529"/>
                </a:solidFill>
                <a:latin typeface="-apple-system"/>
              </a:rPr>
              <a:t>ise oynayamıyoruz 🙁 </a:t>
            </a:r>
          </a:p>
          <a:p>
            <a:r>
              <a:rPr lang="en-US" sz="1400" b="1" dirty="0" err="1">
                <a:solidFill>
                  <a:srgbClr val="212529"/>
                </a:solidFill>
                <a:latin typeface="-apple-system"/>
              </a:rPr>
              <a:t>Nem</a:t>
            </a:r>
            <a:r>
              <a:rPr lang="tr-TR" sz="1400" b="1" dirty="0">
                <a:solidFill>
                  <a:srgbClr val="212529"/>
                </a:solidFill>
                <a:latin typeface="-apple-system"/>
              </a:rPr>
              <a:t> </a:t>
            </a:r>
            <a:r>
              <a:rPr lang="en-US" sz="1400" b="1" dirty="0">
                <a:solidFill>
                  <a:srgbClr val="212529"/>
                </a:solidFill>
                <a:latin typeface="-apple-system"/>
              </a:rPr>
              <a:t>normal</a:t>
            </a:r>
            <a:r>
              <a:rPr lang="tr-TR" sz="1400" b="1" dirty="0">
                <a:solidFill>
                  <a:srgbClr val="212529"/>
                </a:solidFill>
                <a:latin typeface="-apple-system"/>
              </a:rPr>
              <a:t> ise oynayabiliyoruz 🙂</a:t>
            </a:r>
            <a:endParaRPr lang="tr-TR" sz="1400" b="1" dirty="0"/>
          </a:p>
        </p:txBody>
      </p:sp>
      <p:sp>
        <p:nvSpPr>
          <p:cNvPr id="145" name="Rectangle 144">
            <a:extLst>
              <a:ext uri="{FF2B5EF4-FFF2-40B4-BE49-F238E27FC236}">
                <a16:creationId xmlns:a16="http://schemas.microsoft.com/office/drawing/2014/main" id="{5B54CA0C-7242-42AE-BAB9-CFA4D05B2A34}"/>
              </a:ext>
            </a:extLst>
          </p:cNvPr>
          <p:cNvSpPr/>
          <p:nvPr/>
        </p:nvSpPr>
        <p:spPr>
          <a:xfrm>
            <a:off x="4601755" y="3051547"/>
            <a:ext cx="2648767" cy="400110"/>
          </a:xfrm>
          <a:prstGeom prst="rect">
            <a:avLst/>
          </a:prstGeom>
          <a:solidFill>
            <a:schemeClr val="accent4">
              <a:lumMod val="60000"/>
              <a:lumOff val="40000"/>
            </a:schemeClr>
          </a:solidFill>
        </p:spPr>
        <p:txBody>
          <a:bodyPr wrap="square">
            <a:spAutoFit/>
          </a:bodyPr>
          <a:lstStyle/>
          <a:p>
            <a:pPr algn="ctr"/>
            <a:r>
              <a:rPr lang="tr-TR" sz="1000" b="1" dirty="0">
                <a:solidFill>
                  <a:srgbClr val="212529"/>
                </a:solidFill>
                <a:latin typeface="-apple-system"/>
              </a:rPr>
              <a:t>Özyinelemeli bir şekilde yaprak kalmayıncaya kadar ID3 algoritması devam eder.</a:t>
            </a:r>
            <a:endParaRPr lang="tr-TR" sz="1000" dirty="0"/>
          </a:p>
        </p:txBody>
      </p:sp>
    </p:spTree>
    <p:extLst>
      <p:ext uri="{BB962C8B-B14F-4D97-AF65-F5344CB8AC3E}">
        <p14:creationId xmlns:p14="http://schemas.microsoft.com/office/powerpoint/2010/main" val="779243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38A8A-CF55-438A-BEED-13CCE1E757F6}"/>
              </a:ext>
            </a:extLst>
          </p:cNvPr>
          <p:cNvSpPr>
            <a:spLocks noGrp="1"/>
          </p:cNvSpPr>
          <p:nvPr>
            <p:ph type="title"/>
          </p:nvPr>
        </p:nvSpPr>
        <p:spPr>
          <a:xfrm>
            <a:off x="1143001" y="458721"/>
            <a:ext cx="9905998" cy="784154"/>
          </a:xfrm>
        </p:spPr>
        <p:txBody>
          <a:bodyPr>
            <a:normAutofit fontScale="90000"/>
          </a:bodyPr>
          <a:lstStyle/>
          <a:p>
            <a:br>
              <a:rPr lang="en-US" b="1" dirty="0">
                <a:solidFill>
                  <a:srgbClr val="FF0000"/>
                </a:solidFill>
              </a:rPr>
            </a:br>
            <a:br>
              <a:rPr lang="en-US" b="1" dirty="0">
                <a:solidFill>
                  <a:srgbClr val="FF0000"/>
                </a:solidFill>
              </a:rPr>
            </a:br>
            <a:r>
              <a:rPr lang="tr-TR" b="1" dirty="0">
                <a:solidFill>
                  <a:srgbClr val="FF0000"/>
                </a:solidFill>
              </a:rPr>
              <a:t>Overfitting(Aşırı Uyum)</a:t>
            </a:r>
            <a:br>
              <a:rPr lang="tr-TR" dirty="0">
                <a:solidFill>
                  <a:srgbClr val="FF0000"/>
                </a:solidFill>
              </a:rPr>
            </a:br>
            <a:br>
              <a:rPr lang="tr-TR" dirty="0">
                <a:solidFill>
                  <a:srgbClr val="FF0000"/>
                </a:solidFill>
              </a:rPr>
            </a:br>
            <a:endParaRPr lang="tr-TR" dirty="0">
              <a:solidFill>
                <a:srgbClr val="FF0000"/>
              </a:solidFill>
            </a:endParaRPr>
          </a:p>
        </p:txBody>
      </p:sp>
      <p:sp>
        <p:nvSpPr>
          <p:cNvPr id="3" name="Content Placeholder 2">
            <a:extLst>
              <a:ext uri="{FF2B5EF4-FFF2-40B4-BE49-F238E27FC236}">
                <a16:creationId xmlns:a16="http://schemas.microsoft.com/office/drawing/2014/main" id="{7C8C4ADA-8BDC-4394-8D2B-4AED8F0B4E76}"/>
              </a:ext>
            </a:extLst>
          </p:cNvPr>
          <p:cNvSpPr>
            <a:spLocks noGrp="1"/>
          </p:cNvSpPr>
          <p:nvPr>
            <p:ph idx="1"/>
          </p:nvPr>
        </p:nvSpPr>
        <p:spPr>
          <a:xfrm>
            <a:off x="973530" y="1260631"/>
            <a:ext cx="10244939" cy="4902455"/>
          </a:xfrm>
        </p:spPr>
        <p:txBody>
          <a:bodyPr>
            <a:normAutofit fontScale="70000" lnSpcReduction="20000"/>
          </a:bodyPr>
          <a:lstStyle/>
          <a:p>
            <a:r>
              <a:rPr lang="tr-TR" dirty="0">
                <a:solidFill>
                  <a:schemeClr val="bg1"/>
                </a:solidFill>
              </a:rPr>
              <a:t>Overfitting karar ağacı modelleri ve diğer pek çok tahmin modeli için önemli bir sorundur. Öğrenme algoritması etkileyecek şekilde eğitim seti hatalarını azaltmaya devam edildiğinde overfitting olur. Bir karar ağaç inşasında overfitting’ten kaçınmak için genelde iki yaklaşım kullanılır.</a:t>
            </a:r>
          </a:p>
          <a:p>
            <a:r>
              <a:rPr lang="tr-TR" dirty="0" err="1">
                <a:solidFill>
                  <a:schemeClr val="bg1"/>
                </a:solidFill>
              </a:rPr>
              <a:t>Pre-pruning</a:t>
            </a:r>
            <a:r>
              <a:rPr lang="tr-TR" dirty="0">
                <a:solidFill>
                  <a:schemeClr val="bg1"/>
                </a:solidFill>
              </a:rPr>
              <a:t> (ön-budama): Sınırlandırma işleminde önce ağacın büyümesini durdurmak.</a:t>
            </a:r>
          </a:p>
          <a:p>
            <a:r>
              <a:rPr lang="tr-TR" dirty="0">
                <a:solidFill>
                  <a:schemeClr val="bg1"/>
                </a:solidFill>
              </a:rPr>
              <a:t>Post-</a:t>
            </a:r>
            <a:r>
              <a:rPr lang="tr-TR" dirty="0" err="1">
                <a:solidFill>
                  <a:schemeClr val="bg1"/>
                </a:solidFill>
              </a:rPr>
              <a:t>pruning</a:t>
            </a:r>
            <a:r>
              <a:rPr lang="tr-TR" dirty="0">
                <a:solidFill>
                  <a:schemeClr val="bg1"/>
                </a:solidFill>
              </a:rPr>
              <a:t> (arka-budama): öncelikle tüm ağacı oluşturup daha sonra ağaçtaki gereksiz kısımları çıkarmak.</a:t>
            </a:r>
          </a:p>
          <a:p>
            <a:r>
              <a:rPr lang="tr-TR" dirty="0">
                <a:solidFill>
                  <a:schemeClr val="bg1"/>
                </a:solidFill>
              </a:rPr>
              <a:t>Uygulamada ne zaman pruning (budama) işleminin yapılacağını belirlemedeki zorluk sebebiyle ilk yaklaşım pek kullanılmaz. İkinci yaklaşım çok daha başarılıdır. Bu yaklaşım aşağıdaki adımlara dikkat edilmelidir:</a:t>
            </a:r>
          </a:p>
          <a:p>
            <a:r>
              <a:rPr lang="tr-TR" dirty="0">
                <a:solidFill>
                  <a:schemeClr val="bg1"/>
                </a:solidFill>
              </a:rPr>
              <a:t>Budama işlemine karar vermek için eğitim verisinden farklı bir veri seti kullanmak. Bu veri setine doğrulama veri seti (validation dataset) denir. Validation dataset gereksiz düğümlere karar vermek için kullanılır.</a:t>
            </a:r>
          </a:p>
          <a:p>
            <a:r>
              <a:rPr lang="tr-TR" dirty="0">
                <a:solidFill>
                  <a:schemeClr val="bg1"/>
                </a:solidFill>
              </a:rPr>
              <a:t>Bir karar ağacı elde ettikten sonra, hata tahmini (error estimation) ve önem testi (Significance testing – Chi Square Testing) gibi istatiksel metotlar kullanarak eğitim verisi üzerinde budama ve genişleme (expanding – ağaça yeni node’lar ekleme) olup olmayacağına karar verilir.</a:t>
            </a:r>
          </a:p>
          <a:p>
            <a:r>
              <a:rPr lang="tr-TR" dirty="0">
                <a:solidFill>
                  <a:schemeClr val="bg1"/>
                </a:solidFill>
              </a:rPr>
              <a:t>Minimum Description Length principle: karar ağacı ile eğitim veri seti arasında bir ölçüdür. Boyut(tree) + Boyut(sınıflanamayan(tree)) minimize olduğunda ağaç büyümesini durdurma.</a:t>
            </a:r>
          </a:p>
          <a:p>
            <a:endParaRPr lang="tr-TR" dirty="0">
              <a:solidFill>
                <a:schemeClr val="bg1"/>
              </a:solidFill>
            </a:endParaRPr>
          </a:p>
        </p:txBody>
      </p:sp>
    </p:spTree>
    <p:extLst>
      <p:ext uri="{BB962C8B-B14F-4D97-AF65-F5344CB8AC3E}">
        <p14:creationId xmlns:p14="http://schemas.microsoft.com/office/powerpoint/2010/main" val="1398279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23D76-C7D9-47C9-845E-9AC5DB603AE0}"/>
              </a:ext>
            </a:extLst>
          </p:cNvPr>
          <p:cNvSpPr>
            <a:spLocks noGrp="1"/>
          </p:cNvSpPr>
          <p:nvPr>
            <p:ph type="title"/>
          </p:nvPr>
        </p:nvSpPr>
        <p:spPr>
          <a:xfrm>
            <a:off x="1143001" y="126287"/>
            <a:ext cx="9905998" cy="1478570"/>
          </a:xfrm>
        </p:spPr>
        <p:txBody>
          <a:bodyPr/>
          <a:lstStyle/>
          <a:p>
            <a:r>
              <a:rPr lang="en-US" dirty="0" err="1">
                <a:solidFill>
                  <a:srgbClr val="FF0000"/>
                </a:solidFill>
                <a:latin typeface="Bahnschrift Light" panose="020B0502040204020203" pitchFamily="34" charset="0"/>
              </a:rPr>
              <a:t>Avantajları</a:t>
            </a:r>
            <a:endParaRPr lang="tr-TR" dirty="0">
              <a:solidFill>
                <a:srgbClr val="FF0000"/>
              </a:solidFill>
            </a:endParaRPr>
          </a:p>
        </p:txBody>
      </p:sp>
      <p:sp>
        <p:nvSpPr>
          <p:cNvPr id="5" name="Content Placeholder 4">
            <a:extLst>
              <a:ext uri="{FF2B5EF4-FFF2-40B4-BE49-F238E27FC236}">
                <a16:creationId xmlns:a16="http://schemas.microsoft.com/office/drawing/2014/main" id="{BF99A639-BE78-4BBA-B986-5C939F977CAA}"/>
              </a:ext>
            </a:extLst>
          </p:cNvPr>
          <p:cNvSpPr>
            <a:spLocks noGrp="1"/>
          </p:cNvSpPr>
          <p:nvPr>
            <p:ph idx="1"/>
          </p:nvPr>
        </p:nvSpPr>
        <p:spPr>
          <a:xfrm>
            <a:off x="883959" y="1459875"/>
            <a:ext cx="10657011" cy="4204079"/>
          </a:xfrm>
        </p:spPr>
        <p:txBody>
          <a:bodyPr>
            <a:normAutofit/>
          </a:bodyPr>
          <a:lstStyle/>
          <a:p>
            <a:r>
              <a:rPr lang="tr-TR" sz="1800" dirty="0">
                <a:solidFill>
                  <a:schemeClr val="bg1">
                    <a:lumMod val="95000"/>
                    <a:lumOff val="5000"/>
                  </a:schemeClr>
                </a:solidFill>
              </a:rPr>
              <a:t>Diğer algoritmalara kıyasla karar ağaçları ön işleme sırasında veri hazırlama için daha az çaba gerektirir.</a:t>
            </a:r>
          </a:p>
          <a:p>
            <a:endParaRPr lang="tr-TR" sz="1800" dirty="0">
              <a:solidFill>
                <a:schemeClr val="bg1">
                  <a:lumMod val="95000"/>
                  <a:lumOff val="5000"/>
                </a:schemeClr>
              </a:solidFill>
            </a:endParaRPr>
          </a:p>
          <a:p>
            <a:r>
              <a:rPr lang="tr-TR" sz="1800" dirty="0">
                <a:solidFill>
                  <a:schemeClr val="bg1">
                    <a:lumMod val="95000"/>
                    <a:lumOff val="5000"/>
                  </a:schemeClr>
                </a:solidFill>
              </a:rPr>
              <a:t>Anlaşılır kurallar üretebilir.</a:t>
            </a:r>
          </a:p>
          <a:p>
            <a:endParaRPr lang="tr-TR" sz="1800" dirty="0">
              <a:solidFill>
                <a:schemeClr val="bg1">
                  <a:lumMod val="95000"/>
                  <a:lumOff val="5000"/>
                </a:schemeClr>
              </a:solidFill>
            </a:endParaRPr>
          </a:p>
          <a:p>
            <a:r>
              <a:rPr lang="tr-TR" sz="1800" dirty="0">
                <a:solidFill>
                  <a:schemeClr val="bg1">
                    <a:lumMod val="95000"/>
                    <a:lumOff val="5000"/>
                  </a:schemeClr>
                </a:solidFill>
              </a:rPr>
              <a:t>Verilerin normalleştirilmesini ve ölçeklendirilmesini gerektirmez.</a:t>
            </a:r>
          </a:p>
          <a:p>
            <a:endParaRPr lang="tr-TR" sz="1800" dirty="0">
              <a:solidFill>
                <a:schemeClr val="bg1">
                  <a:lumMod val="95000"/>
                  <a:lumOff val="5000"/>
                </a:schemeClr>
              </a:solidFill>
            </a:endParaRPr>
          </a:p>
          <a:p>
            <a:r>
              <a:rPr lang="tr-TR" sz="1800" dirty="0">
                <a:solidFill>
                  <a:schemeClr val="bg1">
                    <a:lumMod val="95000"/>
                    <a:lumOff val="5000"/>
                  </a:schemeClr>
                </a:solidFill>
              </a:rPr>
              <a:t>Verilerdeki eksik değerler karar ağacı oluşturma sürecini önemli ölçüde etkilemez.</a:t>
            </a:r>
          </a:p>
          <a:p>
            <a:endParaRPr lang="tr-TR" sz="1800" dirty="0">
              <a:solidFill>
                <a:schemeClr val="bg1">
                  <a:lumMod val="95000"/>
                  <a:lumOff val="5000"/>
                </a:schemeClr>
              </a:solidFill>
            </a:endParaRPr>
          </a:p>
          <a:p>
            <a:r>
              <a:rPr lang="tr-TR" sz="1800" dirty="0">
                <a:solidFill>
                  <a:schemeClr val="bg1">
                    <a:lumMod val="95000"/>
                    <a:lumOff val="5000"/>
                  </a:schemeClr>
                </a:solidFill>
              </a:rPr>
              <a:t>Karar ağacı modellerini, teknik ekiplere ve paydaşlara açıklanması kolaydır.</a:t>
            </a:r>
          </a:p>
        </p:txBody>
      </p:sp>
    </p:spTree>
    <p:extLst>
      <p:ext uri="{BB962C8B-B14F-4D97-AF65-F5344CB8AC3E}">
        <p14:creationId xmlns:p14="http://schemas.microsoft.com/office/powerpoint/2010/main" val="3941173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53852-6279-47CB-A415-74857E514A6F}"/>
              </a:ext>
            </a:extLst>
          </p:cNvPr>
          <p:cNvSpPr>
            <a:spLocks noGrp="1"/>
          </p:cNvSpPr>
          <p:nvPr>
            <p:ph type="title"/>
          </p:nvPr>
        </p:nvSpPr>
        <p:spPr>
          <a:xfrm>
            <a:off x="1372231" y="467598"/>
            <a:ext cx="9905998" cy="571090"/>
          </a:xfrm>
        </p:spPr>
        <p:txBody>
          <a:bodyPr>
            <a:normAutofit fontScale="90000"/>
          </a:bodyPr>
          <a:lstStyle/>
          <a:p>
            <a:r>
              <a:rPr lang="en-US" dirty="0" err="1">
                <a:solidFill>
                  <a:srgbClr val="FF0000"/>
                </a:solidFill>
                <a:latin typeface="Bahnschrift Light" panose="020B0502040204020203" pitchFamily="34" charset="0"/>
              </a:rPr>
              <a:t>Dezavantajları</a:t>
            </a:r>
            <a:endParaRPr lang="tr-TR" dirty="0">
              <a:solidFill>
                <a:srgbClr val="FF0000"/>
              </a:solidFill>
            </a:endParaRPr>
          </a:p>
        </p:txBody>
      </p:sp>
      <p:sp>
        <p:nvSpPr>
          <p:cNvPr id="3" name="Content Placeholder 2">
            <a:extLst>
              <a:ext uri="{FF2B5EF4-FFF2-40B4-BE49-F238E27FC236}">
                <a16:creationId xmlns:a16="http://schemas.microsoft.com/office/drawing/2014/main" id="{32F1DF7E-A744-4C55-BB43-C4570BCE2D4B}"/>
              </a:ext>
            </a:extLst>
          </p:cNvPr>
          <p:cNvSpPr>
            <a:spLocks noGrp="1"/>
          </p:cNvSpPr>
          <p:nvPr>
            <p:ph idx="1"/>
          </p:nvPr>
        </p:nvSpPr>
        <p:spPr>
          <a:xfrm>
            <a:off x="1141411" y="1207363"/>
            <a:ext cx="10204251" cy="5422736"/>
          </a:xfrm>
        </p:spPr>
        <p:txBody>
          <a:bodyPr>
            <a:normAutofit fontScale="85000" lnSpcReduction="10000"/>
          </a:bodyPr>
          <a:lstStyle/>
          <a:p>
            <a:r>
              <a:rPr lang="tr-TR" dirty="0">
                <a:solidFill>
                  <a:schemeClr val="bg1">
                    <a:lumMod val="95000"/>
                    <a:lumOff val="5000"/>
                  </a:schemeClr>
                </a:solidFill>
              </a:rPr>
              <a:t>Verilerdeki küçük bir değişiklik karar ağacının yapısında büyük bir değişikliğe neden olarak kararsızlığa neden olabilir.</a:t>
            </a:r>
          </a:p>
          <a:p>
            <a:endParaRPr lang="tr-TR" dirty="0">
              <a:solidFill>
                <a:schemeClr val="bg1">
                  <a:lumMod val="95000"/>
                  <a:lumOff val="5000"/>
                </a:schemeClr>
              </a:solidFill>
            </a:endParaRPr>
          </a:p>
          <a:p>
            <a:r>
              <a:rPr lang="tr-TR" dirty="0">
                <a:solidFill>
                  <a:schemeClr val="bg1">
                    <a:lumMod val="95000"/>
                    <a:lumOff val="5000"/>
                  </a:schemeClr>
                </a:solidFill>
              </a:rPr>
              <a:t>Bir Karar ağacı için bazen hesaplama diğer algoritmalara kıyasla çok daha karmaşık olabilir.</a:t>
            </a:r>
          </a:p>
          <a:p>
            <a:endParaRPr lang="tr-TR" dirty="0">
              <a:solidFill>
                <a:schemeClr val="bg1">
                  <a:lumMod val="95000"/>
                  <a:lumOff val="5000"/>
                </a:schemeClr>
              </a:solidFill>
            </a:endParaRPr>
          </a:p>
          <a:p>
            <a:r>
              <a:rPr lang="tr-TR" dirty="0">
                <a:solidFill>
                  <a:schemeClr val="bg1">
                    <a:lumMod val="95000"/>
                    <a:lumOff val="5000"/>
                  </a:schemeClr>
                </a:solidFill>
              </a:rPr>
              <a:t>Karar ağacı genellikle modeli eğitmek için daha uzun zaman gerektirir.</a:t>
            </a:r>
          </a:p>
          <a:p>
            <a:endParaRPr lang="tr-TR" dirty="0">
              <a:solidFill>
                <a:schemeClr val="bg1">
                  <a:lumMod val="95000"/>
                  <a:lumOff val="5000"/>
                </a:schemeClr>
              </a:solidFill>
            </a:endParaRPr>
          </a:p>
          <a:p>
            <a:r>
              <a:rPr lang="tr-TR" dirty="0">
                <a:solidFill>
                  <a:schemeClr val="bg1">
                    <a:lumMod val="95000"/>
                    <a:lumOff val="5000"/>
                  </a:schemeClr>
                </a:solidFill>
              </a:rPr>
              <a:t>Karar ağacı eğitimi karmaşıklık ve alınan zaman daha fazla olduğundan nispeten pahalıdır.</a:t>
            </a:r>
          </a:p>
          <a:p>
            <a:endParaRPr lang="tr-TR" dirty="0">
              <a:solidFill>
                <a:schemeClr val="bg1">
                  <a:lumMod val="95000"/>
                  <a:lumOff val="5000"/>
                </a:schemeClr>
              </a:solidFill>
            </a:endParaRPr>
          </a:p>
          <a:p>
            <a:r>
              <a:rPr lang="tr-TR" dirty="0">
                <a:solidFill>
                  <a:schemeClr val="bg1">
                    <a:lumMod val="95000"/>
                    <a:lumOff val="5000"/>
                  </a:schemeClr>
                </a:solidFill>
              </a:rPr>
              <a:t>Karar Ağacı algoritması regresyon uygulamak ve sürekli değerleri tahmin etmek için yetersizdir.</a:t>
            </a:r>
          </a:p>
        </p:txBody>
      </p:sp>
    </p:spTree>
    <p:extLst>
      <p:ext uri="{BB962C8B-B14F-4D97-AF65-F5344CB8AC3E}">
        <p14:creationId xmlns:p14="http://schemas.microsoft.com/office/powerpoint/2010/main" val="690515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A530-8629-4C43-B500-034693FBF5FC}"/>
              </a:ext>
            </a:extLst>
          </p:cNvPr>
          <p:cNvSpPr>
            <a:spLocks noGrp="1"/>
          </p:cNvSpPr>
          <p:nvPr>
            <p:ph type="title"/>
          </p:nvPr>
        </p:nvSpPr>
        <p:spPr/>
        <p:txBody>
          <a:bodyPr/>
          <a:lstStyle/>
          <a:p>
            <a:r>
              <a:rPr lang="tr-TR" b="1" dirty="0">
                <a:solidFill>
                  <a:srgbClr val="FF0000"/>
                </a:solidFill>
              </a:rPr>
              <a:t>Referans</a:t>
            </a:r>
            <a:br>
              <a:rPr lang="tr-TR" dirty="0">
                <a:solidFill>
                  <a:srgbClr val="FF0000"/>
                </a:solidFill>
              </a:rPr>
            </a:br>
            <a:endParaRPr lang="tr-TR" dirty="0">
              <a:solidFill>
                <a:srgbClr val="FF0000"/>
              </a:solidFill>
            </a:endParaRPr>
          </a:p>
        </p:txBody>
      </p:sp>
      <p:sp>
        <p:nvSpPr>
          <p:cNvPr id="3" name="Content Placeholder 2">
            <a:extLst>
              <a:ext uri="{FF2B5EF4-FFF2-40B4-BE49-F238E27FC236}">
                <a16:creationId xmlns:a16="http://schemas.microsoft.com/office/drawing/2014/main" id="{0C781A78-C4A9-41FD-8DE7-EBFDA584B9FB}"/>
              </a:ext>
            </a:extLst>
          </p:cNvPr>
          <p:cNvSpPr>
            <a:spLocks noGrp="1"/>
          </p:cNvSpPr>
          <p:nvPr>
            <p:ph idx="1"/>
          </p:nvPr>
        </p:nvSpPr>
        <p:spPr>
          <a:xfrm>
            <a:off x="1141412" y="2249487"/>
            <a:ext cx="10248638" cy="1825363"/>
          </a:xfrm>
        </p:spPr>
        <p:txBody>
          <a:bodyPr>
            <a:normAutofit fontScale="70000" lnSpcReduction="20000"/>
          </a:bodyPr>
          <a:lstStyle/>
          <a:p>
            <a:r>
              <a:rPr lang="tr-TR" dirty="0">
                <a:solidFill>
                  <a:schemeClr val="bg1"/>
                </a:solidFill>
                <a:hlinkClick r:id="rId2">
                  <a:extLst>
                    <a:ext uri="{A12FA001-AC4F-418D-AE19-62706E023703}">
                      <ahyp:hlinkClr xmlns:ahyp="http://schemas.microsoft.com/office/drawing/2018/hyperlinkcolor" val="tx"/>
                    </a:ext>
                  </a:extLst>
                </a:hlinkClick>
              </a:rPr>
              <a:t>http://bilgisayarkavramlari.sadievrenseker.com/2008/12/17/entropi-entropy/</a:t>
            </a:r>
            <a:endParaRPr lang="tr-TR" dirty="0">
              <a:solidFill>
                <a:schemeClr val="bg1"/>
              </a:solidFill>
            </a:endParaRPr>
          </a:p>
          <a:p>
            <a:r>
              <a:rPr lang="tr-TR" dirty="0">
                <a:solidFill>
                  <a:schemeClr val="bg1"/>
                </a:solidFill>
                <a:hlinkClick r:id="rId3">
                  <a:extLst>
                    <a:ext uri="{A12FA001-AC4F-418D-AE19-62706E023703}">
                      <ahyp:hlinkClr xmlns:ahyp="http://schemas.microsoft.com/office/drawing/2018/hyperlinkcolor" val="tx"/>
                    </a:ext>
                  </a:extLst>
                </a:hlinkClick>
              </a:rPr>
              <a:t>http://www.saedsayad.com/decision_tree.htm</a:t>
            </a:r>
            <a:endParaRPr lang="tr-TR" dirty="0">
              <a:solidFill>
                <a:schemeClr val="bg1"/>
              </a:solidFill>
            </a:endParaRPr>
          </a:p>
          <a:p>
            <a:r>
              <a:rPr lang="tr-TR" dirty="0">
                <a:solidFill>
                  <a:schemeClr val="bg1"/>
                </a:solidFill>
                <a:hlinkClick r:id="rId4">
                  <a:extLst>
                    <a:ext uri="{A12FA001-AC4F-418D-AE19-62706E023703}">
                      <ahyp:hlinkClr xmlns:ahyp="http://schemas.microsoft.com/office/drawing/2018/hyperlinkcolor" val="tx"/>
                    </a:ext>
                  </a:extLst>
                </a:hlinkClick>
              </a:rPr>
              <a:t>https://www.geeksforgeeks.org/decision-tree/</a:t>
            </a:r>
            <a:endParaRPr lang="en-US" dirty="0">
              <a:solidFill>
                <a:schemeClr val="bg1"/>
              </a:solidFill>
            </a:endParaRPr>
          </a:p>
          <a:p>
            <a:r>
              <a:rPr lang="tr-TR" dirty="0">
                <a:solidFill>
                  <a:schemeClr val="bg1"/>
                </a:solidFill>
              </a:rPr>
              <a:t>Middendorf M, Kundaje A, Wiggins C, Freund Y, Leslie C. Predicting genetic regulatory response using classification. Bioinformatics. 2004</a:t>
            </a:r>
          </a:p>
        </p:txBody>
      </p:sp>
    </p:spTree>
    <p:extLst>
      <p:ext uri="{BB962C8B-B14F-4D97-AF65-F5344CB8AC3E}">
        <p14:creationId xmlns:p14="http://schemas.microsoft.com/office/powerpoint/2010/main" val="1900213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07E04DF-10FB-460F-B270-FC9066BB8A2B}"/>
              </a:ext>
            </a:extLst>
          </p:cNvPr>
          <p:cNvSpPr/>
          <p:nvPr/>
        </p:nvSpPr>
        <p:spPr>
          <a:xfrm>
            <a:off x="1287261" y="1313895"/>
            <a:ext cx="8806650" cy="2862322"/>
          </a:xfrm>
          <a:prstGeom prst="rect">
            <a:avLst/>
          </a:prstGeom>
        </p:spPr>
        <p:txBody>
          <a:bodyPr wrap="square">
            <a:spAutoFit/>
          </a:bodyPr>
          <a:lstStyle/>
          <a:p>
            <a:pPr marL="285750" indent="-285750">
              <a:buFont typeface="Wingdings" panose="05000000000000000000" pitchFamily="2" charset="2"/>
              <a:buChar char="v"/>
            </a:pPr>
            <a:r>
              <a:rPr lang="tr-TR" sz="2000" dirty="0">
                <a:solidFill>
                  <a:schemeClr val="bg1">
                    <a:lumMod val="95000"/>
                    <a:lumOff val="5000"/>
                  </a:schemeClr>
                </a:solidFill>
              </a:rPr>
              <a:t>14. yüzyıl filozofu </a:t>
            </a:r>
            <a:r>
              <a:rPr lang="en-US" sz="2000" dirty="0">
                <a:solidFill>
                  <a:schemeClr val="bg1">
                    <a:lumMod val="95000"/>
                    <a:lumOff val="5000"/>
                  </a:schemeClr>
                </a:solidFill>
              </a:rPr>
              <a:t>‘Razor’ </a:t>
            </a:r>
            <a:r>
              <a:rPr lang="tr-TR" sz="2000" dirty="0">
                <a:solidFill>
                  <a:schemeClr val="bg1">
                    <a:lumMod val="95000"/>
                    <a:lumOff val="5000"/>
                  </a:schemeClr>
                </a:solidFill>
              </a:rPr>
              <a:t>Lakapl</a:t>
            </a:r>
            <a:r>
              <a:rPr lang="en-US" sz="2000" dirty="0">
                <a:solidFill>
                  <a:schemeClr val="bg1">
                    <a:lumMod val="95000"/>
                    <a:lumOff val="5000"/>
                  </a:schemeClr>
                </a:solidFill>
              </a:rPr>
              <a:t>ı </a:t>
            </a:r>
            <a:r>
              <a:rPr lang="en-US" sz="2000" dirty="0" err="1">
                <a:solidFill>
                  <a:schemeClr val="bg1">
                    <a:lumMod val="95000"/>
                    <a:lumOff val="5000"/>
                  </a:schemeClr>
                </a:solidFill>
              </a:rPr>
              <a:t>olan</a:t>
            </a:r>
            <a:r>
              <a:rPr lang="en-US" sz="2000" dirty="0">
                <a:solidFill>
                  <a:schemeClr val="bg1">
                    <a:lumMod val="95000"/>
                    <a:lumOff val="5000"/>
                  </a:schemeClr>
                </a:solidFill>
              </a:rPr>
              <a:t> “William of Occam” </a:t>
            </a:r>
            <a:r>
              <a:rPr lang="en-US" sz="2000" dirty="0" err="1">
                <a:solidFill>
                  <a:schemeClr val="bg1">
                    <a:lumMod val="95000"/>
                    <a:lumOff val="5000"/>
                  </a:schemeClr>
                </a:solidFill>
              </a:rPr>
              <a:t>düşencesini</a:t>
            </a:r>
            <a:r>
              <a:rPr lang="en-US" sz="2000" dirty="0">
                <a:solidFill>
                  <a:schemeClr val="bg1">
                    <a:lumMod val="95000"/>
                    <a:lumOff val="5000"/>
                  </a:schemeClr>
                </a:solidFill>
              </a:rPr>
              <a:t> </a:t>
            </a:r>
            <a:r>
              <a:rPr lang="en-US" sz="2000" dirty="0" err="1">
                <a:solidFill>
                  <a:schemeClr val="bg1">
                    <a:lumMod val="95000"/>
                    <a:lumOff val="5000"/>
                  </a:schemeClr>
                </a:solidFill>
              </a:rPr>
              <a:t>geliştirmek</a:t>
            </a:r>
            <a:r>
              <a:rPr lang="en-US" sz="2000" dirty="0">
                <a:solidFill>
                  <a:schemeClr val="bg1">
                    <a:lumMod val="95000"/>
                    <a:lumOff val="5000"/>
                  </a:schemeClr>
                </a:solidFill>
              </a:rPr>
              <a:t> </a:t>
            </a:r>
            <a:r>
              <a:rPr lang="en-US" sz="2000" dirty="0" err="1">
                <a:solidFill>
                  <a:schemeClr val="bg1">
                    <a:lumMod val="95000"/>
                    <a:lumOff val="5000"/>
                  </a:schemeClr>
                </a:solidFill>
              </a:rPr>
              <a:t>isteyen</a:t>
            </a:r>
            <a:r>
              <a:rPr lang="en-US" sz="2000" dirty="0">
                <a:solidFill>
                  <a:schemeClr val="bg1">
                    <a:lumMod val="95000"/>
                    <a:lumOff val="5000"/>
                  </a:schemeClr>
                </a:solidFill>
              </a:rPr>
              <a:t> J. Ross Quinlan,</a:t>
            </a:r>
            <a:r>
              <a:rPr lang="tr-TR" sz="2000" dirty="0">
                <a:solidFill>
                  <a:schemeClr val="bg1">
                    <a:lumMod val="95000"/>
                    <a:lumOff val="5000"/>
                  </a:schemeClr>
                </a:solidFill>
              </a:rPr>
              <a:t> </a:t>
            </a:r>
            <a:r>
              <a:rPr lang="ar-SA" sz="2000" dirty="0">
                <a:solidFill>
                  <a:schemeClr val="bg1">
                    <a:lumMod val="95000"/>
                    <a:lumOff val="5000"/>
                  </a:schemeClr>
                </a:solidFill>
              </a:rPr>
              <a:t>1968</a:t>
            </a:r>
            <a:r>
              <a:rPr lang="en-US" sz="2000" dirty="0">
                <a:solidFill>
                  <a:schemeClr val="bg1">
                    <a:lumMod val="95000"/>
                    <a:lumOff val="5000"/>
                  </a:schemeClr>
                </a:solidFill>
              </a:rPr>
              <a:t>’de </a:t>
            </a:r>
            <a:r>
              <a:rPr lang="tr-TR" sz="2000" dirty="0">
                <a:solidFill>
                  <a:schemeClr val="bg1">
                    <a:lumMod val="95000"/>
                    <a:lumOff val="5000"/>
                  </a:schemeClr>
                </a:solidFill>
              </a:rPr>
              <a:t>Sydney Üniversitesi'nde </a:t>
            </a:r>
            <a:r>
              <a:rPr lang="en-US" sz="2000" dirty="0" err="1">
                <a:solidFill>
                  <a:schemeClr val="bg1">
                    <a:lumMod val="95000"/>
                    <a:lumOff val="5000"/>
                  </a:schemeClr>
                </a:solidFill>
              </a:rPr>
              <a:t>doktora</a:t>
            </a:r>
            <a:r>
              <a:rPr lang="en-US" sz="2000" dirty="0">
                <a:solidFill>
                  <a:schemeClr val="bg1">
                    <a:lumMod val="95000"/>
                    <a:lumOff val="5000"/>
                  </a:schemeClr>
                </a:solidFill>
              </a:rPr>
              <a:t> </a:t>
            </a:r>
            <a:r>
              <a:rPr lang="en-US" sz="2000" dirty="0" err="1">
                <a:solidFill>
                  <a:schemeClr val="bg1">
                    <a:lumMod val="95000"/>
                    <a:lumOff val="5000"/>
                  </a:schemeClr>
                </a:solidFill>
              </a:rPr>
              <a:t>adayı</a:t>
            </a:r>
            <a:r>
              <a:rPr lang="en-US" sz="2000" dirty="0">
                <a:solidFill>
                  <a:schemeClr val="bg1">
                    <a:lumMod val="95000"/>
                    <a:lumOff val="5000"/>
                  </a:schemeClr>
                </a:solidFill>
              </a:rPr>
              <a:t> </a:t>
            </a:r>
            <a:r>
              <a:rPr lang="en-US" sz="2000" dirty="0" err="1">
                <a:solidFill>
                  <a:schemeClr val="bg1">
                    <a:lumMod val="95000"/>
                    <a:lumOff val="5000"/>
                  </a:schemeClr>
                </a:solidFill>
              </a:rPr>
              <a:t>olarak</a:t>
            </a:r>
            <a:r>
              <a:rPr lang="en-US" sz="2000" dirty="0">
                <a:solidFill>
                  <a:schemeClr val="bg1">
                    <a:lumMod val="95000"/>
                    <a:lumOff val="5000"/>
                  </a:schemeClr>
                </a:solidFill>
              </a:rPr>
              <a:t> “William of Occam” </a:t>
            </a:r>
            <a:r>
              <a:rPr lang="en-US" sz="2000" dirty="0" err="1">
                <a:solidFill>
                  <a:schemeClr val="bg1">
                    <a:lumMod val="95000"/>
                    <a:lumOff val="5000"/>
                  </a:schemeClr>
                </a:solidFill>
              </a:rPr>
              <a:t>düşüncesinin</a:t>
            </a:r>
            <a:r>
              <a:rPr lang="en-US" sz="2000" dirty="0">
                <a:solidFill>
                  <a:schemeClr val="bg1">
                    <a:lumMod val="95000"/>
                    <a:lumOff val="5000"/>
                  </a:schemeClr>
                </a:solidFill>
              </a:rPr>
              <a:t> </a:t>
            </a:r>
            <a:r>
              <a:rPr lang="en-US" sz="2000" dirty="0" err="1">
                <a:solidFill>
                  <a:schemeClr val="bg1">
                    <a:lumMod val="95000"/>
                    <a:lumOff val="5000"/>
                  </a:schemeClr>
                </a:solidFill>
              </a:rPr>
              <a:t>üzerine</a:t>
            </a:r>
            <a:r>
              <a:rPr lang="en-US" sz="2000" dirty="0">
                <a:solidFill>
                  <a:schemeClr val="bg1">
                    <a:lumMod val="95000"/>
                    <a:lumOff val="5000"/>
                  </a:schemeClr>
                </a:solidFill>
              </a:rPr>
              <a:t> </a:t>
            </a:r>
            <a:r>
              <a:rPr lang="en-US" sz="2000" dirty="0" err="1">
                <a:solidFill>
                  <a:schemeClr val="bg1">
                    <a:lumMod val="95000"/>
                    <a:lumOff val="5000"/>
                  </a:schemeClr>
                </a:solidFill>
              </a:rPr>
              <a:t>çalıştı</a:t>
            </a:r>
            <a:r>
              <a:rPr lang="en-US" sz="2000" dirty="0">
                <a:solidFill>
                  <a:schemeClr val="bg1">
                    <a:lumMod val="95000"/>
                    <a:lumOff val="5000"/>
                  </a:schemeClr>
                </a:solidFill>
              </a:rPr>
              <a:t>.</a:t>
            </a:r>
          </a:p>
          <a:p>
            <a:pPr marL="285750" indent="-285750">
              <a:buFont typeface="Wingdings" panose="05000000000000000000" pitchFamily="2" charset="2"/>
              <a:buChar char="v"/>
            </a:pPr>
            <a:endParaRPr lang="tr-TR" sz="2000" dirty="0">
              <a:solidFill>
                <a:schemeClr val="bg1">
                  <a:lumMod val="95000"/>
                  <a:lumOff val="5000"/>
                </a:schemeClr>
              </a:solidFill>
            </a:endParaRPr>
          </a:p>
          <a:p>
            <a:pPr marL="285750" indent="-285750">
              <a:buFont typeface="Wingdings" panose="05000000000000000000" pitchFamily="2" charset="2"/>
              <a:buChar char="v"/>
            </a:pPr>
            <a:r>
              <a:rPr lang="en-US" sz="2000" dirty="0">
                <a:solidFill>
                  <a:schemeClr val="bg1">
                    <a:lumMod val="95000"/>
                    <a:lumOff val="5000"/>
                  </a:schemeClr>
                </a:solidFill>
              </a:rPr>
              <a:t>J. Ross Quinlan, William of Occam </a:t>
            </a:r>
            <a:r>
              <a:rPr lang="en-US" sz="2000" dirty="0" err="1">
                <a:solidFill>
                  <a:schemeClr val="bg1">
                    <a:lumMod val="95000"/>
                    <a:lumOff val="5000"/>
                  </a:schemeClr>
                </a:solidFill>
              </a:rPr>
              <a:t>fikrine</a:t>
            </a:r>
            <a:r>
              <a:rPr lang="en-US" sz="2000" dirty="0">
                <a:solidFill>
                  <a:schemeClr val="bg1">
                    <a:lumMod val="95000"/>
                    <a:lumOff val="5000"/>
                  </a:schemeClr>
                </a:solidFill>
              </a:rPr>
              <a:t> </a:t>
            </a:r>
            <a:r>
              <a:rPr lang="en-US" sz="2000" dirty="0" err="1">
                <a:solidFill>
                  <a:schemeClr val="bg1">
                    <a:lumMod val="95000"/>
                    <a:lumOff val="5000"/>
                  </a:schemeClr>
                </a:solidFill>
              </a:rPr>
              <a:t>dayanarak</a:t>
            </a:r>
            <a:r>
              <a:rPr lang="en-US" sz="2000" dirty="0">
                <a:solidFill>
                  <a:schemeClr val="bg1">
                    <a:lumMod val="95000"/>
                    <a:lumOff val="5000"/>
                  </a:schemeClr>
                </a:solidFill>
              </a:rPr>
              <a:t> 1975’te </a:t>
            </a:r>
            <a:r>
              <a:rPr lang="en-US" sz="2000" dirty="0" err="1">
                <a:solidFill>
                  <a:schemeClr val="bg1">
                    <a:lumMod val="95000"/>
                    <a:lumOff val="5000"/>
                  </a:schemeClr>
                </a:solidFill>
              </a:rPr>
              <a:t>Makine</a:t>
            </a:r>
            <a:r>
              <a:rPr lang="en-US" sz="2000" dirty="0">
                <a:solidFill>
                  <a:schemeClr val="bg1">
                    <a:lumMod val="95000"/>
                    <a:lumOff val="5000"/>
                  </a:schemeClr>
                </a:solidFill>
              </a:rPr>
              <a:t> </a:t>
            </a:r>
            <a:r>
              <a:rPr lang="en-US" sz="2000" dirty="0" err="1">
                <a:solidFill>
                  <a:schemeClr val="bg1">
                    <a:lumMod val="95000"/>
                    <a:lumOff val="5000"/>
                  </a:schemeClr>
                </a:solidFill>
              </a:rPr>
              <a:t>Öğrenim</a:t>
            </a:r>
            <a:r>
              <a:rPr lang="en-US" sz="2000" dirty="0">
                <a:solidFill>
                  <a:schemeClr val="bg1">
                    <a:lumMod val="95000"/>
                    <a:lumOff val="5000"/>
                  </a:schemeClr>
                </a:solidFill>
              </a:rPr>
              <a:t> </a:t>
            </a:r>
            <a:r>
              <a:rPr lang="en-US" sz="2000" dirty="0" err="1">
                <a:solidFill>
                  <a:schemeClr val="bg1">
                    <a:lumMod val="95000"/>
                    <a:lumOff val="5000"/>
                  </a:schemeClr>
                </a:solidFill>
              </a:rPr>
              <a:t>Programları</a:t>
            </a:r>
            <a:r>
              <a:rPr lang="en-US" sz="2000" dirty="0">
                <a:solidFill>
                  <a:schemeClr val="bg1">
                    <a:lumMod val="95000"/>
                    <a:lumOff val="5000"/>
                  </a:schemeClr>
                </a:solidFill>
              </a:rPr>
              <a:t> </a:t>
            </a:r>
            <a:r>
              <a:rPr lang="en-US" sz="2000" dirty="0" err="1">
                <a:solidFill>
                  <a:schemeClr val="bg1">
                    <a:lumMod val="95000"/>
                    <a:lumOff val="5000"/>
                  </a:schemeClr>
                </a:solidFill>
              </a:rPr>
              <a:t>adlı</a:t>
            </a:r>
            <a:r>
              <a:rPr lang="en-US" sz="2000" dirty="0">
                <a:solidFill>
                  <a:schemeClr val="bg1">
                    <a:lumMod val="95000"/>
                    <a:lumOff val="5000"/>
                  </a:schemeClr>
                </a:solidFill>
              </a:rPr>
              <a:t> ilk </a:t>
            </a:r>
            <a:r>
              <a:rPr lang="en-US" sz="2000" dirty="0" err="1">
                <a:solidFill>
                  <a:schemeClr val="bg1">
                    <a:lumMod val="95000"/>
                    <a:lumOff val="5000"/>
                  </a:schemeClr>
                </a:solidFill>
              </a:rPr>
              <a:t>kitabı</a:t>
            </a:r>
            <a:r>
              <a:rPr lang="en-US" sz="2000" dirty="0">
                <a:solidFill>
                  <a:schemeClr val="bg1">
                    <a:lumMod val="95000"/>
                    <a:lumOff val="5000"/>
                  </a:schemeClr>
                </a:solidFill>
              </a:rPr>
              <a:t> </a:t>
            </a:r>
            <a:r>
              <a:rPr lang="en-US" sz="2000" dirty="0" err="1">
                <a:solidFill>
                  <a:schemeClr val="bg1">
                    <a:lumMod val="95000"/>
                    <a:lumOff val="5000"/>
                  </a:schemeClr>
                </a:solidFill>
              </a:rPr>
              <a:t>yayınladı</a:t>
            </a:r>
            <a:r>
              <a:rPr lang="en-US" sz="2000" dirty="0">
                <a:solidFill>
                  <a:schemeClr val="bg1">
                    <a:lumMod val="95000"/>
                    <a:lumOff val="5000"/>
                  </a:schemeClr>
                </a:solidFill>
              </a:rPr>
              <a:t>. </a:t>
            </a:r>
          </a:p>
          <a:p>
            <a:pPr marL="285750" indent="-285750">
              <a:buFont typeface="Wingdings" panose="05000000000000000000" pitchFamily="2" charset="2"/>
              <a:buChar char="v"/>
            </a:pPr>
            <a:endParaRPr lang="tr-TR" sz="2000" dirty="0">
              <a:solidFill>
                <a:schemeClr val="bg1">
                  <a:lumMod val="95000"/>
                  <a:lumOff val="5000"/>
                </a:schemeClr>
              </a:solidFill>
            </a:endParaRPr>
          </a:p>
          <a:p>
            <a:pPr marL="285750" indent="-285750">
              <a:buFont typeface="Wingdings" panose="05000000000000000000" pitchFamily="2" charset="2"/>
              <a:buChar char="v"/>
            </a:pPr>
            <a:r>
              <a:rPr lang="en-US" sz="2000" dirty="0">
                <a:solidFill>
                  <a:schemeClr val="bg1">
                    <a:lumMod val="95000"/>
                    <a:lumOff val="5000"/>
                  </a:schemeClr>
                </a:solidFill>
              </a:rPr>
              <a:t>Bu </a:t>
            </a:r>
            <a:r>
              <a:rPr lang="en-US" sz="2000" dirty="0" err="1">
                <a:solidFill>
                  <a:schemeClr val="bg1">
                    <a:lumMod val="95000"/>
                    <a:lumOff val="5000"/>
                  </a:schemeClr>
                </a:solidFill>
              </a:rPr>
              <a:t>algoritma</a:t>
            </a:r>
            <a:r>
              <a:rPr lang="en-US" sz="2000" dirty="0">
                <a:solidFill>
                  <a:schemeClr val="bg1">
                    <a:lumMod val="95000"/>
                    <a:lumOff val="5000"/>
                  </a:schemeClr>
                </a:solidFill>
              </a:rPr>
              <a:t>, </a:t>
            </a:r>
            <a:r>
              <a:rPr lang="en-US" sz="2000" dirty="0" err="1">
                <a:solidFill>
                  <a:schemeClr val="bg1">
                    <a:lumMod val="95000"/>
                    <a:lumOff val="5000"/>
                  </a:schemeClr>
                </a:solidFill>
              </a:rPr>
              <a:t>şu</a:t>
            </a:r>
            <a:r>
              <a:rPr lang="en-US" sz="2000" dirty="0">
                <a:solidFill>
                  <a:schemeClr val="bg1">
                    <a:lumMod val="95000"/>
                    <a:lumOff val="5000"/>
                  </a:schemeClr>
                </a:solidFill>
              </a:rPr>
              <a:t> </a:t>
            </a:r>
            <a:r>
              <a:rPr lang="en-US" sz="2000" dirty="0" err="1">
                <a:solidFill>
                  <a:schemeClr val="bg1">
                    <a:lumMod val="95000"/>
                    <a:lumOff val="5000"/>
                  </a:schemeClr>
                </a:solidFill>
              </a:rPr>
              <a:t>anda</a:t>
            </a:r>
            <a:r>
              <a:rPr lang="en-US" sz="2000" dirty="0">
                <a:solidFill>
                  <a:schemeClr val="bg1">
                    <a:lumMod val="95000"/>
                    <a:lumOff val="5000"/>
                  </a:schemeClr>
                </a:solidFill>
              </a:rPr>
              <a:t> </a:t>
            </a:r>
            <a:r>
              <a:rPr lang="en-US" sz="2000" dirty="0" err="1">
                <a:solidFill>
                  <a:schemeClr val="bg1">
                    <a:lumMod val="95000"/>
                    <a:lumOff val="5000"/>
                  </a:schemeClr>
                </a:solidFill>
              </a:rPr>
              <a:t>Karar</a:t>
            </a:r>
            <a:r>
              <a:rPr lang="en-US" sz="2000" dirty="0">
                <a:solidFill>
                  <a:schemeClr val="bg1">
                    <a:lumMod val="95000"/>
                    <a:lumOff val="5000"/>
                  </a:schemeClr>
                </a:solidFill>
              </a:rPr>
              <a:t> </a:t>
            </a:r>
            <a:r>
              <a:rPr lang="en-US" sz="2000" dirty="0" err="1">
                <a:solidFill>
                  <a:schemeClr val="bg1">
                    <a:lumMod val="95000"/>
                    <a:lumOff val="5000"/>
                  </a:schemeClr>
                </a:solidFill>
              </a:rPr>
              <a:t>surmeye</a:t>
            </a:r>
            <a:r>
              <a:rPr lang="en-US" sz="2000" dirty="0">
                <a:solidFill>
                  <a:schemeClr val="bg1">
                    <a:lumMod val="95000"/>
                    <a:lumOff val="5000"/>
                  </a:schemeClr>
                </a:solidFill>
              </a:rPr>
              <a:t> </a:t>
            </a:r>
            <a:r>
              <a:rPr lang="en-US" sz="2000" dirty="0" err="1">
                <a:solidFill>
                  <a:schemeClr val="bg1">
                    <a:lumMod val="95000"/>
                    <a:lumOff val="5000"/>
                  </a:schemeClr>
                </a:solidFill>
              </a:rPr>
              <a:t>devam</a:t>
            </a:r>
            <a:r>
              <a:rPr lang="en-US" sz="2000" dirty="0">
                <a:solidFill>
                  <a:schemeClr val="bg1">
                    <a:lumMod val="95000"/>
                    <a:lumOff val="5000"/>
                  </a:schemeClr>
                </a:solidFill>
              </a:rPr>
              <a:t> </a:t>
            </a:r>
            <a:r>
              <a:rPr lang="en-US" sz="2000" dirty="0" err="1">
                <a:solidFill>
                  <a:schemeClr val="bg1">
                    <a:lumMod val="95000"/>
                    <a:lumOff val="5000"/>
                  </a:schemeClr>
                </a:solidFill>
              </a:rPr>
              <a:t>eden</a:t>
            </a:r>
            <a:r>
              <a:rPr lang="en-US" sz="2000" dirty="0">
                <a:solidFill>
                  <a:schemeClr val="bg1">
                    <a:lumMod val="95000"/>
                    <a:lumOff val="5000"/>
                  </a:schemeClr>
                </a:solidFill>
              </a:rPr>
              <a:t> </a:t>
            </a:r>
            <a:r>
              <a:rPr lang="en-US" sz="2000" dirty="0" err="1">
                <a:solidFill>
                  <a:schemeClr val="bg1">
                    <a:lumMod val="95000"/>
                    <a:lumOff val="5000"/>
                  </a:schemeClr>
                </a:solidFill>
              </a:rPr>
              <a:t>Ağacı</a:t>
            </a:r>
            <a:r>
              <a:rPr lang="en-US" sz="2000" dirty="0">
                <a:solidFill>
                  <a:schemeClr val="bg1">
                    <a:lumMod val="95000"/>
                    <a:lumOff val="5000"/>
                  </a:schemeClr>
                </a:solidFill>
              </a:rPr>
              <a:t> </a:t>
            </a:r>
            <a:r>
              <a:rPr lang="en-US" sz="2000" dirty="0" err="1">
                <a:solidFill>
                  <a:schemeClr val="bg1">
                    <a:lumMod val="95000"/>
                    <a:lumOff val="5000"/>
                  </a:schemeClr>
                </a:solidFill>
              </a:rPr>
              <a:t>adı</a:t>
            </a:r>
            <a:r>
              <a:rPr lang="en-US" sz="2000" dirty="0">
                <a:solidFill>
                  <a:schemeClr val="bg1">
                    <a:lumMod val="95000"/>
                    <a:lumOff val="5000"/>
                  </a:schemeClr>
                </a:solidFill>
              </a:rPr>
              <a:t> </a:t>
            </a:r>
            <a:r>
              <a:rPr lang="en-US" sz="2000" dirty="0" err="1">
                <a:solidFill>
                  <a:schemeClr val="bg1">
                    <a:lumMod val="95000"/>
                    <a:lumOff val="5000"/>
                  </a:schemeClr>
                </a:solidFill>
              </a:rPr>
              <a:t>altında</a:t>
            </a:r>
            <a:r>
              <a:rPr lang="en-US" sz="2000" dirty="0">
                <a:solidFill>
                  <a:schemeClr val="bg1">
                    <a:lumMod val="95000"/>
                    <a:lumOff val="5000"/>
                  </a:schemeClr>
                </a:solidFill>
              </a:rPr>
              <a:t> </a:t>
            </a:r>
            <a:r>
              <a:rPr lang="en-US" sz="2000" dirty="0" err="1">
                <a:solidFill>
                  <a:schemeClr val="bg1">
                    <a:lumMod val="95000"/>
                    <a:lumOff val="5000"/>
                  </a:schemeClr>
                </a:solidFill>
              </a:rPr>
              <a:t>bulunan</a:t>
            </a:r>
            <a:r>
              <a:rPr lang="en-US" sz="2000" dirty="0">
                <a:solidFill>
                  <a:schemeClr val="bg1">
                    <a:lumMod val="95000"/>
                    <a:lumOff val="5000"/>
                  </a:schemeClr>
                </a:solidFill>
              </a:rPr>
              <a:t> </a:t>
            </a:r>
            <a:r>
              <a:rPr lang="en-US" sz="2000" dirty="0" err="1">
                <a:solidFill>
                  <a:schemeClr val="bg1">
                    <a:lumMod val="95000"/>
                    <a:lumOff val="5000"/>
                  </a:schemeClr>
                </a:solidFill>
              </a:rPr>
              <a:t>en</a:t>
            </a:r>
            <a:r>
              <a:rPr lang="en-US" sz="2000" dirty="0">
                <a:solidFill>
                  <a:schemeClr val="bg1">
                    <a:lumMod val="95000"/>
                    <a:lumOff val="5000"/>
                  </a:schemeClr>
                </a:solidFill>
              </a:rPr>
              <a:t> </a:t>
            </a:r>
            <a:r>
              <a:rPr lang="en-US" sz="2000" dirty="0" err="1">
                <a:solidFill>
                  <a:schemeClr val="bg1">
                    <a:lumMod val="95000"/>
                    <a:lumOff val="5000"/>
                  </a:schemeClr>
                </a:solidFill>
              </a:rPr>
              <a:t>popüler</a:t>
            </a:r>
            <a:r>
              <a:rPr lang="en-US" sz="2000" dirty="0">
                <a:solidFill>
                  <a:schemeClr val="bg1">
                    <a:lumMod val="95000"/>
                    <a:lumOff val="5000"/>
                  </a:schemeClr>
                </a:solidFill>
              </a:rPr>
              <a:t> </a:t>
            </a:r>
            <a:r>
              <a:rPr lang="en-US" sz="2000" dirty="0" err="1">
                <a:solidFill>
                  <a:schemeClr val="bg1">
                    <a:lumMod val="95000"/>
                    <a:lumOff val="5000"/>
                  </a:schemeClr>
                </a:solidFill>
              </a:rPr>
              <a:t>algoritmalardan</a:t>
            </a:r>
            <a:r>
              <a:rPr lang="en-US" sz="2000" dirty="0">
                <a:solidFill>
                  <a:schemeClr val="bg1">
                    <a:lumMod val="95000"/>
                    <a:lumOff val="5000"/>
                  </a:schemeClr>
                </a:solidFill>
              </a:rPr>
              <a:t> </a:t>
            </a:r>
            <a:r>
              <a:rPr lang="en-US" sz="2000" dirty="0" err="1">
                <a:solidFill>
                  <a:schemeClr val="bg1">
                    <a:lumMod val="95000"/>
                    <a:lumOff val="5000"/>
                  </a:schemeClr>
                </a:solidFill>
              </a:rPr>
              <a:t>biri</a:t>
            </a:r>
            <a:r>
              <a:rPr lang="en-US" sz="2000" dirty="0">
                <a:solidFill>
                  <a:schemeClr val="bg1">
                    <a:lumMod val="95000"/>
                    <a:lumOff val="5000"/>
                  </a:schemeClr>
                </a:solidFill>
              </a:rPr>
              <a:t> </a:t>
            </a:r>
            <a:r>
              <a:rPr lang="en-US" sz="2000" dirty="0" err="1">
                <a:solidFill>
                  <a:schemeClr val="bg1">
                    <a:lumMod val="95000"/>
                    <a:lumOff val="5000"/>
                  </a:schemeClr>
                </a:solidFill>
              </a:rPr>
              <a:t>olmaya</a:t>
            </a:r>
            <a:r>
              <a:rPr lang="en-US" sz="2000" dirty="0">
                <a:solidFill>
                  <a:schemeClr val="bg1">
                    <a:lumMod val="95000"/>
                    <a:lumOff val="5000"/>
                  </a:schemeClr>
                </a:solidFill>
              </a:rPr>
              <a:t> </a:t>
            </a:r>
            <a:r>
              <a:rPr lang="en-US" sz="2000" dirty="0" err="1">
                <a:solidFill>
                  <a:schemeClr val="bg1">
                    <a:lumMod val="95000"/>
                    <a:lumOff val="5000"/>
                  </a:schemeClr>
                </a:solidFill>
              </a:rPr>
              <a:t>devam</a:t>
            </a:r>
            <a:r>
              <a:rPr lang="en-US" sz="2000" dirty="0">
                <a:solidFill>
                  <a:schemeClr val="bg1">
                    <a:lumMod val="95000"/>
                    <a:lumOff val="5000"/>
                  </a:schemeClr>
                </a:solidFill>
              </a:rPr>
              <a:t> </a:t>
            </a:r>
            <a:r>
              <a:rPr lang="en-US" sz="2000" dirty="0" err="1">
                <a:solidFill>
                  <a:schemeClr val="bg1">
                    <a:lumMod val="95000"/>
                    <a:lumOff val="5000"/>
                  </a:schemeClr>
                </a:solidFill>
              </a:rPr>
              <a:t>eder</a:t>
            </a:r>
            <a:r>
              <a:rPr lang="en-US" sz="2000" dirty="0">
                <a:solidFill>
                  <a:schemeClr val="bg1">
                    <a:lumMod val="95000"/>
                    <a:lumOff val="5000"/>
                  </a:schemeClr>
                </a:solidFill>
              </a:rPr>
              <a:t>.</a:t>
            </a:r>
            <a:endParaRPr lang="tr-TR" sz="2000" dirty="0">
              <a:solidFill>
                <a:schemeClr val="bg1">
                  <a:lumMod val="95000"/>
                  <a:lumOff val="5000"/>
                </a:schemeClr>
              </a:solidFill>
            </a:endParaRPr>
          </a:p>
        </p:txBody>
      </p:sp>
      <p:pic>
        <p:nvPicPr>
          <p:cNvPr id="6" name="Picture 5">
            <a:extLst>
              <a:ext uri="{FF2B5EF4-FFF2-40B4-BE49-F238E27FC236}">
                <a16:creationId xmlns:a16="http://schemas.microsoft.com/office/drawing/2014/main" id="{540E9F94-B302-40A6-9F55-301745746C74}"/>
              </a:ext>
            </a:extLst>
          </p:cNvPr>
          <p:cNvPicPr>
            <a:picLocks noChangeAspect="1"/>
          </p:cNvPicPr>
          <p:nvPr/>
        </p:nvPicPr>
        <p:blipFill>
          <a:blip r:embed="rId2"/>
          <a:stretch>
            <a:fillRect/>
          </a:stretch>
        </p:blipFill>
        <p:spPr>
          <a:xfrm>
            <a:off x="2697742" y="4474346"/>
            <a:ext cx="5985688" cy="1966834"/>
          </a:xfrm>
          <a:prstGeom prst="ellipse">
            <a:avLst/>
          </a:prstGeom>
          <a:ln>
            <a:noFill/>
          </a:ln>
          <a:effectLst>
            <a:softEdge rad="112500"/>
          </a:effectLst>
        </p:spPr>
      </p:pic>
    </p:spTree>
    <p:extLst>
      <p:ext uri="{BB962C8B-B14F-4D97-AF65-F5344CB8AC3E}">
        <p14:creationId xmlns:p14="http://schemas.microsoft.com/office/powerpoint/2010/main" val="348895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BF4FB-7DAF-4420-BBDB-A755CDEDF86C}"/>
              </a:ext>
            </a:extLst>
          </p:cNvPr>
          <p:cNvSpPr>
            <a:spLocks noGrp="1"/>
          </p:cNvSpPr>
          <p:nvPr>
            <p:ph type="title"/>
          </p:nvPr>
        </p:nvSpPr>
        <p:spPr/>
        <p:txBody>
          <a:bodyPr/>
          <a:lstStyle/>
          <a:p>
            <a:r>
              <a:rPr lang="tr-TR" dirty="0">
                <a:solidFill>
                  <a:srgbClr val="FF0000"/>
                </a:solidFill>
                <a:latin typeface="Bahnschrift Light" panose="020B0502040204020203" pitchFamily="34" charset="0"/>
              </a:rPr>
              <a:t>Karar </a:t>
            </a:r>
            <a:r>
              <a:rPr lang="tr-TR" dirty="0" err="1">
                <a:solidFill>
                  <a:srgbClr val="FF0000"/>
                </a:solidFill>
                <a:latin typeface="Bahnschrift Light" panose="020B0502040204020203" pitchFamily="34" charset="0"/>
              </a:rPr>
              <a:t>AğacıNA</a:t>
            </a:r>
            <a:r>
              <a:rPr lang="tr-TR" dirty="0">
                <a:solidFill>
                  <a:srgbClr val="FF0000"/>
                </a:solidFill>
                <a:latin typeface="Bahnschrift Light" panose="020B0502040204020203" pitchFamily="34" charset="0"/>
              </a:rPr>
              <a:t> Ne sebeple başvurulur:</a:t>
            </a:r>
          </a:p>
        </p:txBody>
      </p:sp>
      <p:sp>
        <p:nvSpPr>
          <p:cNvPr id="3" name="Content Placeholder 2">
            <a:extLst>
              <a:ext uri="{FF2B5EF4-FFF2-40B4-BE49-F238E27FC236}">
                <a16:creationId xmlns:a16="http://schemas.microsoft.com/office/drawing/2014/main" id="{008FCBC9-1061-4785-A932-26E581BB036C}"/>
              </a:ext>
            </a:extLst>
          </p:cNvPr>
          <p:cNvSpPr>
            <a:spLocks noGrp="1"/>
          </p:cNvSpPr>
          <p:nvPr>
            <p:ph idx="1"/>
          </p:nvPr>
        </p:nvSpPr>
        <p:spPr/>
        <p:txBody>
          <a:bodyPr>
            <a:normAutofit fontScale="92500" lnSpcReduction="20000"/>
          </a:bodyPr>
          <a:lstStyle/>
          <a:p>
            <a:r>
              <a:rPr lang="tr-TR" dirty="0">
                <a:solidFill>
                  <a:schemeClr val="bg1">
                    <a:lumMod val="95000"/>
                    <a:lumOff val="5000"/>
                  </a:schemeClr>
                </a:solidFill>
              </a:rPr>
              <a:t>Karar ağaçları, problemin programlı bir yapıya kolayca sığmasını sağlayan doğal bir “eğer… o zaman… başka…” yapısına sahiptir. Ayrıca, sınıflandırmayı belirlemek için niteliklerin veya özelliklerin sistematik olarak kontrol edildiği kategorizasyon sorunlarına da uygundurlar. Örneğin, bir karar ağacı, bir hayvanın türünü belirlemek için etkili bir şekilde kullanılabilir.</a:t>
            </a:r>
            <a:endParaRPr lang="en-US" dirty="0">
              <a:solidFill>
                <a:schemeClr val="bg1">
                  <a:lumMod val="95000"/>
                  <a:lumOff val="5000"/>
                </a:schemeClr>
              </a:solidFill>
            </a:endParaRPr>
          </a:p>
          <a:p>
            <a:r>
              <a:rPr lang="tr-TR" dirty="0">
                <a:solidFill>
                  <a:schemeClr val="bg1">
                    <a:lumMod val="95000"/>
                    <a:lumOff val="5000"/>
                  </a:schemeClr>
                </a:solidFill>
              </a:rPr>
              <a:t>Sonuç olarak, karar verme ağacı Veri Madenciliği ve Makine Öğreniminde kullanılan en popüler sınıflandırma algoritmalarından biridir. Örnek uygulamalar şunları içerir:</a:t>
            </a:r>
          </a:p>
          <a:p>
            <a:r>
              <a:rPr lang="tr-TR" dirty="0">
                <a:solidFill>
                  <a:schemeClr val="bg1">
                    <a:lumMod val="95000"/>
                    <a:lumOff val="5000"/>
                  </a:schemeClr>
                </a:solidFill>
              </a:rPr>
              <a:t> Sınırlı reklam bütçesinin hedeflenmesini sağlamak için demografik veriler kullanarak bir ürünün olası alıcılarının belirlenmesi</a:t>
            </a:r>
          </a:p>
        </p:txBody>
      </p:sp>
    </p:spTree>
    <p:extLst>
      <p:ext uri="{BB962C8B-B14F-4D97-AF65-F5344CB8AC3E}">
        <p14:creationId xmlns:p14="http://schemas.microsoft.com/office/powerpoint/2010/main" val="2449879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96E7EB-A1DA-4D57-83E4-31BC73ED01FB}"/>
              </a:ext>
            </a:extLst>
          </p:cNvPr>
          <p:cNvSpPr>
            <a:spLocks noGrp="1"/>
          </p:cNvSpPr>
          <p:nvPr>
            <p:ph idx="1"/>
          </p:nvPr>
        </p:nvSpPr>
        <p:spPr>
          <a:xfrm>
            <a:off x="903303" y="2231731"/>
            <a:ext cx="9905999" cy="3541714"/>
          </a:xfrm>
        </p:spPr>
        <p:txBody>
          <a:bodyPr>
            <a:normAutofit fontScale="85000" lnSpcReduction="20000"/>
          </a:bodyPr>
          <a:lstStyle/>
          <a:p>
            <a:r>
              <a:rPr lang="tr-TR" dirty="0">
                <a:solidFill>
                  <a:schemeClr val="bg1"/>
                </a:solidFill>
              </a:rPr>
              <a:t>Geçmiş verilerden oluşturulan tahmin modelleri kullanılarak borçlular için temerrüt olasılığının tahmini.</a:t>
            </a:r>
          </a:p>
          <a:p>
            <a:endParaRPr lang="tr-TR" dirty="0">
              <a:solidFill>
                <a:schemeClr val="bg1"/>
              </a:solidFill>
            </a:endParaRPr>
          </a:p>
          <a:p>
            <a:r>
              <a:rPr lang="tr-TR" dirty="0">
                <a:solidFill>
                  <a:schemeClr val="bg1"/>
                </a:solidFill>
              </a:rPr>
              <a:t>Karar ağaçları, hedefe ulaşma olasılığı en yüksek olan stratejiyi belirlemeye yardımcı olmak için, özellikle araştırma analizinde, operasyon araştırmalarında yaygın olarak kullanılmaktadır.</a:t>
            </a:r>
          </a:p>
          <a:p>
            <a:endParaRPr lang="tr-TR" dirty="0">
              <a:solidFill>
                <a:schemeClr val="bg1"/>
              </a:solidFill>
            </a:endParaRPr>
          </a:p>
          <a:p>
            <a:r>
              <a:rPr lang="tr-TR" dirty="0">
                <a:solidFill>
                  <a:schemeClr val="bg1"/>
                </a:solidFill>
              </a:rPr>
              <a:t>Sadelikleri nedeniyle, ağaç diyagramları sivil planlama, enerji, finans, mühendislik, sağlık, ilaç, eğitim ve hukuk gibi çok çeşitli endüstrilerde ve disiplinlerde kullanılmıştır.</a:t>
            </a:r>
          </a:p>
        </p:txBody>
      </p:sp>
      <p:sp>
        <p:nvSpPr>
          <p:cNvPr id="4" name="Rectangle 3">
            <a:extLst>
              <a:ext uri="{FF2B5EF4-FFF2-40B4-BE49-F238E27FC236}">
                <a16:creationId xmlns:a16="http://schemas.microsoft.com/office/drawing/2014/main" id="{428FDAEF-CA0F-477C-9793-7D67C9C4DD43}"/>
              </a:ext>
            </a:extLst>
          </p:cNvPr>
          <p:cNvSpPr/>
          <p:nvPr/>
        </p:nvSpPr>
        <p:spPr>
          <a:xfrm>
            <a:off x="1223781" y="731953"/>
            <a:ext cx="6153563" cy="584775"/>
          </a:xfrm>
          <a:prstGeom prst="rect">
            <a:avLst/>
          </a:prstGeom>
        </p:spPr>
        <p:txBody>
          <a:bodyPr wrap="square">
            <a:spAutoFit/>
          </a:bodyPr>
          <a:lstStyle/>
          <a:p>
            <a:r>
              <a:rPr lang="tr-TR" sz="3200" dirty="0">
                <a:solidFill>
                  <a:schemeClr val="bg1">
                    <a:lumMod val="95000"/>
                    <a:lumOff val="5000"/>
                  </a:schemeClr>
                </a:solidFill>
                <a:latin typeface="Bahnschrift Light" panose="020B0502040204020203" pitchFamily="34" charset="0"/>
              </a:rPr>
              <a:t>Karar Ağacı N</a:t>
            </a:r>
            <a:r>
              <a:rPr lang="en-US" sz="3200" dirty="0" err="1">
                <a:solidFill>
                  <a:schemeClr val="bg1">
                    <a:lumMod val="95000"/>
                    <a:lumOff val="5000"/>
                  </a:schemeClr>
                </a:solidFill>
                <a:latin typeface="Bahnschrift Light" panose="020B0502040204020203" pitchFamily="34" charset="0"/>
              </a:rPr>
              <a:t>edir</a:t>
            </a:r>
            <a:r>
              <a:rPr lang="en-US" sz="3200" dirty="0">
                <a:solidFill>
                  <a:schemeClr val="bg1">
                    <a:lumMod val="95000"/>
                    <a:lumOff val="5000"/>
                  </a:schemeClr>
                </a:solidFill>
                <a:latin typeface="Bahnschrift Light" panose="020B0502040204020203" pitchFamily="34" charset="0"/>
              </a:rPr>
              <a:t>?</a:t>
            </a:r>
          </a:p>
        </p:txBody>
      </p:sp>
      <p:pic>
        <p:nvPicPr>
          <p:cNvPr id="6" name="Picture 5">
            <a:extLst>
              <a:ext uri="{FF2B5EF4-FFF2-40B4-BE49-F238E27FC236}">
                <a16:creationId xmlns:a16="http://schemas.microsoft.com/office/drawing/2014/main" id="{ABB9A429-A654-4D0E-8C3D-4C7F47AF4662}"/>
              </a:ext>
            </a:extLst>
          </p:cNvPr>
          <p:cNvPicPr>
            <a:picLocks noChangeAspect="1"/>
          </p:cNvPicPr>
          <p:nvPr/>
        </p:nvPicPr>
        <p:blipFill>
          <a:blip r:embed="rId2"/>
          <a:stretch>
            <a:fillRect/>
          </a:stretch>
        </p:blipFill>
        <p:spPr>
          <a:xfrm>
            <a:off x="9016014" y="146475"/>
            <a:ext cx="1793288" cy="1876159"/>
          </a:xfrm>
          <a:prstGeom prst="rect">
            <a:avLst/>
          </a:prstGeom>
        </p:spPr>
      </p:pic>
    </p:spTree>
    <p:extLst>
      <p:ext uri="{BB962C8B-B14F-4D97-AF65-F5344CB8AC3E}">
        <p14:creationId xmlns:p14="http://schemas.microsoft.com/office/powerpoint/2010/main" val="1915250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836FD92E-62AB-4B04-8511-34ECAFE87958}"/>
              </a:ext>
            </a:extLst>
          </p:cNvPr>
          <p:cNvSpPr/>
          <p:nvPr/>
        </p:nvSpPr>
        <p:spPr>
          <a:xfrm>
            <a:off x="1228077" y="1419078"/>
            <a:ext cx="9735845" cy="3785652"/>
          </a:xfrm>
          <a:prstGeom prst="rect">
            <a:avLst/>
          </a:prstGeom>
        </p:spPr>
        <p:txBody>
          <a:bodyPr wrap="square">
            <a:spAutoFit/>
          </a:bodyPr>
          <a:lstStyle/>
          <a:p>
            <a:pPr marL="285750" indent="-285750">
              <a:buFont typeface="Arial" panose="020B0604020202020204" pitchFamily="34" charset="0"/>
              <a:buChar char="•"/>
            </a:pPr>
            <a:r>
              <a:rPr lang="tr-TR" sz="2000" dirty="0">
                <a:solidFill>
                  <a:schemeClr val="bg1">
                    <a:lumMod val="95000"/>
                    <a:lumOff val="5000"/>
                  </a:schemeClr>
                </a:solidFill>
              </a:rPr>
              <a:t>Eylemin seyrini belirlemek veya istatistiksel bir olasılık göstermek için bir grafiktir.</a:t>
            </a:r>
            <a:endParaRPr lang="ar-SY" sz="2000" dirty="0">
              <a:solidFill>
                <a:schemeClr val="bg1">
                  <a:lumMod val="95000"/>
                  <a:lumOff val="5000"/>
                </a:schemeClr>
              </a:solidFill>
            </a:endParaRPr>
          </a:p>
          <a:p>
            <a:endParaRPr lang="ar-SY" sz="2000" dirty="0">
              <a:solidFill>
                <a:schemeClr val="bg1">
                  <a:lumMod val="95000"/>
                  <a:lumOff val="5000"/>
                </a:schemeClr>
              </a:solidFill>
            </a:endParaRPr>
          </a:p>
          <a:p>
            <a:pPr marL="285750" indent="-285750">
              <a:buFont typeface="Arial" panose="020B0604020202020204" pitchFamily="34" charset="0"/>
              <a:buChar char="•"/>
            </a:pPr>
            <a:r>
              <a:rPr lang="tr-TR" sz="2000" dirty="0">
                <a:solidFill>
                  <a:schemeClr val="bg1">
                    <a:lumMod val="95000"/>
                    <a:lumOff val="5000"/>
                  </a:schemeClr>
                </a:solidFill>
              </a:rPr>
              <a:t>Karar ağacının her dalı bir kararı veya sonucu temsil eder.</a:t>
            </a:r>
            <a:r>
              <a:rPr lang="ar-SY" sz="2000" dirty="0">
                <a:solidFill>
                  <a:schemeClr val="bg1">
                    <a:lumMod val="95000"/>
                    <a:lumOff val="5000"/>
                  </a:schemeClr>
                </a:solidFill>
              </a:rPr>
              <a:t> </a:t>
            </a:r>
            <a:r>
              <a:rPr lang="tr-TR" sz="2000" dirty="0">
                <a:solidFill>
                  <a:schemeClr val="bg1">
                    <a:lumMod val="95000"/>
                    <a:lumOff val="5000"/>
                  </a:schemeClr>
                </a:solidFill>
              </a:rPr>
              <a:t>Ağacın en dıştaki dalları nihai sonuçlarını temsil eder.</a:t>
            </a:r>
            <a:endParaRPr lang="en-US" sz="2000" dirty="0">
              <a:solidFill>
                <a:schemeClr val="bg1">
                  <a:lumMod val="95000"/>
                  <a:lumOff val="5000"/>
                </a:schemeClr>
              </a:solidFill>
            </a:endParaRPr>
          </a:p>
          <a:p>
            <a:endParaRPr lang="en-US" sz="2000" dirty="0">
              <a:solidFill>
                <a:schemeClr val="bg1">
                  <a:lumMod val="95000"/>
                  <a:lumOff val="5000"/>
                </a:schemeClr>
              </a:solidFill>
            </a:endParaRPr>
          </a:p>
          <a:p>
            <a:pPr marL="285750" indent="-285750">
              <a:buFont typeface="Arial" panose="020B0604020202020204" pitchFamily="34" charset="0"/>
              <a:buChar char="•"/>
            </a:pPr>
            <a:r>
              <a:rPr lang="tr-TR" sz="2000" dirty="0">
                <a:solidFill>
                  <a:schemeClr val="bg1">
                    <a:lumMod val="95000"/>
                    <a:lumOff val="5000"/>
                  </a:schemeClr>
                </a:solidFill>
              </a:rPr>
              <a:t>İstatistiksel </a:t>
            </a:r>
            <a:r>
              <a:rPr lang="en-US" sz="2000" dirty="0" err="1">
                <a:solidFill>
                  <a:schemeClr val="bg1">
                    <a:lumMod val="95000"/>
                    <a:lumOff val="5000"/>
                  </a:schemeClr>
                </a:solidFill>
              </a:rPr>
              <a:t>ve</a:t>
            </a:r>
            <a:r>
              <a:rPr lang="en-US" sz="2000" dirty="0">
                <a:solidFill>
                  <a:schemeClr val="bg1">
                    <a:lumMod val="95000"/>
                    <a:lumOff val="5000"/>
                  </a:schemeClr>
                </a:solidFill>
              </a:rPr>
              <a:t> </a:t>
            </a:r>
            <a:r>
              <a:rPr lang="en-US" sz="2000" dirty="0" err="1">
                <a:solidFill>
                  <a:schemeClr val="bg1">
                    <a:lumMod val="95000"/>
                    <a:lumOff val="5000"/>
                  </a:schemeClr>
                </a:solidFill>
              </a:rPr>
              <a:t>olasılık</a:t>
            </a:r>
            <a:r>
              <a:rPr lang="tr-TR" sz="2000" dirty="0">
                <a:solidFill>
                  <a:schemeClr val="bg1">
                    <a:lumMod val="95000"/>
                    <a:lumOff val="5000"/>
                  </a:schemeClr>
                </a:solidFill>
              </a:rPr>
              <a:t>sal</a:t>
            </a:r>
            <a:r>
              <a:rPr lang="en-US" sz="2000" dirty="0">
                <a:solidFill>
                  <a:schemeClr val="bg1">
                    <a:lumMod val="95000"/>
                    <a:lumOff val="5000"/>
                  </a:schemeClr>
                </a:solidFill>
              </a:rPr>
              <a:t> </a:t>
            </a:r>
            <a:r>
              <a:rPr lang="tr-TR" sz="2000" dirty="0">
                <a:solidFill>
                  <a:schemeClr val="bg1">
                    <a:lumMod val="95000"/>
                    <a:lumOff val="5000"/>
                  </a:schemeClr>
                </a:solidFill>
              </a:rPr>
              <a:t>verilerden</a:t>
            </a:r>
            <a:r>
              <a:rPr lang="en-US" sz="2000" dirty="0">
                <a:solidFill>
                  <a:schemeClr val="bg1">
                    <a:lumMod val="95000"/>
                    <a:lumOff val="5000"/>
                  </a:schemeClr>
                </a:solidFill>
              </a:rPr>
              <a:t> </a:t>
            </a:r>
            <a:r>
              <a:rPr lang="en-US" sz="2000" dirty="0" err="1">
                <a:solidFill>
                  <a:schemeClr val="bg1">
                    <a:lumMod val="95000"/>
                    <a:lumOff val="5000"/>
                  </a:schemeClr>
                </a:solidFill>
              </a:rPr>
              <a:t>oluşan</a:t>
            </a:r>
            <a:r>
              <a:rPr lang="en-US" sz="2000" dirty="0">
                <a:solidFill>
                  <a:schemeClr val="bg1">
                    <a:lumMod val="95000"/>
                    <a:lumOff val="5000"/>
                  </a:schemeClr>
                </a:solidFill>
              </a:rPr>
              <a:t> </a:t>
            </a:r>
            <a:r>
              <a:rPr lang="en-US" sz="2000" dirty="0" err="1">
                <a:solidFill>
                  <a:schemeClr val="bg1">
                    <a:lumMod val="95000"/>
                    <a:lumOff val="5000"/>
                  </a:schemeClr>
                </a:solidFill>
              </a:rPr>
              <a:t>en</a:t>
            </a:r>
            <a:r>
              <a:rPr lang="en-US" sz="2000" dirty="0">
                <a:solidFill>
                  <a:schemeClr val="bg1">
                    <a:lumMod val="95000"/>
                    <a:lumOff val="5000"/>
                  </a:schemeClr>
                </a:solidFill>
              </a:rPr>
              <a:t> </a:t>
            </a:r>
            <a:r>
              <a:rPr lang="en-US" sz="2000" dirty="0" err="1">
                <a:solidFill>
                  <a:schemeClr val="bg1">
                    <a:lumMod val="95000"/>
                    <a:lumOff val="5000"/>
                  </a:schemeClr>
                </a:solidFill>
              </a:rPr>
              <a:t>doğru</a:t>
            </a:r>
            <a:r>
              <a:rPr lang="en-US" sz="2000" dirty="0">
                <a:solidFill>
                  <a:schemeClr val="bg1">
                    <a:lumMod val="95000"/>
                    <a:lumOff val="5000"/>
                  </a:schemeClr>
                </a:solidFill>
              </a:rPr>
              <a:t> </a:t>
            </a:r>
            <a:r>
              <a:rPr lang="en-US" sz="2000" dirty="0" err="1">
                <a:solidFill>
                  <a:schemeClr val="bg1">
                    <a:lumMod val="95000"/>
                    <a:lumOff val="5000"/>
                  </a:schemeClr>
                </a:solidFill>
              </a:rPr>
              <a:t>yol</a:t>
            </a:r>
            <a:r>
              <a:rPr lang="tr-TR" sz="2000" dirty="0">
                <a:solidFill>
                  <a:schemeClr val="bg1">
                    <a:lumMod val="95000"/>
                    <a:lumOff val="5000"/>
                  </a:schemeClr>
                </a:solidFill>
              </a:rPr>
              <a:t>u</a:t>
            </a:r>
            <a:r>
              <a:rPr lang="en-US" sz="2000" dirty="0">
                <a:solidFill>
                  <a:schemeClr val="bg1">
                    <a:lumMod val="95000"/>
                    <a:lumOff val="5000"/>
                  </a:schemeClr>
                </a:solidFill>
              </a:rPr>
              <a:t> </a:t>
            </a:r>
            <a:r>
              <a:rPr lang="en-US" sz="2000" dirty="0" err="1">
                <a:solidFill>
                  <a:schemeClr val="bg1">
                    <a:lumMod val="95000"/>
                    <a:lumOff val="5000"/>
                  </a:schemeClr>
                </a:solidFill>
              </a:rPr>
              <a:t>gösteren</a:t>
            </a:r>
            <a:r>
              <a:rPr lang="en-US" sz="2000" dirty="0">
                <a:solidFill>
                  <a:schemeClr val="bg1">
                    <a:lumMod val="95000"/>
                    <a:lumOff val="5000"/>
                  </a:schemeClr>
                </a:solidFill>
              </a:rPr>
              <a:t> </a:t>
            </a:r>
            <a:r>
              <a:rPr lang="en-US" sz="2000" dirty="0" err="1">
                <a:solidFill>
                  <a:schemeClr val="bg1">
                    <a:lumMod val="95000"/>
                    <a:lumOff val="5000"/>
                  </a:schemeClr>
                </a:solidFill>
              </a:rPr>
              <a:t>bir</a:t>
            </a:r>
            <a:r>
              <a:rPr lang="en-US" sz="2000" dirty="0">
                <a:solidFill>
                  <a:schemeClr val="bg1">
                    <a:lumMod val="95000"/>
                    <a:lumOff val="5000"/>
                  </a:schemeClr>
                </a:solidFill>
              </a:rPr>
              <a:t> </a:t>
            </a:r>
            <a:r>
              <a:rPr lang="en-US" sz="2000" dirty="0" err="1">
                <a:solidFill>
                  <a:schemeClr val="bg1">
                    <a:lumMod val="95000"/>
                    <a:lumOff val="5000"/>
                  </a:schemeClr>
                </a:solidFill>
              </a:rPr>
              <a:t>ağac</a:t>
            </a:r>
            <a:r>
              <a:rPr lang="tr-TR" sz="2000" dirty="0">
                <a:solidFill>
                  <a:schemeClr val="bg1">
                    <a:lumMod val="95000"/>
                    <a:lumOff val="5000"/>
                  </a:schemeClr>
                </a:solidFill>
              </a:rPr>
              <a:t>t</a:t>
            </a:r>
            <a:r>
              <a:rPr lang="en-US" sz="2000" dirty="0" err="1">
                <a:solidFill>
                  <a:schemeClr val="bg1">
                    <a:lumMod val="95000"/>
                    <a:lumOff val="5000"/>
                  </a:schemeClr>
                </a:solidFill>
              </a:rPr>
              <a:t>ır</a:t>
            </a:r>
            <a:r>
              <a:rPr lang="en-US" sz="2000" dirty="0">
                <a:solidFill>
                  <a:schemeClr val="bg1">
                    <a:lumMod val="95000"/>
                    <a:lumOff val="5000"/>
                  </a:schemeClr>
                </a:solidFill>
              </a:rPr>
              <a:t>.</a:t>
            </a:r>
          </a:p>
          <a:p>
            <a:endParaRPr lang="en-US" sz="2000" dirty="0">
              <a:solidFill>
                <a:schemeClr val="bg1">
                  <a:lumMod val="95000"/>
                  <a:lumOff val="5000"/>
                </a:schemeClr>
              </a:solidFill>
            </a:endParaRPr>
          </a:p>
          <a:p>
            <a:pPr marL="285750" indent="-285750">
              <a:buFont typeface="Arial" panose="020B0604020202020204" pitchFamily="34" charset="0"/>
              <a:buChar char="•"/>
            </a:pPr>
            <a:r>
              <a:rPr lang="en-US" sz="2000" dirty="0" err="1">
                <a:solidFill>
                  <a:schemeClr val="bg1">
                    <a:lumMod val="95000"/>
                    <a:lumOff val="5000"/>
                  </a:schemeClr>
                </a:solidFill>
              </a:rPr>
              <a:t>Karar</a:t>
            </a:r>
            <a:r>
              <a:rPr lang="en-US" sz="2000" dirty="0">
                <a:solidFill>
                  <a:schemeClr val="bg1">
                    <a:lumMod val="95000"/>
                    <a:lumOff val="5000"/>
                  </a:schemeClr>
                </a:solidFill>
              </a:rPr>
              <a:t> </a:t>
            </a:r>
            <a:r>
              <a:rPr lang="en-US" sz="2000" dirty="0" err="1">
                <a:solidFill>
                  <a:schemeClr val="bg1">
                    <a:lumMod val="95000"/>
                    <a:lumOff val="5000"/>
                  </a:schemeClr>
                </a:solidFill>
              </a:rPr>
              <a:t>ağacı</a:t>
            </a:r>
            <a:r>
              <a:rPr lang="en-US" sz="2000" dirty="0">
                <a:solidFill>
                  <a:schemeClr val="bg1">
                    <a:lumMod val="95000"/>
                    <a:lumOff val="5000"/>
                  </a:schemeClr>
                </a:solidFill>
              </a:rPr>
              <a:t> </a:t>
            </a:r>
            <a:r>
              <a:rPr lang="en-US" sz="2000" dirty="0" err="1">
                <a:solidFill>
                  <a:schemeClr val="bg1">
                    <a:lumMod val="95000"/>
                    <a:lumOff val="5000"/>
                  </a:schemeClr>
                </a:solidFill>
              </a:rPr>
              <a:t>ağaç</a:t>
            </a:r>
            <a:r>
              <a:rPr lang="en-US" sz="2000" dirty="0">
                <a:solidFill>
                  <a:schemeClr val="bg1">
                    <a:lumMod val="95000"/>
                    <a:lumOff val="5000"/>
                  </a:schemeClr>
                </a:solidFill>
              </a:rPr>
              <a:t> </a:t>
            </a:r>
            <a:r>
              <a:rPr lang="en-US" sz="2000" dirty="0" err="1">
                <a:solidFill>
                  <a:schemeClr val="bg1">
                    <a:lumMod val="95000"/>
                    <a:lumOff val="5000"/>
                  </a:schemeClr>
                </a:solidFill>
              </a:rPr>
              <a:t>yapısı</a:t>
            </a:r>
            <a:r>
              <a:rPr lang="en-US" sz="2000" dirty="0">
                <a:solidFill>
                  <a:schemeClr val="bg1">
                    <a:lumMod val="95000"/>
                    <a:lumOff val="5000"/>
                  </a:schemeClr>
                </a:solidFill>
              </a:rPr>
              <a:t> </a:t>
            </a:r>
            <a:r>
              <a:rPr lang="en-US" sz="2000" dirty="0" err="1">
                <a:solidFill>
                  <a:schemeClr val="bg1">
                    <a:lumMod val="95000"/>
                    <a:lumOff val="5000"/>
                  </a:schemeClr>
                </a:solidFill>
              </a:rPr>
              <a:t>şekli</a:t>
            </a:r>
            <a:r>
              <a:rPr lang="tr-TR" sz="2000" dirty="0" err="1">
                <a:solidFill>
                  <a:schemeClr val="bg1">
                    <a:lumMod val="95000"/>
                    <a:lumOff val="5000"/>
                  </a:schemeClr>
                </a:solidFill>
              </a:rPr>
              <a:t>yle</a:t>
            </a:r>
            <a:r>
              <a:rPr lang="tr-TR" sz="2000" dirty="0">
                <a:solidFill>
                  <a:schemeClr val="bg1">
                    <a:lumMod val="95000"/>
                    <a:lumOff val="5000"/>
                  </a:schemeClr>
                </a:solidFill>
              </a:rPr>
              <a:t> bir</a:t>
            </a:r>
            <a:r>
              <a:rPr lang="en-US" sz="2000" dirty="0">
                <a:solidFill>
                  <a:schemeClr val="bg1">
                    <a:lumMod val="95000"/>
                    <a:lumOff val="5000"/>
                  </a:schemeClr>
                </a:solidFill>
              </a:rPr>
              <a:t> </a:t>
            </a:r>
            <a:r>
              <a:rPr lang="en-US" sz="2000" dirty="0" err="1">
                <a:solidFill>
                  <a:schemeClr val="bg1">
                    <a:lumMod val="95000"/>
                    <a:lumOff val="5000"/>
                  </a:schemeClr>
                </a:solidFill>
              </a:rPr>
              <a:t>sınıflandırıcı</a:t>
            </a:r>
            <a:r>
              <a:rPr lang="en-US" sz="2000" dirty="0">
                <a:solidFill>
                  <a:schemeClr val="bg1">
                    <a:lumMod val="95000"/>
                    <a:lumOff val="5000"/>
                  </a:schemeClr>
                </a:solidFill>
              </a:rPr>
              <a:t> </a:t>
            </a:r>
            <a:r>
              <a:rPr lang="en-US" sz="2000" dirty="0" err="1">
                <a:solidFill>
                  <a:schemeClr val="bg1">
                    <a:lumMod val="95000"/>
                    <a:lumOff val="5000"/>
                  </a:schemeClr>
                </a:solidFill>
              </a:rPr>
              <a:t>algoritmasıdır</a:t>
            </a:r>
            <a:r>
              <a:rPr lang="tr-TR" sz="2000" dirty="0">
                <a:solidFill>
                  <a:schemeClr val="bg1">
                    <a:lumMod val="95000"/>
                    <a:lumOff val="5000"/>
                  </a:schemeClr>
                </a:solidFill>
              </a:rPr>
              <a:t>.</a:t>
            </a:r>
          </a:p>
          <a:p>
            <a:pPr marL="285750" indent="-285750">
              <a:buFont typeface="Arial" panose="020B0604020202020204" pitchFamily="34" charset="0"/>
              <a:buChar char="•"/>
            </a:pPr>
            <a:endParaRPr lang="tr-TR" sz="2000" dirty="0">
              <a:solidFill>
                <a:schemeClr val="bg1">
                  <a:lumMod val="95000"/>
                  <a:lumOff val="5000"/>
                </a:schemeClr>
              </a:solidFill>
            </a:endParaRPr>
          </a:p>
          <a:p>
            <a:pPr marL="285750" indent="-285750">
              <a:buFont typeface="Arial" panose="020B0604020202020204" pitchFamily="34" charset="0"/>
              <a:buChar char="•"/>
            </a:pPr>
            <a:r>
              <a:rPr lang="tr-TR" sz="2000" dirty="0">
                <a:solidFill>
                  <a:schemeClr val="bg1">
                    <a:lumMod val="95000"/>
                    <a:lumOff val="5000"/>
                  </a:schemeClr>
                </a:solidFill>
              </a:rPr>
              <a:t>P</a:t>
            </a:r>
            <a:r>
              <a:rPr lang="en-US" sz="2000" dirty="0" err="1">
                <a:solidFill>
                  <a:schemeClr val="bg1">
                    <a:lumMod val="95000"/>
                    <a:lumOff val="5000"/>
                  </a:schemeClr>
                </a:solidFill>
              </a:rPr>
              <a:t>rogramlama</a:t>
            </a:r>
            <a:r>
              <a:rPr lang="en-US" sz="2000" dirty="0">
                <a:solidFill>
                  <a:schemeClr val="bg1">
                    <a:lumMod val="95000"/>
                    <a:lumOff val="5000"/>
                  </a:schemeClr>
                </a:solidFill>
              </a:rPr>
              <a:t> </a:t>
            </a:r>
            <a:r>
              <a:rPr lang="en-US" sz="2000" dirty="0" err="1">
                <a:solidFill>
                  <a:schemeClr val="bg1">
                    <a:lumMod val="95000"/>
                    <a:lumOff val="5000"/>
                  </a:schemeClr>
                </a:solidFill>
              </a:rPr>
              <a:t>ortamına</a:t>
            </a:r>
            <a:r>
              <a:rPr lang="en-US" sz="2000" dirty="0">
                <a:solidFill>
                  <a:schemeClr val="bg1">
                    <a:lumMod val="95000"/>
                    <a:lumOff val="5000"/>
                  </a:schemeClr>
                </a:solidFill>
              </a:rPr>
              <a:t> </a:t>
            </a:r>
            <a:r>
              <a:rPr lang="en-US" sz="2000" dirty="0" err="1">
                <a:solidFill>
                  <a:schemeClr val="bg1">
                    <a:lumMod val="95000"/>
                    <a:lumOff val="5000"/>
                  </a:schemeClr>
                </a:solidFill>
              </a:rPr>
              <a:t>taşı</a:t>
            </a:r>
            <a:r>
              <a:rPr lang="tr-TR" sz="2000" dirty="0" err="1">
                <a:solidFill>
                  <a:schemeClr val="bg1">
                    <a:lumMod val="95000"/>
                    <a:lumOff val="5000"/>
                  </a:schemeClr>
                </a:solidFill>
              </a:rPr>
              <a:t>nması</a:t>
            </a:r>
            <a:r>
              <a:rPr lang="tr-TR" sz="2000" dirty="0">
                <a:solidFill>
                  <a:schemeClr val="bg1">
                    <a:lumMod val="95000"/>
                    <a:lumOff val="5000"/>
                  </a:schemeClr>
                </a:solidFill>
              </a:rPr>
              <a:t> </a:t>
            </a:r>
            <a:r>
              <a:rPr lang="en-US" sz="2000" dirty="0" err="1">
                <a:solidFill>
                  <a:schemeClr val="bg1">
                    <a:lumMod val="95000"/>
                    <a:lumOff val="5000"/>
                  </a:schemeClr>
                </a:solidFill>
              </a:rPr>
              <a:t>basit</a:t>
            </a:r>
            <a:r>
              <a:rPr lang="tr-TR" sz="2000" dirty="0">
                <a:solidFill>
                  <a:schemeClr val="bg1">
                    <a:lumMod val="95000"/>
                    <a:lumOff val="5000"/>
                  </a:schemeClr>
                </a:solidFill>
              </a:rPr>
              <a:t>tir</a:t>
            </a:r>
            <a:r>
              <a:rPr lang="en-US" sz="2000" dirty="0">
                <a:solidFill>
                  <a:schemeClr val="bg1">
                    <a:lumMod val="95000"/>
                    <a:lumOff val="5000"/>
                  </a:schemeClr>
                </a:solidFill>
              </a:rPr>
              <a:t> </a:t>
            </a:r>
            <a:r>
              <a:rPr lang="tr-TR" sz="2000" dirty="0">
                <a:solidFill>
                  <a:schemeClr val="bg1">
                    <a:lumMod val="95000"/>
                    <a:lumOff val="5000"/>
                  </a:schemeClr>
                </a:solidFill>
              </a:rPr>
              <a:t>ve</a:t>
            </a:r>
            <a:r>
              <a:rPr lang="en-US" sz="2000" dirty="0">
                <a:solidFill>
                  <a:schemeClr val="bg1">
                    <a:lumMod val="95000"/>
                    <a:lumOff val="5000"/>
                  </a:schemeClr>
                </a:solidFill>
              </a:rPr>
              <a:t> </a:t>
            </a:r>
            <a:r>
              <a:rPr lang="en-US" sz="2000" dirty="0" err="1">
                <a:solidFill>
                  <a:schemeClr val="bg1">
                    <a:lumMod val="95000"/>
                    <a:lumOff val="5000"/>
                  </a:schemeClr>
                </a:solidFill>
              </a:rPr>
              <a:t>çok</a:t>
            </a:r>
            <a:r>
              <a:rPr lang="en-US" sz="2000" dirty="0">
                <a:solidFill>
                  <a:schemeClr val="bg1">
                    <a:lumMod val="95000"/>
                    <a:lumOff val="5000"/>
                  </a:schemeClr>
                </a:solidFill>
              </a:rPr>
              <a:t> </a:t>
            </a:r>
            <a:r>
              <a:rPr lang="en-US" sz="2000" dirty="0" err="1">
                <a:solidFill>
                  <a:schemeClr val="bg1">
                    <a:lumMod val="95000"/>
                    <a:lumOff val="5000"/>
                  </a:schemeClr>
                </a:solidFill>
              </a:rPr>
              <a:t>ya</a:t>
            </a:r>
            <a:r>
              <a:rPr lang="tr-TR" sz="2000" dirty="0">
                <a:solidFill>
                  <a:schemeClr val="bg1">
                    <a:lumMod val="95000"/>
                    <a:lumOff val="5000"/>
                  </a:schemeClr>
                </a:solidFill>
              </a:rPr>
              <a:t>y</a:t>
            </a:r>
            <a:r>
              <a:rPr lang="en-US" sz="2000" dirty="0" err="1">
                <a:solidFill>
                  <a:schemeClr val="bg1">
                    <a:lumMod val="95000"/>
                    <a:lumOff val="5000"/>
                  </a:schemeClr>
                </a:solidFill>
              </a:rPr>
              <a:t>gın</a:t>
            </a:r>
            <a:r>
              <a:rPr lang="tr-TR" sz="2000" dirty="0">
                <a:solidFill>
                  <a:schemeClr val="bg1">
                    <a:lumMod val="95000"/>
                    <a:lumOff val="5000"/>
                  </a:schemeClr>
                </a:solidFill>
              </a:rPr>
              <a:t> kullanılır.</a:t>
            </a:r>
            <a:endParaRPr lang="en-US" sz="2000" dirty="0">
              <a:solidFill>
                <a:schemeClr val="bg1">
                  <a:lumMod val="95000"/>
                  <a:lumOff val="5000"/>
                </a:schemeClr>
              </a:solidFill>
            </a:endParaRPr>
          </a:p>
          <a:p>
            <a:endParaRPr lang="en-US" sz="2000" dirty="0">
              <a:solidFill>
                <a:schemeClr val="bg1">
                  <a:lumMod val="95000"/>
                  <a:lumOff val="5000"/>
                </a:schemeClr>
              </a:solidFill>
            </a:endParaRPr>
          </a:p>
          <a:p>
            <a:pPr marL="285750" indent="-285750">
              <a:buFont typeface="Arial" panose="020B0604020202020204" pitchFamily="34" charset="0"/>
              <a:buChar char="•"/>
            </a:pPr>
            <a:r>
              <a:rPr lang="en-US" sz="2000" dirty="0" err="1">
                <a:solidFill>
                  <a:schemeClr val="bg1">
                    <a:lumMod val="95000"/>
                    <a:lumOff val="5000"/>
                  </a:schemeClr>
                </a:solidFill>
              </a:rPr>
              <a:t>Mantıksal</a:t>
            </a:r>
            <a:r>
              <a:rPr lang="en-US" sz="2000" dirty="0">
                <a:solidFill>
                  <a:schemeClr val="bg1">
                    <a:lumMod val="95000"/>
                    <a:lumOff val="5000"/>
                  </a:schemeClr>
                </a:solidFill>
              </a:rPr>
              <a:t> </a:t>
            </a:r>
            <a:r>
              <a:rPr lang="en-US" sz="2000" dirty="0" err="1">
                <a:solidFill>
                  <a:schemeClr val="bg1">
                    <a:lumMod val="95000"/>
                    <a:lumOff val="5000"/>
                  </a:schemeClr>
                </a:solidFill>
              </a:rPr>
              <a:t>değerli</a:t>
            </a:r>
            <a:r>
              <a:rPr lang="en-US" sz="2000" dirty="0">
                <a:solidFill>
                  <a:schemeClr val="bg1">
                    <a:lumMod val="95000"/>
                    <a:lumOff val="5000"/>
                  </a:schemeClr>
                </a:solidFill>
              </a:rPr>
              <a:t> </a:t>
            </a:r>
            <a:r>
              <a:rPr lang="en-US" sz="2000" dirty="0" err="1">
                <a:solidFill>
                  <a:schemeClr val="bg1">
                    <a:lumMod val="95000"/>
                    <a:lumOff val="5000"/>
                  </a:schemeClr>
                </a:solidFill>
              </a:rPr>
              <a:t>parametrelerle</a:t>
            </a:r>
            <a:r>
              <a:rPr lang="en-US" sz="2000" dirty="0">
                <a:solidFill>
                  <a:schemeClr val="bg1">
                    <a:lumMod val="95000"/>
                    <a:lumOff val="5000"/>
                  </a:schemeClr>
                </a:solidFill>
              </a:rPr>
              <a:t> </a:t>
            </a:r>
            <a:r>
              <a:rPr lang="en-US" sz="2000" dirty="0" err="1">
                <a:solidFill>
                  <a:schemeClr val="bg1">
                    <a:lumMod val="95000"/>
                    <a:lumOff val="5000"/>
                  </a:schemeClr>
                </a:solidFill>
              </a:rPr>
              <a:t>çalışır</a:t>
            </a:r>
            <a:r>
              <a:rPr lang="en-US" sz="2000" dirty="0">
                <a:solidFill>
                  <a:schemeClr val="bg1">
                    <a:lumMod val="95000"/>
                    <a:lumOff val="5000"/>
                  </a:schemeClr>
                </a:solidFill>
              </a:rPr>
              <a:t>, </a:t>
            </a:r>
            <a:r>
              <a:rPr lang="en-US" sz="2000" dirty="0" err="1">
                <a:solidFill>
                  <a:schemeClr val="bg1">
                    <a:lumMod val="95000"/>
                    <a:lumOff val="5000"/>
                  </a:schemeClr>
                </a:solidFill>
              </a:rPr>
              <a:t>gürültüye</a:t>
            </a:r>
            <a:r>
              <a:rPr lang="en-US" sz="2000" dirty="0">
                <a:solidFill>
                  <a:schemeClr val="bg1">
                    <a:lumMod val="95000"/>
                    <a:lumOff val="5000"/>
                  </a:schemeClr>
                </a:solidFill>
              </a:rPr>
              <a:t> </a:t>
            </a:r>
            <a:r>
              <a:rPr lang="en-US" sz="2000" dirty="0" err="1">
                <a:solidFill>
                  <a:schemeClr val="bg1">
                    <a:lumMod val="95000"/>
                    <a:lumOff val="5000"/>
                  </a:schemeClr>
                </a:solidFill>
              </a:rPr>
              <a:t>ve</a:t>
            </a:r>
            <a:r>
              <a:rPr lang="en-US" sz="2000" dirty="0">
                <a:solidFill>
                  <a:schemeClr val="bg1">
                    <a:lumMod val="95000"/>
                    <a:lumOff val="5000"/>
                  </a:schemeClr>
                </a:solidFill>
              </a:rPr>
              <a:t> </a:t>
            </a:r>
            <a:r>
              <a:rPr lang="tr-TR" sz="2000" dirty="0">
                <a:solidFill>
                  <a:schemeClr val="bg1">
                    <a:lumMod val="95000"/>
                    <a:lumOff val="5000"/>
                  </a:schemeClr>
                </a:solidFill>
              </a:rPr>
              <a:t>karışıklığa </a:t>
            </a:r>
            <a:r>
              <a:rPr lang="en-US" sz="2000" dirty="0" err="1">
                <a:solidFill>
                  <a:schemeClr val="bg1">
                    <a:lumMod val="95000"/>
                    <a:lumOff val="5000"/>
                  </a:schemeClr>
                </a:solidFill>
              </a:rPr>
              <a:t>dayanıklı</a:t>
            </a:r>
            <a:r>
              <a:rPr lang="en-US" sz="2000" dirty="0">
                <a:solidFill>
                  <a:schemeClr val="bg1">
                    <a:lumMod val="95000"/>
                    <a:lumOff val="5000"/>
                  </a:schemeClr>
                </a:solidFill>
              </a:rPr>
              <a:t> </a:t>
            </a:r>
            <a:r>
              <a:rPr lang="en-US" sz="2000" dirty="0" err="1">
                <a:solidFill>
                  <a:schemeClr val="bg1">
                    <a:lumMod val="95000"/>
                    <a:lumOff val="5000"/>
                  </a:schemeClr>
                </a:solidFill>
              </a:rPr>
              <a:t>bir</a:t>
            </a:r>
            <a:r>
              <a:rPr lang="en-US" sz="2000" dirty="0">
                <a:solidFill>
                  <a:schemeClr val="bg1">
                    <a:lumMod val="95000"/>
                    <a:lumOff val="5000"/>
                  </a:schemeClr>
                </a:solidFill>
              </a:rPr>
              <a:t> </a:t>
            </a:r>
            <a:r>
              <a:rPr lang="en-US" sz="2000" dirty="0" err="1">
                <a:solidFill>
                  <a:schemeClr val="bg1">
                    <a:lumMod val="95000"/>
                    <a:lumOff val="5000"/>
                  </a:schemeClr>
                </a:solidFill>
              </a:rPr>
              <a:t>algoritmadır</a:t>
            </a:r>
            <a:r>
              <a:rPr lang="en-US" sz="2000" dirty="0">
                <a:solidFill>
                  <a:schemeClr val="bg1">
                    <a:lumMod val="95000"/>
                    <a:lumOff val="5000"/>
                  </a:schemeClr>
                </a:solidFill>
              </a:rPr>
              <a:t>.</a:t>
            </a:r>
          </a:p>
        </p:txBody>
      </p:sp>
    </p:spTree>
    <p:extLst>
      <p:ext uri="{BB962C8B-B14F-4D97-AF65-F5344CB8AC3E}">
        <p14:creationId xmlns:p14="http://schemas.microsoft.com/office/powerpoint/2010/main" val="201408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D62EBB7-19F3-413A-9B30-7C49D79801D7}"/>
              </a:ext>
            </a:extLst>
          </p:cNvPr>
          <p:cNvSpPr>
            <a:spLocks noGrp="1"/>
          </p:cNvSpPr>
          <p:nvPr>
            <p:ph type="title"/>
          </p:nvPr>
        </p:nvSpPr>
        <p:spPr>
          <a:xfrm>
            <a:off x="1141414" y="254534"/>
            <a:ext cx="9905998" cy="1478570"/>
          </a:xfrm>
        </p:spPr>
        <p:txBody>
          <a:bodyPr/>
          <a:lstStyle/>
          <a:p>
            <a:r>
              <a:rPr lang="tr-TR" dirty="0">
                <a:solidFill>
                  <a:srgbClr val="FF0000"/>
                </a:solidFill>
              </a:rPr>
              <a:t>Karar Ağacı Türleri</a:t>
            </a:r>
            <a:br>
              <a:rPr lang="tr-TR" dirty="0">
                <a:solidFill>
                  <a:srgbClr val="FF0000"/>
                </a:solidFill>
              </a:rPr>
            </a:br>
            <a:endParaRPr lang="tr-TR" dirty="0">
              <a:solidFill>
                <a:srgbClr val="FF0000"/>
              </a:solidFill>
            </a:endParaRPr>
          </a:p>
        </p:txBody>
      </p:sp>
      <p:sp>
        <p:nvSpPr>
          <p:cNvPr id="11" name="Content Placeholder 2">
            <a:extLst>
              <a:ext uri="{FF2B5EF4-FFF2-40B4-BE49-F238E27FC236}">
                <a16:creationId xmlns:a16="http://schemas.microsoft.com/office/drawing/2014/main" id="{124B77D2-7690-460D-9A6D-E5669AF3E945}"/>
              </a:ext>
            </a:extLst>
          </p:cNvPr>
          <p:cNvSpPr>
            <a:spLocks noGrp="1"/>
          </p:cNvSpPr>
          <p:nvPr>
            <p:ph idx="1"/>
          </p:nvPr>
        </p:nvSpPr>
        <p:spPr>
          <a:xfrm>
            <a:off x="916828" y="1201921"/>
            <a:ext cx="10355170" cy="4724317"/>
          </a:xfrm>
        </p:spPr>
        <p:txBody>
          <a:bodyPr>
            <a:noAutofit/>
          </a:bodyPr>
          <a:lstStyle/>
          <a:p>
            <a:pPr marL="0" indent="0">
              <a:buNone/>
            </a:pPr>
            <a:r>
              <a:rPr lang="tr-TR" sz="1800" dirty="0">
                <a:solidFill>
                  <a:schemeClr val="bg1"/>
                </a:solidFill>
              </a:rPr>
              <a:t>Karar ağacı türleri, sahip olduğumuz hedef değişkenin türüne dayanmaktadır. İki tip olabilir:</a:t>
            </a:r>
          </a:p>
          <a:p>
            <a:r>
              <a:rPr lang="tr-TR" sz="1800" dirty="0">
                <a:solidFill>
                  <a:schemeClr val="bg1"/>
                </a:solidFill>
              </a:rPr>
              <a:t>Kategorik Değişken Karar Ağacı: Kategorik bir hedef değişkeni olan karar ağacı Kategorik Değişken Karar Ağacı olarak adlandırılır. </a:t>
            </a:r>
            <a:r>
              <a:rPr lang="tr-TR" sz="1800" dirty="0" err="1">
                <a:solidFill>
                  <a:schemeClr val="bg1"/>
                </a:solidFill>
              </a:rPr>
              <a:t>Sınıflandırmacı</a:t>
            </a:r>
            <a:r>
              <a:rPr lang="tr-TR" sz="1800" dirty="0">
                <a:solidFill>
                  <a:schemeClr val="bg1"/>
                </a:solidFill>
              </a:rPr>
              <a:t> Karar Ağacı da denilebilir.</a:t>
            </a:r>
          </a:p>
          <a:p>
            <a:r>
              <a:rPr lang="tr-TR" sz="1800" dirty="0">
                <a:solidFill>
                  <a:schemeClr val="bg1"/>
                </a:solidFill>
              </a:rPr>
              <a:t>Sürekli Değişken Karar Ağacı: Karar Ağacı sürekli bir hedef değişkene sahiptir ve buna Sürekli Değişken Karar Ağacı denir.</a:t>
            </a:r>
          </a:p>
          <a:p>
            <a:endParaRPr lang="tr-TR" sz="1800" dirty="0">
              <a:solidFill>
                <a:schemeClr val="bg1"/>
              </a:solidFill>
            </a:endParaRPr>
          </a:p>
          <a:p>
            <a:r>
              <a:rPr lang="tr-TR" sz="1800" dirty="0">
                <a:solidFill>
                  <a:schemeClr val="tx2"/>
                </a:solidFill>
              </a:rPr>
              <a:t>Örnek: </a:t>
            </a:r>
            <a:r>
              <a:rPr lang="tr-TR" sz="1800" dirty="0">
                <a:solidFill>
                  <a:schemeClr val="bg1"/>
                </a:solidFill>
              </a:rPr>
              <a:t>- Diyelim ki bir müşterinin yenileme primini bir sigorta şirketi ile ödeyip ödemeyeceğini tahmin etmekte sorun yaşıyoruz (evet / hayır). Burada müşterilerin gelirlerinin önemli bir değişken olduğunu biliyoruz ancak sigorta şirketinin tüm müşteriler için gelir detayı yok. Şimdi, bunun önemli bir değişken olduğunu bildiğimizden, mesleğe, ürüne ve diğer çeşitli değişkenlere dayalı olarak müşteri gelirini tahmin etmek için bir karar ağacı oluşturabiliriz. Bu durumda, sürekli değişkenler için değerler öngörülür.</a:t>
            </a:r>
          </a:p>
        </p:txBody>
      </p:sp>
    </p:spTree>
    <p:extLst>
      <p:ext uri="{BB962C8B-B14F-4D97-AF65-F5344CB8AC3E}">
        <p14:creationId xmlns:p14="http://schemas.microsoft.com/office/powerpoint/2010/main" val="3474701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28ACBFE-9120-4D87-839C-B20B450AFF29}"/>
              </a:ext>
            </a:extLst>
          </p:cNvPr>
          <p:cNvSpPr>
            <a:spLocks noGrp="1"/>
          </p:cNvSpPr>
          <p:nvPr>
            <p:ph type="title"/>
          </p:nvPr>
        </p:nvSpPr>
        <p:spPr>
          <a:xfrm>
            <a:off x="1141413" y="618518"/>
            <a:ext cx="9905998" cy="1478570"/>
          </a:xfrm>
        </p:spPr>
        <p:txBody>
          <a:bodyPr/>
          <a:lstStyle/>
          <a:p>
            <a:r>
              <a:rPr lang="tr-TR" dirty="0">
                <a:solidFill>
                  <a:srgbClr val="FF0000"/>
                </a:solidFill>
              </a:rPr>
              <a:t>Karar Ağaçlarında Dallanma Kriterleri </a:t>
            </a:r>
          </a:p>
        </p:txBody>
      </p:sp>
      <p:sp>
        <p:nvSpPr>
          <p:cNvPr id="11" name="Content Placeholder 2">
            <a:extLst>
              <a:ext uri="{FF2B5EF4-FFF2-40B4-BE49-F238E27FC236}">
                <a16:creationId xmlns:a16="http://schemas.microsoft.com/office/drawing/2014/main" id="{A5A49015-664F-4838-83A0-FC3D6A6F2871}"/>
              </a:ext>
            </a:extLst>
          </p:cNvPr>
          <p:cNvSpPr>
            <a:spLocks noGrp="1"/>
          </p:cNvSpPr>
          <p:nvPr>
            <p:ph idx="1"/>
          </p:nvPr>
        </p:nvSpPr>
        <p:spPr>
          <a:xfrm>
            <a:off x="972737" y="2097088"/>
            <a:ext cx="10435069" cy="3984116"/>
          </a:xfrm>
        </p:spPr>
        <p:txBody>
          <a:bodyPr>
            <a:normAutofit/>
          </a:bodyPr>
          <a:lstStyle/>
          <a:p>
            <a:r>
              <a:rPr lang="tr-TR" dirty="0">
                <a:solidFill>
                  <a:schemeClr val="bg1">
                    <a:lumMod val="95000"/>
                    <a:lumOff val="5000"/>
                  </a:schemeClr>
                </a:solidFill>
              </a:rPr>
              <a:t>Karar ağaçlarında en önemli sorunlardan birisi hangi kökten itibaren bölümlemenin veya dallanmanın hangi kritere göre yapılacağıdır. Aslında her bir farklı kriter için bir karar ağacı algoritması karşılık gelmektedir. </a:t>
            </a:r>
            <a:endParaRPr lang="en-US" dirty="0">
              <a:solidFill>
                <a:schemeClr val="bg1">
                  <a:lumMod val="95000"/>
                  <a:lumOff val="5000"/>
                </a:schemeClr>
              </a:solidFill>
            </a:endParaRPr>
          </a:p>
          <a:p>
            <a:r>
              <a:rPr lang="tr-TR" dirty="0">
                <a:solidFill>
                  <a:schemeClr val="bg1">
                    <a:lumMod val="95000"/>
                    <a:lumOff val="5000"/>
                  </a:schemeClr>
                </a:solidFill>
              </a:rPr>
              <a:t>Bu algoritmalar şu şekilde gruplandırılabilir. </a:t>
            </a:r>
            <a:endParaRPr lang="en-US" dirty="0">
              <a:solidFill>
                <a:schemeClr val="bg1">
                  <a:lumMod val="95000"/>
                  <a:lumOff val="5000"/>
                </a:schemeClr>
              </a:solidFill>
            </a:endParaRPr>
          </a:p>
          <a:p>
            <a:pPr lvl="1"/>
            <a:r>
              <a:rPr lang="tr-TR" dirty="0">
                <a:solidFill>
                  <a:schemeClr val="tx2"/>
                </a:solidFill>
              </a:rPr>
              <a:t>ID3 ve C4.5</a:t>
            </a:r>
            <a:r>
              <a:rPr lang="tr-TR" dirty="0">
                <a:solidFill>
                  <a:schemeClr val="bg1">
                    <a:lumMod val="95000"/>
                    <a:lumOff val="5000"/>
                  </a:schemeClr>
                </a:solidFill>
              </a:rPr>
              <a:t>, sınıflandırma algoritmalarıdır.</a:t>
            </a:r>
            <a:endParaRPr lang="en-US" dirty="0">
              <a:solidFill>
                <a:schemeClr val="bg1">
                  <a:lumMod val="95000"/>
                  <a:lumOff val="5000"/>
                </a:schemeClr>
              </a:solidFill>
            </a:endParaRPr>
          </a:p>
          <a:p>
            <a:pPr lvl="1"/>
            <a:r>
              <a:rPr lang="tr-TR" dirty="0">
                <a:solidFill>
                  <a:schemeClr val="tx2"/>
                </a:solidFill>
              </a:rPr>
              <a:t>Twoing ve </a:t>
            </a:r>
            <a:r>
              <a:rPr lang="tr-TR" dirty="0" err="1">
                <a:solidFill>
                  <a:schemeClr val="tx2"/>
                </a:solidFill>
              </a:rPr>
              <a:t>Gini</a:t>
            </a:r>
            <a:r>
              <a:rPr lang="tr-TR" dirty="0">
                <a:solidFill>
                  <a:schemeClr val="bg1">
                    <a:lumMod val="95000"/>
                    <a:lumOff val="5000"/>
                  </a:schemeClr>
                </a:solidFill>
              </a:rPr>
              <a:t>, CART(Classification And Regression </a:t>
            </a:r>
            <a:r>
              <a:rPr lang="tr-TR" dirty="0" err="1">
                <a:solidFill>
                  <a:schemeClr val="bg1">
                    <a:lumMod val="95000"/>
                    <a:lumOff val="5000"/>
                  </a:schemeClr>
                </a:solidFill>
              </a:rPr>
              <a:t>Trees</a:t>
            </a:r>
            <a:r>
              <a:rPr lang="tr-TR" dirty="0">
                <a:solidFill>
                  <a:schemeClr val="bg1">
                    <a:lumMod val="95000"/>
                    <a:lumOff val="5000"/>
                  </a:schemeClr>
                </a:solidFill>
              </a:rPr>
              <a:t>) </a:t>
            </a:r>
            <a:r>
              <a:rPr lang="tr-TR" dirty="0">
                <a:solidFill>
                  <a:srgbClr val="FF0000"/>
                </a:solidFill>
              </a:rPr>
              <a:t>sınıflandırma ve regresyon ağaçlarına dayalı </a:t>
            </a:r>
            <a:r>
              <a:rPr lang="tr-TR" dirty="0">
                <a:solidFill>
                  <a:schemeClr val="bg1">
                    <a:lumMod val="95000"/>
                    <a:lumOff val="5000"/>
                  </a:schemeClr>
                </a:solidFill>
              </a:rPr>
              <a:t>sınıflandırma algoritmalarıdır.</a:t>
            </a:r>
            <a:endParaRPr lang="en-US" dirty="0">
              <a:solidFill>
                <a:schemeClr val="bg1">
                  <a:lumMod val="95000"/>
                  <a:lumOff val="5000"/>
                </a:schemeClr>
              </a:solidFill>
            </a:endParaRPr>
          </a:p>
          <a:p>
            <a:pPr lvl="1"/>
            <a:r>
              <a:rPr lang="tr-TR" dirty="0">
                <a:solidFill>
                  <a:schemeClr val="tx2"/>
                </a:solidFill>
              </a:rPr>
              <a:t>k-en yakın komşu algoritması </a:t>
            </a:r>
            <a:r>
              <a:rPr lang="tr-TR" dirty="0">
                <a:solidFill>
                  <a:srgbClr val="FF0000"/>
                </a:solidFill>
              </a:rPr>
              <a:t>bellek tabanlı sınıflandırma </a:t>
            </a:r>
            <a:r>
              <a:rPr lang="tr-TR" dirty="0">
                <a:solidFill>
                  <a:schemeClr val="bg1">
                    <a:lumMod val="95000"/>
                    <a:lumOff val="5000"/>
                  </a:schemeClr>
                </a:solidFill>
              </a:rPr>
              <a:t>yöntemleri arasında yer almaktadır.</a:t>
            </a:r>
          </a:p>
        </p:txBody>
      </p:sp>
    </p:spTree>
    <p:extLst>
      <p:ext uri="{BB962C8B-B14F-4D97-AF65-F5344CB8AC3E}">
        <p14:creationId xmlns:p14="http://schemas.microsoft.com/office/powerpoint/2010/main" val="419604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7E0029-B44E-461A-8C05-FC5B5CB6B4D8}"/>
              </a:ext>
            </a:extLst>
          </p:cNvPr>
          <p:cNvSpPr>
            <a:spLocks noGrp="1"/>
          </p:cNvSpPr>
          <p:nvPr>
            <p:ph type="title"/>
          </p:nvPr>
        </p:nvSpPr>
        <p:spPr>
          <a:xfrm>
            <a:off x="1141413" y="618518"/>
            <a:ext cx="9905998" cy="1478570"/>
          </a:xfrm>
        </p:spPr>
        <p:txBody>
          <a:bodyPr/>
          <a:lstStyle/>
          <a:p>
            <a:r>
              <a:rPr lang="tr-TR" dirty="0">
                <a:solidFill>
                  <a:srgbClr val="FF0000"/>
                </a:solidFill>
              </a:rPr>
              <a:t>Entropi</a:t>
            </a:r>
          </a:p>
        </p:txBody>
      </p:sp>
      <p:sp>
        <p:nvSpPr>
          <p:cNvPr id="11" name="Content Placeholder 2">
            <a:extLst>
              <a:ext uri="{FF2B5EF4-FFF2-40B4-BE49-F238E27FC236}">
                <a16:creationId xmlns:a16="http://schemas.microsoft.com/office/drawing/2014/main" id="{9F2449DA-6AF8-421D-8D21-C0BCD1E65D2E}"/>
              </a:ext>
            </a:extLst>
          </p:cNvPr>
          <p:cNvSpPr>
            <a:spLocks noGrp="1"/>
          </p:cNvSpPr>
          <p:nvPr>
            <p:ph idx="1"/>
          </p:nvPr>
        </p:nvSpPr>
        <p:spPr>
          <a:xfrm>
            <a:off x="1061513" y="1858871"/>
            <a:ext cx="10372926" cy="3849472"/>
          </a:xfrm>
        </p:spPr>
        <p:txBody>
          <a:bodyPr>
            <a:normAutofit fontScale="92500" lnSpcReduction="10000"/>
          </a:bodyPr>
          <a:lstStyle/>
          <a:p>
            <a:r>
              <a:rPr lang="tr-TR" dirty="0">
                <a:solidFill>
                  <a:schemeClr val="bg2">
                    <a:lumMod val="50000"/>
                  </a:schemeClr>
                </a:solidFill>
              </a:rPr>
              <a:t>Entropi, rastgele değere sahip bir değişken veya bir sistem için belirsizlik ölçütüdür. </a:t>
            </a:r>
            <a:endParaRPr lang="en-US" dirty="0">
              <a:solidFill>
                <a:schemeClr val="bg2">
                  <a:lumMod val="50000"/>
                </a:schemeClr>
              </a:solidFill>
            </a:endParaRPr>
          </a:p>
          <a:p>
            <a:r>
              <a:rPr lang="tr-TR" dirty="0">
                <a:solidFill>
                  <a:schemeClr val="bg2">
                    <a:lumMod val="50000"/>
                  </a:schemeClr>
                </a:solidFill>
              </a:rPr>
              <a:t>Enformasyon, rassal bir olayın gerçekleşmesi halinde ortaya çıkan bilgi ölçütüdür.</a:t>
            </a:r>
            <a:endParaRPr lang="en-US" dirty="0">
              <a:solidFill>
                <a:schemeClr val="bg2">
                  <a:lumMod val="50000"/>
                </a:schemeClr>
              </a:solidFill>
            </a:endParaRPr>
          </a:p>
          <a:p>
            <a:r>
              <a:rPr lang="tr-TR" dirty="0">
                <a:solidFill>
                  <a:schemeClr val="bg2">
                    <a:lumMod val="50000"/>
                  </a:schemeClr>
                </a:solidFill>
              </a:rPr>
              <a:t>Bir süreç için entropi, tüm örnekler tarafından içerilen enformasyonun beklenen değeridir.</a:t>
            </a:r>
            <a:endParaRPr lang="en-US" dirty="0">
              <a:solidFill>
                <a:schemeClr val="bg2">
                  <a:lumMod val="50000"/>
                </a:schemeClr>
              </a:solidFill>
            </a:endParaRPr>
          </a:p>
          <a:p>
            <a:r>
              <a:rPr lang="tr-TR" dirty="0">
                <a:solidFill>
                  <a:schemeClr val="bg2">
                    <a:lumMod val="50000"/>
                  </a:schemeClr>
                </a:solidFill>
              </a:rPr>
              <a:t>Eşit olasıklı durumlara sahip sistemler yüksek belirsizliğe sahiptirler.</a:t>
            </a:r>
            <a:endParaRPr lang="en-US" dirty="0">
              <a:solidFill>
                <a:schemeClr val="bg2">
                  <a:lumMod val="50000"/>
                </a:schemeClr>
              </a:solidFill>
            </a:endParaRPr>
          </a:p>
          <a:p>
            <a:r>
              <a:rPr lang="tr-TR" dirty="0">
                <a:solidFill>
                  <a:schemeClr val="bg2">
                    <a:lumMod val="50000"/>
                  </a:schemeClr>
                </a:solidFill>
              </a:rPr>
              <a:t>Shannon, bir sistemdeki durum değişikliğinde, entropideki değişimin enformasyon boyutunu tanımladığını öne sürmüştür.</a:t>
            </a:r>
            <a:endParaRPr lang="en-US" dirty="0">
              <a:solidFill>
                <a:schemeClr val="bg2">
                  <a:lumMod val="50000"/>
                </a:schemeClr>
              </a:solidFill>
            </a:endParaRPr>
          </a:p>
          <a:p>
            <a:r>
              <a:rPr lang="tr-TR" dirty="0">
                <a:solidFill>
                  <a:schemeClr val="bg2">
                    <a:lumMod val="50000"/>
                  </a:schemeClr>
                </a:solidFill>
              </a:rPr>
              <a:t>Buna göre bir sistemdeki belirsizlik arttıkça, bir durum gerçekleştiğinde elde edilecek enformasyon boyutu da artacaktır.</a:t>
            </a:r>
            <a:endParaRPr lang="en-US" dirty="0">
              <a:solidFill>
                <a:schemeClr val="bg2">
                  <a:lumMod val="50000"/>
                </a:schemeClr>
              </a:solidFill>
            </a:endParaRPr>
          </a:p>
        </p:txBody>
      </p:sp>
    </p:spTree>
    <p:extLst>
      <p:ext uri="{BB962C8B-B14F-4D97-AF65-F5344CB8AC3E}">
        <p14:creationId xmlns:p14="http://schemas.microsoft.com/office/powerpoint/2010/main" val="3248272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Data Waves by Slidesgo</Template>
  <TotalTime>3698</TotalTime>
  <Words>2517</Words>
  <Application>Microsoft Office PowerPoint</Application>
  <PresentationFormat>Geniş ekran</PresentationFormat>
  <Paragraphs>382</Paragraphs>
  <Slides>24</Slides>
  <Notes>0</Notes>
  <HiddenSlides>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24</vt:i4>
      </vt:variant>
    </vt:vector>
  </HeadingPairs>
  <TitlesOfParts>
    <vt:vector size="35" baseType="lpstr">
      <vt:lpstr>Algerian</vt:lpstr>
      <vt:lpstr>-apple-system</vt:lpstr>
      <vt:lpstr>Arial</vt:lpstr>
      <vt:lpstr>Arial Narrow</vt:lpstr>
      <vt:lpstr>Bahnschrift Light</vt:lpstr>
      <vt:lpstr>Baskerville Old Face</vt:lpstr>
      <vt:lpstr>Calibri</vt:lpstr>
      <vt:lpstr>Cambria Math</vt:lpstr>
      <vt:lpstr>Tw Cen MT</vt:lpstr>
      <vt:lpstr>Wingdings</vt:lpstr>
      <vt:lpstr>Circuit</vt:lpstr>
      <vt:lpstr>Karar ağaçları  (Decision trees) </vt:lpstr>
      <vt:lpstr>İçerİk</vt:lpstr>
      <vt:lpstr>PowerPoint Sunusu</vt:lpstr>
      <vt:lpstr>Karar AğacıNA Ne sebeple başvurulur:</vt:lpstr>
      <vt:lpstr>PowerPoint Sunusu</vt:lpstr>
      <vt:lpstr>PowerPoint Sunusu</vt:lpstr>
      <vt:lpstr>Karar Ağacı Türleri </vt:lpstr>
      <vt:lpstr>Karar Ağaçlarında Dallanma Kriterleri </vt:lpstr>
      <vt:lpstr>Entropi</vt:lpstr>
      <vt:lpstr>PowerPoint Sunusu</vt:lpstr>
      <vt:lpstr>ID3 Algoritması</vt:lpstr>
      <vt:lpstr>Karar ağaçları ile kullanılan yaygın terimler :</vt:lpstr>
      <vt:lpstr>Karar Ağacında Entropi </vt:lpstr>
      <vt:lpstr>Karar Ağacı nasıl Yapilir?</vt:lpstr>
      <vt:lpstr>PowerPoint Sunusu</vt:lpstr>
      <vt:lpstr>PowerPoint Sunusu</vt:lpstr>
      <vt:lpstr>PowerPoint Sunusu</vt:lpstr>
      <vt:lpstr>Information Gain (Bilgi Kazanımı)</vt:lpstr>
      <vt:lpstr>PowerPoint Sunusu</vt:lpstr>
      <vt:lpstr>PowerPoint Sunusu</vt:lpstr>
      <vt:lpstr>  Overfitting(Aşırı Uyum)  </vt:lpstr>
      <vt:lpstr>Avantajları</vt:lpstr>
      <vt:lpstr>Dezavantajları</vt:lpstr>
      <vt:lpstr>Referans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 AL</dc:creator>
  <cp:lastModifiedBy>ÜSAME TARIK TEMEL</cp:lastModifiedBy>
  <cp:revision>72</cp:revision>
  <dcterms:created xsi:type="dcterms:W3CDTF">2020-04-12T08:58:34Z</dcterms:created>
  <dcterms:modified xsi:type="dcterms:W3CDTF">2020-04-26T12:55:43Z</dcterms:modified>
</cp:coreProperties>
</file>