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handoutMasterIdLst>
    <p:handoutMasterId r:id="rId28"/>
  </p:handoutMasterIdLst>
  <p:sldIdLst>
    <p:sldId id="256" r:id="rId3"/>
    <p:sldId id="284" r:id="rId4"/>
    <p:sldId id="331" r:id="rId5"/>
    <p:sldId id="384" r:id="rId6"/>
    <p:sldId id="371" r:id="rId7"/>
    <p:sldId id="385" r:id="rId8"/>
    <p:sldId id="386" r:id="rId9"/>
    <p:sldId id="387" r:id="rId10"/>
    <p:sldId id="388" r:id="rId11"/>
    <p:sldId id="377" r:id="rId12"/>
    <p:sldId id="378" r:id="rId13"/>
    <p:sldId id="312" r:id="rId14"/>
    <p:sldId id="342" r:id="rId15"/>
    <p:sldId id="370" r:id="rId16"/>
    <p:sldId id="324" r:id="rId17"/>
    <p:sldId id="372" r:id="rId18"/>
    <p:sldId id="325" r:id="rId19"/>
    <p:sldId id="375" r:id="rId20"/>
    <p:sldId id="383" r:id="rId21"/>
    <p:sldId id="368" r:id="rId22"/>
    <p:sldId id="381" r:id="rId23"/>
    <p:sldId id="376" r:id="rId24"/>
    <p:sldId id="382" r:id="rId25"/>
    <p:sldId id="380" r:id="rId26"/>
  </p:sldIdLst>
  <p:sldSz cx="12192000" cy="6858000"/>
  <p:notesSz cx="9144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HTAP BERBER" initials="MB" lastIdx="1" clrIdx="0">
    <p:extLst>
      <p:ext uri="{19B8F6BF-5375-455C-9EA6-DF929625EA0E}">
        <p15:presenceInfo xmlns:p15="http://schemas.microsoft.com/office/powerpoint/2012/main" userId="MEHTAP BERB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660"/>
  </p:normalViewPr>
  <p:slideViewPr>
    <p:cSldViewPr snapToGrid="0">
      <p:cViewPr varScale="1">
        <p:scale>
          <a:sx n="64" d="100"/>
          <a:sy n="64"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endParaRPr lang="tr-TR"/>
          </a:p>
        </p:txBody>
      </p:sp>
      <p:sp>
        <p:nvSpPr>
          <p:cNvPr id="4" name="Altbilgi Yer Tutucusu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678AB3A-A094-45A3-8F1A-65ED58A5EEB4}" type="slidenum">
              <a:rPr lang="tr-TR" smtClean="0"/>
              <a:t>‹#›</a:t>
            </a:fld>
            <a:endParaRPr lang="tr-TR"/>
          </a:p>
        </p:txBody>
      </p:sp>
    </p:spTree>
    <p:extLst>
      <p:ext uri="{BB962C8B-B14F-4D97-AF65-F5344CB8AC3E}">
        <p14:creationId xmlns:p14="http://schemas.microsoft.com/office/powerpoint/2010/main" val="11368900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endParaRPr lang="tr-TR"/>
          </a:p>
        </p:txBody>
      </p:sp>
      <p:sp>
        <p:nvSpPr>
          <p:cNvPr id="4" name="Slayt Görüntüsü Yer Tutucusu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340DD098-F34C-4AF6-9451-F5A9D43528E1}" type="slidenum">
              <a:rPr lang="tr-TR" smtClean="0"/>
              <a:t>‹#›</a:t>
            </a:fld>
            <a:endParaRPr lang="tr-TR"/>
          </a:p>
        </p:txBody>
      </p:sp>
    </p:spTree>
    <p:extLst>
      <p:ext uri="{BB962C8B-B14F-4D97-AF65-F5344CB8AC3E}">
        <p14:creationId xmlns:p14="http://schemas.microsoft.com/office/powerpoint/2010/main" val="390842341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340DD098-F34C-4AF6-9451-F5A9D43528E1}" type="slidenum">
              <a:rPr lang="tr-TR" smtClean="0"/>
              <a:t>1</a:t>
            </a:fld>
            <a:endParaRPr lang="tr-TR"/>
          </a:p>
        </p:txBody>
      </p:sp>
      <p:sp>
        <p:nvSpPr>
          <p:cNvPr id="5" name="Veri Yer Tutucusu 4"/>
          <p:cNvSpPr>
            <a:spLocks noGrp="1"/>
          </p:cNvSpPr>
          <p:nvPr>
            <p:ph type="dt" idx="11"/>
          </p:nvPr>
        </p:nvSpPr>
        <p:spPr/>
        <p:txBody>
          <a:bodyPr/>
          <a:lstStyle/>
          <a:p>
            <a:endParaRPr lang="tr-TR"/>
          </a:p>
        </p:txBody>
      </p:sp>
    </p:spTree>
    <p:extLst>
      <p:ext uri="{BB962C8B-B14F-4D97-AF65-F5344CB8AC3E}">
        <p14:creationId xmlns:p14="http://schemas.microsoft.com/office/powerpoint/2010/main" val="415792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tr-TR" altLang="tr-TR"/>
              <a:t>Yrd.Doç.Dr.Rembiye KANDEMİR</a:t>
            </a:r>
          </a:p>
        </p:txBody>
      </p:sp>
      <p:sp>
        <p:nvSpPr>
          <p:cNvPr id="5017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718226-997E-4A1B-B79E-4A8048074A09}" type="slidenum">
              <a:rPr lang="tr-TR" altLang="tr-TR"/>
              <a:pPr eaLnBrk="1" hangingPunct="1"/>
              <a:t>12</a:t>
            </a:fld>
            <a:endParaRPr lang="tr-TR" altLang="tr-TR"/>
          </a:p>
        </p:txBody>
      </p:sp>
      <p:sp>
        <p:nvSpPr>
          <p:cNvPr id="50180" name="Rectangle 2"/>
          <p:cNvSpPr>
            <a:spLocks noGrp="1" noRot="1" noChangeAspect="1" noChangeArrowheads="1" noTextEdit="1"/>
          </p:cNvSpPr>
          <p:nvPr>
            <p:ph type="sldImg"/>
          </p:nvPr>
        </p:nvSpPr>
        <p:spPr>
          <a:xfrm>
            <a:off x="2289175" y="515938"/>
            <a:ext cx="4565650" cy="2568575"/>
          </a:xfrm>
          <a:ln w="12700" cap="flat"/>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tr-TR" altLang="tr-TR"/>
          </a:p>
        </p:txBody>
      </p:sp>
      <p:sp>
        <p:nvSpPr>
          <p:cNvPr id="2" name="Veri Yer Tutucusu 1"/>
          <p:cNvSpPr>
            <a:spLocks noGrp="1"/>
          </p:cNvSpPr>
          <p:nvPr>
            <p:ph type="dt" idx="10"/>
          </p:nvPr>
        </p:nvSpPr>
        <p:spPr/>
        <p:txBody>
          <a:bodyPr/>
          <a:lstStyle/>
          <a:p>
            <a:endParaRPr lang="tr-TR"/>
          </a:p>
        </p:txBody>
      </p:sp>
    </p:spTree>
    <p:extLst>
      <p:ext uri="{BB962C8B-B14F-4D97-AF65-F5344CB8AC3E}">
        <p14:creationId xmlns:p14="http://schemas.microsoft.com/office/powerpoint/2010/main" val="3774261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F1AFBDB-B66F-4247-B9DA-DA8CFEC2A8B7}" type="slidenum">
              <a:rPr lang="tr-TR" smtClean="0"/>
              <a:t>‹#›</a:t>
            </a:fld>
            <a:endParaRPr lang="tr-TR"/>
          </a:p>
        </p:txBody>
      </p:sp>
    </p:spTree>
    <p:extLst>
      <p:ext uri="{BB962C8B-B14F-4D97-AF65-F5344CB8AC3E}">
        <p14:creationId xmlns:p14="http://schemas.microsoft.com/office/powerpoint/2010/main" val="262405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F1AFBDB-B66F-4247-B9DA-DA8CFEC2A8B7}" type="slidenum">
              <a:rPr lang="tr-TR" smtClean="0"/>
              <a:t>‹#›</a:t>
            </a:fld>
            <a:endParaRPr lang="tr-TR"/>
          </a:p>
        </p:txBody>
      </p:sp>
    </p:spTree>
    <p:extLst>
      <p:ext uri="{BB962C8B-B14F-4D97-AF65-F5344CB8AC3E}">
        <p14:creationId xmlns:p14="http://schemas.microsoft.com/office/powerpoint/2010/main" val="47140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F1AFBDB-B66F-4247-B9DA-DA8CFEC2A8B7}" type="slidenum">
              <a:rPr lang="tr-TR" smtClean="0"/>
              <a:t>‹#›</a:t>
            </a:fld>
            <a:endParaRPr lang="tr-TR"/>
          </a:p>
        </p:txBody>
      </p:sp>
    </p:spTree>
    <p:extLst>
      <p:ext uri="{BB962C8B-B14F-4D97-AF65-F5344CB8AC3E}">
        <p14:creationId xmlns:p14="http://schemas.microsoft.com/office/powerpoint/2010/main" val="2137703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E2A003FA-36C5-4652-A663-FEAE4022119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439848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E2A003FA-36C5-4652-A663-FEAE4022119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834587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E2A003FA-36C5-4652-A663-FEAE4022119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854401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E2A003FA-36C5-4652-A663-FEAE4022119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922706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E2A003FA-36C5-4652-A663-FEAE4022119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96901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E2A003FA-36C5-4652-A663-FEAE4022119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7563823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E2A003FA-36C5-4652-A663-FEAE4022119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9707164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E2A003FA-36C5-4652-A663-FEAE4022119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40600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F1AFBDB-B66F-4247-B9DA-DA8CFEC2A8B7}" type="slidenum">
              <a:rPr lang="tr-TR" smtClean="0"/>
              <a:t>‹#›</a:t>
            </a:fld>
            <a:endParaRPr lang="tr-TR"/>
          </a:p>
        </p:txBody>
      </p:sp>
    </p:spTree>
    <p:extLst>
      <p:ext uri="{BB962C8B-B14F-4D97-AF65-F5344CB8AC3E}">
        <p14:creationId xmlns:p14="http://schemas.microsoft.com/office/powerpoint/2010/main" val="30850550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E2A003FA-36C5-4652-A663-FEAE4022119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65759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E2A003FA-36C5-4652-A663-FEAE4022119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44645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E2A003FA-36C5-4652-A663-FEAE4022119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63665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F1AFBDB-B66F-4247-B9DA-DA8CFEC2A8B7}" type="slidenum">
              <a:rPr lang="tr-TR" smtClean="0"/>
              <a:t>‹#›</a:t>
            </a:fld>
            <a:endParaRPr lang="tr-TR"/>
          </a:p>
        </p:txBody>
      </p:sp>
    </p:spTree>
    <p:extLst>
      <p:ext uri="{BB962C8B-B14F-4D97-AF65-F5344CB8AC3E}">
        <p14:creationId xmlns:p14="http://schemas.microsoft.com/office/powerpoint/2010/main" val="311790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F1AFBDB-B66F-4247-B9DA-DA8CFEC2A8B7}" type="slidenum">
              <a:rPr lang="tr-TR" smtClean="0"/>
              <a:t>‹#›</a:t>
            </a:fld>
            <a:endParaRPr lang="tr-TR"/>
          </a:p>
        </p:txBody>
      </p:sp>
    </p:spTree>
    <p:extLst>
      <p:ext uri="{BB962C8B-B14F-4D97-AF65-F5344CB8AC3E}">
        <p14:creationId xmlns:p14="http://schemas.microsoft.com/office/powerpoint/2010/main" val="10109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BF1AFBDB-B66F-4247-B9DA-DA8CFEC2A8B7}" type="slidenum">
              <a:rPr lang="tr-TR" smtClean="0"/>
              <a:t>‹#›</a:t>
            </a:fld>
            <a:endParaRPr lang="tr-TR"/>
          </a:p>
        </p:txBody>
      </p:sp>
    </p:spTree>
    <p:extLst>
      <p:ext uri="{BB962C8B-B14F-4D97-AF65-F5344CB8AC3E}">
        <p14:creationId xmlns:p14="http://schemas.microsoft.com/office/powerpoint/2010/main" val="371472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BF1AFBDB-B66F-4247-B9DA-DA8CFEC2A8B7}" type="slidenum">
              <a:rPr lang="tr-TR" smtClean="0"/>
              <a:t>‹#›</a:t>
            </a:fld>
            <a:endParaRPr lang="tr-TR"/>
          </a:p>
        </p:txBody>
      </p:sp>
    </p:spTree>
    <p:extLst>
      <p:ext uri="{BB962C8B-B14F-4D97-AF65-F5344CB8AC3E}">
        <p14:creationId xmlns:p14="http://schemas.microsoft.com/office/powerpoint/2010/main" val="374328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BF1AFBDB-B66F-4247-B9DA-DA8CFEC2A8B7}" type="slidenum">
              <a:rPr lang="tr-TR" smtClean="0"/>
              <a:t>‹#›</a:t>
            </a:fld>
            <a:endParaRPr lang="tr-TR"/>
          </a:p>
        </p:txBody>
      </p:sp>
    </p:spTree>
    <p:extLst>
      <p:ext uri="{BB962C8B-B14F-4D97-AF65-F5344CB8AC3E}">
        <p14:creationId xmlns:p14="http://schemas.microsoft.com/office/powerpoint/2010/main" val="46506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F1AFBDB-B66F-4247-B9DA-DA8CFEC2A8B7}" type="slidenum">
              <a:rPr lang="tr-TR" smtClean="0"/>
              <a:t>‹#›</a:t>
            </a:fld>
            <a:endParaRPr lang="tr-TR"/>
          </a:p>
        </p:txBody>
      </p:sp>
    </p:spTree>
    <p:extLst>
      <p:ext uri="{BB962C8B-B14F-4D97-AF65-F5344CB8AC3E}">
        <p14:creationId xmlns:p14="http://schemas.microsoft.com/office/powerpoint/2010/main" val="70380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F1AFBDB-B66F-4247-B9DA-DA8CFEC2A8B7}" type="slidenum">
              <a:rPr lang="tr-TR" smtClean="0"/>
              <a:t>‹#›</a:t>
            </a:fld>
            <a:endParaRPr lang="tr-TR"/>
          </a:p>
        </p:txBody>
      </p:sp>
    </p:spTree>
    <p:extLst>
      <p:ext uri="{BB962C8B-B14F-4D97-AF65-F5344CB8AC3E}">
        <p14:creationId xmlns:p14="http://schemas.microsoft.com/office/powerpoint/2010/main" val="389566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AFBDB-B66F-4247-B9DA-DA8CFEC2A8B7}" type="slidenum">
              <a:rPr lang="tr-TR" smtClean="0"/>
              <a:t>‹#›</a:t>
            </a:fld>
            <a:endParaRPr lang="tr-TR"/>
          </a:p>
        </p:txBody>
      </p:sp>
    </p:spTree>
    <p:extLst>
      <p:ext uri="{BB962C8B-B14F-4D97-AF65-F5344CB8AC3E}">
        <p14:creationId xmlns:p14="http://schemas.microsoft.com/office/powerpoint/2010/main" val="2096115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A003FA-36C5-4652-A663-FEAE40221195}"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161579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Resim 5" descr="metin içeren bir resim&#10;&#10;Açıklama otomatik olarak oluşturuldu">
            <a:extLst>
              <a:ext uri="{FF2B5EF4-FFF2-40B4-BE49-F238E27FC236}">
                <a16:creationId xmlns:a16="http://schemas.microsoft.com/office/drawing/2014/main" id="{0D6D6A3E-70C5-43C1-B9A0-3D90A9168477}"/>
              </a:ext>
            </a:extLst>
          </p:cNvPr>
          <p:cNvPicPr>
            <a:picLocks noChangeAspect="1"/>
          </p:cNvPicPr>
          <p:nvPr/>
        </p:nvPicPr>
        <p:blipFill rotWithShape="1">
          <a:blip r:embed="rId3">
            <a:extLst>
              <a:ext uri="{28A0092B-C50C-407E-A947-70E740481C1C}">
                <a14:useLocalDpi xmlns:a14="http://schemas.microsoft.com/office/drawing/2010/main" val="0"/>
              </a:ext>
            </a:extLst>
          </a:blip>
          <a:srcRect l="51" r="-2" b="-2"/>
          <a:stretch/>
        </p:blipFill>
        <p:spPr>
          <a:xfrm>
            <a:off x="20" y="10"/>
            <a:ext cx="12191980" cy="6857990"/>
          </a:xfrm>
          <a:prstGeom prst="rect">
            <a:avLst/>
          </a:prstGeom>
        </p:spPr>
      </p:pic>
      <p:sp>
        <p:nvSpPr>
          <p:cNvPr id="2" name="Unvan 1"/>
          <p:cNvSpPr>
            <a:spLocks noGrp="1"/>
          </p:cNvSpPr>
          <p:nvPr>
            <p:ph type="ctrTitle"/>
          </p:nvPr>
        </p:nvSpPr>
        <p:spPr>
          <a:xfrm>
            <a:off x="8610600" y="3567659"/>
            <a:ext cx="3416169" cy="3153817"/>
          </a:xfrm>
          <a:prstGeom prst="rect">
            <a:avLst/>
          </a:prstGeom>
          <a:solidFill>
            <a:schemeClr val="bg1"/>
          </a:solidFill>
          <a:ln w="174625" cmpd="thinThick">
            <a:solidFill>
              <a:schemeClr val="bg1"/>
            </a:solidFill>
          </a:ln>
        </p:spPr>
        <p:txBody>
          <a:bodyPr vert="horz" lIns="91440" tIns="45720" rIns="91440" bIns="45720" rtlCol="0" anchor="ctr">
            <a:noAutofit/>
          </a:bodyPr>
          <a:lstStyle/>
          <a:p>
            <a:br>
              <a:rPr lang="tr-TR" sz="1800" b="1">
                <a:solidFill>
                  <a:schemeClr val="tx1">
                    <a:lumMod val="85000"/>
                    <a:lumOff val="15000"/>
                  </a:schemeClr>
                </a:solidFill>
                <a:latin typeface="+mn-lt"/>
              </a:rPr>
            </a:br>
            <a:br>
              <a:rPr lang="tr-TR" sz="1800" b="1">
                <a:solidFill>
                  <a:schemeClr val="tx1">
                    <a:lumMod val="85000"/>
                    <a:lumOff val="15000"/>
                  </a:schemeClr>
                </a:solidFill>
                <a:latin typeface="+mn-lt"/>
              </a:rPr>
            </a:br>
            <a:r>
              <a:rPr lang="en-US" sz="1800" b="1">
                <a:solidFill>
                  <a:schemeClr val="tx1">
                    <a:lumMod val="85000"/>
                    <a:lumOff val="15000"/>
                  </a:schemeClr>
                </a:solidFill>
                <a:latin typeface="+mn-lt"/>
              </a:rPr>
              <a:t>Yapay Zeka</a:t>
            </a:r>
            <a:br>
              <a:rPr lang="en-US" sz="1800" b="1">
                <a:solidFill>
                  <a:schemeClr val="tx1">
                    <a:lumMod val="85000"/>
                    <a:lumOff val="15000"/>
                  </a:schemeClr>
                </a:solidFill>
                <a:latin typeface="+mn-lt"/>
              </a:rPr>
            </a:br>
            <a:r>
              <a:rPr lang="en-US" sz="1800" b="1">
                <a:solidFill>
                  <a:schemeClr val="tx1">
                    <a:lumMod val="85000"/>
                    <a:lumOff val="15000"/>
                  </a:schemeClr>
                </a:solidFill>
                <a:latin typeface="+mn-lt"/>
              </a:rPr>
              <a:t>BSM310</a:t>
            </a:r>
            <a:br>
              <a:rPr lang="en-US" sz="1800" b="1">
                <a:solidFill>
                  <a:schemeClr val="tx1">
                    <a:lumMod val="85000"/>
                    <a:lumOff val="15000"/>
                  </a:schemeClr>
                </a:solidFill>
                <a:latin typeface="+mn-lt"/>
              </a:rPr>
            </a:br>
            <a:r>
              <a:rPr lang="en-US" sz="1800" b="1">
                <a:solidFill>
                  <a:schemeClr val="tx1">
                    <a:lumMod val="85000"/>
                    <a:lumOff val="15000"/>
                  </a:schemeClr>
                </a:solidFill>
                <a:latin typeface="+mn-lt"/>
              </a:rPr>
              <a:t>Tepe Tırmanma Algoritması</a:t>
            </a:r>
            <a:br>
              <a:rPr lang="en-US" sz="1800" b="1">
                <a:solidFill>
                  <a:schemeClr val="tx1">
                    <a:lumMod val="85000"/>
                    <a:lumOff val="15000"/>
                  </a:schemeClr>
                </a:solidFill>
                <a:latin typeface="+mn-lt"/>
              </a:rPr>
            </a:br>
            <a:r>
              <a:rPr lang="en-US" altLang="tr-TR" sz="1800" b="1">
                <a:solidFill>
                  <a:schemeClr val="tx1">
                    <a:lumMod val="85000"/>
                    <a:lumOff val="15000"/>
                  </a:schemeClr>
                </a:solidFill>
                <a:latin typeface="+mn-lt"/>
              </a:rPr>
              <a:t>Hill-Climbing Search – HCS</a:t>
            </a:r>
            <a:br>
              <a:rPr lang="en-US" altLang="tr-TR" sz="1800" b="1">
                <a:solidFill>
                  <a:schemeClr val="tx1">
                    <a:lumMod val="85000"/>
                    <a:lumOff val="15000"/>
                  </a:schemeClr>
                </a:solidFill>
                <a:latin typeface="+mn-lt"/>
              </a:rPr>
            </a:br>
            <a:br>
              <a:rPr lang="en-US" altLang="tr-TR" sz="1800" b="1">
                <a:solidFill>
                  <a:schemeClr val="tx1">
                    <a:lumMod val="85000"/>
                    <a:lumOff val="15000"/>
                  </a:schemeClr>
                </a:solidFill>
                <a:latin typeface="+mn-lt"/>
              </a:rPr>
            </a:br>
            <a:r>
              <a:rPr lang="en-US" altLang="tr-TR" sz="1800" b="1">
                <a:solidFill>
                  <a:schemeClr val="tx1">
                    <a:lumMod val="85000"/>
                    <a:lumOff val="15000"/>
                  </a:schemeClr>
                </a:solidFill>
                <a:latin typeface="+mn-lt"/>
              </a:rPr>
              <a:t>Hazırlayanlar</a:t>
            </a:r>
            <a:br>
              <a:rPr lang="en-US" sz="1800" b="1">
                <a:solidFill>
                  <a:schemeClr val="tx1">
                    <a:lumMod val="85000"/>
                    <a:lumOff val="15000"/>
                  </a:schemeClr>
                </a:solidFill>
                <a:latin typeface="+mn-lt"/>
              </a:rPr>
            </a:br>
            <a:r>
              <a:rPr lang="en-US" sz="1800" b="1">
                <a:solidFill>
                  <a:schemeClr val="tx1">
                    <a:lumMod val="85000"/>
                    <a:lumOff val="15000"/>
                  </a:schemeClr>
                </a:solidFill>
                <a:latin typeface="+mn-lt"/>
              </a:rPr>
              <a:t>B191200702 – Fatemeh FARSHIDKIA </a:t>
            </a:r>
            <a:br>
              <a:rPr lang="en-US" sz="1800" b="1">
                <a:solidFill>
                  <a:schemeClr val="tx1">
                    <a:lumMod val="85000"/>
                    <a:lumOff val="15000"/>
                  </a:schemeClr>
                </a:solidFill>
                <a:latin typeface="+mn-lt"/>
              </a:rPr>
            </a:br>
            <a:r>
              <a:rPr lang="en-US" sz="1800" b="1">
                <a:solidFill>
                  <a:schemeClr val="tx1">
                    <a:lumMod val="85000"/>
                    <a:lumOff val="15000"/>
                  </a:schemeClr>
                </a:solidFill>
                <a:latin typeface="+mn-lt"/>
              </a:rPr>
              <a:t>G171210026 – İrem YALÇIN </a:t>
            </a:r>
            <a:br>
              <a:rPr lang="en-US" sz="1800" b="1">
                <a:solidFill>
                  <a:schemeClr val="tx1">
                    <a:lumMod val="85000"/>
                    <a:lumOff val="15000"/>
                  </a:schemeClr>
                </a:solidFill>
                <a:latin typeface="+mn-lt"/>
              </a:rPr>
            </a:br>
            <a:r>
              <a:rPr lang="en-US" sz="1800" b="1">
                <a:solidFill>
                  <a:schemeClr val="tx1">
                    <a:lumMod val="85000"/>
                    <a:lumOff val="15000"/>
                  </a:schemeClr>
                </a:solidFill>
                <a:latin typeface="+mn-lt"/>
              </a:rPr>
              <a:t>G171210058 Ertuğrul KARABABA </a:t>
            </a:r>
            <a:br>
              <a:rPr lang="en-US" sz="1800" b="1">
                <a:solidFill>
                  <a:schemeClr val="tx1">
                    <a:lumMod val="85000"/>
                    <a:lumOff val="15000"/>
                  </a:schemeClr>
                </a:solidFill>
              </a:rPr>
            </a:br>
            <a:br>
              <a:rPr lang="en-US" sz="1800" b="1">
                <a:solidFill>
                  <a:schemeClr val="tx1">
                    <a:lumMod val="85000"/>
                    <a:lumOff val="15000"/>
                  </a:schemeClr>
                </a:solidFill>
              </a:rPr>
            </a:br>
            <a:br>
              <a:rPr lang="en-US" sz="1800" b="1">
                <a:solidFill>
                  <a:schemeClr val="tx1">
                    <a:lumMod val="85000"/>
                    <a:lumOff val="15000"/>
                  </a:schemeClr>
                </a:solidFill>
              </a:rPr>
            </a:br>
            <a:endParaRPr lang="en-US" sz="1800" b="1">
              <a:solidFill>
                <a:schemeClr val="tx1">
                  <a:lumMod val="85000"/>
                  <a:lumOff val="15000"/>
                </a:schemeClr>
              </a:solidFill>
            </a:endParaRPr>
          </a:p>
        </p:txBody>
      </p:sp>
      <p:sp>
        <p:nvSpPr>
          <p:cNvPr id="3" name="Veri Yer Tutucusu 2"/>
          <p:cNvSpPr>
            <a:spLocks noGrp="1"/>
          </p:cNvSpPr>
          <p:nvPr>
            <p:ph type="dt" sz="half" idx="10"/>
          </p:nvPr>
        </p:nvSpPr>
        <p:spPr>
          <a:xfrm>
            <a:off x="838200" y="6356350"/>
            <a:ext cx="2743200" cy="365125"/>
          </a:xfrm>
        </p:spPr>
        <p:txBody>
          <a:bodyPr vert="horz" lIns="91440" tIns="45720" rIns="91440" bIns="45720" rtlCol="0" anchor="ctr">
            <a:normAutofit/>
          </a:bodyPr>
          <a:lstStyle/>
          <a:p>
            <a:pPr defTabSz="457200">
              <a:spcAft>
                <a:spcPts val="600"/>
              </a:spcAft>
            </a:pPr>
            <a:r>
              <a:rPr lang="en-US" b="1">
                <a:solidFill>
                  <a:srgbClr val="FFFFFF"/>
                </a:solidFill>
              </a:rPr>
              <a:t>22.04.2020</a:t>
            </a:r>
          </a:p>
        </p:txBody>
      </p:sp>
      <p:sp>
        <p:nvSpPr>
          <p:cNvPr id="4" name="Slayt Numarası Yer Tutucusu 3"/>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BF1AFBDB-B66F-4247-B9DA-DA8CFEC2A8B7}" type="slidenum">
              <a:rPr lang="en-US">
                <a:solidFill>
                  <a:srgbClr val="FFFFFF"/>
                </a:solidFill>
              </a:rPr>
              <a:pPr defTabSz="457200">
                <a:spcAft>
                  <a:spcPts val="600"/>
                </a:spcAft>
              </a:pPr>
              <a:t>1</a:t>
            </a:fld>
            <a:endParaRPr lang="en-US">
              <a:solidFill>
                <a:srgbClr val="FFFFFF"/>
              </a:solidFill>
            </a:endParaRPr>
          </a:p>
        </p:txBody>
      </p:sp>
    </p:spTree>
    <p:extLst>
      <p:ext uri="{BB962C8B-B14F-4D97-AF65-F5344CB8AC3E}">
        <p14:creationId xmlns:p14="http://schemas.microsoft.com/office/powerpoint/2010/main" val="265916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Başlık 1">
            <a:extLst>
              <a:ext uri="{FF2B5EF4-FFF2-40B4-BE49-F238E27FC236}">
                <a16:creationId xmlns:a16="http://schemas.microsoft.com/office/drawing/2014/main" id="{1CE4B2F0-AE7E-453F-9373-D47C5EAC0C34}"/>
              </a:ext>
            </a:extLst>
          </p:cNvPr>
          <p:cNvSpPr>
            <a:spLocks noGrp="1"/>
          </p:cNvSpPr>
          <p:nvPr>
            <p:ph type="title"/>
          </p:nvPr>
        </p:nvSpPr>
        <p:spPr>
          <a:xfrm>
            <a:off x="966952" y="1204108"/>
            <a:ext cx="2669406" cy="1781175"/>
          </a:xfrm>
        </p:spPr>
        <p:txBody>
          <a:bodyPr>
            <a:normAutofit/>
          </a:bodyPr>
          <a:lstStyle/>
          <a:p>
            <a:r>
              <a:rPr lang="en-US" sz="2000" b="1">
                <a:solidFill>
                  <a:srgbClr val="FFFFFF"/>
                </a:solidFill>
              </a:rPr>
              <a:t>Tepe Tırmanma Algoritması </a:t>
            </a:r>
            <a:br>
              <a:rPr lang="en-US" sz="2000" b="1">
                <a:solidFill>
                  <a:srgbClr val="FFFFFF"/>
                </a:solidFill>
              </a:rPr>
            </a:br>
            <a:r>
              <a:rPr lang="en-US" sz="2000" b="1">
                <a:solidFill>
                  <a:srgbClr val="FFFFFF"/>
                </a:solidFill>
              </a:rPr>
              <a:t>(Hill-Climbing Search – HCS)</a:t>
            </a:r>
            <a:br>
              <a:rPr lang="tr-TR" sz="2000" b="1">
                <a:solidFill>
                  <a:srgbClr val="FFFFFF"/>
                </a:solidFill>
              </a:rPr>
            </a:br>
            <a:r>
              <a:rPr lang="tr-TR" sz="2000" b="1">
                <a:solidFill>
                  <a:srgbClr val="0070C0"/>
                </a:solidFill>
              </a:rPr>
              <a:t>Tepe Tırmanışı için Durum-Uzay Diyagramı</a:t>
            </a:r>
            <a:endParaRPr lang="tr-TR" sz="2000">
              <a:solidFill>
                <a:srgbClr val="0070C0"/>
              </a:solidFill>
            </a:endParaRPr>
          </a:p>
        </p:txBody>
      </p:sp>
      <p:sp>
        <p:nvSpPr>
          <p:cNvPr id="3" name="İçerik Yer Tutucusu 2">
            <a:extLst>
              <a:ext uri="{FF2B5EF4-FFF2-40B4-BE49-F238E27FC236}">
                <a16:creationId xmlns:a16="http://schemas.microsoft.com/office/drawing/2014/main" id="{B6DD41E2-E108-4489-95F2-87F1C650BBBC}"/>
              </a:ext>
            </a:extLst>
          </p:cNvPr>
          <p:cNvSpPr>
            <a:spLocks noGrp="1"/>
          </p:cNvSpPr>
          <p:nvPr>
            <p:ph idx="1"/>
          </p:nvPr>
        </p:nvSpPr>
        <p:spPr>
          <a:xfrm>
            <a:off x="626175" y="3355130"/>
            <a:ext cx="3683285" cy="3001220"/>
          </a:xfrm>
        </p:spPr>
        <p:txBody>
          <a:bodyPr>
            <a:normAutofit/>
          </a:bodyPr>
          <a:lstStyle/>
          <a:p>
            <a:pPr>
              <a:buFont typeface="Wingdings" panose="05000000000000000000" pitchFamily="2" charset="2"/>
              <a:buChar char="§"/>
            </a:pPr>
            <a:r>
              <a:rPr lang="tr-TR" sz="2000"/>
              <a:t>Durum-uzay diyagramı, tepe tırmanma algoritmasının grafiksel bir temsilidir.</a:t>
            </a:r>
          </a:p>
          <a:p>
            <a:pPr>
              <a:buFont typeface="Wingdings" panose="05000000000000000000" pitchFamily="2" charset="2"/>
              <a:buChar char="§"/>
            </a:pPr>
            <a:r>
              <a:rPr lang="tr-TR" sz="2000" b="1"/>
              <a:t>Y</a:t>
            </a:r>
            <a:r>
              <a:rPr lang="tr-TR" sz="2000"/>
              <a:t> ekseninde objektif bir fonksiyon veya maliyet fonksiyonu.</a:t>
            </a:r>
          </a:p>
          <a:p>
            <a:pPr>
              <a:buFont typeface="Wingdings" panose="05000000000000000000" pitchFamily="2" charset="2"/>
              <a:buChar char="§"/>
            </a:pPr>
            <a:r>
              <a:rPr lang="tr-TR" sz="2000" b="1"/>
              <a:t>X</a:t>
            </a:r>
            <a:r>
              <a:rPr lang="tr-TR" sz="2000"/>
              <a:t> eksenindeki durum uzayını mevcut. </a:t>
            </a:r>
          </a:p>
          <a:p>
            <a:pPr marL="0" indent="0">
              <a:buNone/>
            </a:pPr>
            <a:endParaRPr lang="tr-TR" sz="1600"/>
          </a:p>
        </p:txBody>
      </p:sp>
      <p:pic>
        <p:nvPicPr>
          <p:cNvPr id="8" name="Resim 7" descr="metin, harita içeren bir resim&#10;&#10;Açıklama otomatik olarak oluşturuldu">
            <a:extLst>
              <a:ext uri="{FF2B5EF4-FFF2-40B4-BE49-F238E27FC236}">
                <a16:creationId xmlns:a16="http://schemas.microsoft.com/office/drawing/2014/main" id="{60CB4579-06FC-4C4C-B84A-8138C5B61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102" y="1503477"/>
            <a:ext cx="6903723" cy="4057874"/>
          </a:xfrm>
          <a:prstGeom prst="rect">
            <a:avLst/>
          </a:prstGeom>
        </p:spPr>
      </p:pic>
      <p:sp>
        <p:nvSpPr>
          <p:cNvPr id="4" name="Veri Yer Tutucusu 3">
            <a:extLst>
              <a:ext uri="{FF2B5EF4-FFF2-40B4-BE49-F238E27FC236}">
                <a16:creationId xmlns:a16="http://schemas.microsoft.com/office/drawing/2014/main" id="{F9CC1D16-5058-48E6-A61D-1DE4540C716A}"/>
              </a:ext>
            </a:extLst>
          </p:cNvPr>
          <p:cNvSpPr>
            <a:spLocks noGrp="1"/>
          </p:cNvSpPr>
          <p:nvPr>
            <p:ph type="dt" sz="half" idx="10"/>
          </p:nvPr>
        </p:nvSpPr>
        <p:spPr>
          <a:xfrm>
            <a:off x="966950" y="6356350"/>
            <a:ext cx="2614449" cy="365125"/>
          </a:xfrm>
        </p:spPr>
        <p:txBody>
          <a:bodyPr>
            <a:normAutofit/>
          </a:bodyPr>
          <a:lstStyle/>
          <a:p>
            <a:pPr>
              <a:spcAft>
                <a:spcPts val="600"/>
              </a:spcAft>
            </a:pPr>
            <a:r>
              <a:rPr lang="tr-TR">
                <a:solidFill>
                  <a:prstClr val="black">
                    <a:tint val="75000"/>
                  </a:prstClr>
                </a:solidFill>
              </a:rPr>
              <a:t>22.04.2020</a:t>
            </a:r>
          </a:p>
        </p:txBody>
      </p:sp>
      <p:sp>
        <p:nvSpPr>
          <p:cNvPr id="5" name="Slayt Numarası Yer Tutucusu 4">
            <a:extLst>
              <a:ext uri="{FF2B5EF4-FFF2-40B4-BE49-F238E27FC236}">
                <a16:creationId xmlns:a16="http://schemas.microsoft.com/office/drawing/2014/main" id="{6968F5CC-3100-4805-92DD-ECDC0BED2959}"/>
              </a:ext>
            </a:extLst>
          </p:cNvPr>
          <p:cNvSpPr>
            <a:spLocks noGrp="1"/>
          </p:cNvSpPr>
          <p:nvPr>
            <p:ph type="sldNum" sz="quarter" idx="12"/>
          </p:nvPr>
        </p:nvSpPr>
        <p:spPr>
          <a:xfrm>
            <a:off x="10325100" y="6356350"/>
            <a:ext cx="1028700" cy="365125"/>
          </a:xfrm>
        </p:spPr>
        <p:txBody>
          <a:bodyPr>
            <a:normAutofit/>
          </a:bodyPr>
          <a:lstStyle/>
          <a:p>
            <a:pPr>
              <a:spcAft>
                <a:spcPts val="600"/>
              </a:spcAft>
            </a:pPr>
            <a:fld id="{E2A003FA-36C5-4652-A663-FEAE40221195}" type="slidenum">
              <a:rPr lang="tr-TR">
                <a:solidFill>
                  <a:prstClr val="black">
                    <a:tint val="75000"/>
                  </a:prstClr>
                </a:solidFill>
              </a:rPr>
              <a:pPr>
                <a:spcAft>
                  <a:spcPts val="600"/>
                </a:spcAft>
              </a:pPr>
              <a:t>10</a:t>
            </a:fld>
            <a:endParaRPr lang="tr-TR">
              <a:solidFill>
                <a:prstClr val="black">
                  <a:tint val="75000"/>
                </a:prstClr>
              </a:solidFill>
            </a:endParaRPr>
          </a:p>
        </p:txBody>
      </p:sp>
    </p:spTree>
    <p:extLst>
      <p:ext uri="{BB962C8B-B14F-4D97-AF65-F5344CB8AC3E}">
        <p14:creationId xmlns:p14="http://schemas.microsoft.com/office/powerpoint/2010/main" val="132904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C437DB-82F9-40B7-A19F-30B197644AE9}"/>
              </a:ext>
            </a:extLst>
          </p:cNvPr>
          <p:cNvSpPr>
            <a:spLocks noGrp="1"/>
          </p:cNvSpPr>
          <p:nvPr>
            <p:ph type="title"/>
          </p:nvPr>
        </p:nvSpPr>
        <p:spPr>
          <a:xfrm>
            <a:off x="989350" y="365125"/>
            <a:ext cx="10364449" cy="1325563"/>
          </a:xfrm>
        </p:spPr>
        <p:txBody>
          <a:bodyPr>
            <a:normAutofit fontScale="90000"/>
          </a:bodyPr>
          <a:lstStyle/>
          <a:p>
            <a:r>
              <a:rPr lang="en-US" sz="2000" b="1"/>
              <a:t>Tepe Tırmanma Algoritması </a:t>
            </a:r>
            <a:br>
              <a:rPr lang="en-US" sz="2000" b="1"/>
            </a:br>
            <a:r>
              <a:rPr lang="en-US" sz="2000" b="1"/>
              <a:t>(Hill-Climbing Search – HCS)</a:t>
            </a:r>
            <a:br>
              <a:rPr lang="tr-TR" sz="2000" b="1"/>
            </a:br>
            <a:br>
              <a:rPr lang="tr-TR" sz="2000" b="1"/>
            </a:br>
            <a:r>
              <a:rPr lang="tr-TR" sz="2700" b="1">
                <a:solidFill>
                  <a:srgbClr val="0070C0"/>
                </a:solidFill>
              </a:rPr>
              <a:t>Eyalet uzay manzarasındaki bölgelerın açıklaması</a:t>
            </a:r>
            <a:br>
              <a:rPr lang="tr-TR" b="1" i="1"/>
            </a:br>
            <a:endParaRPr lang="tr-TR" sz="2000"/>
          </a:p>
        </p:txBody>
      </p:sp>
      <p:sp>
        <p:nvSpPr>
          <p:cNvPr id="3" name="İçerik Yer Tutucusu 2">
            <a:extLst>
              <a:ext uri="{FF2B5EF4-FFF2-40B4-BE49-F238E27FC236}">
                <a16:creationId xmlns:a16="http://schemas.microsoft.com/office/drawing/2014/main" id="{8D25BC6C-1A56-4509-B1EB-ABF738C3BA99}"/>
              </a:ext>
            </a:extLst>
          </p:cNvPr>
          <p:cNvSpPr>
            <a:spLocks noGrp="1"/>
          </p:cNvSpPr>
          <p:nvPr>
            <p:ph idx="1"/>
          </p:nvPr>
        </p:nvSpPr>
        <p:spPr/>
        <p:txBody>
          <a:bodyPr>
            <a:normAutofit/>
          </a:bodyPr>
          <a:lstStyle/>
          <a:p>
            <a:pPr>
              <a:buFont typeface="Wingdings" panose="05000000000000000000" pitchFamily="2" charset="2"/>
              <a:buChar char="§"/>
            </a:pPr>
            <a:r>
              <a:rPr lang="tr-TR" sz="2400" b="1"/>
              <a:t>Yerel Maksimum:</a:t>
            </a:r>
            <a:r>
              <a:rPr lang="tr-TR" sz="2400"/>
              <a:t> Komşu eyaletlerinden daha iyi olan bir durumdur, ancak bundan daha yüksek olan başka bir durum da vardır.</a:t>
            </a:r>
          </a:p>
          <a:p>
            <a:pPr>
              <a:buFont typeface="Wingdings" panose="05000000000000000000" pitchFamily="2" charset="2"/>
              <a:buChar char="§"/>
            </a:pPr>
            <a:r>
              <a:rPr lang="tr-TR" sz="2400" b="1"/>
              <a:t>Global Maximum:</a:t>
            </a:r>
            <a:r>
              <a:rPr lang="tr-TR" sz="2400"/>
              <a:t>  Uzay durum diyagramının en yüksek durumudur. En yüksek objektif fonksiyon değerine sahiptir.</a:t>
            </a:r>
          </a:p>
          <a:p>
            <a:pPr>
              <a:buFont typeface="Wingdings" panose="05000000000000000000" pitchFamily="2" charset="2"/>
              <a:buChar char="§"/>
            </a:pPr>
            <a:r>
              <a:rPr lang="tr-TR" sz="2400" b="1"/>
              <a:t>Mevcut durum:</a:t>
            </a:r>
            <a:r>
              <a:rPr lang="tr-TR" sz="2400"/>
              <a:t>  Diyagramdaki bir ajanın halihazırda mevcut olduğu bir durumdur.</a:t>
            </a:r>
          </a:p>
          <a:p>
            <a:pPr>
              <a:buFont typeface="Wingdings" panose="05000000000000000000" pitchFamily="2" charset="2"/>
              <a:buChar char="§"/>
            </a:pPr>
            <a:r>
              <a:rPr lang="tr-TR" sz="2400" b="1"/>
              <a:t>Düz yerel maksimum:</a:t>
            </a:r>
            <a:r>
              <a:rPr lang="tr-TR" sz="2400"/>
              <a:t> Mevcut eyaletlerin tüm komşu eyaletler ile aynı değere sahip olduğu manzaradaki düz </a:t>
            </a:r>
            <a:r>
              <a:rPr lang="tr-TR" sz="2400" b="1"/>
              <a:t>(Flat) </a:t>
            </a:r>
            <a:r>
              <a:rPr lang="tr-TR" sz="2400"/>
              <a:t>bir alandır.</a:t>
            </a:r>
          </a:p>
          <a:p>
            <a:pPr>
              <a:buFont typeface="Wingdings" panose="05000000000000000000" pitchFamily="2" charset="2"/>
              <a:buChar char="§"/>
            </a:pPr>
            <a:r>
              <a:rPr lang="tr-TR" sz="2400" b="1"/>
              <a:t>Omuz:</a:t>
            </a:r>
            <a:r>
              <a:rPr lang="tr-TR" sz="2400"/>
              <a:t> Yokuş yukarı kenarı olan bir </a:t>
            </a:r>
            <a:r>
              <a:rPr lang="tr-TR" sz="2400" b="1"/>
              <a:t>plato</a:t>
            </a:r>
            <a:r>
              <a:rPr lang="tr-TR" sz="2400"/>
              <a:t> bölgesidir.</a:t>
            </a:r>
          </a:p>
          <a:p>
            <a:endParaRPr lang="tr-TR"/>
          </a:p>
        </p:txBody>
      </p:sp>
      <p:sp>
        <p:nvSpPr>
          <p:cNvPr id="4" name="Veri Yer Tutucusu 3">
            <a:extLst>
              <a:ext uri="{FF2B5EF4-FFF2-40B4-BE49-F238E27FC236}">
                <a16:creationId xmlns:a16="http://schemas.microsoft.com/office/drawing/2014/main" id="{E946E93D-B307-4015-AB8D-EB14629AC076}"/>
              </a:ext>
            </a:extLst>
          </p:cNvPr>
          <p:cNvSpPr>
            <a:spLocks noGrp="1"/>
          </p:cNvSpPr>
          <p:nvPr>
            <p:ph type="dt" sz="half" idx="10"/>
          </p:nvPr>
        </p:nvSpPr>
        <p:spPr/>
        <p:txBody>
          <a:bodyPr/>
          <a:lstStyle/>
          <a:p>
            <a:r>
              <a:rPr lang="tr-TR">
                <a:solidFill>
                  <a:prstClr val="black">
                    <a:tint val="75000"/>
                  </a:prstClr>
                </a:solidFill>
              </a:rPr>
              <a:t>22.04.2020</a:t>
            </a:r>
          </a:p>
        </p:txBody>
      </p:sp>
      <p:sp>
        <p:nvSpPr>
          <p:cNvPr id="5" name="Slayt Numarası Yer Tutucusu 4">
            <a:extLst>
              <a:ext uri="{FF2B5EF4-FFF2-40B4-BE49-F238E27FC236}">
                <a16:creationId xmlns:a16="http://schemas.microsoft.com/office/drawing/2014/main" id="{E2D64C7B-0374-468F-A603-3B603DD65E0B}"/>
              </a:ext>
            </a:extLst>
          </p:cNvPr>
          <p:cNvSpPr>
            <a:spLocks noGrp="1"/>
          </p:cNvSpPr>
          <p:nvPr>
            <p:ph type="sldNum" sz="quarter" idx="12"/>
          </p:nvPr>
        </p:nvSpPr>
        <p:spPr/>
        <p:txBody>
          <a:bodyPr/>
          <a:lstStyle/>
          <a:p>
            <a:fld id="{E2A003FA-36C5-4652-A663-FEAE40221195}" type="slidenum">
              <a:rPr lang="tr-TR" smtClean="0">
                <a:solidFill>
                  <a:prstClr val="black">
                    <a:tint val="75000"/>
                  </a:prstClr>
                </a:solidFill>
              </a:rPr>
              <a:pPr/>
              <a:t>11</a:t>
            </a:fld>
            <a:endParaRPr lang="tr-TR">
              <a:solidFill>
                <a:prstClr val="black">
                  <a:tint val="75000"/>
                </a:prstClr>
              </a:solidFill>
            </a:endParaRPr>
          </a:p>
        </p:txBody>
      </p:sp>
    </p:spTree>
    <p:extLst>
      <p:ext uri="{BB962C8B-B14F-4D97-AF65-F5344CB8AC3E}">
        <p14:creationId xmlns:p14="http://schemas.microsoft.com/office/powerpoint/2010/main" val="321914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838200" y="304800"/>
            <a:ext cx="10659256" cy="884238"/>
          </a:xfrm>
          <a:noFill/>
        </p:spPr>
        <p:txBody>
          <a:bodyPr vert="horz" lIns="92075" tIns="46038" rIns="92075" bIns="46038" rtlCol="0" anchor="ctr">
            <a:normAutofit fontScale="90000"/>
          </a:bodyPr>
          <a:lstStyle/>
          <a:p>
            <a:br>
              <a:rPr lang="tr-TR" altLang="tr-TR" sz="2400" b="1"/>
            </a:br>
            <a:r>
              <a:rPr lang="tr-TR" altLang="tr-TR" sz="2400" b="1"/>
              <a:t>Tepe </a:t>
            </a:r>
            <a:r>
              <a:rPr lang="tr-TR" altLang="tr-TR" sz="2400" b="1" dirty="0"/>
              <a:t>Tırmanma Algoritması </a:t>
            </a:r>
            <a:br>
              <a:rPr lang="tr-TR" altLang="tr-TR" sz="2400" b="1" dirty="0"/>
            </a:br>
            <a:r>
              <a:rPr lang="tr-TR" altLang="tr-TR" sz="2400" b="1" dirty="0"/>
              <a:t>(</a:t>
            </a:r>
            <a:r>
              <a:rPr lang="tr-TR" altLang="tr-TR" sz="2400" b="1" dirty="0" err="1"/>
              <a:t>Hill-Climbing</a:t>
            </a:r>
            <a:r>
              <a:rPr lang="tr-TR" altLang="tr-TR" sz="2400" b="1" dirty="0"/>
              <a:t> </a:t>
            </a:r>
            <a:r>
              <a:rPr lang="tr-TR" altLang="tr-TR" sz="2400" b="1" dirty="0" err="1"/>
              <a:t>Search</a:t>
            </a:r>
            <a:r>
              <a:rPr lang="tr-TR" altLang="tr-TR" sz="2400" b="1" dirty="0"/>
              <a:t> – HCS</a:t>
            </a:r>
            <a:r>
              <a:rPr lang="tr-TR" altLang="tr-TR" sz="2400" b="1"/>
              <a:t>) </a:t>
            </a:r>
            <a:br>
              <a:rPr lang="tr-TR" altLang="tr-TR" sz="2400" b="1"/>
            </a:br>
            <a:br>
              <a:rPr lang="tr-TR" altLang="tr-TR" sz="2400" b="1"/>
            </a:br>
            <a:r>
              <a:rPr lang="tr-TR" altLang="tr-TR" sz="2400" b="1">
                <a:solidFill>
                  <a:srgbClr val="0070C0"/>
                </a:solidFill>
                <a:latin typeface="Calibri" panose="020F0502020204030204" pitchFamily="34" charset="0"/>
              </a:rPr>
              <a:t> Temel olarak bir grafikte rastgele seçilen bir nokta için 3 farklı ihtimal bulunmaktadır:</a:t>
            </a:r>
            <a:endParaRPr lang="tr-TR" altLang="tr-TR" sz="2400" dirty="0">
              <a:solidFill>
                <a:srgbClr val="FF3300"/>
              </a:solidFill>
              <a:latin typeface="Comic Sans MS Tur" charset="-94"/>
            </a:endParaRPr>
          </a:p>
        </p:txBody>
      </p:sp>
      <p:sp>
        <p:nvSpPr>
          <p:cNvPr id="104451" name="Rectangle 3"/>
          <p:cNvSpPr>
            <a:spLocks noGrp="1" noChangeArrowheads="1"/>
          </p:cNvSpPr>
          <p:nvPr>
            <p:ph type="body" idx="1"/>
          </p:nvPr>
        </p:nvSpPr>
        <p:spPr>
          <a:xfrm>
            <a:off x="446809" y="1631372"/>
            <a:ext cx="11242964" cy="4769427"/>
          </a:xfrm>
          <a:noFill/>
        </p:spPr>
        <p:txBody>
          <a:bodyPr vert="horz" lIns="92075" tIns="46038" rIns="92075" bIns="46038" rtlCol="0">
            <a:normAutofit/>
          </a:bodyPr>
          <a:lstStyle/>
          <a:p>
            <a:pPr marL="0" indent="0" algn="just">
              <a:buNone/>
            </a:pPr>
            <a:r>
              <a:rPr lang="tr-TR" altLang="tr-TR" sz="2000" b="1">
                <a:solidFill>
                  <a:srgbClr val="0070C0"/>
                </a:solidFill>
                <a:latin typeface="Calibri" panose="020F0502020204030204" pitchFamily="34" charset="0"/>
              </a:rPr>
              <a:t>   </a:t>
            </a:r>
            <a:endParaRPr lang="tr-TR" altLang="tr-TR" sz="2000" dirty="0">
              <a:latin typeface="Calibri" panose="020F0502020204030204" pitchFamily="34" charset="0"/>
            </a:endParaRPr>
          </a:p>
          <a:p>
            <a:pPr marL="457200" indent="-457200" algn="just">
              <a:buFont typeface="+mj-lt"/>
              <a:buAutoNum type="arabicPeriod"/>
            </a:pPr>
            <a:r>
              <a:rPr lang="tr-TR" altLang="tr-TR" sz="2400" dirty="0">
                <a:latin typeface="Calibri" panose="020F0502020204030204" pitchFamily="34" charset="0"/>
              </a:rPr>
              <a:t>Noktanın bir tarafında problem iyileşirken diğer tarafında kötüleşmektedir. Bu durumda iyi tarafa doğru tırmanma algoritması devam eder.</a:t>
            </a:r>
          </a:p>
          <a:p>
            <a:pPr marL="457200" indent="-457200" algn="just">
              <a:buFont typeface="+mj-lt"/>
              <a:buAutoNum type="arabicPeriod"/>
            </a:pPr>
            <a:r>
              <a:rPr lang="tr-TR" altLang="tr-TR" sz="2400" dirty="0">
                <a:latin typeface="Calibri" panose="020F0502020204030204" pitchFamily="34" charset="0"/>
              </a:rPr>
              <a:t>Noktanın iki tarafında da problem sonucu kötüleşmektedir. Bu durumda bulunulan nokta problem için en iyi noktalardan (optimum </a:t>
            </a:r>
            <a:r>
              <a:rPr lang="tr-TR" altLang="tr-TR" sz="2400" dirty="0" err="1">
                <a:latin typeface="Calibri" panose="020F0502020204030204" pitchFamily="34" charset="0"/>
              </a:rPr>
              <a:t>points</a:t>
            </a:r>
            <a:r>
              <a:rPr lang="tr-TR" altLang="tr-TR" sz="2400" dirty="0">
                <a:latin typeface="Calibri" panose="020F0502020204030204" pitchFamily="34" charset="0"/>
              </a:rPr>
              <a:t>) birisidir. Elbette bu en iyi sonuç olmayabilir yani bu sonuçtan daha iyi sonuçlar olabilir ancak klasik tepe tırmanma algoritması bu diğer sonuçları bulamaz ve bu noktada kalır.</a:t>
            </a:r>
          </a:p>
          <a:p>
            <a:pPr marL="457200" indent="-457200" algn="just">
              <a:buFont typeface="+mj-lt"/>
              <a:buAutoNum type="arabicPeriod"/>
            </a:pPr>
            <a:r>
              <a:rPr lang="tr-TR" altLang="tr-TR" sz="2400" dirty="0">
                <a:latin typeface="Calibri" panose="020F0502020204030204" pitchFamily="34" charset="0"/>
              </a:rPr>
              <a:t>Noktanın iki tarafında da problem iyileşiyordur. Yani tesadüfen bulunulan nokta aslında problem için ulaşılabilecek en kötü noktalardan birisidir. Bu durumda tepe tırmanma algoritması yönlerden birisini seçerek tırmanmaya devam eder.</a:t>
            </a:r>
          </a:p>
        </p:txBody>
      </p:sp>
      <p:sp>
        <p:nvSpPr>
          <p:cNvPr id="2" name="Veri Yer Tutucusu 1"/>
          <p:cNvSpPr>
            <a:spLocks noGrp="1"/>
          </p:cNvSpPr>
          <p:nvPr>
            <p:ph type="dt" sz="half" idx="10"/>
          </p:nvPr>
        </p:nvSpPr>
        <p:spPr/>
        <p:txBody>
          <a:bodyPr/>
          <a:lstStyle/>
          <a:p>
            <a:r>
              <a:rPr lang="tr-TR">
                <a:solidFill>
                  <a:prstClr val="black">
                    <a:tint val="75000"/>
                  </a:prstClr>
                </a:solidFill>
              </a:rPr>
              <a:t>22.04.2020</a:t>
            </a:r>
          </a:p>
        </p:txBody>
      </p:sp>
      <p:sp>
        <p:nvSpPr>
          <p:cNvPr id="3" name="Slayt Numarası Yer Tutucusu 2"/>
          <p:cNvSpPr>
            <a:spLocks noGrp="1"/>
          </p:cNvSpPr>
          <p:nvPr>
            <p:ph type="sldNum" sz="quarter" idx="12"/>
          </p:nvPr>
        </p:nvSpPr>
        <p:spPr/>
        <p:txBody>
          <a:bodyPr/>
          <a:lstStyle/>
          <a:p>
            <a:fld id="{E2A003FA-36C5-4652-A663-FEAE40221195}" type="slidenum">
              <a:rPr lang="tr-TR" smtClean="0">
                <a:solidFill>
                  <a:prstClr val="black">
                    <a:tint val="75000"/>
                  </a:prstClr>
                </a:solidFill>
              </a:rPr>
              <a:pPr/>
              <a:t>12</a:t>
            </a:fld>
            <a:endParaRPr lang="tr-TR">
              <a:solidFill>
                <a:prstClr val="black">
                  <a:tint val="75000"/>
                </a:prstClr>
              </a:solidFill>
            </a:endParaRPr>
          </a:p>
        </p:txBody>
      </p:sp>
    </p:spTree>
    <p:extLst>
      <p:ext uri="{BB962C8B-B14F-4D97-AF65-F5344CB8AC3E}">
        <p14:creationId xmlns:p14="http://schemas.microsoft.com/office/powerpoint/2010/main" val="145318571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4450">
                                            <p:txEl>
                                              <p:pRg st="0" end="0"/>
                                            </p:txEl>
                                          </p:spTgt>
                                        </p:tgtEl>
                                        <p:attrNameLst>
                                          <p:attrName>style.visibility</p:attrName>
                                        </p:attrNameLst>
                                      </p:cBhvr>
                                      <p:to>
                                        <p:strVal val="visible"/>
                                      </p:to>
                                    </p:set>
                                    <p:anim calcmode="lin" valueType="num">
                                      <p:cBhvr>
                                        <p:cTn id="7" dur="1000" fill="hold"/>
                                        <p:tgtEl>
                                          <p:spTgt spid="104450">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04450">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04450">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4450">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autoUpdateAnimBg="0" advAuto="0"/>
      <p:bldP spid="10445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9685" y="126135"/>
            <a:ext cx="4691922" cy="954520"/>
          </a:xfrm>
        </p:spPr>
        <p:txBody>
          <a:bodyPr>
            <a:normAutofit/>
          </a:bodyPr>
          <a:lstStyle/>
          <a:p>
            <a:pPr algn="ctr"/>
            <a:r>
              <a:rPr lang="en-US" sz="2800" b="1" dirty="0" err="1"/>
              <a:t>Tepe</a:t>
            </a:r>
            <a:r>
              <a:rPr lang="en-US" sz="2800" b="1" dirty="0"/>
              <a:t> </a:t>
            </a:r>
            <a:r>
              <a:rPr lang="en-US" sz="2800" b="1" dirty="0" err="1"/>
              <a:t>Tırmanma</a:t>
            </a:r>
            <a:r>
              <a:rPr lang="en-US" sz="2800" b="1" dirty="0"/>
              <a:t> </a:t>
            </a:r>
            <a:r>
              <a:rPr lang="en-US" sz="2800" b="1" dirty="0" err="1"/>
              <a:t>Algoritması</a:t>
            </a:r>
            <a:r>
              <a:rPr lang="en-US" sz="2800" b="1" dirty="0"/>
              <a:t> </a:t>
            </a:r>
            <a:br>
              <a:rPr lang="en-US" sz="2800" b="1" dirty="0"/>
            </a:br>
            <a:r>
              <a:rPr lang="en-US" sz="2800" b="1" dirty="0"/>
              <a:t>(Hill-Climbing Search – HCS) </a:t>
            </a:r>
            <a:endParaRPr lang="tr-TR" sz="2800" dirty="0"/>
          </a:p>
        </p:txBody>
      </p:sp>
      <p:sp>
        <p:nvSpPr>
          <p:cNvPr id="3" name="İçerik Yer Tutucusu 2"/>
          <p:cNvSpPr>
            <a:spLocks noGrp="1"/>
          </p:cNvSpPr>
          <p:nvPr>
            <p:ph idx="1"/>
          </p:nvPr>
        </p:nvSpPr>
        <p:spPr>
          <a:xfrm>
            <a:off x="838200" y="1678898"/>
            <a:ext cx="10644266" cy="4498065"/>
          </a:xfrm>
        </p:spPr>
        <p:txBody>
          <a:bodyPr>
            <a:normAutofit/>
          </a:bodyPr>
          <a:lstStyle/>
          <a:p>
            <a:pPr marL="0" indent="0">
              <a:buNone/>
            </a:pPr>
            <a:r>
              <a:rPr lang="tr-TR" sz="2400" spc="-65">
                <a:cs typeface="Carlito"/>
              </a:rPr>
              <a:t>Tepe </a:t>
            </a:r>
            <a:r>
              <a:rPr lang="tr-TR" sz="2400" spc="-155">
                <a:cs typeface="Arial"/>
              </a:rPr>
              <a:t>Tırmanmada  </a:t>
            </a:r>
            <a:r>
              <a:rPr lang="tr-TR" sz="2400" spc="-55">
                <a:cs typeface="Arial"/>
              </a:rPr>
              <a:t>temel  </a:t>
            </a:r>
            <a:r>
              <a:rPr lang="tr-TR" sz="2400" spc="-45">
                <a:cs typeface="Arial"/>
              </a:rPr>
              <a:t>fikir, </a:t>
            </a:r>
            <a:r>
              <a:rPr lang="tr-TR" sz="2400" spc="-95">
                <a:cs typeface="Arial"/>
              </a:rPr>
              <a:t>mevcut</a:t>
            </a:r>
            <a:r>
              <a:rPr lang="tr-TR" sz="2400" spc="530">
                <a:cs typeface="Arial"/>
              </a:rPr>
              <a:t> </a:t>
            </a:r>
            <a:r>
              <a:rPr lang="tr-TR" sz="2400" spc="-90">
                <a:cs typeface="Arial"/>
              </a:rPr>
              <a:t>durumdan</a:t>
            </a:r>
            <a:r>
              <a:rPr lang="tr-TR" sz="2400" spc="65">
                <a:cs typeface="Arial"/>
              </a:rPr>
              <a:t> </a:t>
            </a:r>
            <a:r>
              <a:rPr lang="tr-TR" sz="2400" spc="-145">
                <a:cs typeface="Arial"/>
              </a:rPr>
              <a:t>daha</a:t>
            </a:r>
            <a:r>
              <a:rPr lang="tr-TR" sz="2400" spc="325">
                <a:cs typeface="Arial"/>
              </a:rPr>
              <a:t> </a:t>
            </a:r>
            <a:r>
              <a:rPr lang="tr-TR" sz="2400" spc="-5">
                <a:cs typeface="Carlito"/>
              </a:rPr>
              <a:t>iyi </a:t>
            </a:r>
            <a:r>
              <a:rPr lang="tr-TR" sz="2400" spc="-85">
                <a:cs typeface="Arial"/>
              </a:rPr>
              <a:t>olan </a:t>
            </a:r>
            <a:r>
              <a:rPr lang="tr-TR" sz="2400" spc="-10">
                <a:cs typeface="Arial"/>
              </a:rPr>
              <a:t>bir </a:t>
            </a:r>
            <a:r>
              <a:rPr lang="tr-TR" sz="2400" spc="-90">
                <a:cs typeface="Arial"/>
              </a:rPr>
              <a:t>duruma  doğru</a:t>
            </a:r>
            <a:r>
              <a:rPr lang="tr-TR" sz="2400" spc="-140">
                <a:cs typeface="Arial"/>
              </a:rPr>
              <a:t> </a:t>
            </a:r>
            <a:r>
              <a:rPr lang="tr-TR" sz="2400" spc="-50">
                <a:cs typeface="Arial"/>
              </a:rPr>
              <a:t>gitmektir bu nedenle a</a:t>
            </a:r>
            <a:r>
              <a:rPr lang="tr-TR" sz="2400"/>
              <a:t>lgoritma</a:t>
            </a:r>
            <a:r>
              <a:rPr lang="tr-TR" sz="2400">
                <a:solidFill>
                  <a:srgbClr val="0070C0"/>
                </a:solidFill>
              </a:rPr>
              <a:t> </a:t>
            </a:r>
            <a:r>
              <a:rPr lang="tr-TR" sz="2400" dirty="0" err="1">
                <a:solidFill>
                  <a:srgbClr val="0070C0"/>
                </a:solidFill>
              </a:rPr>
              <a:t>iterasyon</a:t>
            </a:r>
            <a:r>
              <a:rPr lang="tr-TR" sz="2400" dirty="0">
                <a:solidFill>
                  <a:srgbClr val="0070C0"/>
                </a:solidFill>
              </a:rPr>
              <a:t> </a:t>
            </a:r>
            <a:r>
              <a:rPr lang="tr-TR" sz="2400" dirty="0"/>
              <a:t>tekniği kullanılır.</a:t>
            </a:r>
          </a:p>
          <a:p>
            <a:pPr>
              <a:buFont typeface="Wingdings" panose="05000000000000000000" pitchFamily="2" charset="2"/>
              <a:buChar char="§"/>
            </a:pPr>
            <a:r>
              <a:rPr lang="tr-TR" sz="2400" dirty="0"/>
              <a:t>Arama alanında tek bir noktadan başlar.</a:t>
            </a:r>
          </a:p>
          <a:p>
            <a:pPr>
              <a:buFont typeface="Wingdings" panose="05000000000000000000" pitchFamily="2" charset="2"/>
              <a:buChar char="§"/>
            </a:pPr>
            <a:r>
              <a:rPr lang="tr-TR" sz="2400" dirty="0"/>
              <a:t>Her bir </a:t>
            </a:r>
            <a:r>
              <a:rPr lang="tr-TR" sz="2400" dirty="0" err="1"/>
              <a:t>iterasyonda</a:t>
            </a:r>
            <a:r>
              <a:rPr lang="tr-TR" sz="2400" dirty="0"/>
              <a:t> mevcut çözüme komşu çözümler arasından bir tanesi seçilir.</a:t>
            </a:r>
          </a:p>
          <a:p>
            <a:pPr>
              <a:buFont typeface="Wingdings" panose="05000000000000000000" pitchFamily="2" charset="2"/>
              <a:buChar char="§"/>
            </a:pPr>
            <a:r>
              <a:rPr lang="tr-TR" sz="2400" dirty="0"/>
              <a:t>Eğer seçilen nokta mevcut çözümden daha iyiyse yeni çözüm olarak alınır, değilse başka bir komşu çözüm aranır.</a:t>
            </a:r>
          </a:p>
          <a:p>
            <a:pPr>
              <a:buFont typeface="Wingdings" panose="05000000000000000000" pitchFamily="2" charset="2"/>
              <a:buChar char="§"/>
            </a:pPr>
            <a:r>
              <a:rPr lang="tr-TR" sz="2400" dirty="0"/>
              <a:t>Algoritma  daha  iyi  bir  çözüm  bulunamayınca  veya  daha  önceden  belirlenmiş </a:t>
            </a:r>
            <a:r>
              <a:rPr lang="tr-TR" sz="2400" dirty="0" err="1">
                <a:solidFill>
                  <a:srgbClr val="0070C0"/>
                </a:solidFill>
              </a:rPr>
              <a:t>iterasyon</a:t>
            </a:r>
            <a:r>
              <a:rPr lang="tr-TR" sz="2400" dirty="0"/>
              <a:t> sayısına ulaşınca sonlandırılır.</a:t>
            </a:r>
          </a:p>
        </p:txBody>
      </p:sp>
      <p:sp>
        <p:nvSpPr>
          <p:cNvPr id="4" name="Veri Yer Tutucusu 3"/>
          <p:cNvSpPr>
            <a:spLocks noGrp="1"/>
          </p:cNvSpPr>
          <p:nvPr>
            <p:ph type="dt" sz="half" idx="10"/>
          </p:nvPr>
        </p:nvSpPr>
        <p:spPr/>
        <p:txBody>
          <a:bodyPr/>
          <a:lstStyle/>
          <a:p>
            <a:r>
              <a:rPr lang="tr-TR">
                <a:solidFill>
                  <a:prstClr val="black">
                    <a:tint val="75000"/>
                  </a:prstClr>
                </a:solidFill>
              </a:rPr>
              <a:t>22.04.2020</a:t>
            </a:r>
          </a:p>
        </p:txBody>
      </p:sp>
      <p:sp>
        <p:nvSpPr>
          <p:cNvPr id="5" name="Slayt Numarası Yer Tutucusu 4"/>
          <p:cNvSpPr>
            <a:spLocks noGrp="1"/>
          </p:cNvSpPr>
          <p:nvPr>
            <p:ph type="sldNum" sz="quarter" idx="12"/>
          </p:nvPr>
        </p:nvSpPr>
        <p:spPr/>
        <p:txBody>
          <a:bodyPr/>
          <a:lstStyle/>
          <a:p>
            <a:fld id="{E2A003FA-36C5-4652-A663-FEAE40221195}" type="slidenum">
              <a:rPr lang="tr-TR" smtClean="0">
                <a:solidFill>
                  <a:prstClr val="black">
                    <a:tint val="75000"/>
                  </a:prstClr>
                </a:solidFill>
              </a:rPr>
              <a:pPr/>
              <a:t>13</a:t>
            </a:fld>
            <a:endParaRPr lang="tr-TR">
              <a:solidFill>
                <a:prstClr val="black">
                  <a:tint val="75000"/>
                </a:prstClr>
              </a:solidFill>
            </a:endParaRPr>
          </a:p>
        </p:txBody>
      </p:sp>
    </p:spTree>
    <p:extLst>
      <p:ext uri="{BB962C8B-B14F-4D97-AF65-F5344CB8AC3E}">
        <p14:creationId xmlns:p14="http://schemas.microsoft.com/office/powerpoint/2010/main" val="3148649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E0B6DF-B480-4413-9C2D-2550D7D3FF91}"/>
              </a:ext>
            </a:extLst>
          </p:cNvPr>
          <p:cNvSpPr>
            <a:spLocks noGrp="1"/>
          </p:cNvSpPr>
          <p:nvPr>
            <p:ph type="title"/>
          </p:nvPr>
        </p:nvSpPr>
        <p:spPr>
          <a:xfrm>
            <a:off x="838200" y="899410"/>
            <a:ext cx="9804816" cy="584616"/>
          </a:xfrm>
        </p:spPr>
        <p:txBody>
          <a:bodyPr>
            <a:normAutofit fontScale="90000"/>
          </a:bodyPr>
          <a:lstStyle/>
          <a:p>
            <a:r>
              <a:rPr lang="en-US" sz="2700" b="1"/>
              <a:t>Tepe Tırmanma Algoritması </a:t>
            </a:r>
            <a:br>
              <a:rPr lang="en-US" sz="2700" b="1"/>
            </a:br>
            <a:r>
              <a:rPr lang="en-US" sz="2700" b="1"/>
              <a:t>(Hill-Climbing Search – HCS)</a:t>
            </a:r>
            <a:r>
              <a:rPr lang="tr-TR" sz="2700" b="1"/>
              <a:t> </a:t>
            </a:r>
            <a:br>
              <a:rPr lang="tr-TR" sz="3200" b="1"/>
            </a:br>
            <a:r>
              <a:rPr lang="tr-TR" sz="3100" b="1">
                <a:solidFill>
                  <a:srgbClr val="0070C0"/>
                </a:solidFill>
              </a:rPr>
              <a:t>pseudocode </a:t>
            </a:r>
            <a:br>
              <a:rPr lang="tr-TR"/>
            </a:br>
            <a:endParaRPr lang="tr-TR" sz="3200" b="1"/>
          </a:p>
        </p:txBody>
      </p:sp>
      <p:sp>
        <p:nvSpPr>
          <p:cNvPr id="3" name="İçerik Yer Tutucusu 2">
            <a:extLst>
              <a:ext uri="{FF2B5EF4-FFF2-40B4-BE49-F238E27FC236}">
                <a16:creationId xmlns:a16="http://schemas.microsoft.com/office/drawing/2014/main" id="{A5929BE5-9327-4455-BF6E-828CD2A6A21E}"/>
              </a:ext>
            </a:extLst>
          </p:cNvPr>
          <p:cNvSpPr>
            <a:spLocks noGrp="1"/>
          </p:cNvSpPr>
          <p:nvPr>
            <p:ph idx="1"/>
          </p:nvPr>
        </p:nvSpPr>
        <p:spPr>
          <a:xfrm>
            <a:off x="838200" y="1825625"/>
            <a:ext cx="7376410" cy="4351338"/>
          </a:xfrm>
        </p:spPr>
        <p:txBody>
          <a:bodyPr>
            <a:normAutofit fontScale="77500" lnSpcReduction="20000"/>
          </a:bodyPr>
          <a:lstStyle/>
          <a:p>
            <a:pPr marL="0" indent="0">
              <a:buNone/>
            </a:pPr>
            <a:r>
              <a:rPr lang="tr-TR" b="1"/>
              <a:t>Function </a:t>
            </a:r>
            <a:r>
              <a:rPr lang="tr-TR"/>
              <a:t>TEPE-TIRMANMA (problem)</a:t>
            </a:r>
          </a:p>
          <a:p>
            <a:pPr marL="0" indent="0">
              <a:buNone/>
            </a:pPr>
            <a:r>
              <a:rPr lang="tr-TR" b="1"/>
              <a:t> returns</a:t>
            </a:r>
            <a:r>
              <a:rPr lang="tr-TR"/>
              <a:t> bir çözüm durumu     </a:t>
            </a:r>
          </a:p>
          <a:p>
            <a:pPr marL="0" indent="0">
              <a:buNone/>
            </a:pPr>
            <a:r>
              <a:rPr lang="tr-TR"/>
              <a:t>    </a:t>
            </a:r>
            <a:r>
              <a:rPr lang="tr-TR" b="1"/>
              <a:t>inputs: </a:t>
            </a:r>
            <a:r>
              <a:rPr lang="tr-TR"/>
              <a:t>problem // bir problem </a:t>
            </a:r>
          </a:p>
          <a:p>
            <a:pPr marL="0" indent="0">
              <a:buNone/>
            </a:pPr>
            <a:r>
              <a:rPr lang="tr-TR" b="1"/>
              <a:t>    local variables: </a:t>
            </a:r>
            <a:r>
              <a:rPr lang="tr-TR"/>
              <a:t>mevcut // bir düğüm</a:t>
            </a:r>
          </a:p>
          <a:p>
            <a:pPr marL="0" indent="0">
              <a:buNone/>
            </a:pPr>
            <a:r>
              <a:rPr lang="tr-TR"/>
              <a:t>                                sonraki // bir düğüm</a:t>
            </a:r>
          </a:p>
          <a:p>
            <a:pPr marL="0" indent="0">
              <a:buNone/>
            </a:pPr>
            <a:r>
              <a:rPr lang="tr-TR"/>
              <a:t>mevcut &lt;= DÜĞÜM_YAP (BAŞLANGIÇ-DURUM[problem])</a:t>
            </a:r>
          </a:p>
          <a:p>
            <a:pPr marL="0" indent="0">
              <a:buNone/>
            </a:pPr>
            <a:r>
              <a:rPr lang="tr-TR" b="1"/>
              <a:t>    loop do </a:t>
            </a:r>
          </a:p>
          <a:p>
            <a:pPr marL="0" indent="0">
              <a:buNone/>
            </a:pPr>
            <a:r>
              <a:rPr lang="tr-TR"/>
              <a:t>           sonraki &lt;= mevcut’un en yüksek değerli çocuğu </a:t>
            </a:r>
          </a:p>
          <a:p>
            <a:pPr marL="0" indent="0">
              <a:buNone/>
            </a:pPr>
            <a:r>
              <a:rPr lang="tr-TR" b="1"/>
              <a:t>           if </a:t>
            </a:r>
            <a:r>
              <a:rPr lang="tr-TR"/>
              <a:t>DEĞER(sonraki) &lt; DEĞER(mevcut)</a:t>
            </a:r>
          </a:p>
          <a:p>
            <a:pPr marL="0" indent="0">
              <a:buNone/>
            </a:pPr>
            <a:r>
              <a:rPr lang="tr-TR"/>
              <a:t>          </a:t>
            </a:r>
            <a:r>
              <a:rPr lang="tr-TR" b="1"/>
              <a:t>then return </a:t>
            </a:r>
            <a:r>
              <a:rPr lang="tr-TR"/>
              <a:t>mevcut</a:t>
            </a:r>
          </a:p>
          <a:p>
            <a:pPr marL="0" indent="0">
              <a:buNone/>
            </a:pPr>
            <a:r>
              <a:rPr lang="tr-TR"/>
              <a:t>          mevcut &lt;= sonraki </a:t>
            </a:r>
          </a:p>
          <a:p>
            <a:pPr marL="0" indent="0">
              <a:buNone/>
            </a:pPr>
            <a:r>
              <a:rPr lang="tr-TR" b="1"/>
              <a:t>    end</a:t>
            </a:r>
          </a:p>
        </p:txBody>
      </p:sp>
      <p:sp>
        <p:nvSpPr>
          <p:cNvPr id="4" name="Veri Yer Tutucusu 3">
            <a:extLst>
              <a:ext uri="{FF2B5EF4-FFF2-40B4-BE49-F238E27FC236}">
                <a16:creationId xmlns:a16="http://schemas.microsoft.com/office/drawing/2014/main" id="{C150227A-93FC-4C26-B9B0-D7EE7BCAFF07}"/>
              </a:ext>
            </a:extLst>
          </p:cNvPr>
          <p:cNvSpPr>
            <a:spLocks noGrp="1"/>
          </p:cNvSpPr>
          <p:nvPr>
            <p:ph type="dt" sz="half" idx="10"/>
          </p:nvPr>
        </p:nvSpPr>
        <p:spPr/>
        <p:txBody>
          <a:bodyPr/>
          <a:lstStyle/>
          <a:p>
            <a:r>
              <a:rPr lang="tr-TR">
                <a:solidFill>
                  <a:prstClr val="black">
                    <a:tint val="75000"/>
                  </a:prstClr>
                </a:solidFill>
              </a:rPr>
              <a:t>22.04.2020</a:t>
            </a:r>
          </a:p>
        </p:txBody>
      </p:sp>
      <p:sp>
        <p:nvSpPr>
          <p:cNvPr id="5" name="Slayt Numarası Yer Tutucusu 4">
            <a:extLst>
              <a:ext uri="{FF2B5EF4-FFF2-40B4-BE49-F238E27FC236}">
                <a16:creationId xmlns:a16="http://schemas.microsoft.com/office/drawing/2014/main" id="{936A71C1-BE76-4DBC-8894-3FA316FDFAD4}"/>
              </a:ext>
            </a:extLst>
          </p:cNvPr>
          <p:cNvSpPr>
            <a:spLocks noGrp="1"/>
          </p:cNvSpPr>
          <p:nvPr>
            <p:ph type="sldNum" sz="quarter" idx="12"/>
          </p:nvPr>
        </p:nvSpPr>
        <p:spPr/>
        <p:txBody>
          <a:bodyPr/>
          <a:lstStyle/>
          <a:p>
            <a:fld id="{E2A003FA-36C5-4652-A663-FEAE40221195}" type="slidenum">
              <a:rPr lang="tr-TR" smtClean="0">
                <a:solidFill>
                  <a:prstClr val="black">
                    <a:tint val="75000"/>
                  </a:prstClr>
                </a:solidFill>
              </a:rPr>
              <a:pPr/>
              <a:t>14</a:t>
            </a:fld>
            <a:endParaRPr lang="tr-TR">
              <a:solidFill>
                <a:prstClr val="black">
                  <a:tint val="75000"/>
                </a:prstClr>
              </a:solidFill>
            </a:endParaRPr>
          </a:p>
        </p:txBody>
      </p:sp>
    </p:spTree>
    <p:extLst>
      <p:ext uri="{BB962C8B-B14F-4D97-AF65-F5344CB8AC3E}">
        <p14:creationId xmlns:p14="http://schemas.microsoft.com/office/powerpoint/2010/main" val="1793797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199" y="365126"/>
            <a:ext cx="4753129" cy="902566"/>
          </a:xfrm>
        </p:spPr>
        <p:txBody>
          <a:bodyPr>
            <a:normAutofit fontScale="90000"/>
          </a:bodyPr>
          <a:lstStyle/>
          <a:p>
            <a:r>
              <a:rPr lang="en-US" sz="1800" b="1"/>
              <a:t>Tepe Tırmanma Algoritması </a:t>
            </a:r>
            <a:br>
              <a:rPr lang="en-US" sz="1800" b="1"/>
            </a:br>
            <a:r>
              <a:rPr lang="en-US" sz="1800" b="1"/>
              <a:t>(Hill-Climbing Search – HCS)</a:t>
            </a:r>
            <a:br>
              <a:rPr lang="tr-TR" sz="1800" b="1"/>
            </a:br>
            <a:br>
              <a:rPr lang="tr-TR" sz="2400" b="1"/>
            </a:br>
            <a:r>
              <a:rPr lang="tr-TR" sz="2400" b="1">
                <a:solidFill>
                  <a:srgbClr val="0070C0"/>
                </a:solidFill>
              </a:rPr>
              <a:t>Tepe Tırmanma Algoritması için Riskler </a:t>
            </a:r>
            <a:br>
              <a:rPr lang="tr-TR" sz="2400">
                <a:solidFill>
                  <a:srgbClr val="0070C0"/>
                </a:solidFill>
              </a:rPr>
            </a:br>
            <a:endParaRPr lang="tr-TR" sz="2400" b="1" dirty="0"/>
          </a:p>
        </p:txBody>
      </p:sp>
      <p:sp>
        <p:nvSpPr>
          <p:cNvPr id="3" name="İçerik Yer Tutucusu 2"/>
          <p:cNvSpPr>
            <a:spLocks noGrp="1"/>
          </p:cNvSpPr>
          <p:nvPr>
            <p:ph idx="1"/>
          </p:nvPr>
        </p:nvSpPr>
        <p:spPr>
          <a:xfrm>
            <a:off x="599607" y="1409075"/>
            <a:ext cx="4991723" cy="4947275"/>
          </a:xfrm>
        </p:spPr>
        <p:txBody>
          <a:bodyPr>
            <a:normAutofit fontScale="62500" lnSpcReduction="20000"/>
          </a:bodyPr>
          <a:lstStyle/>
          <a:p>
            <a:r>
              <a:rPr lang="tr-TR" sz="3600"/>
              <a:t>Tepe </a:t>
            </a:r>
            <a:r>
              <a:rPr lang="tr-TR" sz="3600" dirty="0"/>
              <a:t>tırmanma algoritmaları genel olarak yerel bir başarı noktasında (</a:t>
            </a:r>
            <a:r>
              <a:rPr lang="tr-TR" sz="3600" dirty="0" err="1"/>
              <a:t>local</a:t>
            </a:r>
            <a:r>
              <a:rPr lang="tr-TR" sz="3600" dirty="0"/>
              <a:t> optimum </a:t>
            </a:r>
            <a:r>
              <a:rPr lang="tr-TR" sz="3600" dirty="0" err="1"/>
              <a:t>point</a:t>
            </a:r>
            <a:r>
              <a:rPr lang="tr-TR" sz="3600" dirty="0"/>
              <a:t>) takılmak gibi bir zafiyete sahiptirler</a:t>
            </a:r>
            <a:r>
              <a:rPr lang="tr-TR" sz="3600"/>
              <a:t>. </a:t>
            </a:r>
          </a:p>
          <a:p>
            <a:r>
              <a:rPr lang="tr-TR" altLang="tr-TR" sz="3600"/>
              <a:t>Aramanın başarısı, başlangıç durumuna bağlıdır ama bazen yerel     maksimumlarda, yamaç ve platolarda takılıp kalabilir.</a:t>
            </a:r>
          </a:p>
          <a:p>
            <a:endParaRPr lang="tr-TR" sz="3600" dirty="0"/>
          </a:p>
          <a:p>
            <a:r>
              <a:rPr lang="tr-TR" sz="3600"/>
              <a:t>Örneğin şekilde </a:t>
            </a:r>
            <a:r>
              <a:rPr lang="tr-TR" sz="3600" b="1" dirty="0"/>
              <a:t>x</a:t>
            </a:r>
            <a:r>
              <a:rPr lang="tr-TR" sz="3600" dirty="0"/>
              <a:t> ve </a:t>
            </a:r>
            <a:r>
              <a:rPr lang="tr-TR" sz="3600" b="1" dirty="0"/>
              <a:t>y</a:t>
            </a:r>
            <a:r>
              <a:rPr lang="tr-TR" sz="3600" dirty="0"/>
              <a:t> noktaları arasında bir düzlük bulunmaktadır. Başlangıç noktası olarak bu aralıktaki herhangi bir noktadan başlanırsa algoritma komşuları aradığında daha iyi veya daha kötü bir sonuç bulamayacağı için hatalı karar verebilir</a:t>
            </a:r>
            <a:r>
              <a:rPr lang="tr-TR" dirty="0"/>
              <a:t>.</a:t>
            </a:r>
          </a:p>
        </p:txBody>
      </p:sp>
      <p:pic>
        <p:nvPicPr>
          <p:cNvPr id="1026" name="Picture 2" descr="http://www.bilgisayarkavramlari.com/wp-content/uploads/120209_1319_TepeTrmanm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214" y="1813811"/>
            <a:ext cx="6202867" cy="3545174"/>
          </a:xfrm>
          <a:prstGeom prst="rect">
            <a:avLst/>
          </a:prstGeom>
          <a:noFill/>
          <a:extLst>
            <a:ext uri="{909E8E84-426E-40DD-AFC4-6F175D3DCCD1}">
              <a14:hiddenFill xmlns:a14="http://schemas.microsoft.com/office/drawing/2010/main">
                <a:solidFill>
                  <a:srgbClr val="FFFFFF"/>
                </a:solidFill>
              </a14:hiddenFill>
            </a:ext>
          </a:extLst>
        </p:spPr>
      </p:pic>
      <p:sp>
        <p:nvSpPr>
          <p:cNvPr id="4" name="Veri Yer Tutucusu 3"/>
          <p:cNvSpPr>
            <a:spLocks noGrp="1"/>
          </p:cNvSpPr>
          <p:nvPr>
            <p:ph type="dt" sz="half" idx="10"/>
          </p:nvPr>
        </p:nvSpPr>
        <p:spPr/>
        <p:txBody>
          <a:bodyPr/>
          <a:lstStyle/>
          <a:p>
            <a:r>
              <a:rPr lang="tr-TR">
                <a:solidFill>
                  <a:prstClr val="black">
                    <a:tint val="75000"/>
                  </a:prstClr>
                </a:solidFill>
              </a:rPr>
              <a:t>22.04.2020</a:t>
            </a:r>
          </a:p>
        </p:txBody>
      </p:sp>
      <p:sp>
        <p:nvSpPr>
          <p:cNvPr id="5" name="Slayt Numarası Yer Tutucusu 4"/>
          <p:cNvSpPr>
            <a:spLocks noGrp="1"/>
          </p:cNvSpPr>
          <p:nvPr>
            <p:ph type="sldNum" sz="quarter" idx="12"/>
          </p:nvPr>
        </p:nvSpPr>
        <p:spPr/>
        <p:txBody>
          <a:bodyPr/>
          <a:lstStyle/>
          <a:p>
            <a:fld id="{E2A003FA-36C5-4652-A663-FEAE40221195}" type="slidenum">
              <a:rPr lang="tr-TR" smtClean="0">
                <a:solidFill>
                  <a:prstClr val="black">
                    <a:tint val="75000"/>
                  </a:prstClr>
                </a:solidFill>
              </a:rPr>
              <a:pPr/>
              <a:t>15</a:t>
            </a:fld>
            <a:endParaRPr lang="tr-TR">
              <a:solidFill>
                <a:prstClr val="black">
                  <a:tint val="75000"/>
                </a:prstClr>
              </a:solidFill>
            </a:endParaRPr>
          </a:p>
        </p:txBody>
      </p:sp>
    </p:spTree>
    <p:extLst>
      <p:ext uri="{BB962C8B-B14F-4D97-AF65-F5344CB8AC3E}">
        <p14:creationId xmlns:p14="http://schemas.microsoft.com/office/powerpoint/2010/main" val="374277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1E367A-CEA9-4416-BCB3-CE5F8F1B7D49}"/>
              </a:ext>
            </a:extLst>
          </p:cNvPr>
          <p:cNvSpPr>
            <a:spLocks noGrp="1"/>
          </p:cNvSpPr>
          <p:nvPr>
            <p:ph type="title"/>
          </p:nvPr>
        </p:nvSpPr>
        <p:spPr>
          <a:xfrm>
            <a:off x="838200" y="464696"/>
            <a:ext cx="4108554" cy="931000"/>
          </a:xfrm>
        </p:spPr>
        <p:txBody>
          <a:bodyPr anchor="b">
            <a:normAutofit fontScale="90000"/>
          </a:bodyPr>
          <a:lstStyle/>
          <a:p>
            <a:br>
              <a:rPr lang="tr-TR" sz="1600" b="1"/>
            </a:br>
            <a:br>
              <a:rPr lang="tr-TR" sz="1600" b="1"/>
            </a:br>
            <a:br>
              <a:rPr lang="tr-TR" sz="1600" b="1"/>
            </a:br>
            <a:r>
              <a:rPr lang="en-US" sz="2200" b="1"/>
              <a:t>Tepe TırmanmaAlgoritması </a:t>
            </a:r>
            <a:br>
              <a:rPr lang="en-US" sz="2200" b="1"/>
            </a:br>
            <a:r>
              <a:rPr lang="en-US" sz="2200" b="1"/>
              <a:t>(Hill-Climbing Search – HCS)</a:t>
            </a:r>
            <a:br>
              <a:rPr lang="tr-TR" sz="2200" b="1"/>
            </a:br>
            <a:r>
              <a:rPr lang="tr-TR" altLang="tr-TR" sz="2200" b="1">
                <a:solidFill>
                  <a:srgbClr val="0070C0"/>
                </a:solidFill>
              </a:rPr>
              <a:t>Tepe Tırmanma Algoritması için Riskler</a:t>
            </a:r>
            <a:br>
              <a:rPr lang="tr-TR" sz="1600" b="1"/>
            </a:br>
            <a:r>
              <a:rPr lang="en-US" sz="1600" b="1"/>
              <a:t> </a:t>
            </a:r>
            <a:endParaRPr lang="tr-TR" sz="1600"/>
          </a:p>
        </p:txBody>
      </p:sp>
      <p:sp>
        <p:nvSpPr>
          <p:cNvPr id="3" name="İçerik Yer Tutucusu 2">
            <a:extLst>
              <a:ext uri="{FF2B5EF4-FFF2-40B4-BE49-F238E27FC236}">
                <a16:creationId xmlns:a16="http://schemas.microsoft.com/office/drawing/2014/main" id="{EDF297AF-3363-4801-9CE0-159D1F6A52F6}"/>
              </a:ext>
            </a:extLst>
          </p:cNvPr>
          <p:cNvSpPr>
            <a:spLocks noGrp="1"/>
          </p:cNvSpPr>
          <p:nvPr>
            <p:ph idx="1"/>
          </p:nvPr>
        </p:nvSpPr>
        <p:spPr>
          <a:xfrm>
            <a:off x="463446" y="1395696"/>
            <a:ext cx="5826469" cy="4997607"/>
          </a:xfrm>
        </p:spPr>
        <p:txBody>
          <a:bodyPr>
            <a:normAutofit fontScale="62500" lnSpcReduction="20000"/>
          </a:bodyPr>
          <a:lstStyle/>
          <a:p>
            <a:endParaRPr lang="tr-TR" b="1"/>
          </a:p>
          <a:p>
            <a:pPr>
              <a:buFont typeface="Wingdings" panose="05000000000000000000" pitchFamily="2" charset="2"/>
              <a:buChar char="§"/>
            </a:pPr>
            <a:r>
              <a:rPr lang="tr-TR" sz="3400" b="1"/>
              <a:t>Yerel Maksimum:  </a:t>
            </a:r>
            <a:r>
              <a:rPr lang="tr-TR" sz="3400"/>
              <a:t>komşu durumların her birinden daha iyi olan bir tepe durumdur, ancak daha yüksek başka bir durum da vardır. </a:t>
            </a:r>
          </a:p>
          <a:p>
            <a:pPr>
              <a:buFont typeface="Wingdings" panose="05000000000000000000" pitchFamily="2" charset="2"/>
              <a:buChar char="§"/>
            </a:pPr>
            <a:r>
              <a:rPr lang="tr-TR" sz="3400" b="1"/>
              <a:t>Not: </a:t>
            </a:r>
            <a:r>
              <a:rPr lang="tr-TR" sz="3400"/>
              <a:t>Buluşsal yöntem dışbükey ise bu sorun oluşmaz. Fakat birçok fonksiyon dışbükey olmadığından, tepe tırmanışı genellikle küresel bir maksimuma ulaşamayabilir. </a:t>
            </a:r>
          </a:p>
          <a:p>
            <a:pPr>
              <a:buFont typeface="Wingdings" panose="05000000000000000000" pitchFamily="2" charset="2"/>
              <a:buChar char="§"/>
            </a:pPr>
            <a:r>
              <a:rPr lang="tr-TR" sz="3400"/>
              <a:t> </a:t>
            </a:r>
            <a:r>
              <a:rPr lang="tr-TR" sz="3400" b="1"/>
              <a:t>Çözüm: </a:t>
            </a:r>
            <a:r>
              <a:rPr lang="tr-TR" sz="3400"/>
              <a:t>Geri izleme tekniği, durum uzayı peyzajında ​​yerel maksimum değerin bir çözümü olabilir.   geleceğin yolunun bir listesini oluşturulur, böylece algoritma arama alanını geri izleyebilir  ve diğer yolları da keşfedebilir. </a:t>
            </a:r>
          </a:p>
          <a:p>
            <a:pPr>
              <a:buFont typeface="Wingdings" panose="05000000000000000000" pitchFamily="2" charset="2"/>
              <a:buChar char="§"/>
            </a:pPr>
            <a:r>
              <a:rPr lang="tr-TR" sz="3400"/>
              <a:t>Diğer yerel arama algoritmaları </a:t>
            </a:r>
            <a:r>
              <a:rPr lang="tr-TR" sz="3400" b="1"/>
              <a:t>stokastik tepe tırmanışı, rasgele  yürüyüş ve tavlama benzetimi </a:t>
            </a:r>
            <a:r>
              <a:rPr lang="tr-TR" sz="3400"/>
              <a:t>gibi bu sorunun üstesinden gelebilmektedir.</a:t>
            </a:r>
          </a:p>
          <a:p>
            <a:endParaRPr lang="tr-TR" sz="1300"/>
          </a:p>
        </p:txBody>
      </p:sp>
      <p:pic>
        <p:nvPicPr>
          <p:cNvPr id="8" name="Resim 7" descr="çizim içeren bir resim&#10;&#10;Açıklama otomatik olarak oluşturuldu">
            <a:extLst>
              <a:ext uri="{FF2B5EF4-FFF2-40B4-BE49-F238E27FC236}">
                <a16:creationId xmlns:a16="http://schemas.microsoft.com/office/drawing/2014/main" id="{E0F62C21-54E1-4626-846E-76A12BF2D5CE}"/>
              </a:ext>
            </a:extLst>
          </p:cNvPr>
          <p:cNvPicPr>
            <a:picLocks noChangeAspect="1"/>
          </p:cNvPicPr>
          <p:nvPr/>
        </p:nvPicPr>
        <p:blipFill rotWithShape="1">
          <a:blip r:embed="rId2">
            <a:extLst>
              <a:ext uri="{28A0092B-C50C-407E-A947-70E740481C1C}">
                <a14:useLocalDpi xmlns:a14="http://schemas.microsoft.com/office/drawing/2010/main" val="0"/>
              </a:ext>
            </a:extLst>
          </a:blip>
          <a:srcRect r="2742" b="-2"/>
          <a:stretch/>
        </p:blipFill>
        <p:spPr>
          <a:xfrm>
            <a:off x="6289916" y="2194560"/>
            <a:ext cx="5438638" cy="3728054"/>
          </a:xfrm>
          <a:prstGeom prst="rect">
            <a:avLst/>
          </a:prstGeom>
        </p:spPr>
      </p:pic>
      <p:sp>
        <p:nvSpPr>
          <p:cNvPr id="4" name="Veri Yer Tutucusu 3">
            <a:extLst>
              <a:ext uri="{FF2B5EF4-FFF2-40B4-BE49-F238E27FC236}">
                <a16:creationId xmlns:a16="http://schemas.microsoft.com/office/drawing/2014/main" id="{BDBAE626-B9FE-4353-B206-1A77784D853D}"/>
              </a:ext>
            </a:extLst>
          </p:cNvPr>
          <p:cNvSpPr>
            <a:spLocks noGrp="1"/>
          </p:cNvSpPr>
          <p:nvPr>
            <p:ph type="dt" sz="half" idx="10"/>
          </p:nvPr>
        </p:nvSpPr>
        <p:spPr>
          <a:xfrm>
            <a:off x="838200" y="6356350"/>
            <a:ext cx="2743200" cy="365125"/>
          </a:xfrm>
        </p:spPr>
        <p:txBody>
          <a:bodyPr>
            <a:normAutofit/>
          </a:bodyPr>
          <a:lstStyle/>
          <a:p>
            <a:pPr>
              <a:spcAft>
                <a:spcPts val="600"/>
              </a:spcAft>
            </a:pPr>
            <a:r>
              <a:rPr lang="tr-TR"/>
              <a:t>22.04.2020</a:t>
            </a:r>
          </a:p>
        </p:txBody>
      </p:sp>
      <p:sp>
        <p:nvSpPr>
          <p:cNvPr id="5" name="Slayt Numarası Yer Tutucusu 4">
            <a:extLst>
              <a:ext uri="{FF2B5EF4-FFF2-40B4-BE49-F238E27FC236}">
                <a16:creationId xmlns:a16="http://schemas.microsoft.com/office/drawing/2014/main" id="{CEC22B1D-AC10-4DAF-B814-2DA36D51D0C5}"/>
              </a:ext>
            </a:extLst>
          </p:cNvPr>
          <p:cNvSpPr>
            <a:spLocks noGrp="1"/>
          </p:cNvSpPr>
          <p:nvPr>
            <p:ph type="sldNum" sz="quarter" idx="12"/>
          </p:nvPr>
        </p:nvSpPr>
        <p:spPr>
          <a:xfrm>
            <a:off x="8610600" y="6356350"/>
            <a:ext cx="2743200" cy="365125"/>
          </a:xfrm>
        </p:spPr>
        <p:txBody>
          <a:bodyPr>
            <a:normAutofit/>
          </a:bodyPr>
          <a:lstStyle/>
          <a:p>
            <a:pPr>
              <a:spcAft>
                <a:spcPts val="600"/>
              </a:spcAft>
            </a:pPr>
            <a:fld id="{E2A003FA-36C5-4652-A663-FEAE40221195}" type="slidenum">
              <a:rPr lang="tr-TR" smtClean="0"/>
              <a:pPr>
                <a:spcAft>
                  <a:spcPts val="600"/>
                </a:spcAft>
              </a:pPr>
              <a:t>16</a:t>
            </a:fld>
            <a:endParaRPr lang="tr-TR"/>
          </a:p>
        </p:txBody>
      </p:sp>
    </p:spTree>
    <p:extLst>
      <p:ext uri="{BB962C8B-B14F-4D97-AF65-F5344CB8AC3E}">
        <p14:creationId xmlns:p14="http://schemas.microsoft.com/office/powerpoint/2010/main" val="3374270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99606" y="83127"/>
            <a:ext cx="3267855" cy="1011155"/>
          </a:xfrm>
        </p:spPr>
        <p:txBody>
          <a:bodyPr>
            <a:noAutofit/>
          </a:bodyPr>
          <a:lstStyle/>
          <a:p>
            <a:pPr algn="ctr"/>
            <a:r>
              <a:rPr lang="en-US" sz="2000" b="1" err="1"/>
              <a:t>Tepe</a:t>
            </a:r>
            <a:r>
              <a:rPr lang="en-US" sz="2000" b="1"/>
              <a:t> TırmanmaAlgoritması </a:t>
            </a:r>
            <a:br>
              <a:rPr lang="en-US" sz="2000" b="1" dirty="0"/>
            </a:br>
            <a:r>
              <a:rPr lang="en-US" sz="2000" b="1" dirty="0"/>
              <a:t>(Hill-Climbing Search – HCS) </a:t>
            </a:r>
            <a:endParaRPr lang="en-US" altLang="tr-TR" sz="2000" dirty="0"/>
          </a:p>
        </p:txBody>
      </p:sp>
      <p:sp>
        <p:nvSpPr>
          <p:cNvPr id="8195" name="Rectangle 3"/>
          <p:cNvSpPr>
            <a:spLocks noGrp="1" noChangeArrowheads="1"/>
          </p:cNvSpPr>
          <p:nvPr>
            <p:ph type="body" idx="4294967295"/>
          </p:nvPr>
        </p:nvSpPr>
        <p:spPr>
          <a:xfrm>
            <a:off x="599607" y="884421"/>
            <a:ext cx="9668655" cy="899410"/>
          </a:xfrm>
        </p:spPr>
        <p:txBody>
          <a:bodyPr>
            <a:normAutofit fontScale="25000" lnSpcReduction="20000"/>
          </a:bodyPr>
          <a:lstStyle/>
          <a:p>
            <a:endParaRPr lang="tr-TR" sz="8000" b="1"/>
          </a:p>
          <a:p>
            <a:pPr marL="0" indent="0">
              <a:buNone/>
            </a:pPr>
            <a:r>
              <a:rPr lang="tr-TR" altLang="tr-TR" sz="9600" b="1">
                <a:solidFill>
                  <a:srgbClr val="0070C0"/>
                </a:solidFill>
                <a:latin typeface="+mj-lt"/>
              </a:rPr>
              <a:t>  Tepe Tırmanma Algoritması için Riskler </a:t>
            </a:r>
          </a:p>
          <a:p>
            <a:endParaRPr lang="tr-TR" sz="8000" b="1"/>
          </a:p>
          <a:p>
            <a:pPr marL="0" indent="0">
              <a:buNone/>
            </a:pPr>
            <a:endParaRPr lang="tr-TR" sz="9600" b="1"/>
          </a:p>
          <a:p>
            <a:pPr>
              <a:buFont typeface="Wingdings" panose="05000000000000000000" pitchFamily="2" charset="2"/>
              <a:buChar char="§"/>
            </a:pPr>
            <a:r>
              <a:rPr lang="tr-TR" sz="9600" b="1"/>
              <a:t>Sırtlar : </a:t>
            </a:r>
            <a:r>
              <a:rPr lang="tr-TR" sz="9600"/>
              <a:t>Algoritmanın</a:t>
            </a:r>
            <a:r>
              <a:rPr lang="tr-TR" sz="9600" b="1"/>
              <a:t> </a:t>
            </a:r>
            <a:r>
              <a:rPr lang="tr-TR" sz="9600"/>
              <a:t>açgözlü (Greedy) yaklaşımın gezinti yapmasını zorlaştıran lokal maksimumlardır. Sırt, yerel maksimumun özel bir şeklidir. Kendisi bir eğime sahiptir ve tek bir hareketle ulaşılamaz.</a:t>
            </a:r>
          </a:p>
          <a:p>
            <a:endParaRPr lang="tr-TR" sz="9600"/>
          </a:p>
          <a:p>
            <a:endParaRPr lang="tr-TR" sz="9600"/>
          </a:p>
          <a:p>
            <a:pPr>
              <a:buFont typeface="Wingdings" panose="05000000000000000000" pitchFamily="2" charset="2"/>
              <a:buChar char="§"/>
            </a:pPr>
            <a:r>
              <a:rPr lang="tr-TR" sz="9600" b="1"/>
              <a:t>Çözüm:</a:t>
            </a:r>
            <a:r>
              <a:rPr lang="tr-TR" sz="9600"/>
              <a:t> Çift yönlü arama kullanarak veya farklı </a:t>
            </a:r>
          </a:p>
          <a:p>
            <a:pPr marL="0" indent="0">
              <a:buNone/>
            </a:pPr>
            <a:r>
              <a:rPr lang="tr-TR" sz="9600"/>
              <a:t>    yönlerde hareket ederek bu sorunu giderilebilir.</a:t>
            </a:r>
          </a:p>
          <a:p>
            <a:pPr marL="0" indent="0">
              <a:buNone/>
            </a:pPr>
            <a:endParaRPr lang="tr-TR" sz="8000"/>
          </a:p>
          <a:p>
            <a:endParaRPr lang="tr-TR" altLang="tr-TR" dirty="0"/>
          </a:p>
        </p:txBody>
      </p:sp>
      <p:sp>
        <p:nvSpPr>
          <p:cNvPr id="2" name="Veri Yer Tutucusu 1"/>
          <p:cNvSpPr>
            <a:spLocks noGrp="1"/>
          </p:cNvSpPr>
          <p:nvPr>
            <p:ph type="dt" sz="half" idx="10"/>
          </p:nvPr>
        </p:nvSpPr>
        <p:spPr/>
        <p:txBody>
          <a:bodyPr/>
          <a:lstStyle/>
          <a:p>
            <a:r>
              <a:rPr lang="tr-TR">
                <a:solidFill>
                  <a:prstClr val="black">
                    <a:tint val="75000"/>
                  </a:prstClr>
                </a:solidFill>
              </a:rPr>
              <a:t>22.04.2020</a:t>
            </a:r>
          </a:p>
        </p:txBody>
      </p:sp>
      <p:sp>
        <p:nvSpPr>
          <p:cNvPr id="3" name="Slayt Numarası Yer Tutucusu 2"/>
          <p:cNvSpPr>
            <a:spLocks noGrp="1"/>
          </p:cNvSpPr>
          <p:nvPr>
            <p:ph type="sldNum" sz="quarter" idx="12"/>
          </p:nvPr>
        </p:nvSpPr>
        <p:spPr/>
        <p:txBody>
          <a:bodyPr/>
          <a:lstStyle/>
          <a:p>
            <a:fld id="{E2A003FA-36C5-4652-A663-FEAE40221195}" type="slidenum">
              <a:rPr lang="tr-TR" smtClean="0">
                <a:solidFill>
                  <a:prstClr val="black">
                    <a:tint val="75000"/>
                  </a:prstClr>
                </a:solidFill>
              </a:rPr>
              <a:pPr/>
              <a:t>17</a:t>
            </a:fld>
            <a:endParaRPr lang="tr-TR">
              <a:solidFill>
                <a:prstClr val="black">
                  <a:tint val="75000"/>
                </a:prstClr>
              </a:solidFill>
            </a:endParaRPr>
          </a:p>
        </p:txBody>
      </p:sp>
      <p:pic>
        <p:nvPicPr>
          <p:cNvPr id="5" name="Resim 4">
            <a:extLst>
              <a:ext uri="{FF2B5EF4-FFF2-40B4-BE49-F238E27FC236}">
                <a16:creationId xmlns:a16="http://schemas.microsoft.com/office/drawing/2014/main" id="{DDD7BC2C-2DF6-4DB1-A966-D26F301EEA63}"/>
              </a:ext>
            </a:extLst>
          </p:cNvPr>
          <p:cNvPicPr>
            <a:picLocks noChangeAspect="1"/>
          </p:cNvPicPr>
          <p:nvPr/>
        </p:nvPicPr>
        <p:blipFill>
          <a:blip r:embed="rId2"/>
          <a:stretch>
            <a:fillRect/>
          </a:stretch>
        </p:blipFill>
        <p:spPr>
          <a:xfrm>
            <a:off x="7141564" y="3927423"/>
            <a:ext cx="4661941" cy="2293494"/>
          </a:xfrm>
          <a:prstGeom prst="rect">
            <a:avLst/>
          </a:prstGeom>
        </p:spPr>
      </p:pic>
    </p:spTree>
    <p:extLst>
      <p:ext uri="{BB962C8B-B14F-4D97-AF65-F5344CB8AC3E}">
        <p14:creationId xmlns:p14="http://schemas.microsoft.com/office/powerpoint/2010/main" val="413715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E0835-2348-4DCF-B803-C4364B66BD25}"/>
              </a:ext>
            </a:extLst>
          </p:cNvPr>
          <p:cNvSpPr>
            <a:spLocks noGrp="1"/>
          </p:cNvSpPr>
          <p:nvPr>
            <p:ph type="title"/>
          </p:nvPr>
        </p:nvSpPr>
        <p:spPr>
          <a:xfrm>
            <a:off x="659567" y="136526"/>
            <a:ext cx="6340840" cy="1407462"/>
          </a:xfrm>
        </p:spPr>
        <p:txBody>
          <a:bodyPr>
            <a:normAutofit fontScale="90000"/>
          </a:bodyPr>
          <a:lstStyle/>
          <a:p>
            <a:r>
              <a:rPr lang="en-US" sz="2000" b="1"/>
              <a:t>Tepe TırmanmaAlgoritması </a:t>
            </a:r>
            <a:br>
              <a:rPr lang="en-US" sz="2000" b="1"/>
            </a:br>
            <a:r>
              <a:rPr lang="en-US" sz="2000" b="1"/>
              <a:t>(Hill-Climbing Search – HCS) </a:t>
            </a:r>
            <a:br>
              <a:rPr lang="tr-TR" sz="2000" b="1"/>
            </a:br>
            <a:br>
              <a:rPr lang="tr-TR" sz="2000" b="1"/>
            </a:br>
            <a:r>
              <a:rPr lang="tr-TR" altLang="tr-TR" sz="2700" b="1">
                <a:solidFill>
                  <a:srgbClr val="0070C0"/>
                </a:solidFill>
              </a:rPr>
              <a:t>Tepe Tırmanma Algoritması için Riskler </a:t>
            </a:r>
            <a:br>
              <a:rPr lang="tr-TR" altLang="tr-TR" sz="2000" b="1">
                <a:solidFill>
                  <a:srgbClr val="0070C0"/>
                </a:solidFill>
              </a:rPr>
            </a:br>
            <a:endParaRPr lang="tr-TR" sz="2000"/>
          </a:p>
        </p:txBody>
      </p:sp>
      <p:sp>
        <p:nvSpPr>
          <p:cNvPr id="3" name="İçerik Yer Tutucusu 2">
            <a:extLst>
              <a:ext uri="{FF2B5EF4-FFF2-40B4-BE49-F238E27FC236}">
                <a16:creationId xmlns:a16="http://schemas.microsoft.com/office/drawing/2014/main" id="{F29AA515-A9C6-498A-83D2-3DE6E98D10B7}"/>
              </a:ext>
            </a:extLst>
          </p:cNvPr>
          <p:cNvSpPr>
            <a:spLocks noGrp="1"/>
          </p:cNvSpPr>
          <p:nvPr>
            <p:ph idx="1"/>
          </p:nvPr>
        </p:nvSpPr>
        <p:spPr>
          <a:xfrm>
            <a:off x="404734" y="1439055"/>
            <a:ext cx="10949066" cy="4737907"/>
          </a:xfrm>
        </p:spPr>
        <p:txBody>
          <a:bodyPr/>
          <a:lstStyle/>
          <a:p>
            <a:endParaRPr lang="tr-TR" sz="2000" b="1"/>
          </a:p>
          <a:p>
            <a:pPr>
              <a:buFont typeface="Wingdings" panose="05000000000000000000" pitchFamily="2" charset="2"/>
              <a:buChar char="§"/>
            </a:pPr>
            <a:r>
              <a:rPr lang="tr-TR" sz="2000" b="1"/>
              <a:t>Plato (Düz alan) : </a:t>
            </a:r>
            <a:r>
              <a:rPr lang="tr-TR" sz="2000"/>
              <a:t>Bir plato, mevcut durumun tüm komşu durumlar ile aynı değeri içerdiği arama alanının düz alanıdır, bu durumda algoritma hareket etmek için en iyi yönü bulamaz ve bu bölgede kaybolabilir.  </a:t>
            </a:r>
          </a:p>
          <a:p>
            <a:pPr>
              <a:buFont typeface="Wingdings" panose="05000000000000000000" pitchFamily="2" charset="2"/>
              <a:buChar char="§"/>
            </a:pPr>
            <a:r>
              <a:rPr lang="tr-TR" sz="2000" b="1"/>
              <a:t>Çözüm:</a:t>
            </a:r>
            <a:r>
              <a:rPr lang="tr-TR" sz="2000"/>
              <a:t> Plato için çözüm arama yaparken büyük adımlar veya çok küçük adımlar atmaktır. </a:t>
            </a:r>
          </a:p>
          <a:p>
            <a:pPr>
              <a:buFont typeface="Wingdings" panose="05000000000000000000" pitchFamily="2" charset="2"/>
              <a:buChar char="§"/>
            </a:pPr>
            <a:r>
              <a:rPr lang="tr-TR" sz="2000"/>
              <a:t>Mevcut durumdan çok uzakta olan bir durumu rastgele seçilir, böylece algoritma plato olmayan bölgeyi bulabilir.</a:t>
            </a:r>
          </a:p>
          <a:p>
            <a:pPr marL="0" indent="0">
              <a:buNone/>
            </a:pPr>
            <a:endParaRPr lang="tr-TR" altLang="tr-TR" sz="2000"/>
          </a:p>
          <a:p>
            <a:pPr>
              <a:buFont typeface="Wingdings" panose="05000000000000000000" pitchFamily="2" charset="2"/>
              <a:buChar char="§"/>
            </a:pPr>
            <a:r>
              <a:rPr lang="tr-TR" altLang="tr-TR" sz="2000" b="1"/>
              <a:t> Not :</a:t>
            </a:r>
            <a:r>
              <a:rPr lang="tr-TR" altLang="tr-TR" sz="2000"/>
              <a:t>Arama uzayında döngüler varsa tepe tırmanma </a:t>
            </a:r>
          </a:p>
          <a:p>
            <a:pPr marL="0" indent="0">
              <a:buNone/>
            </a:pPr>
            <a:r>
              <a:rPr lang="tr-TR" altLang="tr-TR" sz="2000"/>
              <a:t>     yöntemi kullanılamaz. </a:t>
            </a:r>
          </a:p>
          <a:p>
            <a:endParaRPr lang="tr-TR" altLang="tr-TR" sz="2000"/>
          </a:p>
          <a:p>
            <a:endParaRPr lang="tr-TR" altLang="tr-TR" sz="2000"/>
          </a:p>
          <a:p>
            <a:pPr marL="0" indent="0">
              <a:buNone/>
            </a:pPr>
            <a:endParaRPr lang="tr-TR" altLang="tr-TR" sz="2000"/>
          </a:p>
          <a:p>
            <a:endParaRPr lang="tr-TR"/>
          </a:p>
        </p:txBody>
      </p:sp>
      <p:sp>
        <p:nvSpPr>
          <p:cNvPr id="4" name="Veri Yer Tutucusu 3">
            <a:extLst>
              <a:ext uri="{FF2B5EF4-FFF2-40B4-BE49-F238E27FC236}">
                <a16:creationId xmlns:a16="http://schemas.microsoft.com/office/drawing/2014/main" id="{F940A91B-73AF-4E92-A407-9C1C600C3271}"/>
              </a:ext>
            </a:extLst>
          </p:cNvPr>
          <p:cNvSpPr>
            <a:spLocks noGrp="1"/>
          </p:cNvSpPr>
          <p:nvPr>
            <p:ph type="dt" sz="half" idx="10"/>
          </p:nvPr>
        </p:nvSpPr>
        <p:spPr/>
        <p:txBody>
          <a:bodyPr/>
          <a:lstStyle/>
          <a:p>
            <a:r>
              <a:rPr lang="tr-TR">
                <a:solidFill>
                  <a:prstClr val="black">
                    <a:tint val="75000"/>
                  </a:prstClr>
                </a:solidFill>
              </a:rPr>
              <a:t>22.04.2020</a:t>
            </a:r>
          </a:p>
        </p:txBody>
      </p:sp>
      <p:sp>
        <p:nvSpPr>
          <p:cNvPr id="5" name="Slayt Numarası Yer Tutucusu 4">
            <a:extLst>
              <a:ext uri="{FF2B5EF4-FFF2-40B4-BE49-F238E27FC236}">
                <a16:creationId xmlns:a16="http://schemas.microsoft.com/office/drawing/2014/main" id="{151A545F-AAB2-4002-8C1D-3881AF81C3A7}"/>
              </a:ext>
            </a:extLst>
          </p:cNvPr>
          <p:cNvSpPr>
            <a:spLocks noGrp="1"/>
          </p:cNvSpPr>
          <p:nvPr>
            <p:ph type="sldNum" sz="quarter" idx="12"/>
          </p:nvPr>
        </p:nvSpPr>
        <p:spPr/>
        <p:txBody>
          <a:bodyPr/>
          <a:lstStyle/>
          <a:p>
            <a:fld id="{E2A003FA-36C5-4652-A663-FEAE40221195}" type="slidenum">
              <a:rPr lang="tr-TR" smtClean="0">
                <a:solidFill>
                  <a:prstClr val="black">
                    <a:tint val="75000"/>
                  </a:prstClr>
                </a:solidFill>
              </a:rPr>
              <a:pPr/>
              <a:t>18</a:t>
            </a:fld>
            <a:endParaRPr lang="tr-TR">
              <a:solidFill>
                <a:prstClr val="black">
                  <a:tint val="75000"/>
                </a:prstClr>
              </a:solidFill>
            </a:endParaRPr>
          </a:p>
        </p:txBody>
      </p:sp>
      <p:pic>
        <p:nvPicPr>
          <p:cNvPr id="6" name="Resim 5">
            <a:extLst>
              <a:ext uri="{FF2B5EF4-FFF2-40B4-BE49-F238E27FC236}">
                <a16:creationId xmlns:a16="http://schemas.microsoft.com/office/drawing/2014/main" id="{256226FB-87A3-4C4C-A2F8-10D52A98DD02}"/>
              </a:ext>
            </a:extLst>
          </p:cNvPr>
          <p:cNvPicPr>
            <a:picLocks noChangeAspect="1"/>
          </p:cNvPicPr>
          <p:nvPr/>
        </p:nvPicPr>
        <p:blipFill>
          <a:blip r:embed="rId2"/>
          <a:stretch>
            <a:fillRect/>
          </a:stretch>
        </p:blipFill>
        <p:spPr>
          <a:xfrm>
            <a:off x="6395805" y="3494217"/>
            <a:ext cx="5676274" cy="2682745"/>
          </a:xfrm>
          <a:prstGeom prst="rect">
            <a:avLst/>
          </a:prstGeom>
        </p:spPr>
      </p:pic>
    </p:spTree>
    <p:extLst>
      <p:ext uri="{BB962C8B-B14F-4D97-AF65-F5344CB8AC3E}">
        <p14:creationId xmlns:p14="http://schemas.microsoft.com/office/powerpoint/2010/main" val="3163660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CA45DB-D7AB-4BE1-BCAB-FA7BF66A587C}"/>
              </a:ext>
            </a:extLst>
          </p:cNvPr>
          <p:cNvSpPr>
            <a:spLocks noGrp="1"/>
          </p:cNvSpPr>
          <p:nvPr>
            <p:ph type="title"/>
          </p:nvPr>
        </p:nvSpPr>
        <p:spPr>
          <a:xfrm>
            <a:off x="838200" y="365125"/>
            <a:ext cx="10515599" cy="1325563"/>
          </a:xfrm>
        </p:spPr>
        <p:txBody>
          <a:bodyPr>
            <a:normAutofit fontScale="90000"/>
          </a:bodyPr>
          <a:lstStyle/>
          <a:p>
            <a:r>
              <a:rPr lang="en-US" sz="2100" b="1"/>
              <a:t>Tepe TırmanmaAlgoritması </a:t>
            </a:r>
            <a:br>
              <a:rPr lang="en-US" sz="2100" b="1"/>
            </a:br>
            <a:r>
              <a:rPr lang="en-US" sz="2100" b="1"/>
              <a:t>(Hill-Climbing Search – HCS) </a:t>
            </a:r>
            <a:br>
              <a:rPr lang="tr-TR" sz="2100" b="1"/>
            </a:br>
            <a:br>
              <a:rPr lang="tr-TR" sz="2100" b="1"/>
            </a:br>
            <a:r>
              <a:rPr lang="tr-TR" altLang="tr-TR" sz="2700" b="1">
                <a:solidFill>
                  <a:srgbClr val="0070C0"/>
                </a:solidFill>
              </a:rPr>
              <a:t>Tepe Tırmanma Algoritması Türleri  (A</a:t>
            </a:r>
            <a:r>
              <a:rPr lang="tr-TR" sz="2700" b="1">
                <a:solidFill>
                  <a:srgbClr val="0070C0"/>
                </a:solidFill>
              </a:rPr>
              <a:t>lgoritmayı iyileştirmek üzere yapılan modifikasyonlar)</a:t>
            </a:r>
            <a:br>
              <a:rPr lang="tr-TR" sz="2700" b="1">
                <a:solidFill>
                  <a:srgbClr val="0070C0"/>
                </a:solidFill>
              </a:rPr>
            </a:br>
            <a:endParaRPr lang="tr-TR" sz="2700" b="1">
              <a:solidFill>
                <a:srgbClr val="0070C0"/>
              </a:solidFill>
            </a:endParaRPr>
          </a:p>
        </p:txBody>
      </p:sp>
      <p:sp>
        <p:nvSpPr>
          <p:cNvPr id="3" name="İçerik Yer Tutucusu 2">
            <a:extLst>
              <a:ext uri="{FF2B5EF4-FFF2-40B4-BE49-F238E27FC236}">
                <a16:creationId xmlns:a16="http://schemas.microsoft.com/office/drawing/2014/main" id="{59D81B72-4AC5-40D2-8936-7DA0411F0A6B}"/>
              </a:ext>
            </a:extLst>
          </p:cNvPr>
          <p:cNvSpPr>
            <a:spLocks noGrp="1"/>
          </p:cNvSpPr>
          <p:nvPr>
            <p:ph idx="1"/>
          </p:nvPr>
        </p:nvSpPr>
        <p:spPr>
          <a:xfrm>
            <a:off x="838200" y="1825625"/>
            <a:ext cx="3797807" cy="4351338"/>
          </a:xfrm>
        </p:spPr>
        <p:txBody>
          <a:bodyPr>
            <a:normAutofit/>
          </a:bodyPr>
          <a:lstStyle/>
          <a:p>
            <a:pPr lvl="0"/>
            <a:endParaRPr lang="tr-TR" sz="2400"/>
          </a:p>
          <a:p>
            <a:pPr lvl="0">
              <a:buFont typeface="Wingdings" panose="05000000000000000000" pitchFamily="2" charset="2"/>
              <a:buChar char="§"/>
            </a:pPr>
            <a:r>
              <a:rPr lang="tr-TR" sz="2400"/>
              <a:t>Basit Tepe Tırmanışı</a:t>
            </a:r>
          </a:p>
          <a:p>
            <a:pPr lvl="0">
              <a:buFont typeface="Wingdings" panose="05000000000000000000" pitchFamily="2" charset="2"/>
              <a:buChar char="§"/>
            </a:pPr>
            <a:r>
              <a:rPr lang="tr-TR" sz="2400"/>
              <a:t>En dik çıkış Tırmanma</a:t>
            </a:r>
          </a:p>
          <a:p>
            <a:pPr lvl="0">
              <a:buFont typeface="Wingdings" panose="05000000000000000000" pitchFamily="2" charset="2"/>
              <a:buChar char="§"/>
            </a:pPr>
            <a:r>
              <a:rPr lang="tr-TR" sz="2400"/>
              <a:t>Rassal-tekrar başlatmalı Tepe Tırmanma</a:t>
            </a:r>
          </a:p>
          <a:p>
            <a:pPr lvl="0">
              <a:buFont typeface="Wingdings" panose="05000000000000000000" pitchFamily="2" charset="2"/>
              <a:buChar char="§"/>
            </a:pPr>
            <a:r>
              <a:rPr lang="tr-TR" sz="2400"/>
              <a:t>Stokastik Tepe Tırmanma</a:t>
            </a:r>
          </a:p>
          <a:p>
            <a:pPr lvl="0">
              <a:buFont typeface="Wingdings" panose="05000000000000000000" pitchFamily="2" charset="2"/>
              <a:buChar char="§"/>
            </a:pPr>
            <a:r>
              <a:rPr lang="tr-TR" sz="2400"/>
              <a:t>İlk-seçimli Tepe Tırmanma</a:t>
            </a:r>
          </a:p>
          <a:p>
            <a:pPr lvl="0">
              <a:buFont typeface="Wingdings" panose="05000000000000000000" pitchFamily="2" charset="2"/>
              <a:buChar char="§"/>
            </a:pPr>
            <a:r>
              <a:rPr lang="tr-TR" sz="2400"/>
              <a:t>Paralel Tepe Tırmanma</a:t>
            </a:r>
          </a:p>
          <a:p>
            <a:pPr marL="0" indent="0">
              <a:buNone/>
            </a:pPr>
            <a:endParaRPr lang="tr-TR" sz="2000"/>
          </a:p>
        </p:txBody>
      </p:sp>
      <p:pic>
        <p:nvPicPr>
          <p:cNvPr id="7" name="Resim 6" descr="çizim içeren bir resim&#10;&#10;Açıklama otomatik olarak oluşturuldu">
            <a:extLst>
              <a:ext uri="{FF2B5EF4-FFF2-40B4-BE49-F238E27FC236}">
                <a16:creationId xmlns:a16="http://schemas.microsoft.com/office/drawing/2014/main" id="{58A9E726-850A-4D77-A7DD-C21ED2D9D1B7}"/>
              </a:ext>
            </a:extLst>
          </p:cNvPr>
          <p:cNvPicPr>
            <a:picLocks noChangeAspect="1"/>
          </p:cNvPicPr>
          <p:nvPr/>
        </p:nvPicPr>
        <p:blipFill rotWithShape="1">
          <a:blip r:embed="rId2">
            <a:extLst>
              <a:ext uri="{28A0092B-C50C-407E-A947-70E740481C1C}">
                <a14:useLocalDpi xmlns:a14="http://schemas.microsoft.com/office/drawing/2010/main" val="0"/>
              </a:ext>
            </a:extLst>
          </a:blip>
          <a:srcRect l="10709" r="7233" b="2"/>
          <a:stretch/>
        </p:blipFill>
        <p:spPr>
          <a:xfrm>
            <a:off x="5120640" y="1904281"/>
            <a:ext cx="6233160" cy="4272681"/>
          </a:xfrm>
          <a:prstGeom prst="rect">
            <a:avLst/>
          </a:prstGeom>
        </p:spPr>
      </p:pic>
      <p:sp>
        <p:nvSpPr>
          <p:cNvPr id="4" name="Veri Yer Tutucusu 3">
            <a:extLst>
              <a:ext uri="{FF2B5EF4-FFF2-40B4-BE49-F238E27FC236}">
                <a16:creationId xmlns:a16="http://schemas.microsoft.com/office/drawing/2014/main" id="{9DA1FC5E-3C16-4BC6-AFA2-62CD2EF5D641}"/>
              </a:ext>
            </a:extLst>
          </p:cNvPr>
          <p:cNvSpPr>
            <a:spLocks noGrp="1"/>
          </p:cNvSpPr>
          <p:nvPr>
            <p:ph type="dt" sz="half" idx="10"/>
          </p:nvPr>
        </p:nvSpPr>
        <p:spPr>
          <a:xfrm>
            <a:off x="838200" y="6356350"/>
            <a:ext cx="2743200" cy="365125"/>
          </a:xfrm>
        </p:spPr>
        <p:txBody>
          <a:bodyPr>
            <a:normAutofit/>
          </a:bodyPr>
          <a:lstStyle/>
          <a:p>
            <a:endParaRPr lang="tr-TR"/>
          </a:p>
        </p:txBody>
      </p:sp>
      <p:sp>
        <p:nvSpPr>
          <p:cNvPr id="5" name="Slayt Numarası Yer Tutucusu 4">
            <a:extLst>
              <a:ext uri="{FF2B5EF4-FFF2-40B4-BE49-F238E27FC236}">
                <a16:creationId xmlns:a16="http://schemas.microsoft.com/office/drawing/2014/main" id="{98D60CFF-6090-4D3F-BDE7-94F704B01B67}"/>
              </a:ext>
            </a:extLst>
          </p:cNvPr>
          <p:cNvSpPr>
            <a:spLocks noGrp="1"/>
          </p:cNvSpPr>
          <p:nvPr>
            <p:ph type="sldNum" sz="quarter" idx="12"/>
          </p:nvPr>
        </p:nvSpPr>
        <p:spPr>
          <a:xfrm>
            <a:off x="8610600" y="6356350"/>
            <a:ext cx="2743200" cy="365125"/>
          </a:xfrm>
        </p:spPr>
        <p:txBody>
          <a:bodyPr>
            <a:normAutofit/>
          </a:bodyPr>
          <a:lstStyle/>
          <a:p>
            <a:pPr>
              <a:spcAft>
                <a:spcPts val="600"/>
              </a:spcAft>
            </a:pPr>
            <a:fld id="{E2A003FA-36C5-4652-A663-FEAE40221195}" type="slidenum">
              <a:rPr lang="tr-TR" smtClean="0"/>
              <a:pPr>
                <a:spcAft>
                  <a:spcPts val="600"/>
                </a:spcAft>
              </a:pPr>
              <a:t>19</a:t>
            </a:fld>
            <a:endParaRPr lang="tr-TR"/>
          </a:p>
        </p:txBody>
      </p:sp>
    </p:spTree>
    <p:extLst>
      <p:ext uri="{BB962C8B-B14F-4D97-AF65-F5344CB8AC3E}">
        <p14:creationId xmlns:p14="http://schemas.microsoft.com/office/powerpoint/2010/main" val="32221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Unvan 1"/>
          <p:cNvSpPr>
            <a:spLocks noGrp="1"/>
          </p:cNvSpPr>
          <p:nvPr>
            <p:ph type="title"/>
          </p:nvPr>
        </p:nvSpPr>
        <p:spPr>
          <a:xfrm>
            <a:off x="5336498" y="533133"/>
            <a:ext cx="4721902" cy="1325647"/>
          </a:xfrm>
        </p:spPr>
        <p:txBody>
          <a:bodyPr>
            <a:noAutofit/>
          </a:bodyPr>
          <a:lstStyle/>
          <a:p>
            <a:r>
              <a:rPr lang="en-US" sz="2800" b="1">
                <a:solidFill>
                  <a:srgbClr val="000000"/>
                </a:solidFill>
              </a:rPr>
              <a:t>Tepe Tırmanma Algoritması </a:t>
            </a:r>
            <a:br>
              <a:rPr lang="en-US" sz="2800" b="1">
                <a:solidFill>
                  <a:srgbClr val="000000"/>
                </a:solidFill>
              </a:rPr>
            </a:br>
            <a:r>
              <a:rPr lang="en-US" sz="2800" b="1">
                <a:solidFill>
                  <a:srgbClr val="000000"/>
                </a:solidFill>
              </a:rPr>
              <a:t>(Hill-Climbing Search – HCS) </a:t>
            </a:r>
            <a:endParaRPr lang="tr-TR" sz="2800" b="1">
              <a:solidFill>
                <a:srgbClr val="000000"/>
              </a:solidFill>
            </a:endParaRPr>
          </a:p>
        </p:txBody>
      </p:sp>
      <p:sp>
        <p:nvSpPr>
          <p:cNvPr id="15"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Resim 5">
            <a:extLst>
              <a:ext uri="{FF2B5EF4-FFF2-40B4-BE49-F238E27FC236}">
                <a16:creationId xmlns:a16="http://schemas.microsoft.com/office/drawing/2014/main" id="{CCECF6FE-AAE4-46A5-84CC-A7D6C20CD349}"/>
              </a:ext>
            </a:extLst>
          </p:cNvPr>
          <p:cNvPicPr>
            <a:picLocks noChangeAspect="1"/>
          </p:cNvPicPr>
          <p:nvPr/>
        </p:nvPicPr>
        <p:blipFill>
          <a:blip r:embed="rId3"/>
          <a:stretch>
            <a:fillRect/>
          </a:stretch>
        </p:blipFill>
        <p:spPr>
          <a:xfrm>
            <a:off x="429349" y="1723868"/>
            <a:ext cx="4221480" cy="3222885"/>
          </a:xfrm>
          <a:prstGeom prst="rect">
            <a:avLst/>
          </a:prstGeom>
        </p:spPr>
      </p:pic>
      <p:sp>
        <p:nvSpPr>
          <p:cNvPr id="3" name="İçerik Yer Tutucusu 2"/>
          <p:cNvSpPr>
            <a:spLocks noGrp="1"/>
          </p:cNvSpPr>
          <p:nvPr>
            <p:ph idx="1"/>
          </p:nvPr>
        </p:nvSpPr>
        <p:spPr>
          <a:xfrm>
            <a:off x="5614876" y="1723870"/>
            <a:ext cx="6147775" cy="4600998"/>
          </a:xfrm>
        </p:spPr>
        <p:txBody>
          <a:bodyPr anchor="ctr">
            <a:normAutofit fontScale="92500" lnSpcReduction="20000"/>
          </a:bodyPr>
          <a:lstStyle/>
          <a:p>
            <a:endParaRPr lang="tr-TR" sz="2000">
              <a:solidFill>
                <a:srgbClr val="000000"/>
              </a:solidFill>
            </a:endParaRPr>
          </a:p>
          <a:p>
            <a:endParaRPr lang="tr-TR" sz="2200">
              <a:solidFill>
                <a:srgbClr val="000000"/>
              </a:solidFill>
            </a:endParaRPr>
          </a:p>
          <a:p>
            <a:endParaRPr lang="tr-TR" sz="2200">
              <a:solidFill>
                <a:srgbClr val="000000"/>
              </a:solidFill>
            </a:endParaRPr>
          </a:p>
          <a:p>
            <a:endParaRPr lang="tr-TR" sz="2400">
              <a:solidFill>
                <a:srgbClr val="000000"/>
              </a:solidFill>
            </a:endParaRPr>
          </a:p>
          <a:p>
            <a:pPr>
              <a:buFont typeface="Wingdings" panose="05000000000000000000" pitchFamily="2" charset="2"/>
              <a:buChar char="§"/>
            </a:pPr>
            <a:r>
              <a:rPr lang="tr-TR" sz="2400">
                <a:solidFill>
                  <a:srgbClr val="000000"/>
                </a:solidFill>
              </a:rPr>
              <a:t>Sezgisel arama işlemini gerçekleştirmenin en kolay yolu Tepe Tırmanma (hill climbing) olarak adlandırılan bir optimizasyon arama stratejisidir.</a:t>
            </a:r>
          </a:p>
          <a:p>
            <a:pPr marL="0" indent="0">
              <a:buNone/>
            </a:pPr>
            <a:endParaRPr lang="tr-TR" sz="2400">
              <a:solidFill>
                <a:srgbClr val="000000"/>
              </a:solidFill>
            </a:endParaRPr>
          </a:p>
          <a:p>
            <a:pPr>
              <a:buFont typeface="Wingdings" panose="05000000000000000000" pitchFamily="2" charset="2"/>
              <a:buChar char="§"/>
            </a:pPr>
            <a:r>
              <a:rPr lang="tr-TR" sz="2400">
                <a:solidFill>
                  <a:srgbClr val="000000"/>
                </a:solidFill>
              </a:rPr>
              <a:t>Arama işleminin yapıldığı grafikteki tepelerden yani grafikte bulunan en düşük (veya en yüksek) noktanın aranması sırasında yapılan hareketin tepe tırmanmaya benzemesinden ismini almaktadır.</a:t>
            </a:r>
          </a:p>
          <a:p>
            <a:pPr marL="0" indent="0">
              <a:buNone/>
            </a:pPr>
            <a:br>
              <a:rPr lang="tr-TR" sz="2000"/>
            </a:br>
            <a:endParaRPr lang="tr-TR" sz="2000">
              <a:solidFill>
                <a:srgbClr val="000000"/>
              </a:solidFill>
            </a:endParaRPr>
          </a:p>
          <a:p>
            <a:pPr marL="0" indent="0">
              <a:buNone/>
            </a:pPr>
            <a:endParaRPr lang="tr-TR" sz="1700">
              <a:solidFill>
                <a:srgbClr val="000000"/>
              </a:solidFill>
            </a:endParaRPr>
          </a:p>
          <a:p>
            <a:endParaRPr lang="tr-TR" sz="1700">
              <a:solidFill>
                <a:srgbClr val="000000"/>
              </a:solidFill>
            </a:endParaRPr>
          </a:p>
          <a:p>
            <a:pPr marL="0" indent="0">
              <a:buNone/>
            </a:pPr>
            <a:endParaRPr lang="tr-TR" sz="1700">
              <a:solidFill>
                <a:srgbClr val="000000"/>
              </a:solidFill>
            </a:endParaRPr>
          </a:p>
          <a:p>
            <a:endParaRPr lang="tr-TR" sz="1700">
              <a:solidFill>
                <a:srgbClr val="000000"/>
              </a:solidFill>
            </a:endParaRPr>
          </a:p>
        </p:txBody>
      </p:sp>
      <p:sp>
        <p:nvSpPr>
          <p:cNvPr id="4" name="Veri Yer Tutucusu 3"/>
          <p:cNvSpPr>
            <a:spLocks noGrp="1"/>
          </p:cNvSpPr>
          <p:nvPr>
            <p:ph type="dt" sz="half" idx="10"/>
          </p:nvPr>
        </p:nvSpPr>
        <p:spPr>
          <a:xfrm>
            <a:off x="805659" y="6223702"/>
            <a:ext cx="3108065" cy="314067"/>
          </a:xfrm>
        </p:spPr>
        <p:txBody>
          <a:bodyPr>
            <a:normAutofit/>
          </a:bodyPr>
          <a:lstStyle/>
          <a:p>
            <a:r>
              <a:rPr lang="tr-TR" sz="1100">
                <a:solidFill>
                  <a:srgbClr val="898989"/>
                </a:solidFill>
              </a:rPr>
              <a:t>22.04.2020</a:t>
            </a:r>
          </a:p>
        </p:txBody>
      </p:sp>
      <p:sp>
        <p:nvSpPr>
          <p:cNvPr id="5" name="Slayt Numarası Yer Tutucusu 4"/>
          <p:cNvSpPr>
            <a:spLocks noGrp="1"/>
          </p:cNvSpPr>
          <p:nvPr>
            <p:ph type="sldNum" sz="quarter" idx="12"/>
          </p:nvPr>
        </p:nvSpPr>
        <p:spPr>
          <a:xfrm>
            <a:off x="10825930" y="6223702"/>
            <a:ext cx="570728" cy="314067"/>
          </a:xfrm>
        </p:spPr>
        <p:txBody>
          <a:bodyPr>
            <a:normAutofit/>
          </a:bodyPr>
          <a:lstStyle/>
          <a:p>
            <a:pPr>
              <a:spcAft>
                <a:spcPts val="600"/>
              </a:spcAft>
            </a:pPr>
            <a:fld id="{E2A003FA-36C5-4652-A663-FEAE40221195}" type="slidenum">
              <a:rPr lang="tr-TR" sz="1100">
                <a:solidFill>
                  <a:srgbClr val="898989"/>
                </a:solidFill>
              </a:rPr>
              <a:pPr>
                <a:spcAft>
                  <a:spcPts val="600"/>
                </a:spcAft>
              </a:pPr>
              <a:t>2</a:t>
            </a:fld>
            <a:endParaRPr lang="tr-TR" sz="1100">
              <a:solidFill>
                <a:srgbClr val="898989"/>
              </a:solidFill>
            </a:endParaRPr>
          </a:p>
        </p:txBody>
      </p:sp>
    </p:spTree>
    <p:extLst>
      <p:ext uri="{BB962C8B-B14F-4D97-AF65-F5344CB8AC3E}">
        <p14:creationId xmlns:p14="http://schemas.microsoft.com/office/powerpoint/2010/main" val="2145130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A25DB9-EC41-455E-AB9D-425E9972D128}"/>
              </a:ext>
            </a:extLst>
          </p:cNvPr>
          <p:cNvSpPr>
            <a:spLocks noGrp="1"/>
          </p:cNvSpPr>
          <p:nvPr>
            <p:ph type="title"/>
          </p:nvPr>
        </p:nvSpPr>
        <p:spPr>
          <a:xfrm>
            <a:off x="1019330" y="136525"/>
            <a:ext cx="6310859" cy="1587344"/>
          </a:xfrm>
        </p:spPr>
        <p:txBody>
          <a:bodyPr>
            <a:normAutofit/>
          </a:bodyPr>
          <a:lstStyle/>
          <a:p>
            <a:r>
              <a:rPr lang="en-US" sz="2000" b="1"/>
              <a:t>Tepe TırmanmaAlgoritması </a:t>
            </a:r>
            <a:br>
              <a:rPr lang="en-US" sz="2000" b="1"/>
            </a:br>
            <a:r>
              <a:rPr lang="en-US" sz="2000" b="1"/>
              <a:t>(Hill-Climbing Search – HCS)</a:t>
            </a:r>
            <a:br>
              <a:rPr lang="tr-TR" sz="2800" b="1">
                <a:solidFill>
                  <a:srgbClr val="0070C0"/>
                </a:solidFill>
              </a:rPr>
            </a:br>
            <a:r>
              <a:rPr lang="tr-TR" sz="2000" b="1">
                <a:solidFill>
                  <a:srgbClr val="0070C0"/>
                </a:solidFill>
              </a:rPr>
              <a:t>Algoritmaya Yapılan Modifikasyonlar </a:t>
            </a:r>
            <a:endParaRPr lang="tr-TR" sz="2000">
              <a:solidFill>
                <a:srgbClr val="0070C0"/>
              </a:solidFill>
            </a:endParaRPr>
          </a:p>
        </p:txBody>
      </p:sp>
      <p:sp>
        <p:nvSpPr>
          <p:cNvPr id="3" name="İçerik Yer Tutucusu 2">
            <a:extLst>
              <a:ext uri="{FF2B5EF4-FFF2-40B4-BE49-F238E27FC236}">
                <a16:creationId xmlns:a16="http://schemas.microsoft.com/office/drawing/2014/main" id="{1FEDA85C-04A8-405E-8FD0-118160C40F00}"/>
              </a:ext>
            </a:extLst>
          </p:cNvPr>
          <p:cNvSpPr>
            <a:spLocks noGrp="1"/>
          </p:cNvSpPr>
          <p:nvPr>
            <p:ph idx="1"/>
          </p:nvPr>
        </p:nvSpPr>
        <p:spPr>
          <a:xfrm>
            <a:off x="838200" y="1723869"/>
            <a:ext cx="10515600" cy="4453094"/>
          </a:xfrm>
        </p:spPr>
        <p:txBody>
          <a:bodyPr>
            <a:normAutofit fontScale="25000" lnSpcReduction="20000"/>
          </a:bodyPr>
          <a:lstStyle/>
          <a:p>
            <a:pPr>
              <a:buFont typeface="Wingdings" panose="05000000000000000000" pitchFamily="2" charset="2"/>
              <a:buChar char="ü"/>
            </a:pPr>
            <a:endParaRPr lang="tr-TR" sz="8000" b="1"/>
          </a:p>
          <a:p>
            <a:pPr>
              <a:buFont typeface="Wingdings" panose="05000000000000000000" pitchFamily="2" charset="2"/>
              <a:buChar char="§"/>
            </a:pPr>
            <a:r>
              <a:rPr lang="tr-TR" sz="9600" b="1"/>
              <a:t>Basit Tepe Tırmanışı: </a:t>
            </a:r>
            <a:r>
              <a:rPr lang="tr-TR" sz="9600"/>
              <a:t>Yalnızca bir kerede komşu düğüm durumunu değerlendirir ve geçerli maliyeti optimize eden ve onu geçerli durum olarak ayarlayan ilk düğümü seçer . Sadece bir durum olup olmadığını kontrol eder ve mevcut durumdan daha iyi durum buluyorsa, başka bir durumda o durumda hareket eder.  Daha az zaman alıcı ve  daha az optimum çözüme sahiptir ve çözüm garanti edilmez</a:t>
            </a:r>
          </a:p>
          <a:p>
            <a:pPr>
              <a:buFont typeface="Wingdings" panose="05000000000000000000" pitchFamily="2" charset="2"/>
              <a:buChar char="ü"/>
            </a:pPr>
            <a:endParaRPr lang="tr-TR" sz="9600" b="1"/>
          </a:p>
          <a:p>
            <a:pPr>
              <a:buFont typeface="Wingdings" panose="05000000000000000000" pitchFamily="2" charset="2"/>
              <a:buChar char="§"/>
            </a:pPr>
            <a:r>
              <a:rPr lang="tr-TR" sz="9600" b="1"/>
              <a:t>En dik çıkış Tırmanışı: </a:t>
            </a:r>
            <a:r>
              <a:rPr lang="tr-TR" sz="9600"/>
              <a:t>Mevcut durumun tüm komşu düğümlerini inceler ve hedef duruma en yakın olan bir komşu düğümü seçer yani daha iyi olan ilk noktayı değil daha iyi noktalar arasındaki en iyi olanı seçer. Bu algoritma birden fazla komşu ararken daha fazla zaman harcar.</a:t>
            </a:r>
          </a:p>
          <a:p>
            <a:pPr>
              <a:buFont typeface="Wingdings" panose="05000000000000000000" pitchFamily="2" charset="2"/>
              <a:buChar char="ü"/>
            </a:pPr>
            <a:endParaRPr lang="tr-TR"/>
          </a:p>
          <a:p>
            <a:pPr>
              <a:buFont typeface="Wingdings" panose="05000000000000000000" pitchFamily="2" charset="2"/>
              <a:buChar char="ü"/>
            </a:pPr>
            <a:endParaRPr lang="tr-TR"/>
          </a:p>
          <a:p>
            <a:pPr>
              <a:buFont typeface="Wingdings" panose="05000000000000000000" pitchFamily="2" charset="2"/>
              <a:buChar char="ü"/>
            </a:pPr>
            <a:endParaRPr lang="tr-TR" b="1"/>
          </a:p>
          <a:p>
            <a:pPr marL="0" indent="0">
              <a:buNone/>
            </a:pPr>
            <a:endParaRPr lang="tr-TR" b="1"/>
          </a:p>
          <a:p>
            <a:pPr marL="0" indent="0">
              <a:buNone/>
            </a:pPr>
            <a:br>
              <a:rPr lang="tr-TR"/>
            </a:br>
            <a:r>
              <a:rPr lang="tr-TR"/>
              <a:t> </a:t>
            </a:r>
          </a:p>
        </p:txBody>
      </p:sp>
      <p:sp>
        <p:nvSpPr>
          <p:cNvPr id="4" name="Veri Yer Tutucusu 3">
            <a:extLst>
              <a:ext uri="{FF2B5EF4-FFF2-40B4-BE49-F238E27FC236}">
                <a16:creationId xmlns:a16="http://schemas.microsoft.com/office/drawing/2014/main" id="{89A907DB-81E1-49EE-81F5-5B3E707A70AC}"/>
              </a:ext>
            </a:extLst>
          </p:cNvPr>
          <p:cNvSpPr>
            <a:spLocks noGrp="1"/>
          </p:cNvSpPr>
          <p:nvPr>
            <p:ph type="dt" sz="half" idx="10"/>
          </p:nvPr>
        </p:nvSpPr>
        <p:spPr/>
        <p:txBody>
          <a:bodyPr/>
          <a:lstStyle/>
          <a:p>
            <a:r>
              <a:rPr lang="tr-TR">
                <a:solidFill>
                  <a:prstClr val="black">
                    <a:tint val="75000"/>
                  </a:prstClr>
                </a:solidFill>
              </a:rPr>
              <a:t>22.04.2020</a:t>
            </a:r>
          </a:p>
        </p:txBody>
      </p:sp>
      <p:sp>
        <p:nvSpPr>
          <p:cNvPr id="5" name="Slayt Numarası Yer Tutucusu 4">
            <a:extLst>
              <a:ext uri="{FF2B5EF4-FFF2-40B4-BE49-F238E27FC236}">
                <a16:creationId xmlns:a16="http://schemas.microsoft.com/office/drawing/2014/main" id="{FC492033-E6DE-4387-B3EB-CA649FE70BF5}"/>
              </a:ext>
            </a:extLst>
          </p:cNvPr>
          <p:cNvSpPr>
            <a:spLocks noGrp="1"/>
          </p:cNvSpPr>
          <p:nvPr>
            <p:ph type="sldNum" sz="quarter" idx="12"/>
          </p:nvPr>
        </p:nvSpPr>
        <p:spPr/>
        <p:txBody>
          <a:bodyPr/>
          <a:lstStyle/>
          <a:p>
            <a:fld id="{E2A003FA-36C5-4652-A663-FEAE40221195}" type="slidenum">
              <a:rPr lang="tr-TR" smtClean="0">
                <a:solidFill>
                  <a:prstClr val="black">
                    <a:tint val="75000"/>
                  </a:prstClr>
                </a:solidFill>
              </a:rPr>
              <a:pPr/>
              <a:t>20</a:t>
            </a:fld>
            <a:endParaRPr lang="tr-TR">
              <a:solidFill>
                <a:prstClr val="black">
                  <a:tint val="75000"/>
                </a:prstClr>
              </a:solidFill>
            </a:endParaRPr>
          </a:p>
        </p:txBody>
      </p:sp>
    </p:spTree>
    <p:extLst>
      <p:ext uri="{BB962C8B-B14F-4D97-AF65-F5344CB8AC3E}">
        <p14:creationId xmlns:p14="http://schemas.microsoft.com/office/powerpoint/2010/main" val="4224788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D73C4A-964E-43D1-9775-07EA8E1F3BE9}"/>
              </a:ext>
            </a:extLst>
          </p:cNvPr>
          <p:cNvSpPr>
            <a:spLocks noGrp="1"/>
          </p:cNvSpPr>
          <p:nvPr>
            <p:ph type="title"/>
          </p:nvPr>
        </p:nvSpPr>
        <p:spPr>
          <a:xfrm>
            <a:off x="1199213" y="365125"/>
            <a:ext cx="5291528" cy="894543"/>
          </a:xfrm>
        </p:spPr>
        <p:txBody>
          <a:bodyPr>
            <a:normAutofit fontScale="90000"/>
          </a:bodyPr>
          <a:lstStyle/>
          <a:p>
            <a:r>
              <a:rPr lang="en-US" sz="2200" b="1"/>
              <a:t>Tepe TırmanmaAlgoritması </a:t>
            </a:r>
            <a:br>
              <a:rPr lang="en-US" sz="2200" b="1"/>
            </a:br>
            <a:r>
              <a:rPr lang="en-US" sz="2200" b="1"/>
              <a:t>(Hill-Climbing Search – HCS)</a:t>
            </a:r>
            <a:br>
              <a:rPr lang="tr-TR" sz="2800" b="1">
                <a:solidFill>
                  <a:srgbClr val="0070C0"/>
                </a:solidFill>
              </a:rPr>
            </a:br>
            <a:r>
              <a:rPr lang="tr-TR" sz="2800" b="1">
                <a:solidFill>
                  <a:srgbClr val="0070C0"/>
                </a:solidFill>
              </a:rPr>
              <a:t>Algoritmaya Yapılan Modifikasyonlar </a:t>
            </a:r>
            <a:endParaRPr lang="tr-TR" sz="2800"/>
          </a:p>
        </p:txBody>
      </p:sp>
      <p:sp>
        <p:nvSpPr>
          <p:cNvPr id="3" name="İçerik Yer Tutucusu 2">
            <a:extLst>
              <a:ext uri="{FF2B5EF4-FFF2-40B4-BE49-F238E27FC236}">
                <a16:creationId xmlns:a16="http://schemas.microsoft.com/office/drawing/2014/main" id="{94A6F005-E863-4BF9-99E9-A54E92C0E653}"/>
              </a:ext>
            </a:extLst>
          </p:cNvPr>
          <p:cNvSpPr>
            <a:spLocks noGrp="1"/>
          </p:cNvSpPr>
          <p:nvPr>
            <p:ph idx="1"/>
          </p:nvPr>
        </p:nvSpPr>
        <p:spPr>
          <a:xfrm>
            <a:off x="944380" y="1439056"/>
            <a:ext cx="10409420" cy="4737907"/>
          </a:xfrm>
        </p:spPr>
        <p:txBody>
          <a:bodyPr>
            <a:normAutofit/>
          </a:bodyPr>
          <a:lstStyle/>
          <a:p>
            <a:pPr>
              <a:buFont typeface="Wingdings" panose="05000000000000000000" pitchFamily="2" charset="2"/>
              <a:buChar char="ü"/>
            </a:pPr>
            <a:endParaRPr lang="tr-TR" sz="2400" b="1"/>
          </a:p>
          <a:p>
            <a:pPr>
              <a:buFont typeface="Wingdings" panose="05000000000000000000" pitchFamily="2" charset="2"/>
              <a:buChar char="§"/>
            </a:pPr>
            <a:r>
              <a:rPr lang="tr-TR" sz="2400"/>
              <a:t> </a:t>
            </a:r>
            <a:r>
              <a:rPr lang="tr-TR" sz="2400" b="1"/>
              <a:t>Rassal-tekrar başlatmalı (Random-restart) Tepe Tırmanma : </a:t>
            </a:r>
            <a:r>
              <a:rPr lang="tr-TR" sz="2400"/>
              <a:t>Algoritma, eğer tek tepe varsa çalışır. Lokal maksimumlara takılıp kalmayı önlemek için ve bulunan çözümü iyileştirmek için kullanılır. Çoklu tepe varsa tekrar başlatılır. Olasılıksal tepe tırmanma sistemi olan PALO da kullanılmaktadır. Palo sezgiseldüşünmeyi gerektiren  bir tümevarımsal öğrenme modellemesidir.</a:t>
            </a:r>
          </a:p>
          <a:p>
            <a:pPr>
              <a:buFont typeface="Wingdings" panose="05000000000000000000" pitchFamily="2" charset="2"/>
              <a:buChar char="§"/>
            </a:pPr>
            <a:r>
              <a:rPr lang="tr-TR" sz="2400" b="1"/>
              <a:t>İlk-seçimli Tepe Tırmanma (First-Choice): </a:t>
            </a:r>
            <a:r>
              <a:rPr lang="tr-TR" sz="2400"/>
              <a:t>Stokastiktepe tırmanmayı, daha iyi bulunana kadar çocukları gelişigüzel üreterek kullanır.</a:t>
            </a:r>
          </a:p>
          <a:p>
            <a:pPr>
              <a:buFont typeface="Wingdings" panose="05000000000000000000" pitchFamily="2" charset="2"/>
              <a:buChar char="§"/>
            </a:pPr>
            <a:r>
              <a:rPr lang="tr-TR" sz="2400" b="1"/>
              <a:t>Paralel Tepe Tırmanma: </a:t>
            </a:r>
            <a:r>
              <a:rPr lang="tr-TR" sz="2400"/>
              <a:t>Bu algoritmada ana fikir tek bir durumu izlemek yerine N durum izlemektir. </a:t>
            </a:r>
          </a:p>
          <a:p>
            <a:pPr>
              <a:buFont typeface="Wingdings" panose="05000000000000000000" pitchFamily="2" charset="2"/>
              <a:buChar char="§"/>
            </a:pPr>
            <a:endParaRPr lang="tr-TR" sz="2400"/>
          </a:p>
          <a:p>
            <a:pPr>
              <a:buFont typeface="Wingdings" panose="05000000000000000000" pitchFamily="2" charset="2"/>
              <a:buChar char="§"/>
            </a:pPr>
            <a:endParaRPr lang="tr-TR" sz="2400"/>
          </a:p>
          <a:p>
            <a:pPr marL="0" indent="0">
              <a:buNone/>
            </a:pPr>
            <a:endParaRPr lang="tr-TR"/>
          </a:p>
          <a:p>
            <a:endParaRPr lang="tr-TR"/>
          </a:p>
        </p:txBody>
      </p:sp>
      <p:sp>
        <p:nvSpPr>
          <p:cNvPr id="4" name="Veri Yer Tutucusu 3">
            <a:extLst>
              <a:ext uri="{FF2B5EF4-FFF2-40B4-BE49-F238E27FC236}">
                <a16:creationId xmlns:a16="http://schemas.microsoft.com/office/drawing/2014/main" id="{0DA960DF-6FE0-459F-BBBC-69DE33C99713}"/>
              </a:ext>
            </a:extLst>
          </p:cNvPr>
          <p:cNvSpPr>
            <a:spLocks noGrp="1"/>
          </p:cNvSpPr>
          <p:nvPr>
            <p:ph type="dt" sz="half" idx="10"/>
          </p:nvPr>
        </p:nvSpPr>
        <p:spPr/>
        <p:txBody>
          <a:bodyPr/>
          <a:lstStyle/>
          <a:p>
            <a:r>
              <a:rPr lang="tr-TR">
                <a:solidFill>
                  <a:prstClr val="black">
                    <a:tint val="75000"/>
                  </a:prstClr>
                </a:solidFill>
              </a:rPr>
              <a:t>22.04.2020</a:t>
            </a:r>
          </a:p>
        </p:txBody>
      </p:sp>
      <p:sp>
        <p:nvSpPr>
          <p:cNvPr id="5" name="Slayt Numarası Yer Tutucusu 4">
            <a:extLst>
              <a:ext uri="{FF2B5EF4-FFF2-40B4-BE49-F238E27FC236}">
                <a16:creationId xmlns:a16="http://schemas.microsoft.com/office/drawing/2014/main" id="{F16DB9D0-03AC-40B8-8356-322C03833A9F}"/>
              </a:ext>
            </a:extLst>
          </p:cNvPr>
          <p:cNvSpPr>
            <a:spLocks noGrp="1"/>
          </p:cNvSpPr>
          <p:nvPr>
            <p:ph type="sldNum" sz="quarter" idx="12"/>
          </p:nvPr>
        </p:nvSpPr>
        <p:spPr/>
        <p:txBody>
          <a:bodyPr/>
          <a:lstStyle/>
          <a:p>
            <a:fld id="{E2A003FA-36C5-4652-A663-FEAE40221195}" type="slidenum">
              <a:rPr lang="tr-TR" smtClean="0">
                <a:solidFill>
                  <a:prstClr val="black">
                    <a:tint val="75000"/>
                  </a:prstClr>
                </a:solidFill>
              </a:rPr>
              <a:pPr/>
              <a:t>21</a:t>
            </a:fld>
            <a:endParaRPr lang="tr-TR">
              <a:solidFill>
                <a:prstClr val="black">
                  <a:tint val="75000"/>
                </a:prstClr>
              </a:solidFill>
            </a:endParaRPr>
          </a:p>
        </p:txBody>
      </p:sp>
    </p:spTree>
    <p:extLst>
      <p:ext uri="{BB962C8B-B14F-4D97-AF65-F5344CB8AC3E}">
        <p14:creationId xmlns:p14="http://schemas.microsoft.com/office/powerpoint/2010/main" val="2685570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9E2019-A748-4D2A-A8CA-305CDECC9D6B}"/>
              </a:ext>
            </a:extLst>
          </p:cNvPr>
          <p:cNvSpPr>
            <a:spLocks noGrp="1"/>
          </p:cNvSpPr>
          <p:nvPr>
            <p:ph type="title"/>
          </p:nvPr>
        </p:nvSpPr>
        <p:spPr>
          <a:xfrm>
            <a:off x="838200" y="136525"/>
            <a:ext cx="4468318" cy="912786"/>
          </a:xfrm>
        </p:spPr>
        <p:txBody>
          <a:bodyPr>
            <a:noAutofit/>
          </a:bodyPr>
          <a:lstStyle/>
          <a:p>
            <a:r>
              <a:rPr lang="tr-TR" sz="2000" b="1">
                <a:solidFill>
                  <a:srgbClr val="0070C0"/>
                </a:solidFill>
              </a:rPr>
              <a:t>Algoritmaya Yapılan Modifikasyonlar</a:t>
            </a:r>
            <a:br>
              <a:rPr lang="tr-TR" sz="2000" b="1">
                <a:solidFill>
                  <a:srgbClr val="0070C0"/>
                </a:solidFill>
              </a:rPr>
            </a:br>
            <a:br>
              <a:rPr lang="tr-TR" sz="2000" b="1"/>
            </a:br>
            <a:r>
              <a:rPr lang="tr-TR" sz="2000" b="1"/>
              <a:t>Stokastik Tepe Tırmanma </a:t>
            </a:r>
            <a:endParaRPr lang="tr-TR" sz="2000">
              <a:solidFill>
                <a:srgbClr val="0070C0"/>
              </a:solidFill>
            </a:endParaRPr>
          </a:p>
        </p:txBody>
      </p:sp>
      <p:sp>
        <p:nvSpPr>
          <p:cNvPr id="3" name="İçerik Yer Tutucusu 2">
            <a:extLst>
              <a:ext uri="{FF2B5EF4-FFF2-40B4-BE49-F238E27FC236}">
                <a16:creationId xmlns:a16="http://schemas.microsoft.com/office/drawing/2014/main" id="{CCDC463D-454A-4E99-9298-756A7E2B33D1}"/>
              </a:ext>
            </a:extLst>
          </p:cNvPr>
          <p:cNvSpPr>
            <a:spLocks noGrp="1"/>
          </p:cNvSpPr>
          <p:nvPr>
            <p:ph idx="1"/>
          </p:nvPr>
        </p:nvSpPr>
        <p:spPr>
          <a:xfrm>
            <a:off x="569626" y="944381"/>
            <a:ext cx="5816184" cy="5216576"/>
          </a:xfrm>
        </p:spPr>
        <p:txBody>
          <a:bodyPr>
            <a:noAutofit/>
          </a:bodyPr>
          <a:lstStyle/>
          <a:p>
            <a:endParaRPr lang="tr-TR" sz="1800" b="1"/>
          </a:p>
          <a:p>
            <a:pPr>
              <a:buFont typeface="Wingdings" panose="05000000000000000000" pitchFamily="2" charset="2"/>
              <a:buChar char="§"/>
            </a:pPr>
            <a:r>
              <a:rPr lang="tr-TR" sz="2000" b="1"/>
              <a:t>Stokastik Tepe Tırmanma </a:t>
            </a:r>
            <a:r>
              <a:rPr lang="tr-TR" sz="2000"/>
              <a:t>:  Bu algoritma bitişikteki tüm komşulara bakar, yokuş aşağı giden tüm komşuları yok sayar ve yokuş yukarı seçenekler arasında rastgele seçim yapar. Bu, yerel minimumda yakınlaşmaya yatkındır.</a:t>
            </a:r>
          </a:p>
          <a:p>
            <a:pPr>
              <a:buFont typeface="Wingdings" panose="05000000000000000000" pitchFamily="2" charset="2"/>
              <a:buChar char="§"/>
            </a:pPr>
            <a:r>
              <a:rPr lang="tr-TR" sz="2000" b="1"/>
              <a:t>Örnek : </a:t>
            </a:r>
            <a:r>
              <a:rPr lang="tr-TR" sz="2000"/>
              <a:t> Böyle bir  yüzeyde rastgele bir noktadan başlarsak ne kadar yüksek olduğumuzu kontrol edebilir ve görebiliriz, ama en tepeden başladığımızı   bunu varsayamayız bu durumda yapılacak en basit şey, bitişik noktalara bakmak, yokuş yukarı olanı bulmak ve artık yokuş yukarı gidene kadar ilerlemektir. </a:t>
            </a:r>
          </a:p>
          <a:p>
            <a:pPr>
              <a:buFont typeface="Wingdings" panose="05000000000000000000" pitchFamily="2" charset="2"/>
              <a:buChar char="§"/>
            </a:pPr>
            <a:r>
              <a:rPr lang="tr-TR" sz="2000"/>
              <a:t>Bu durumda Sadece 1 tepe varsa iyi çalışır, ancak alt zirveye takılmaya özellikle duyarlıdır bu nedenle </a:t>
            </a:r>
            <a:r>
              <a:rPr lang="tr-TR" sz="2000" b="1"/>
              <a:t>rastgele</a:t>
            </a:r>
            <a:r>
              <a:rPr lang="tr-TR" sz="2000"/>
              <a:t> bir yönde rastgele bir mesafeyi   </a:t>
            </a:r>
            <a:r>
              <a:rPr lang="tr-TR" sz="2000" b="1"/>
              <a:t>'atlamak' </a:t>
            </a:r>
            <a:r>
              <a:rPr lang="tr-TR" sz="2000"/>
              <a:t>ve orada kontrol etmek daha iyi bir yöntemdir.</a:t>
            </a:r>
          </a:p>
          <a:p>
            <a:pPr>
              <a:buFont typeface="Wingdings" panose="05000000000000000000" pitchFamily="2" charset="2"/>
              <a:buChar char="ü"/>
            </a:pPr>
            <a:endParaRPr lang="tr-TR" sz="1800" b="1"/>
          </a:p>
        </p:txBody>
      </p:sp>
      <p:pic>
        <p:nvPicPr>
          <p:cNvPr id="9" name="Resim 8">
            <a:extLst>
              <a:ext uri="{FF2B5EF4-FFF2-40B4-BE49-F238E27FC236}">
                <a16:creationId xmlns:a16="http://schemas.microsoft.com/office/drawing/2014/main" id="{D885E784-FCC9-44FE-8DD7-F7A45C547D60}"/>
              </a:ext>
            </a:extLst>
          </p:cNvPr>
          <p:cNvPicPr>
            <a:picLocks noChangeAspect="1"/>
          </p:cNvPicPr>
          <p:nvPr/>
        </p:nvPicPr>
        <p:blipFill rotWithShape="1">
          <a:blip r:embed="rId2">
            <a:extLst>
              <a:ext uri="{28A0092B-C50C-407E-A947-70E740481C1C}">
                <a14:useLocalDpi xmlns:a14="http://schemas.microsoft.com/office/drawing/2010/main" val="0"/>
              </a:ext>
            </a:extLst>
          </a:blip>
          <a:srcRect t="5853" r="3" b="2753"/>
          <a:stretch/>
        </p:blipFill>
        <p:spPr>
          <a:xfrm>
            <a:off x="6250898" y="1394086"/>
            <a:ext cx="5941102" cy="4505294"/>
          </a:xfrm>
          <a:prstGeom prst="rect">
            <a:avLst/>
          </a:prstGeom>
        </p:spPr>
      </p:pic>
      <p:sp>
        <p:nvSpPr>
          <p:cNvPr id="4" name="Veri Yer Tutucusu 3">
            <a:extLst>
              <a:ext uri="{FF2B5EF4-FFF2-40B4-BE49-F238E27FC236}">
                <a16:creationId xmlns:a16="http://schemas.microsoft.com/office/drawing/2014/main" id="{4EFCA347-E5C7-4D0B-9A9C-16B5A6CDB75E}"/>
              </a:ext>
            </a:extLst>
          </p:cNvPr>
          <p:cNvSpPr>
            <a:spLocks noGrp="1"/>
          </p:cNvSpPr>
          <p:nvPr>
            <p:ph type="dt" sz="half" idx="10"/>
          </p:nvPr>
        </p:nvSpPr>
        <p:spPr>
          <a:xfrm>
            <a:off x="838200" y="6356350"/>
            <a:ext cx="2743200" cy="365125"/>
          </a:xfrm>
        </p:spPr>
        <p:txBody>
          <a:bodyPr>
            <a:normAutofit/>
          </a:bodyPr>
          <a:lstStyle/>
          <a:p>
            <a:r>
              <a:rPr lang="tr-TR"/>
              <a:t>22.04.2020</a:t>
            </a:r>
          </a:p>
        </p:txBody>
      </p:sp>
      <p:sp>
        <p:nvSpPr>
          <p:cNvPr id="5" name="Slayt Numarası Yer Tutucusu 4">
            <a:extLst>
              <a:ext uri="{FF2B5EF4-FFF2-40B4-BE49-F238E27FC236}">
                <a16:creationId xmlns:a16="http://schemas.microsoft.com/office/drawing/2014/main" id="{FA7BFED9-1559-47DC-AA1D-E7F51621B50F}"/>
              </a:ext>
            </a:extLst>
          </p:cNvPr>
          <p:cNvSpPr>
            <a:spLocks noGrp="1"/>
          </p:cNvSpPr>
          <p:nvPr>
            <p:ph type="sldNum" sz="quarter" idx="12"/>
          </p:nvPr>
        </p:nvSpPr>
        <p:spPr>
          <a:xfrm>
            <a:off x="8610600" y="6356350"/>
            <a:ext cx="2743200" cy="365125"/>
          </a:xfrm>
        </p:spPr>
        <p:txBody>
          <a:bodyPr>
            <a:normAutofit/>
          </a:bodyPr>
          <a:lstStyle/>
          <a:p>
            <a:pPr>
              <a:spcAft>
                <a:spcPts val="600"/>
              </a:spcAft>
            </a:pPr>
            <a:fld id="{E2A003FA-36C5-4652-A663-FEAE40221195}" type="slidenum">
              <a:rPr lang="tr-TR"/>
              <a:pPr>
                <a:spcAft>
                  <a:spcPts val="600"/>
                </a:spcAft>
              </a:pPr>
              <a:t>22</a:t>
            </a:fld>
            <a:endParaRPr lang="tr-TR"/>
          </a:p>
        </p:txBody>
      </p:sp>
    </p:spTree>
    <p:extLst>
      <p:ext uri="{BB962C8B-B14F-4D97-AF65-F5344CB8AC3E}">
        <p14:creationId xmlns:p14="http://schemas.microsoft.com/office/powerpoint/2010/main" val="1830224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C4CCCC-5FFD-4D13-A088-5C1C95815BDC}"/>
              </a:ext>
            </a:extLst>
          </p:cNvPr>
          <p:cNvSpPr>
            <a:spLocks noGrp="1"/>
          </p:cNvSpPr>
          <p:nvPr>
            <p:ph type="title"/>
          </p:nvPr>
        </p:nvSpPr>
        <p:spPr>
          <a:xfrm>
            <a:off x="554636" y="365126"/>
            <a:ext cx="5366479" cy="714660"/>
          </a:xfrm>
        </p:spPr>
        <p:txBody>
          <a:bodyPr>
            <a:normAutofit fontScale="90000"/>
          </a:bodyPr>
          <a:lstStyle/>
          <a:p>
            <a:r>
              <a:rPr lang="tr-TR" sz="2400" b="1">
                <a:solidFill>
                  <a:srgbClr val="0070C0"/>
                </a:solidFill>
              </a:rPr>
              <a:t>Algoritmaya Yapılan Modifikasyonlar</a:t>
            </a:r>
            <a:br>
              <a:rPr lang="tr-TR" sz="2400" b="1">
                <a:solidFill>
                  <a:srgbClr val="0070C0"/>
                </a:solidFill>
              </a:rPr>
            </a:br>
            <a:br>
              <a:rPr lang="tr-TR" sz="2400" b="1"/>
            </a:br>
            <a:r>
              <a:rPr lang="tr-TR" sz="2400" b="1"/>
              <a:t>Stokastik tepe tırmanma (örnek)</a:t>
            </a:r>
            <a:endParaRPr lang="tr-TR" sz="2400">
              <a:solidFill>
                <a:srgbClr val="0070C0"/>
              </a:solidFill>
            </a:endParaRPr>
          </a:p>
        </p:txBody>
      </p:sp>
      <p:sp>
        <p:nvSpPr>
          <p:cNvPr id="3" name="İçerik Yer Tutucusu 2">
            <a:extLst>
              <a:ext uri="{FF2B5EF4-FFF2-40B4-BE49-F238E27FC236}">
                <a16:creationId xmlns:a16="http://schemas.microsoft.com/office/drawing/2014/main" id="{662EBFEF-1E75-47C3-B335-B955DB45067A}"/>
              </a:ext>
            </a:extLst>
          </p:cNvPr>
          <p:cNvSpPr>
            <a:spLocks noGrp="1"/>
          </p:cNvSpPr>
          <p:nvPr>
            <p:ph idx="1"/>
          </p:nvPr>
        </p:nvSpPr>
        <p:spPr>
          <a:xfrm>
            <a:off x="359764" y="1379096"/>
            <a:ext cx="5561351" cy="4797868"/>
          </a:xfrm>
        </p:spPr>
        <p:txBody>
          <a:bodyPr>
            <a:normAutofit fontScale="77500" lnSpcReduction="20000"/>
          </a:bodyPr>
          <a:lstStyle/>
          <a:p>
            <a:pPr>
              <a:buFont typeface="Wingdings" panose="05000000000000000000" pitchFamily="2" charset="2"/>
              <a:buChar char="§"/>
            </a:pPr>
            <a:r>
              <a:rPr lang="tr-TR"/>
              <a:t>Bu şekilde algoritmanın nasıl çalıştığı gösteriliyor. </a:t>
            </a:r>
          </a:p>
          <a:p>
            <a:pPr>
              <a:buFont typeface="Wingdings" panose="05000000000000000000" pitchFamily="2" charset="2"/>
              <a:buChar char="§"/>
            </a:pPr>
            <a:r>
              <a:rPr lang="tr-TR"/>
              <a:t>Yeşil yıldızların karmaşası, algoritmanın yeni bir noktaya 'atladığı' ve bir önceki noktadan daha düşük olduğunu bulduğu örneklerdir, bu yüzden algoritma geri döndüyor. </a:t>
            </a:r>
          </a:p>
          <a:p>
            <a:pPr>
              <a:buFont typeface="Wingdings" panose="05000000000000000000" pitchFamily="2" charset="2"/>
              <a:buChar char="§"/>
            </a:pPr>
            <a:r>
              <a:rPr lang="tr-TR"/>
              <a:t>Doğru ilerleme kırmızı renkte gösterilir ve rastgele olması nedeniyle burada görülmesi mümkün değildir. </a:t>
            </a:r>
          </a:p>
          <a:p>
            <a:pPr>
              <a:buFont typeface="Wingdings" panose="05000000000000000000" pitchFamily="2" charset="2"/>
              <a:buChar char="§"/>
            </a:pPr>
            <a:r>
              <a:rPr lang="tr-TR"/>
              <a:t>Bu yüzeyde, </a:t>
            </a:r>
            <a:r>
              <a:rPr lang="tr-TR" b="1"/>
              <a:t>stokastik tepe tırmanma algoritması</a:t>
            </a:r>
            <a:r>
              <a:rPr lang="tr-TR"/>
              <a:t>, rastgele başlangıç ​​noktaları varsayarak, verilen zamanın sadece% 56'sınde doğru zirveyi belirleyebilmektedir.</a:t>
            </a:r>
          </a:p>
          <a:p>
            <a:pPr>
              <a:buFont typeface="Wingdings" panose="05000000000000000000" pitchFamily="2" charset="2"/>
              <a:buChar char="§"/>
            </a:pPr>
            <a:r>
              <a:rPr lang="tr-TR"/>
              <a:t> Yeterli zaman / yineleme verildiğinde, uygulamam sonunda her seferinde gerçek zirveyi bulacaktır. </a:t>
            </a:r>
          </a:p>
          <a:p>
            <a:endParaRPr lang="tr-TR" sz="1700"/>
          </a:p>
        </p:txBody>
      </p:sp>
      <p:pic>
        <p:nvPicPr>
          <p:cNvPr id="7" name="Resim 6">
            <a:extLst>
              <a:ext uri="{FF2B5EF4-FFF2-40B4-BE49-F238E27FC236}">
                <a16:creationId xmlns:a16="http://schemas.microsoft.com/office/drawing/2014/main" id="{C404B45B-16CB-4C14-B003-A6B8FB224147}"/>
              </a:ext>
            </a:extLst>
          </p:cNvPr>
          <p:cNvPicPr>
            <a:picLocks noChangeAspect="1"/>
          </p:cNvPicPr>
          <p:nvPr/>
        </p:nvPicPr>
        <p:blipFill rotWithShape="1">
          <a:blip r:embed="rId2">
            <a:extLst>
              <a:ext uri="{28A0092B-C50C-407E-A947-70E740481C1C}">
                <a14:useLocalDpi xmlns:a14="http://schemas.microsoft.com/office/drawing/2010/main" val="0"/>
              </a:ext>
            </a:extLst>
          </a:blip>
          <a:srcRect t="6566" r="3" b="2040"/>
          <a:stretch/>
        </p:blipFill>
        <p:spPr>
          <a:xfrm>
            <a:off x="5681271" y="1499016"/>
            <a:ext cx="6347085" cy="4438104"/>
          </a:xfrm>
          <a:prstGeom prst="rect">
            <a:avLst/>
          </a:prstGeom>
        </p:spPr>
      </p:pic>
      <p:sp>
        <p:nvSpPr>
          <p:cNvPr id="4" name="Veri Yer Tutucusu 3">
            <a:extLst>
              <a:ext uri="{FF2B5EF4-FFF2-40B4-BE49-F238E27FC236}">
                <a16:creationId xmlns:a16="http://schemas.microsoft.com/office/drawing/2014/main" id="{709E60FB-8161-4360-BF17-CD573220DFB8}"/>
              </a:ext>
            </a:extLst>
          </p:cNvPr>
          <p:cNvSpPr>
            <a:spLocks noGrp="1"/>
          </p:cNvSpPr>
          <p:nvPr>
            <p:ph type="dt" sz="half" idx="10"/>
          </p:nvPr>
        </p:nvSpPr>
        <p:spPr>
          <a:xfrm>
            <a:off x="838200" y="6356350"/>
            <a:ext cx="2743200" cy="365125"/>
          </a:xfrm>
        </p:spPr>
        <p:txBody>
          <a:bodyPr>
            <a:normAutofit/>
          </a:bodyPr>
          <a:lstStyle/>
          <a:p>
            <a:pPr>
              <a:spcAft>
                <a:spcPts val="600"/>
              </a:spcAft>
            </a:pPr>
            <a:r>
              <a:rPr lang="tr-TR"/>
              <a:t>22.04.2020</a:t>
            </a:r>
          </a:p>
        </p:txBody>
      </p:sp>
      <p:sp>
        <p:nvSpPr>
          <p:cNvPr id="5" name="Slayt Numarası Yer Tutucusu 4">
            <a:extLst>
              <a:ext uri="{FF2B5EF4-FFF2-40B4-BE49-F238E27FC236}">
                <a16:creationId xmlns:a16="http://schemas.microsoft.com/office/drawing/2014/main" id="{4332D69E-B68E-45FC-8494-27123A4CCCC4}"/>
              </a:ext>
            </a:extLst>
          </p:cNvPr>
          <p:cNvSpPr>
            <a:spLocks noGrp="1"/>
          </p:cNvSpPr>
          <p:nvPr>
            <p:ph type="sldNum" sz="quarter" idx="12"/>
          </p:nvPr>
        </p:nvSpPr>
        <p:spPr>
          <a:xfrm>
            <a:off x="8610600" y="6356350"/>
            <a:ext cx="2743200" cy="365125"/>
          </a:xfrm>
        </p:spPr>
        <p:txBody>
          <a:bodyPr>
            <a:normAutofit/>
          </a:bodyPr>
          <a:lstStyle/>
          <a:p>
            <a:pPr>
              <a:spcAft>
                <a:spcPts val="600"/>
              </a:spcAft>
            </a:pPr>
            <a:fld id="{E2A003FA-36C5-4652-A663-FEAE40221195}" type="slidenum">
              <a:rPr lang="tr-TR" smtClean="0"/>
              <a:pPr>
                <a:spcAft>
                  <a:spcPts val="600"/>
                </a:spcAft>
              </a:pPr>
              <a:t>23</a:t>
            </a:fld>
            <a:endParaRPr lang="tr-TR"/>
          </a:p>
        </p:txBody>
      </p:sp>
    </p:spTree>
    <p:extLst>
      <p:ext uri="{BB962C8B-B14F-4D97-AF65-F5344CB8AC3E}">
        <p14:creationId xmlns:p14="http://schemas.microsoft.com/office/powerpoint/2010/main" val="3126090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E7F20054-D8DC-4FE3-BB4F-DAAD2BE8225D}"/>
              </a:ext>
            </a:extLst>
          </p:cNvPr>
          <p:cNvSpPr>
            <a:spLocks noGrp="1"/>
          </p:cNvSpPr>
          <p:nvPr>
            <p:ph type="title"/>
          </p:nvPr>
        </p:nvSpPr>
        <p:spPr>
          <a:xfrm>
            <a:off x="464696" y="543148"/>
            <a:ext cx="6490740" cy="935610"/>
          </a:xfrm>
        </p:spPr>
        <p:txBody>
          <a:bodyPr>
            <a:normAutofit fontScale="90000"/>
          </a:bodyPr>
          <a:lstStyle/>
          <a:p>
            <a:br>
              <a:rPr lang="tr-TR" sz="2700" b="1">
                <a:solidFill>
                  <a:srgbClr val="0070C0"/>
                </a:solidFill>
              </a:rPr>
            </a:br>
            <a:r>
              <a:rPr lang="tr-TR" sz="2700" b="1">
                <a:solidFill>
                  <a:srgbClr val="0070C0"/>
                </a:solidFill>
              </a:rPr>
              <a:t>Daha iyi sonuçlar için :</a:t>
            </a:r>
            <a:br>
              <a:rPr lang="tr-TR" sz="3600" spc="-254">
                <a:cs typeface="Carlito"/>
              </a:rPr>
            </a:br>
            <a:endParaRPr lang="tr-TR" sz="3600"/>
          </a:p>
        </p:txBody>
      </p:sp>
      <p:sp>
        <p:nvSpPr>
          <p:cNvPr id="3" name="İçerik Yer Tutucusu 2">
            <a:extLst>
              <a:ext uri="{FF2B5EF4-FFF2-40B4-BE49-F238E27FC236}">
                <a16:creationId xmlns:a16="http://schemas.microsoft.com/office/drawing/2014/main" id="{15F389E3-FAB0-47EA-9BFC-C7E8911101F3}"/>
              </a:ext>
            </a:extLst>
          </p:cNvPr>
          <p:cNvSpPr>
            <a:spLocks noGrp="1"/>
          </p:cNvSpPr>
          <p:nvPr>
            <p:ph idx="1"/>
          </p:nvPr>
        </p:nvSpPr>
        <p:spPr>
          <a:xfrm>
            <a:off x="464695" y="1276594"/>
            <a:ext cx="4092316" cy="4943231"/>
          </a:xfrm>
        </p:spPr>
        <p:txBody>
          <a:bodyPr>
            <a:normAutofit/>
          </a:bodyPr>
          <a:lstStyle/>
          <a:p>
            <a:pPr>
              <a:buFont typeface="Wingdings" panose="05000000000000000000" pitchFamily="2" charset="2"/>
              <a:buChar char="ü"/>
            </a:pPr>
            <a:endParaRPr lang="tr-TR" sz="2400" spc="-254">
              <a:cs typeface="Carlito"/>
            </a:endParaRPr>
          </a:p>
          <a:p>
            <a:pPr>
              <a:buFont typeface="Wingdings" panose="05000000000000000000" pitchFamily="2" charset="2"/>
              <a:buChar char="ü"/>
            </a:pPr>
            <a:endParaRPr lang="tr-TR" sz="2400" spc="-254">
              <a:cs typeface="Carlito"/>
            </a:endParaRPr>
          </a:p>
          <a:p>
            <a:pPr>
              <a:buFont typeface="Wingdings" panose="05000000000000000000" pitchFamily="2" charset="2"/>
              <a:buChar char="ü"/>
            </a:pPr>
            <a:r>
              <a:rPr lang="tr-TR" sz="2400" spc="-254">
                <a:cs typeface="Carlito"/>
              </a:rPr>
              <a:t>T</a:t>
            </a:r>
            <a:r>
              <a:rPr lang="tr-TR" sz="2400" spc="-10">
                <a:cs typeface="Carlito"/>
              </a:rPr>
              <a:t>ep</a:t>
            </a:r>
            <a:r>
              <a:rPr lang="tr-TR" sz="2400" spc="-5">
                <a:cs typeface="Carlito"/>
              </a:rPr>
              <a:t>e </a:t>
            </a:r>
            <a:r>
              <a:rPr lang="tr-TR" sz="2400" spc="150">
                <a:cs typeface="Arial"/>
              </a:rPr>
              <a:t>t</a:t>
            </a:r>
            <a:r>
              <a:rPr lang="tr-TR" sz="2400" spc="-55">
                <a:cs typeface="Arial"/>
              </a:rPr>
              <a:t>ı</a:t>
            </a:r>
            <a:r>
              <a:rPr lang="tr-TR" sz="2400" spc="-50">
                <a:cs typeface="Arial"/>
              </a:rPr>
              <a:t>r</a:t>
            </a:r>
            <a:r>
              <a:rPr lang="tr-TR" sz="2400" spc="-90">
                <a:cs typeface="Arial"/>
              </a:rPr>
              <a:t>m</a:t>
            </a:r>
            <a:r>
              <a:rPr lang="tr-TR" sz="2400" spc="-220">
                <a:cs typeface="Arial"/>
              </a:rPr>
              <a:t>a</a:t>
            </a:r>
            <a:r>
              <a:rPr lang="tr-TR" sz="2400" spc="-95">
                <a:cs typeface="Arial"/>
              </a:rPr>
              <a:t>n</a:t>
            </a:r>
            <a:r>
              <a:rPr lang="tr-TR" sz="2400" spc="-105">
                <a:cs typeface="Arial"/>
              </a:rPr>
              <a:t>m</a:t>
            </a:r>
            <a:r>
              <a:rPr lang="tr-TR" sz="2400" spc="-265">
                <a:cs typeface="Arial"/>
              </a:rPr>
              <a:t>a</a:t>
            </a:r>
            <a:r>
              <a:rPr lang="tr-TR" sz="2400" spc="-180">
                <a:cs typeface="Arial"/>
              </a:rPr>
              <a:t>y</a:t>
            </a:r>
            <a:r>
              <a:rPr lang="tr-TR" sz="2400" spc="-100">
                <a:cs typeface="Arial"/>
              </a:rPr>
              <a:t>ı</a:t>
            </a:r>
            <a:r>
              <a:rPr lang="tr-TR" sz="2400" spc="370">
                <a:cs typeface="Arial"/>
              </a:rPr>
              <a:t> </a:t>
            </a:r>
            <a:r>
              <a:rPr lang="tr-TR" sz="2400" spc="-114">
                <a:cs typeface="Arial"/>
              </a:rPr>
              <a:t>f</a:t>
            </a:r>
            <a:r>
              <a:rPr lang="tr-TR" sz="2400" spc="-85">
                <a:cs typeface="Arial"/>
              </a:rPr>
              <a:t>a</a:t>
            </a:r>
            <a:r>
              <a:rPr lang="tr-TR" sz="2400" spc="35">
                <a:cs typeface="Arial"/>
              </a:rPr>
              <a:t>r</a:t>
            </a:r>
            <a:r>
              <a:rPr lang="tr-TR" sz="2400" spc="-130">
                <a:cs typeface="Arial"/>
              </a:rPr>
              <a:t>k</a:t>
            </a:r>
            <a:r>
              <a:rPr lang="tr-TR" sz="2400" spc="5">
                <a:cs typeface="Arial"/>
              </a:rPr>
              <a:t>l</a:t>
            </a:r>
            <a:r>
              <a:rPr lang="tr-TR" sz="2400" spc="-140">
                <a:cs typeface="Arial"/>
              </a:rPr>
              <a:t>ı</a:t>
            </a:r>
            <a:r>
              <a:rPr lang="tr-TR" sz="2400" spc="380">
                <a:cs typeface="Arial"/>
              </a:rPr>
              <a:t> </a:t>
            </a:r>
            <a:r>
              <a:rPr lang="tr-TR" sz="2400" spc="-95">
                <a:cs typeface="Arial"/>
              </a:rPr>
              <a:t>b</a:t>
            </a:r>
            <a:r>
              <a:rPr lang="tr-TR" sz="2400" spc="-220">
                <a:cs typeface="Arial"/>
              </a:rPr>
              <a:t>a</a:t>
            </a:r>
            <a:r>
              <a:rPr lang="tr-TR" sz="2400" spc="-300">
                <a:cs typeface="Arial"/>
              </a:rPr>
              <a:t>ş</a:t>
            </a:r>
            <a:r>
              <a:rPr lang="tr-TR" sz="2400" spc="-70">
                <a:cs typeface="Arial"/>
              </a:rPr>
              <a:t>l</a:t>
            </a:r>
            <a:r>
              <a:rPr lang="tr-TR" sz="2400" spc="-145">
                <a:cs typeface="Arial"/>
              </a:rPr>
              <a:t>a</a:t>
            </a:r>
            <a:r>
              <a:rPr lang="tr-TR" sz="2400" spc="-85">
                <a:cs typeface="Arial"/>
              </a:rPr>
              <a:t>n</a:t>
            </a:r>
            <a:r>
              <a:rPr lang="tr-TR" sz="2400" spc="-245">
                <a:cs typeface="Arial"/>
              </a:rPr>
              <a:t>g</a:t>
            </a:r>
            <a:r>
              <a:rPr lang="tr-TR" sz="2400" spc="-140">
                <a:cs typeface="Arial"/>
              </a:rPr>
              <a:t>ı</a:t>
            </a:r>
            <a:r>
              <a:rPr lang="tr-TR" sz="2400" spc="-229">
                <a:cs typeface="Arial"/>
              </a:rPr>
              <a:t>ç</a:t>
            </a:r>
            <a:r>
              <a:rPr lang="tr-TR" sz="2400" spc="-70">
                <a:cs typeface="Arial"/>
              </a:rPr>
              <a:t>l</a:t>
            </a:r>
            <a:r>
              <a:rPr lang="tr-TR" sz="2400" spc="-145">
                <a:cs typeface="Arial"/>
              </a:rPr>
              <a:t>a</a:t>
            </a:r>
            <a:r>
              <a:rPr lang="tr-TR" sz="2400" spc="35">
                <a:cs typeface="Arial"/>
              </a:rPr>
              <a:t>r</a:t>
            </a:r>
            <a:r>
              <a:rPr lang="tr-TR" sz="2400" spc="-70">
                <a:cs typeface="Arial"/>
              </a:rPr>
              <a:t>l</a:t>
            </a:r>
            <a:r>
              <a:rPr lang="tr-TR" sz="2400" spc="-145">
                <a:cs typeface="Arial"/>
              </a:rPr>
              <a:t>a </a:t>
            </a:r>
            <a:r>
              <a:rPr lang="tr-TR" sz="2400" spc="130">
                <a:cs typeface="Arial"/>
              </a:rPr>
              <a:t>t</a:t>
            </a:r>
            <a:r>
              <a:rPr lang="tr-TR" sz="2400" spc="-185">
                <a:cs typeface="Arial"/>
              </a:rPr>
              <a:t>e</a:t>
            </a:r>
            <a:r>
              <a:rPr lang="tr-TR" sz="2400" spc="-130">
                <a:cs typeface="Arial"/>
              </a:rPr>
              <a:t>k</a:t>
            </a:r>
            <a:r>
              <a:rPr lang="tr-TR" sz="2400" spc="-25">
                <a:cs typeface="Arial"/>
              </a:rPr>
              <a:t>r</a:t>
            </a:r>
            <a:r>
              <a:rPr lang="tr-TR" sz="2400" spc="-105">
                <a:cs typeface="Arial"/>
              </a:rPr>
              <a:t>a</a:t>
            </a:r>
            <a:r>
              <a:rPr lang="tr-TR" sz="2400" spc="-75">
                <a:cs typeface="Arial"/>
              </a:rPr>
              <a:t>r</a:t>
            </a:r>
            <a:r>
              <a:rPr lang="tr-TR" sz="2400" spc="5">
                <a:cs typeface="Arial"/>
              </a:rPr>
              <a:t>l</a:t>
            </a:r>
            <a:r>
              <a:rPr lang="tr-TR" sz="2400" spc="-125">
                <a:cs typeface="Arial"/>
              </a:rPr>
              <a:t>a</a:t>
            </a:r>
            <a:r>
              <a:rPr lang="tr-TR" sz="2400" spc="-195">
                <a:cs typeface="Arial"/>
              </a:rPr>
              <a:t>m</a:t>
            </a:r>
            <a:r>
              <a:rPr lang="tr-TR" sz="2400" spc="-180">
                <a:cs typeface="Arial"/>
              </a:rPr>
              <a:t>a</a:t>
            </a:r>
            <a:r>
              <a:rPr lang="tr-TR" sz="2400" spc="-165">
                <a:cs typeface="Arial"/>
              </a:rPr>
              <a:t>k</a:t>
            </a:r>
            <a:r>
              <a:rPr lang="tr-TR" sz="2400" spc="385">
                <a:cs typeface="Arial"/>
              </a:rPr>
              <a:t> (</a:t>
            </a:r>
            <a:r>
              <a:rPr lang="tr-TR" sz="2400" spc="-265">
                <a:cs typeface="Arial"/>
              </a:rPr>
              <a:t>Ran</a:t>
            </a:r>
            <a:r>
              <a:rPr lang="tr-TR" sz="2400" spc="-100">
                <a:cs typeface="Arial"/>
              </a:rPr>
              <a:t>d</a:t>
            </a:r>
            <a:r>
              <a:rPr lang="tr-TR" sz="2400" spc="-85">
                <a:cs typeface="Arial"/>
              </a:rPr>
              <a:t>o</a:t>
            </a:r>
            <a:r>
              <a:rPr lang="tr-TR" sz="2400" spc="-105">
                <a:cs typeface="Arial"/>
              </a:rPr>
              <a:t>m</a:t>
            </a:r>
            <a:r>
              <a:rPr lang="tr-TR" sz="2400" spc="-10">
                <a:cs typeface="Carlito"/>
              </a:rPr>
              <a:t>-</a:t>
            </a:r>
            <a:r>
              <a:rPr lang="tr-TR" sz="2400">
                <a:cs typeface="Arial"/>
              </a:rPr>
              <a:t>r</a:t>
            </a:r>
            <a:r>
              <a:rPr lang="tr-TR" sz="2400" spc="-160">
                <a:cs typeface="Arial"/>
              </a:rPr>
              <a:t>e</a:t>
            </a:r>
            <a:r>
              <a:rPr lang="tr-TR" sz="2400" spc="-150">
                <a:cs typeface="Arial"/>
              </a:rPr>
              <a:t>st</a:t>
            </a:r>
            <a:r>
              <a:rPr lang="tr-TR" sz="2400" spc="-155">
                <a:cs typeface="Arial"/>
              </a:rPr>
              <a:t>a</a:t>
            </a:r>
            <a:r>
              <a:rPr lang="tr-TR" sz="2400" spc="35">
                <a:cs typeface="Arial"/>
              </a:rPr>
              <a:t>r</a:t>
            </a:r>
            <a:r>
              <a:rPr lang="tr-TR" sz="2400" spc="155">
                <a:cs typeface="Arial"/>
              </a:rPr>
              <a:t>t </a:t>
            </a:r>
            <a:r>
              <a:rPr lang="tr-TR" sz="2400" spc="-15">
                <a:cs typeface="Arial"/>
              </a:rPr>
              <a:t>hill</a:t>
            </a:r>
            <a:r>
              <a:rPr lang="tr-TR" sz="2400" spc="-140">
                <a:cs typeface="Arial"/>
              </a:rPr>
              <a:t> </a:t>
            </a:r>
            <a:r>
              <a:rPr lang="tr-TR" sz="2400" spc="-95">
                <a:cs typeface="Arial"/>
              </a:rPr>
              <a:t>climbing ) </a:t>
            </a:r>
          </a:p>
          <a:p>
            <a:pPr>
              <a:buFont typeface="Wingdings" panose="05000000000000000000" pitchFamily="2" charset="2"/>
              <a:buChar char="ü"/>
            </a:pPr>
            <a:r>
              <a:rPr lang="tr-TR" sz="2400" spc="-110">
                <a:cs typeface="Arial"/>
              </a:rPr>
              <a:t>Benzetimli </a:t>
            </a:r>
            <a:r>
              <a:rPr lang="tr-TR" sz="2400" spc="-190">
                <a:cs typeface="Arial"/>
              </a:rPr>
              <a:t>Tavlama</a:t>
            </a:r>
            <a:r>
              <a:rPr lang="tr-TR" sz="2400" spc="-190">
                <a:cs typeface="Carlito"/>
              </a:rPr>
              <a:t>-( </a:t>
            </a:r>
            <a:r>
              <a:rPr lang="tr-TR" sz="2400" spc="-65">
                <a:cs typeface="Carlito"/>
              </a:rPr>
              <a:t>S</a:t>
            </a:r>
            <a:r>
              <a:rPr lang="tr-TR" sz="2400" spc="-65">
                <a:cs typeface="Arial"/>
              </a:rPr>
              <a:t>imulated</a:t>
            </a:r>
            <a:r>
              <a:rPr lang="tr-TR" sz="2400" spc="-415">
                <a:cs typeface="Arial"/>
              </a:rPr>
              <a:t> </a:t>
            </a:r>
            <a:r>
              <a:rPr lang="tr-TR" sz="2400" spc="-125">
                <a:cs typeface="Arial"/>
              </a:rPr>
              <a:t>annealing )</a:t>
            </a:r>
            <a:r>
              <a:rPr lang="tr-TR" sz="2400">
                <a:cs typeface="Arial"/>
              </a:rPr>
              <a:t> </a:t>
            </a:r>
          </a:p>
          <a:p>
            <a:pPr>
              <a:buFont typeface="Wingdings" panose="05000000000000000000" pitchFamily="2" charset="2"/>
              <a:buChar char="ü"/>
            </a:pPr>
            <a:r>
              <a:rPr lang="tr-TR" sz="2400" spc="-155">
                <a:cs typeface="Arial"/>
              </a:rPr>
              <a:t>Paralel </a:t>
            </a:r>
            <a:r>
              <a:rPr lang="tr-TR" sz="2400" spc="-70">
                <a:cs typeface="Carlito"/>
              </a:rPr>
              <a:t>Tepe </a:t>
            </a:r>
            <a:r>
              <a:rPr lang="tr-TR" sz="2400" spc="-170">
                <a:cs typeface="Arial"/>
              </a:rPr>
              <a:t>Tırmanma-</a:t>
            </a:r>
            <a:endParaRPr lang="tr-TR" sz="2400" spc="-5">
              <a:cs typeface="Carlito"/>
            </a:endParaRPr>
          </a:p>
          <a:p>
            <a:pPr marL="12065" indent="0">
              <a:spcBef>
                <a:spcPts val="610"/>
              </a:spcBef>
              <a:buSzPct val="96428"/>
              <a:buNone/>
              <a:tabLst>
                <a:tab pos="330200" algn="l"/>
              </a:tabLst>
            </a:pPr>
            <a:r>
              <a:rPr lang="tr-TR" sz="2400" spc="-5">
                <a:cs typeface="Carlito"/>
              </a:rPr>
              <a:t>( </a:t>
            </a:r>
            <a:r>
              <a:rPr lang="tr-TR" sz="2400" spc="-185">
                <a:cs typeface="Arial"/>
              </a:rPr>
              <a:t>Local </a:t>
            </a:r>
            <a:r>
              <a:rPr lang="tr-TR" sz="2400" spc="-145">
                <a:cs typeface="Arial"/>
              </a:rPr>
              <a:t>beam</a:t>
            </a:r>
            <a:r>
              <a:rPr lang="tr-TR" sz="2400" spc="15">
                <a:cs typeface="Arial"/>
              </a:rPr>
              <a:t> </a:t>
            </a:r>
            <a:r>
              <a:rPr lang="tr-TR" sz="2400" spc="-165">
                <a:cs typeface="Arial"/>
              </a:rPr>
              <a:t>search ) gibi</a:t>
            </a:r>
            <a:r>
              <a:rPr lang="tr-TR" sz="2400"/>
              <a:t>    yöntemlerle birleştirildiğinde kullanışlı olabilir.</a:t>
            </a:r>
          </a:p>
          <a:p>
            <a:endParaRPr lang="tr-TR" sz="2000"/>
          </a:p>
        </p:txBody>
      </p:sp>
      <p:sp>
        <p:nvSpPr>
          <p:cNvPr id="4" name="Veri Yer Tutucusu 3">
            <a:extLst>
              <a:ext uri="{FF2B5EF4-FFF2-40B4-BE49-F238E27FC236}">
                <a16:creationId xmlns:a16="http://schemas.microsoft.com/office/drawing/2014/main" id="{A7124D50-7CBA-42C9-AE62-4226F45C697A}"/>
              </a:ext>
            </a:extLst>
          </p:cNvPr>
          <p:cNvSpPr>
            <a:spLocks noGrp="1"/>
          </p:cNvSpPr>
          <p:nvPr>
            <p:ph type="dt" sz="half" idx="10"/>
          </p:nvPr>
        </p:nvSpPr>
        <p:spPr>
          <a:xfrm>
            <a:off x="643467" y="6356350"/>
            <a:ext cx="2743200" cy="365125"/>
          </a:xfrm>
        </p:spPr>
        <p:txBody>
          <a:bodyPr>
            <a:normAutofit/>
          </a:bodyPr>
          <a:lstStyle/>
          <a:p>
            <a:r>
              <a:rPr lang="tr-TR"/>
              <a:t>22.04.2020</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Resim 5">
            <a:extLst>
              <a:ext uri="{FF2B5EF4-FFF2-40B4-BE49-F238E27FC236}">
                <a16:creationId xmlns:a16="http://schemas.microsoft.com/office/drawing/2014/main" id="{1649ACAD-56F8-41FA-8915-D7C23B0A6229}"/>
              </a:ext>
            </a:extLst>
          </p:cNvPr>
          <p:cNvPicPr>
            <a:picLocks noChangeAspect="1"/>
          </p:cNvPicPr>
          <p:nvPr/>
        </p:nvPicPr>
        <p:blipFill>
          <a:blip r:embed="rId2"/>
          <a:stretch>
            <a:fillRect/>
          </a:stretch>
        </p:blipFill>
        <p:spPr>
          <a:xfrm>
            <a:off x="5096656" y="1276594"/>
            <a:ext cx="6820010" cy="439398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ayt Numarası Yer Tutucusu 4">
            <a:extLst>
              <a:ext uri="{FF2B5EF4-FFF2-40B4-BE49-F238E27FC236}">
                <a16:creationId xmlns:a16="http://schemas.microsoft.com/office/drawing/2014/main" id="{7CE1C18E-426D-45D7-BEED-3CA278D245C2}"/>
              </a:ext>
            </a:extLst>
          </p:cNvPr>
          <p:cNvSpPr>
            <a:spLocks noGrp="1"/>
          </p:cNvSpPr>
          <p:nvPr>
            <p:ph type="sldNum" sz="quarter" idx="12"/>
          </p:nvPr>
        </p:nvSpPr>
        <p:spPr>
          <a:xfrm>
            <a:off x="8805333" y="6356350"/>
            <a:ext cx="2743200" cy="365125"/>
          </a:xfrm>
        </p:spPr>
        <p:txBody>
          <a:bodyPr>
            <a:normAutofit/>
          </a:bodyPr>
          <a:lstStyle/>
          <a:p>
            <a:pPr>
              <a:spcAft>
                <a:spcPts val="600"/>
              </a:spcAft>
            </a:pPr>
            <a:fld id="{E2A003FA-36C5-4652-A663-FEAE40221195}" type="slidenum">
              <a:rPr lang="tr-TR" smtClean="0"/>
              <a:pPr>
                <a:spcAft>
                  <a:spcPts val="600"/>
                </a:spcAft>
              </a:pPr>
              <a:t>24</a:t>
            </a:fld>
            <a:endParaRPr lang="tr-TR"/>
          </a:p>
        </p:txBody>
      </p:sp>
    </p:spTree>
    <p:extLst>
      <p:ext uri="{BB962C8B-B14F-4D97-AF65-F5344CB8AC3E}">
        <p14:creationId xmlns:p14="http://schemas.microsoft.com/office/powerpoint/2010/main" val="49466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Line 2"/>
          <p:cNvSpPr>
            <a:spLocks noChangeShapeType="1"/>
          </p:cNvSpPr>
          <p:nvPr/>
        </p:nvSpPr>
        <p:spPr bwMode="auto">
          <a:xfrm flipH="1">
            <a:off x="4114800" y="3505200"/>
            <a:ext cx="533400" cy="533400"/>
          </a:xfrm>
          <a:prstGeom prst="line">
            <a:avLst/>
          </a:prstGeom>
          <a:noFill/>
          <a:ln w="38100">
            <a:solidFill>
              <a:schemeClr val="accent1"/>
            </a:solidFill>
            <a:prstDash val="dash"/>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82947" name="Line 3"/>
          <p:cNvSpPr>
            <a:spLocks noChangeShapeType="1"/>
          </p:cNvSpPr>
          <p:nvPr/>
        </p:nvSpPr>
        <p:spPr bwMode="auto">
          <a:xfrm>
            <a:off x="4724400" y="3505200"/>
            <a:ext cx="381000" cy="685800"/>
          </a:xfrm>
          <a:prstGeom prst="line">
            <a:avLst/>
          </a:prstGeom>
          <a:noFill/>
          <a:ln w="38100">
            <a:solidFill>
              <a:schemeClr val="accent1"/>
            </a:solidFill>
            <a:prstDash val="dash"/>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82948" name="Line 4"/>
          <p:cNvSpPr>
            <a:spLocks noChangeShapeType="1"/>
          </p:cNvSpPr>
          <p:nvPr/>
        </p:nvSpPr>
        <p:spPr bwMode="auto">
          <a:xfrm>
            <a:off x="7239000" y="4572000"/>
            <a:ext cx="0" cy="609600"/>
          </a:xfrm>
          <a:prstGeom prst="line">
            <a:avLst/>
          </a:prstGeom>
          <a:noFill/>
          <a:ln w="38100">
            <a:solidFill>
              <a:schemeClr val="accent1"/>
            </a:solidFill>
            <a:prstDash val="dash"/>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82949" name="Line 5"/>
          <p:cNvSpPr>
            <a:spLocks noChangeShapeType="1"/>
          </p:cNvSpPr>
          <p:nvPr/>
        </p:nvSpPr>
        <p:spPr bwMode="auto">
          <a:xfrm flipH="1">
            <a:off x="8077200" y="5715000"/>
            <a:ext cx="304800" cy="609600"/>
          </a:xfrm>
          <a:prstGeom prst="line">
            <a:avLst/>
          </a:prstGeom>
          <a:noFill/>
          <a:ln w="38100">
            <a:solidFill>
              <a:schemeClr val="accent1"/>
            </a:solidFill>
            <a:prstDash val="dash"/>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82950" name="Line 6"/>
          <p:cNvSpPr>
            <a:spLocks noChangeShapeType="1"/>
          </p:cNvSpPr>
          <p:nvPr/>
        </p:nvSpPr>
        <p:spPr bwMode="auto">
          <a:xfrm>
            <a:off x="8382000" y="5715000"/>
            <a:ext cx="381000" cy="685800"/>
          </a:xfrm>
          <a:prstGeom prst="line">
            <a:avLst/>
          </a:prstGeom>
          <a:noFill/>
          <a:ln w="38100">
            <a:solidFill>
              <a:schemeClr val="accent1"/>
            </a:solidFill>
            <a:prstDash val="dash"/>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82951" name="Rectangle 7"/>
          <p:cNvSpPr>
            <a:spLocks noGrp="1" noChangeArrowheads="1"/>
          </p:cNvSpPr>
          <p:nvPr>
            <p:ph type="title"/>
          </p:nvPr>
        </p:nvSpPr>
        <p:spPr>
          <a:xfrm>
            <a:off x="599607" y="365126"/>
            <a:ext cx="4353393" cy="591708"/>
          </a:xfrm>
        </p:spPr>
        <p:txBody>
          <a:bodyPr>
            <a:normAutofit fontScale="90000"/>
          </a:bodyPr>
          <a:lstStyle/>
          <a:p>
            <a:pPr algn="ctr"/>
            <a:r>
              <a:rPr lang="en-US" sz="3200" b="1" dirty="0" err="1"/>
              <a:t>Tepe</a:t>
            </a:r>
            <a:r>
              <a:rPr lang="en-US" sz="3200" b="1" dirty="0"/>
              <a:t> </a:t>
            </a:r>
            <a:r>
              <a:rPr lang="en-US" sz="3200" b="1" dirty="0" err="1"/>
              <a:t>Tırmanma</a:t>
            </a:r>
            <a:r>
              <a:rPr lang="en-US" sz="3200" b="1" dirty="0"/>
              <a:t> </a:t>
            </a:r>
            <a:r>
              <a:rPr lang="en-US" sz="3200" b="1" dirty="0" err="1"/>
              <a:t>Algoritması</a:t>
            </a:r>
            <a:r>
              <a:rPr lang="en-US" sz="3200" b="1" dirty="0"/>
              <a:t> </a:t>
            </a:r>
            <a:br>
              <a:rPr lang="en-US" sz="3200" b="1" dirty="0"/>
            </a:br>
            <a:r>
              <a:rPr lang="en-US" sz="3200" b="1" dirty="0"/>
              <a:t>(Hill-Climbing Search – </a:t>
            </a:r>
            <a:r>
              <a:rPr lang="en-US" sz="3200" b="1"/>
              <a:t>HCS) </a:t>
            </a:r>
            <a:endParaRPr lang="en-GB" altLang="tr-TR" sz="3200" dirty="0"/>
          </a:p>
        </p:txBody>
      </p:sp>
      <p:sp>
        <p:nvSpPr>
          <p:cNvPr id="82952" name="Line 8"/>
          <p:cNvSpPr>
            <a:spLocks noChangeShapeType="1"/>
          </p:cNvSpPr>
          <p:nvPr/>
        </p:nvSpPr>
        <p:spPr bwMode="auto">
          <a:xfrm flipH="1">
            <a:off x="4800600" y="2590800"/>
            <a:ext cx="1524000" cy="6858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82953" name="Line 9"/>
          <p:cNvSpPr>
            <a:spLocks noChangeShapeType="1"/>
          </p:cNvSpPr>
          <p:nvPr/>
        </p:nvSpPr>
        <p:spPr bwMode="auto">
          <a:xfrm>
            <a:off x="6705600" y="2667000"/>
            <a:ext cx="1143000" cy="5334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82954" name="Line 10"/>
          <p:cNvSpPr>
            <a:spLocks noChangeShapeType="1"/>
          </p:cNvSpPr>
          <p:nvPr/>
        </p:nvSpPr>
        <p:spPr bwMode="auto">
          <a:xfrm flipH="1">
            <a:off x="7391400" y="3505200"/>
            <a:ext cx="609600" cy="6858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82955" name="Line 11"/>
          <p:cNvSpPr>
            <a:spLocks noChangeShapeType="1"/>
          </p:cNvSpPr>
          <p:nvPr/>
        </p:nvSpPr>
        <p:spPr bwMode="auto">
          <a:xfrm>
            <a:off x="8077200" y="3505200"/>
            <a:ext cx="914400" cy="6858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82956" name="Line 12"/>
          <p:cNvSpPr>
            <a:spLocks noChangeShapeType="1"/>
          </p:cNvSpPr>
          <p:nvPr/>
        </p:nvSpPr>
        <p:spPr bwMode="auto">
          <a:xfrm flipH="1">
            <a:off x="8458200" y="4495800"/>
            <a:ext cx="533400" cy="9906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82957" name="Line 13"/>
          <p:cNvSpPr>
            <a:spLocks noChangeShapeType="1"/>
          </p:cNvSpPr>
          <p:nvPr/>
        </p:nvSpPr>
        <p:spPr bwMode="auto">
          <a:xfrm>
            <a:off x="8991600" y="4495800"/>
            <a:ext cx="1066800" cy="9144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82958" name="Line 14"/>
          <p:cNvSpPr>
            <a:spLocks noChangeShapeType="1"/>
          </p:cNvSpPr>
          <p:nvPr/>
        </p:nvSpPr>
        <p:spPr bwMode="auto">
          <a:xfrm>
            <a:off x="10134600" y="5715000"/>
            <a:ext cx="0" cy="53340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tr-TR"/>
          </a:p>
        </p:txBody>
      </p:sp>
      <p:sp>
        <p:nvSpPr>
          <p:cNvPr id="82959" name="Oval 15"/>
          <p:cNvSpPr>
            <a:spLocks noChangeAspect="1" noChangeArrowheads="1"/>
          </p:cNvSpPr>
          <p:nvPr/>
        </p:nvSpPr>
        <p:spPr bwMode="auto">
          <a:xfrm>
            <a:off x="6248400" y="2286000"/>
            <a:ext cx="4572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IE" altLang="tr-TR" sz="2400">
                <a:latin typeface="Times New Roman" panose="02020603050405020304" pitchFamily="18" charset="0"/>
              </a:rPr>
              <a:t>S</a:t>
            </a:r>
            <a:endParaRPr lang="en-GB" altLang="tr-TR" sz="2400">
              <a:latin typeface="Times New Roman" panose="02020603050405020304" pitchFamily="18" charset="0"/>
            </a:endParaRPr>
          </a:p>
        </p:txBody>
      </p:sp>
      <p:sp>
        <p:nvSpPr>
          <p:cNvPr id="82960" name="Oval 16"/>
          <p:cNvSpPr>
            <a:spLocks noChangeAspect="1" noChangeArrowheads="1"/>
          </p:cNvSpPr>
          <p:nvPr/>
        </p:nvSpPr>
        <p:spPr bwMode="auto">
          <a:xfrm>
            <a:off x="4495800" y="3124200"/>
            <a:ext cx="4572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IE" altLang="tr-TR" sz="2400">
                <a:latin typeface="Times New Roman" panose="02020603050405020304" pitchFamily="18" charset="0"/>
              </a:rPr>
              <a:t>A</a:t>
            </a:r>
            <a:endParaRPr lang="en-GB" altLang="tr-TR" sz="2400">
              <a:latin typeface="Times New Roman" panose="02020603050405020304" pitchFamily="18" charset="0"/>
            </a:endParaRPr>
          </a:p>
        </p:txBody>
      </p:sp>
      <p:sp>
        <p:nvSpPr>
          <p:cNvPr id="82961" name="Oval 17"/>
          <p:cNvSpPr>
            <a:spLocks noChangeAspect="1" noChangeArrowheads="1"/>
          </p:cNvSpPr>
          <p:nvPr/>
        </p:nvSpPr>
        <p:spPr bwMode="auto">
          <a:xfrm>
            <a:off x="7772400" y="3124200"/>
            <a:ext cx="4572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IE" altLang="tr-TR" sz="2400">
                <a:latin typeface="Times New Roman" panose="02020603050405020304" pitchFamily="18" charset="0"/>
              </a:rPr>
              <a:t>B</a:t>
            </a:r>
            <a:endParaRPr lang="en-GB" altLang="tr-TR" sz="2400">
              <a:latin typeface="Times New Roman" panose="02020603050405020304" pitchFamily="18" charset="0"/>
            </a:endParaRPr>
          </a:p>
        </p:txBody>
      </p:sp>
      <p:sp>
        <p:nvSpPr>
          <p:cNvPr id="82962" name="Oval 18"/>
          <p:cNvSpPr>
            <a:spLocks noChangeAspect="1" noChangeArrowheads="1"/>
          </p:cNvSpPr>
          <p:nvPr/>
        </p:nvSpPr>
        <p:spPr bwMode="auto">
          <a:xfrm>
            <a:off x="7010400" y="4114800"/>
            <a:ext cx="4572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IE" altLang="tr-TR" sz="2400">
                <a:latin typeface="Times New Roman" panose="02020603050405020304" pitchFamily="18" charset="0"/>
              </a:rPr>
              <a:t>C</a:t>
            </a:r>
            <a:endParaRPr lang="en-GB" altLang="tr-TR" sz="2400">
              <a:latin typeface="Times New Roman" panose="02020603050405020304" pitchFamily="18" charset="0"/>
            </a:endParaRPr>
          </a:p>
        </p:txBody>
      </p:sp>
      <p:sp>
        <p:nvSpPr>
          <p:cNvPr id="82963" name="Oval 19"/>
          <p:cNvSpPr>
            <a:spLocks noChangeAspect="1" noChangeArrowheads="1"/>
          </p:cNvSpPr>
          <p:nvPr/>
        </p:nvSpPr>
        <p:spPr bwMode="auto">
          <a:xfrm>
            <a:off x="8763000" y="4114800"/>
            <a:ext cx="4572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IE" altLang="tr-TR" sz="2400">
                <a:latin typeface="Times New Roman" panose="02020603050405020304" pitchFamily="18" charset="0"/>
              </a:rPr>
              <a:t>D</a:t>
            </a:r>
            <a:endParaRPr lang="en-GB" altLang="tr-TR" sz="2400">
              <a:latin typeface="Times New Roman" panose="02020603050405020304" pitchFamily="18" charset="0"/>
            </a:endParaRPr>
          </a:p>
        </p:txBody>
      </p:sp>
      <p:sp>
        <p:nvSpPr>
          <p:cNvPr id="82964" name="Oval 20"/>
          <p:cNvSpPr>
            <a:spLocks noChangeAspect="1" noChangeArrowheads="1"/>
          </p:cNvSpPr>
          <p:nvPr/>
        </p:nvSpPr>
        <p:spPr bwMode="auto">
          <a:xfrm>
            <a:off x="8153400" y="5334000"/>
            <a:ext cx="4572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IE" altLang="tr-TR" sz="2400">
                <a:latin typeface="Times New Roman" panose="02020603050405020304" pitchFamily="18" charset="0"/>
              </a:rPr>
              <a:t>E</a:t>
            </a:r>
            <a:endParaRPr lang="en-GB" altLang="tr-TR" sz="2400">
              <a:latin typeface="Times New Roman" panose="02020603050405020304" pitchFamily="18" charset="0"/>
            </a:endParaRPr>
          </a:p>
        </p:txBody>
      </p:sp>
      <p:sp>
        <p:nvSpPr>
          <p:cNvPr id="82965" name="Oval 21"/>
          <p:cNvSpPr>
            <a:spLocks noChangeAspect="1" noChangeArrowheads="1"/>
          </p:cNvSpPr>
          <p:nvPr/>
        </p:nvSpPr>
        <p:spPr bwMode="auto">
          <a:xfrm>
            <a:off x="9906000" y="5334000"/>
            <a:ext cx="4572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IE" altLang="tr-TR" sz="2400">
                <a:latin typeface="Times New Roman" panose="02020603050405020304" pitchFamily="18" charset="0"/>
              </a:rPr>
              <a:t>F</a:t>
            </a:r>
            <a:endParaRPr lang="en-GB" altLang="tr-TR" sz="2400">
              <a:latin typeface="Times New Roman" panose="02020603050405020304" pitchFamily="18" charset="0"/>
            </a:endParaRPr>
          </a:p>
        </p:txBody>
      </p:sp>
      <p:sp>
        <p:nvSpPr>
          <p:cNvPr id="82966" name="Oval 22"/>
          <p:cNvSpPr>
            <a:spLocks noChangeAspect="1" noChangeArrowheads="1"/>
          </p:cNvSpPr>
          <p:nvPr/>
        </p:nvSpPr>
        <p:spPr bwMode="auto">
          <a:xfrm>
            <a:off x="9906000" y="6172200"/>
            <a:ext cx="4572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IE" altLang="tr-TR" sz="2400">
                <a:latin typeface="Times New Roman" panose="02020603050405020304" pitchFamily="18" charset="0"/>
              </a:rPr>
              <a:t>G</a:t>
            </a:r>
            <a:endParaRPr lang="en-GB" altLang="tr-TR" sz="2400">
              <a:latin typeface="Times New Roman" panose="02020603050405020304" pitchFamily="18" charset="0"/>
            </a:endParaRPr>
          </a:p>
        </p:txBody>
      </p:sp>
      <p:sp>
        <p:nvSpPr>
          <p:cNvPr id="82967" name="Text Box 23"/>
          <p:cNvSpPr txBox="1">
            <a:spLocks noChangeArrowheads="1"/>
          </p:cNvSpPr>
          <p:nvPr/>
        </p:nvSpPr>
        <p:spPr bwMode="auto">
          <a:xfrm>
            <a:off x="3962400" y="3086100"/>
            <a:ext cx="579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E" altLang="tr-TR" sz="1600"/>
              <a:t>10.4</a:t>
            </a:r>
            <a:endParaRPr lang="en-GB" altLang="tr-TR" sz="1600"/>
          </a:p>
        </p:txBody>
      </p:sp>
      <p:sp>
        <p:nvSpPr>
          <p:cNvPr id="82968" name="Text Box 24"/>
          <p:cNvSpPr txBox="1">
            <a:spLocks noChangeArrowheads="1"/>
          </p:cNvSpPr>
          <p:nvPr/>
        </p:nvSpPr>
        <p:spPr bwMode="auto">
          <a:xfrm>
            <a:off x="8229601" y="31242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E" altLang="tr-TR" sz="1600"/>
              <a:t>8.9</a:t>
            </a:r>
            <a:endParaRPr lang="en-GB" altLang="tr-TR" sz="1600"/>
          </a:p>
        </p:txBody>
      </p:sp>
      <p:sp>
        <p:nvSpPr>
          <p:cNvPr id="82969" name="Text Box 25"/>
          <p:cNvSpPr txBox="1">
            <a:spLocks noChangeArrowheads="1"/>
          </p:cNvSpPr>
          <p:nvPr/>
        </p:nvSpPr>
        <p:spPr bwMode="auto">
          <a:xfrm>
            <a:off x="6477000" y="4191000"/>
            <a:ext cx="579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E" altLang="tr-TR" sz="1600"/>
              <a:t>10.4</a:t>
            </a:r>
            <a:endParaRPr lang="en-GB" altLang="tr-TR" sz="1600"/>
          </a:p>
        </p:txBody>
      </p:sp>
      <p:sp>
        <p:nvSpPr>
          <p:cNvPr id="82970" name="Text Box 26"/>
          <p:cNvSpPr txBox="1">
            <a:spLocks noChangeArrowheads="1"/>
          </p:cNvSpPr>
          <p:nvPr/>
        </p:nvSpPr>
        <p:spPr bwMode="auto">
          <a:xfrm>
            <a:off x="9174164" y="408305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E" altLang="tr-TR" sz="1600"/>
              <a:t>6.9</a:t>
            </a:r>
            <a:endParaRPr lang="en-GB" altLang="tr-TR" sz="1600"/>
          </a:p>
        </p:txBody>
      </p:sp>
      <p:sp>
        <p:nvSpPr>
          <p:cNvPr id="82971" name="Text Box 27"/>
          <p:cNvSpPr txBox="1">
            <a:spLocks noChangeArrowheads="1"/>
          </p:cNvSpPr>
          <p:nvPr/>
        </p:nvSpPr>
        <p:spPr bwMode="auto">
          <a:xfrm>
            <a:off x="7762876" y="545465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E" altLang="tr-TR" sz="1600"/>
              <a:t>6.7</a:t>
            </a:r>
            <a:endParaRPr lang="en-GB" altLang="tr-TR" sz="1600"/>
          </a:p>
        </p:txBody>
      </p:sp>
      <p:sp>
        <p:nvSpPr>
          <p:cNvPr id="82972" name="Text Box 28"/>
          <p:cNvSpPr txBox="1">
            <a:spLocks noChangeArrowheads="1"/>
          </p:cNvSpPr>
          <p:nvPr/>
        </p:nvSpPr>
        <p:spPr bwMode="auto">
          <a:xfrm>
            <a:off x="9982201" y="5029200"/>
            <a:ext cx="466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IE" altLang="tr-TR" sz="1600"/>
              <a:t>3.0</a:t>
            </a:r>
            <a:endParaRPr lang="en-GB" altLang="tr-TR" sz="1600"/>
          </a:p>
        </p:txBody>
      </p:sp>
      <p:sp>
        <p:nvSpPr>
          <p:cNvPr id="79901" name="Freeform 29"/>
          <p:cNvSpPr>
            <a:spLocks/>
          </p:cNvSpPr>
          <p:nvPr/>
        </p:nvSpPr>
        <p:spPr bwMode="auto">
          <a:xfrm>
            <a:off x="6553200" y="2540000"/>
            <a:ext cx="3606800" cy="3784600"/>
          </a:xfrm>
          <a:custGeom>
            <a:avLst/>
            <a:gdLst>
              <a:gd name="T0" fmla="*/ 0 w 2272"/>
              <a:gd name="T1" fmla="*/ 2147483646 h 2384"/>
              <a:gd name="T2" fmla="*/ 2147483646 w 2272"/>
              <a:gd name="T3" fmla="*/ 2147483646 h 2384"/>
              <a:gd name="T4" fmla="*/ 2147483646 w 2272"/>
              <a:gd name="T5" fmla="*/ 2147483646 h 2384"/>
              <a:gd name="T6" fmla="*/ 2147483646 w 2272"/>
              <a:gd name="T7" fmla="*/ 2147483646 h 2384"/>
              <a:gd name="T8" fmla="*/ 2147483646 w 2272"/>
              <a:gd name="T9" fmla="*/ 2147483646 h 2384"/>
              <a:gd name="T10" fmla="*/ 2147483646 w 2272"/>
              <a:gd name="T11" fmla="*/ 2147483646 h 2384"/>
              <a:gd name="T12" fmla="*/ 2147483646 w 2272"/>
              <a:gd name="T13" fmla="*/ 2147483646 h 2384"/>
              <a:gd name="T14" fmla="*/ 2147483646 w 2272"/>
              <a:gd name="T15" fmla="*/ 2147483646 h 2384"/>
              <a:gd name="T16" fmla="*/ 2147483646 w 2272"/>
              <a:gd name="T17" fmla="*/ 2147483646 h 2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72"/>
              <a:gd name="T28" fmla="*/ 0 h 2384"/>
              <a:gd name="T29" fmla="*/ 2272 w 2272"/>
              <a:gd name="T30" fmla="*/ 2384 h 2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72" h="2384">
                <a:moveTo>
                  <a:pt x="0" y="32"/>
                </a:moveTo>
                <a:cubicBezTo>
                  <a:pt x="260" y="16"/>
                  <a:pt x="520" y="0"/>
                  <a:pt x="672" y="80"/>
                </a:cubicBezTo>
                <a:cubicBezTo>
                  <a:pt x="824" y="160"/>
                  <a:pt x="832" y="352"/>
                  <a:pt x="912" y="512"/>
                </a:cubicBezTo>
                <a:cubicBezTo>
                  <a:pt x="992" y="672"/>
                  <a:pt x="1040" y="928"/>
                  <a:pt x="1152" y="1040"/>
                </a:cubicBezTo>
                <a:cubicBezTo>
                  <a:pt x="1264" y="1152"/>
                  <a:pt x="1416" y="1104"/>
                  <a:pt x="1584" y="1184"/>
                </a:cubicBezTo>
                <a:cubicBezTo>
                  <a:pt x="1752" y="1264"/>
                  <a:pt x="2048" y="1400"/>
                  <a:pt x="2160" y="1520"/>
                </a:cubicBezTo>
                <a:cubicBezTo>
                  <a:pt x="2272" y="1640"/>
                  <a:pt x="2264" y="1800"/>
                  <a:pt x="2256" y="1904"/>
                </a:cubicBezTo>
                <a:cubicBezTo>
                  <a:pt x="2248" y="2008"/>
                  <a:pt x="2120" y="2064"/>
                  <a:pt x="2112" y="2144"/>
                </a:cubicBezTo>
                <a:cubicBezTo>
                  <a:pt x="2104" y="2224"/>
                  <a:pt x="2192" y="2344"/>
                  <a:pt x="2208" y="2384"/>
                </a:cubicBezTo>
              </a:path>
            </a:pathLst>
          </a:custGeom>
          <a:noFill/>
          <a:ln w="38100">
            <a:solidFill>
              <a:schemeClr val="folHlink"/>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tr-TR"/>
          </a:p>
        </p:txBody>
      </p:sp>
      <p:sp>
        <p:nvSpPr>
          <p:cNvPr id="82974" name="Text Box 30"/>
          <p:cNvSpPr txBox="1">
            <a:spLocks noChangeArrowheads="1"/>
          </p:cNvSpPr>
          <p:nvPr/>
        </p:nvSpPr>
        <p:spPr bwMode="auto">
          <a:xfrm>
            <a:off x="599607" y="1443497"/>
            <a:ext cx="5374638" cy="472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spcBef>
                <a:spcPct val="50000"/>
              </a:spcBef>
              <a:buFont typeface="Wingdings" panose="05000000000000000000" pitchFamily="2" charset="2"/>
              <a:buChar char="§"/>
            </a:pPr>
            <a:r>
              <a:rPr lang="tr-TR" altLang="tr-TR" sz="2000"/>
              <a:t>Tepe tırmanma sezgisel değerlendirmeli derine arama yöntemidir. Fakat hemen soldan aşağıya doğru ilerlemez. </a:t>
            </a:r>
          </a:p>
          <a:p>
            <a:pPr marL="342900" indent="-342900">
              <a:spcBef>
                <a:spcPct val="50000"/>
              </a:spcBef>
              <a:buFont typeface="Wingdings" panose="05000000000000000000" pitchFamily="2" charset="2"/>
              <a:buChar char="§"/>
            </a:pPr>
            <a:r>
              <a:rPr lang="tr-TR" altLang="tr-TR" sz="2000"/>
              <a:t>Düğümler genişlendikçe en iyi değerdeki sezgisel değeri seçer</a:t>
            </a:r>
            <a:r>
              <a:rPr lang="en-IE" altLang="tr-TR" sz="2000"/>
              <a:t>. </a:t>
            </a:r>
            <a:endParaRPr lang="tr-TR" altLang="tr-TR" sz="2000"/>
          </a:p>
          <a:p>
            <a:pPr>
              <a:spcBef>
                <a:spcPct val="50000"/>
              </a:spcBef>
              <a:buNone/>
            </a:pPr>
            <a:endParaRPr lang="tr-TR" altLang="tr-TR" sz="1800"/>
          </a:p>
          <a:p>
            <a:pPr>
              <a:spcBef>
                <a:spcPct val="50000"/>
              </a:spcBef>
              <a:buNone/>
            </a:pPr>
            <a:endParaRPr lang="tr-TR" altLang="tr-TR" sz="1800"/>
          </a:p>
          <a:p>
            <a:pPr>
              <a:spcBef>
                <a:spcPct val="50000"/>
              </a:spcBef>
              <a:buNone/>
            </a:pPr>
            <a:endParaRPr lang="tr-TR" altLang="tr-TR" sz="1800"/>
          </a:p>
          <a:p>
            <a:pPr marL="342900" indent="-342900">
              <a:spcBef>
                <a:spcPct val="50000"/>
              </a:spcBef>
              <a:buFont typeface="Wingdings" panose="05000000000000000000" pitchFamily="2" charset="2"/>
              <a:buChar char="§"/>
            </a:pPr>
            <a:r>
              <a:rPr lang="tr-TR" altLang="tr-TR" sz="2000"/>
              <a:t>Şekilde düğümlerin yanındaki sayılar son ( o anki) düğümlerden amaca kadar olan düz yolun uzunluğunu gösteriyor</a:t>
            </a:r>
            <a:r>
              <a:rPr lang="en-IE" altLang="tr-TR" sz="2000"/>
              <a:t>.</a:t>
            </a:r>
            <a:endParaRPr lang="en-GB" altLang="tr-TR" sz="2000"/>
          </a:p>
          <a:p>
            <a:pPr eaLnBrk="1" hangingPunct="1">
              <a:spcBef>
                <a:spcPct val="50000"/>
              </a:spcBef>
              <a:buFontTx/>
              <a:buNone/>
            </a:pPr>
            <a:endParaRPr lang="en-GB" altLang="tr-TR" sz="2000" dirty="0">
              <a:latin typeface="+mn-lt"/>
            </a:endParaRPr>
          </a:p>
        </p:txBody>
      </p:sp>
      <p:sp>
        <p:nvSpPr>
          <p:cNvPr id="2" name="Veri Yer Tutucusu 1"/>
          <p:cNvSpPr>
            <a:spLocks noGrp="1"/>
          </p:cNvSpPr>
          <p:nvPr>
            <p:ph type="dt" sz="half" idx="10"/>
          </p:nvPr>
        </p:nvSpPr>
        <p:spPr/>
        <p:txBody>
          <a:bodyPr/>
          <a:lstStyle/>
          <a:p>
            <a:r>
              <a:rPr lang="tr-TR">
                <a:solidFill>
                  <a:prstClr val="black">
                    <a:tint val="75000"/>
                  </a:prstClr>
                </a:solidFill>
              </a:rPr>
              <a:t>22.04.2020</a:t>
            </a:r>
          </a:p>
        </p:txBody>
      </p:sp>
      <p:sp>
        <p:nvSpPr>
          <p:cNvPr id="3" name="Slayt Numarası Yer Tutucusu 2"/>
          <p:cNvSpPr>
            <a:spLocks noGrp="1"/>
          </p:cNvSpPr>
          <p:nvPr>
            <p:ph type="sldNum" sz="quarter" idx="12"/>
          </p:nvPr>
        </p:nvSpPr>
        <p:spPr/>
        <p:txBody>
          <a:bodyPr/>
          <a:lstStyle/>
          <a:p>
            <a:fld id="{E2A003FA-36C5-4652-A663-FEAE40221195}" type="slidenum">
              <a:rPr lang="tr-TR" smtClean="0">
                <a:solidFill>
                  <a:prstClr val="black">
                    <a:tint val="75000"/>
                  </a:prstClr>
                </a:solidFill>
              </a:rPr>
              <a:pPr/>
              <a:t>3</a:t>
            </a:fld>
            <a:endParaRPr lang="tr-TR">
              <a:solidFill>
                <a:prstClr val="black">
                  <a:tint val="75000"/>
                </a:prstClr>
              </a:solidFill>
            </a:endParaRPr>
          </a:p>
        </p:txBody>
      </p:sp>
    </p:spTree>
    <p:extLst>
      <p:ext uri="{BB962C8B-B14F-4D97-AF65-F5344CB8AC3E}">
        <p14:creationId xmlns:p14="http://schemas.microsoft.com/office/powerpoint/2010/main" val="768550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402ECA-3C5C-4F31-92FF-3C74A72672D8}"/>
              </a:ext>
            </a:extLst>
          </p:cNvPr>
          <p:cNvSpPr>
            <a:spLocks noGrp="1"/>
          </p:cNvSpPr>
          <p:nvPr>
            <p:ph type="title"/>
          </p:nvPr>
        </p:nvSpPr>
        <p:spPr>
          <a:xfrm>
            <a:off x="1049311" y="365125"/>
            <a:ext cx="5546361" cy="924029"/>
          </a:xfrm>
        </p:spPr>
        <p:txBody>
          <a:bodyPr>
            <a:normAutofit fontScale="90000"/>
          </a:bodyPr>
          <a:lstStyle/>
          <a:p>
            <a:r>
              <a:rPr lang="tr-TR" altLang="tr-TR" sz="2400" b="1"/>
              <a:t>Tepe Tırmanma Algoritması </a:t>
            </a:r>
            <a:br>
              <a:rPr lang="tr-TR" altLang="tr-TR" sz="2400" b="1"/>
            </a:br>
            <a:r>
              <a:rPr lang="tr-TR" altLang="tr-TR" sz="2400" b="1"/>
              <a:t>(Hill-Climbing Search – HCS)</a:t>
            </a:r>
            <a:br>
              <a:rPr lang="tr-TR" altLang="tr-TR" sz="2400" b="1"/>
            </a:br>
            <a:r>
              <a:rPr lang="tr-TR" sz="2400" b="1">
                <a:solidFill>
                  <a:srgbClr val="0070C0"/>
                </a:solidFill>
              </a:rPr>
              <a:t>Tepe Tırmanma Algoritmasının özellikleri</a:t>
            </a:r>
            <a:r>
              <a:rPr lang="tr-TR" altLang="tr-TR" sz="2400" b="1"/>
              <a:t> </a:t>
            </a:r>
            <a:endParaRPr lang="tr-TR" sz="2400" b="1"/>
          </a:p>
        </p:txBody>
      </p:sp>
      <p:sp>
        <p:nvSpPr>
          <p:cNvPr id="3" name="İçerik Yer Tutucusu 2">
            <a:extLst>
              <a:ext uri="{FF2B5EF4-FFF2-40B4-BE49-F238E27FC236}">
                <a16:creationId xmlns:a16="http://schemas.microsoft.com/office/drawing/2014/main" id="{1ACD33ED-CD8A-46AB-9AB1-C531E21BA584}"/>
              </a:ext>
            </a:extLst>
          </p:cNvPr>
          <p:cNvSpPr>
            <a:spLocks noGrp="1"/>
          </p:cNvSpPr>
          <p:nvPr>
            <p:ph idx="1"/>
          </p:nvPr>
        </p:nvSpPr>
        <p:spPr>
          <a:xfrm>
            <a:off x="838200" y="1543987"/>
            <a:ext cx="10515600" cy="4632976"/>
          </a:xfrm>
        </p:spPr>
        <p:txBody>
          <a:bodyPr>
            <a:noAutofit/>
          </a:bodyPr>
          <a:lstStyle/>
          <a:p>
            <a:pPr>
              <a:buFont typeface="Wingdings" panose="05000000000000000000" pitchFamily="2" charset="2"/>
              <a:buChar char="§"/>
            </a:pPr>
            <a:r>
              <a:rPr lang="tr-TR" sz="2000"/>
              <a:t>Tepe tırmanma arama işleminde o anda aktif olan düğüm genişletilir ve çocuk düğümler değerlendirilir. Bunlardan en iyi değere sahip olan düğüm bir sonraki genişletme işleminde kullanılmak üzere seçilir. Genişletme, ilk en iyi bulunduğunda ya da en iyi bulunduğunda olabilir. </a:t>
            </a:r>
          </a:p>
          <a:p>
            <a:pPr>
              <a:buFont typeface="Wingdings" panose="05000000000000000000" pitchFamily="2" charset="2"/>
              <a:buChar char="§"/>
            </a:pPr>
            <a:r>
              <a:rPr lang="tr-TR" sz="2000"/>
              <a:t>Arama işlemi çocukların hepsinden daha iyi bir duruma erişildiğinde sona erer. Bu sistemde hatalı sezgisel değerler sonsuz yollara, dolayısıyla arama işleminin başarısızlıkla sonuçlanmasına neden olur. </a:t>
            </a:r>
          </a:p>
          <a:p>
            <a:pPr>
              <a:buFont typeface="Wingdings" panose="05000000000000000000" pitchFamily="2" charset="2"/>
              <a:buChar char="§"/>
            </a:pPr>
            <a:r>
              <a:rPr lang="tr-TR" sz="2000"/>
              <a:t>Bu yöntemin başarısı için sezgisel değerlerinin doğru belirlenmesi büyük önem taşır. Algoritmada önceki basamaklarla ilgili bilgi tutulmamaktadır, dolayısıyla hata durumu ile karşılaşıldığında eldeki yanlış çözüm üzerinde bir düzeltme yapamamaktadır.</a:t>
            </a:r>
          </a:p>
          <a:p>
            <a:pPr>
              <a:buFont typeface="Wingdings" panose="05000000000000000000" pitchFamily="2" charset="2"/>
              <a:buChar char="§"/>
            </a:pPr>
            <a:r>
              <a:rPr lang="tr-TR" sz="2000"/>
              <a:t>Algoritma tüm çocuklardan daha iyi durumda bir düğüme erişildiğinde sona erdiğinden yerel maksimum noktaları da sorun yaratmaktadır.</a:t>
            </a:r>
          </a:p>
          <a:p>
            <a:pPr>
              <a:buFont typeface="Wingdings" panose="05000000000000000000" pitchFamily="2" charset="2"/>
              <a:buChar char="§"/>
            </a:pPr>
            <a:r>
              <a:rPr lang="tr-TR" sz="2000"/>
              <a:t>Tepe tırmanma algoritması yerel ve global maksimum arasındaki ayrımı yapamamaktadır</a:t>
            </a:r>
          </a:p>
        </p:txBody>
      </p:sp>
      <p:sp>
        <p:nvSpPr>
          <p:cNvPr id="4" name="Veri Yer Tutucusu 3">
            <a:extLst>
              <a:ext uri="{FF2B5EF4-FFF2-40B4-BE49-F238E27FC236}">
                <a16:creationId xmlns:a16="http://schemas.microsoft.com/office/drawing/2014/main" id="{A82AFE60-ED4C-4127-8A29-5025CEC83B33}"/>
              </a:ext>
            </a:extLst>
          </p:cNvPr>
          <p:cNvSpPr>
            <a:spLocks noGrp="1"/>
          </p:cNvSpPr>
          <p:nvPr>
            <p:ph type="dt" sz="half" idx="10"/>
          </p:nvPr>
        </p:nvSpPr>
        <p:spPr/>
        <p:txBody>
          <a:bodyPr/>
          <a:lstStyle/>
          <a:p>
            <a:r>
              <a:rPr lang="tr-TR">
                <a:solidFill>
                  <a:prstClr val="black">
                    <a:tint val="75000"/>
                  </a:prstClr>
                </a:solidFill>
              </a:rPr>
              <a:t>22.04.2020</a:t>
            </a:r>
          </a:p>
        </p:txBody>
      </p:sp>
      <p:sp>
        <p:nvSpPr>
          <p:cNvPr id="5" name="Slayt Numarası Yer Tutucusu 4">
            <a:extLst>
              <a:ext uri="{FF2B5EF4-FFF2-40B4-BE49-F238E27FC236}">
                <a16:creationId xmlns:a16="http://schemas.microsoft.com/office/drawing/2014/main" id="{BCA5BF35-5A87-46A8-9BF4-D28FEE4A0313}"/>
              </a:ext>
            </a:extLst>
          </p:cNvPr>
          <p:cNvSpPr>
            <a:spLocks noGrp="1"/>
          </p:cNvSpPr>
          <p:nvPr>
            <p:ph type="sldNum" sz="quarter" idx="12"/>
          </p:nvPr>
        </p:nvSpPr>
        <p:spPr/>
        <p:txBody>
          <a:bodyPr/>
          <a:lstStyle/>
          <a:p>
            <a:fld id="{E2A003FA-36C5-4652-A663-FEAE40221195}" type="slidenum">
              <a:rPr lang="tr-TR" smtClean="0">
                <a:solidFill>
                  <a:prstClr val="black">
                    <a:tint val="75000"/>
                  </a:prstClr>
                </a:solidFill>
              </a:rPr>
              <a:pPr/>
              <a:t>4</a:t>
            </a:fld>
            <a:endParaRPr lang="tr-TR">
              <a:solidFill>
                <a:prstClr val="black">
                  <a:tint val="75000"/>
                </a:prstClr>
              </a:solidFill>
            </a:endParaRPr>
          </a:p>
        </p:txBody>
      </p:sp>
    </p:spTree>
    <p:extLst>
      <p:ext uri="{BB962C8B-B14F-4D97-AF65-F5344CB8AC3E}">
        <p14:creationId xmlns:p14="http://schemas.microsoft.com/office/powerpoint/2010/main" val="368944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09CEF4-3F49-4379-B540-5AE719763159}"/>
              </a:ext>
            </a:extLst>
          </p:cNvPr>
          <p:cNvSpPr>
            <a:spLocks noGrp="1"/>
          </p:cNvSpPr>
          <p:nvPr>
            <p:ph type="title"/>
          </p:nvPr>
        </p:nvSpPr>
        <p:spPr>
          <a:xfrm>
            <a:off x="1064302" y="365125"/>
            <a:ext cx="8199619" cy="744147"/>
          </a:xfrm>
        </p:spPr>
        <p:txBody>
          <a:bodyPr>
            <a:normAutofit fontScale="90000"/>
          </a:bodyPr>
          <a:lstStyle/>
          <a:p>
            <a:br>
              <a:rPr lang="tr-TR" sz="2200" b="1"/>
            </a:br>
            <a:br>
              <a:rPr lang="tr-TR" sz="2200" b="1"/>
            </a:br>
            <a:br>
              <a:rPr lang="tr-TR" sz="2200" b="1"/>
            </a:br>
            <a:r>
              <a:rPr lang="en-US" sz="2200" b="1"/>
              <a:t>Tepe Tırmanma Algoritması </a:t>
            </a:r>
            <a:br>
              <a:rPr lang="en-US" sz="2200" b="1"/>
            </a:br>
            <a:r>
              <a:rPr lang="en-US" sz="2200" b="1"/>
              <a:t>(Hill-Climbing Search – HCS)</a:t>
            </a:r>
            <a:br>
              <a:rPr lang="tr-TR" sz="2200" b="1"/>
            </a:br>
            <a:br>
              <a:rPr lang="tr-TR" sz="3200" b="1">
                <a:solidFill>
                  <a:srgbClr val="0070C0"/>
                </a:solidFill>
              </a:rPr>
            </a:br>
            <a:r>
              <a:rPr lang="tr-TR" sz="2700" b="1">
                <a:solidFill>
                  <a:srgbClr val="0070C0"/>
                </a:solidFill>
              </a:rPr>
              <a:t>Tepe Tırmanma Algoritmasının Temel özellikleri</a:t>
            </a:r>
          </a:p>
        </p:txBody>
      </p:sp>
      <p:sp>
        <p:nvSpPr>
          <p:cNvPr id="3" name="İçerik Yer Tutucusu 2">
            <a:extLst>
              <a:ext uri="{FF2B5EF4-FFF2-40B4-BE49-F238E27FC236}">
                <a16:creationId xmlns:a16="http://schemas.microsoft.com/office/drawing/2014/main" id="{1C023984-351F-4B3A-8A89-4B2794BC0010}"/>
              </a:ext>
            </a:extLst>
          </p:cNvPr>
          <p:cNvSpPr>
            <a:spLocks noGrp="1"/>
          </p:cNvSpPr>
          <p:nvPr>
            <p:ph idx="1"/>
          </p:nvPr>
        </p:nvSpPr>
        <p:spPr>
          <a:xfrm>
            <a:off x="838200" y="2113613"/>
            <a:ext cx="10515600" cy="4063350"/>
          </a:xfrm>
        </p:spPr>
        <p:txBody>
          <a:bodyPr>
            <a:normAutofit/>
          </a:bodyPr>
          <a:lstStyle/>
          <a:p>
            <a:pPr lvl="0">
              <a:buFont typeface="Wingdings" panose="05000000000000000000" pitchFamily="2" charset="2"/>
              <a:buChar char="§"/>
            </a:pPr>
            <a:r>
              <a:rPr lang="tr-TR" sz="2400" b="1"/>
              <a:t>Üret ve Test :</a:t>
            </a:r>
            <a:r>
              <a:rPr lang="tr-TR" sz="2400"/>
              <a:t> Üret ve Test Et yöntemi, arama alanında hangi yöne hareket edeceğinize karar vermeye yardımcı olan geri bildirim üretir.</a:t>
            </a:r>
          </a:p>
          <a:p>
            <a:pPr lvl="0">
              <a:buFont typeface="Wingdings" panose="05000000000000000000" pitchFamily="2" charset="2"/>
              <a:buChar char="§"/>
            </a:pPr>
            <a:r>
              <a:rPr lang="tr-TR" sz="2400" b="1"/>
              <a:t>Açgözlü yaklaşım:</a:t>
            </a:r>
            <a:r>
              <a:rPr lang="tr-TR" sz="2400"/>
              <a:t> Açgözlü yaklaşımda (greedy approach)  ise algoritma maliyeti optimize eden yönde hareket eder.</a:t>
            </a:r>
          </a:p>
          <a:p>
            <a:pPr lvl="0">
              <a:buFont typeface="Wingdings" panose="05000000000000000000" pitchFamily="2" charset="2"/>
              <a:buChar char="§"/>
            </a:pPr>
            <a:r>
              <a:rPr lang="tr-TR" sz="2400" b="1"/>
              <a:t>Geri izleme yok:</a:t>
            </a:r>
            <a:r>
              <a:rPr lang="tr-TR" sz="2400"/>
              <a:t> Önceki durumları hatırlamadığı için arama alanını geri izlemez.</a:t>
            </a:r>
          </a:p>
          <a:p>
            <a:pPr marL="0" indent="0">
              <a:buNone/>
            </a:pPr>
            <a:endParaRPr lang="tr-TR"/>
          </a:p>
          <a:p>
            <a:pPr marL="0" indent="0">
              <a:buNone/>
            </a:pPr>
            <a:endParaRPr lang="tr-TR"/>
          </a:p>
          <a:p>
            <a:pPr marL="0" indent="0">
              <a:buNone/>
            </a:pPr>
            <a:endParaRPr lang="tr-TR"/>
          </a:p>
        </p:txBody>
      </p:sp>
      <p:sp>
        <p:nvSpPr>
          <p:cNvPr id="4" name="Veri Yer Tutucusu 3">
            <a:extLst>
              <a:ext uri="{FF2B5EF4-FFF2-40B4-BE49-F238E27FC236}">
                <a16:creationId xmlns:a16="http://schemas.microsoft.com/office/drawing/2014/main" id="{EA855C90-D012-4F29-87DD-89944E2D3DEF}"/>
              </a:ext>
            </a:extLst>
          </p:cNvPr>
          <p:cNvSpPr>
            <a:spLocks noGrp="1"/>
          </p:cNvSpPr>
          <p:nvPr>
            <p:ph type="dt" sz="half" idx="10"/>
          </p:nvPr>
        </p:nvSpPr>
        <p:spPr/>
        <p:txBody>
          <a:bodyPr/>
          <a:lstStyle/>
          <a:p>
            <a:r>
              <a:rPr lang="tr-TR">
                <a:solidFill>
                  <a:prstClr val="black">
                    <a:tint val="75000"/>
                  </a:prstClr>
                </a:solidFill>
              </a:rPr>
              <a:t>22.04.2020</a:t>
            </a:r>
          </a:p>
        </p:txBody>
      </p:sp>
      <p:sp>
        <p:nvSpPr>
          <p:cNvPr id="5" name="Slayt Numarası Yer Tutucusu 4">
            <a:extLst>
              <a:ext uri="{FF2B5EF4-FFF2-40B4-BE49-F238E27FC236}">
                <a16:creationId xmlns:a16="http://schemas.microsoft.com/office/drawing/2014/main" id="{E980BD13-518F-4E03-B572-A8006495A176}"/>
              </a:ext>
            </a:extLst>
          </p:cNvPr>
          <p:cNvSpPr>
            <a:spLocks noGrp="1"/>
          </p:cNvSpPr>
          <p:nvPr>
            <p:ph type="sldNum" sz="quarter" idx="12"/>
          </p:nvPr>
        </p:nvSpPr>
        <p:spPr/>
        <p:txBody>
          <a:bodyPr/>
          <a:lstStyle/>
          <a:p>
            <a:fld id="{E2A003FA-36C5-4652-A663-FEAE40221195}" type="slidenum">
              <a:rPr lang="tr-TR" smtClean="0">
                <a:solidFill>
                  <a:prstClr val="black">
                    <a:tint val="75000"/>
                  </a:prstClr>
                </a:solidFill>
              </a:rPr>
              <a:pPr/>
              <a:t>5</a:t>
            </a:fld>
            <a:endParaRPr lang="tr-TR">
              <a:solidFill>
                <a:prstClr val="black">
                  <a:tint val="75000"/>
                </a:prstClr>
              </a:solidFill>
            </a:endParaRPr>
          </a:p>
        </p:txBody>
      </p:sp>
    </p:spTree>
    <p:extLst>
      <p:ext uri="{BB962C8B-B14F-4D97-AF65-F5344CB8AC3E}">
        <p14:creationId xmlns:p14="http://schemas.microsoft.com/office/powerpoint/2010/main" val="314982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89548" y="365126"/>
            <a:ext cx="10702976" cy="1143000"/>
          </a:xfrm>
        </p:spPr>
        <p:txBody>
          <a:bodyPr>
            <a:normAutofit fontScale="90000"/>
          </a:bodyPr>
          <a:lstStyle/>
          <a:p>
            <a:r>
              <a:rPr lang="en-US" sz="2000" b="1"/>
              <a:t>Tepe Tırmanma </a:t>
            </a:r>
            <a:r>
              <a:rPr lang="en-US" sz="2000" b="1">
                <a:latin typeface="+mn-lt"/>
              </a:rPr>
              <a:t>Algoritması</a:t>
            </a:r>
            <a:r>
              <a:rPr lang="en-US" sz="2000" b="1"/>
              <a:t> </a:t>
            </a:r>
            <a:br>
              <a:rPr lang="en-US" sz="2000" b="1"/>
            </a:br>
            <a:r>
              <a:rPr lang="en-US" sz="2000" b="1"/>
              <a:t>(Hill-Climbing Search – HCS)</a:t>
            </a:r>
            <a:br>
              <a:rPr lang="tr-TR" sz="2000" b="1"/>
            </a:br>
            <a:br>
              <a:rPr lang="tr-TR" sz="2000" b="1"/>
            </a:br>
            <a:r>
              <a:rPr lang="tr-TR" sz="2200" b="1">
                <a:solidFill>
                  <a:srgbClr val="0070C0"/>
                </a:solidFill>
              </a:rPr>
              <a:t>Bir Örnek</a:t>
            </a:r>
            <a:endParaRPr lang="tr-TR" sz="2200" b="1" dirty="0"/>
          </a:p>
        </p:txBody>
      </p:sp>
      <p:sp>
        <p:nvSpPr>
          <p:cNvPr id="3" name="İçerik Yer Tutucusu 2"/>
          <p:cNvSpPr>
            <a:spLocks noGrp="1"/>
          </p:cNvSpPr>
          <p:nvPr>
            <p:ph idx="1"/>
          </p:nvPr>
        </p:nvSpPr>
        <p:spPr>
          <a:xfrm>
            <a:off x="689548" y="1693889"/>
            <a:ext cx="5835943" cy="4272196"/>
          </a:xfrm>
        </p:spPr>
        <p:txBody>
          <a:bodyPr>
            <a:noAutofit/>
          </a:bodyPr>
          <a:lstStyle/>
          <a:p>
            <a:pPr marL="0" indent="0">
              <a:buNone/>
            </a:pPr>
            <a:endParaRPr lang="en-US" sz="1800" dirty="0"/>
          </a:p>
          <a:p>
            <a:pPr marL="0" indent="0">
              <a:buNone/>
            </a:pPr>
            <a:r>
              <a:rPr lang="tr-TR" sz="2000" b="1"/>
              <a:t>Açılan </a:t>
            </a:r>
            <a:r>
              <a:rPr lang="tr-TR" sz="2000" b="1" dirty="0"/>
              <a:t>düğümler</a:t>
            </a:r>
            <a:r>
              <a:rPr lang="en-US" sz="2000" dirty="0"/>
              <a:t>: </a:t>
            </a:r>
            <a:r>
              <a:rPr lang="en-US" sz="2000" b="1" dirty="0"/>
              <a:t>__S_B_E_F_G_</a:t>
            </a:r>
          </a:p>
          <a:p>
            <a:pPr marL="0" indent="0">
              <a:buNone/>
            </a:pPr>
            <a:endParaRPr lang="en-US" sz="2000" dirty="0"/>
          </a:p>
          <a:p>
            <a:pPr marL="0" indent="0">
              <a:buNone/>
            </a:pPr>
            <a:r>
              <a:rPr lang="tr-TR" sz="2000" b="1"/>
              <a:t>Kuyruk ( </a:t>
            </a:r>
            <a:r>
              <a:rPr lang="en-US" sz="2000" b="1"/>
              <a:t>Expanded  Queue</a:t>
            </a:r>
            <a:r>
              <a:rPr lang="tr-TR" sz="2000" b="1"/>
              <a:t> ) :</a:t>
            </a:r>
            <a:endParaRPr lang="en-US" sz="2000" b="1" dirty="0"/>
          </a:p>
          <a:p>
            <a:pPr marL="0" indent="0">
              <a:buNone/>
            </a:pPr>
            <a:r>
              <a:rPr lang="en-US" sz="2000" dirty="0"/>
              <a:t>         </a:t>
            </a:r>
            <a:r>
              <a:rPr lang="en-US" sz="2000" b="1" dirty="0"/>
              <a:t> S      </a:t>
            </a:r>
            <a:r>
              <a:rPr lang="en-US" sz="2000" dirty="0"/>
              <a:t>[13&lt;S&gt;]</a:t>
            </a:r>
          </a:p>
          <a:p>
            <a:pPr marL="0" indent="0">
              <a:buNone/>
            </a:pPr>
            <a:r>
              <a:rPr lang="en-US" sz="2000" dirty="0"/>
              <a:t>          </a:t>
            </a:r>
            <a:r>
              <a:rPr lang="en-US" sz="2000" b="1" dirty="0"/>
              <a:t>B </a:t>
            </a:r>
            <a:r>
              <a:rPr lang="en-US" sz="2000" dirty="0"/>
              <a:t>     [6&lt;B,S&gt; 9&lt;A,S&gt;]</a:t>
            </a:r>
          </a:p>
          <a:p>
            <a:pPr marL="0" indent="0">
              <a:buNone/>
            </a:pPr>
            <a:r>
              <a:rPr lang="en-US" sz="2000" dirty="0"/>
              <a:t>          </a:t>
            </a:r>
            <a:r>
              <a:rPr lang="en-US" sz="2000" b="1" dirty="0"/>
              <a:t>E </a:t>
            </a:r>
            <a:r>
              <a:rPr lang="en-US" sz="2000" dirty="0"/>
              <a:t>     [2&lt;E,B,S&gt; 4&lt;H,B,S&gt; 9&lt;A,B,S&gt; 9&lt;A,S&gt;]</a:t>
            </a:r>
          </a:p>
          <a:p>
            <a:pPr marL="0" indent="0">
              <a:buNone/>
            </a:pPr>
            <a:r>
              <a:rPr lang="en-US" sz="2000" dirty="0"/>
              <a:t>          </a:t>
            </a:r>
            <a:r>
              <a:rPr lang="en-US" sz="2000" b="1" dirty="0"/>
              <a:t>F</a:t>
            </a:r>
            <a:r>
              <a:rPr lang="en-US" sz="2000" dirty="0"/>
              <a:t>      [10&lt;F,E,B,S&gt; 4&lt;H,B,S&gt; 9&lt;A,B,S&gt; 9&lt;A,S&gt;]</a:t>
            </a:r>
          </a:p>
          <a:p>
            <a:pPr marL="0" indent="0">
              <a:buNone/>
            </a:pPr>
            <a:r>
              <a:rPr lang="en-US" sz="2000" dirty="0"/>
              <a:t>          </a:t>
            </a:r>
            <a:r>
              <a:rPr lang="en-US" sz="2000" b="1" dirty="0"/>
              <a:t>G</a:t>
            </a:r>
            <a:r>
              <a:rPr lang="en-US" sz="2000" dirty="0"/>
              <a:t>      [0&lt;G,F,E,B,S&gt; 4&lt;H,B,S&gt; 9&lt;A,B,S&gt; 9&lt;A,</a:t>
            </a:r>
            <a:r>
              <a:rPr lang="en-US" sz="2000"/>
              <a:t>S&gt;]</a:t>
            </a:r>
            <a:endParaRPr lang="tr-TR" sz="2000"/>
          </a:p>
          <a:p>
            <a:pPr marL="0" indent="0">
              <a:buNone/>
            </a:pPr>
            <a:endParaRPr lang="tr-TR" sz="2000"/>
          </a:p>
          <a:p>
            <a:pPr marL="0" indent="0">
              <a:buNone/>
            </a:pPr>
            <a:r>
              <a:rPr lang="tr-TR" sz="2000"/>
              <a:t> </a:t>
            </a:r>
            <a:r>
              <a:rPr lang="tr-TR" sz="2000" b="1"/>
              <a:t>hedefe ulaşılıdı.</a:t>
            </a:r>
            <a:endParaRPr lang="tr-TR" sz="2000" b="1" dirty="0"/>
          </a:p>
        </p:txBody>
      </p:sp>
      <p:sp>
        <p:nvSpPr>
          <p:cNvPr id="4" name="Veri Yer Tutucusu 3"/>
          <p:cNvSpPr>
            <a:spLocks noGrp="1"/>
          </p:cNvSpPr>
          <p:nvPr>
            <p:ph type="dt" sz="half" idx="10"/>
          </p:nvPr>
        </p:nvSpPr>
        <p:spPr/>
        <p:txBody>
          <a:bodyPr/>
          <a:lstStyle/>
          <a:p>
            <a:r>
              <a:rPr lang="tr-TR">
                <a:solidFill>
                  <a:prstClr val="black">
                    <a:tint val="75000"/>
                  </a:prstClr>
                </a:solidFill>
              </a:rPr>
              <a:t>22.04.2020</a:t>
            </a:r>
          </a:p>
        </p:txBody>
      </p:sp>
      <p:sp>
        <p:nvSpPr>
          <p:cNvPr id="5" name="Slayt Numarası Yer Tutucusu 4"/>
          <p:cNvSpPr>
            <a:spLocks noGrp="1"/>
          </p:cNvSpPr>
          <p:nvPr>
            <p:ph type="sldNum" sz="quarter" idx="12"/>
          </p:nvPr>
        </p:nvSpPr>
        <p:spPr/>
        <p:txBody>
          <a:bodyPr/>
          <a:lstStyle/>
          <a:p>
            <a:fld id="{E2A003FA-36C5-4652-A663-FEAE40221195}" type="slidenum">
              <a:rPr lang="tr-TR" smtClean="0">
                <a:solidFill>
                  <a:prstClr val="black">
                    <a:tint val="75000"/>
                  </a:prstClr>
                </a:solidFill>
              </a:rPr>
              <a:pPr/>
              <a:t>6</a:t>
            </a:fld>
            <a:endParaRPr lang="tr-TR">
              <a:solidFill>
                <a:prstClr val="black">
                  <a:tint val="75000"/>
                </a:prstClr>
              </a:solidFill>
            </a:endParaRP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991" y="1274165"/>
            <a:ext cx="4648200" cy="5082186"/>
          </a:xfrm>
          <a:prstGeom prst="rect">
            <a:avLst/>
          </a:prstGeom>
        </p:spPr>
      </p:pic>
    </p:spTree>
    <p:extLst>
      <p:ext uri="{BB962C8B-B14F-4D97-AF65-F5344CB8AC3E}">
        <p14:creationId xmlns:p14="http://schemas.microsoft.com/office/powerpoint/2010/main" val="396361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4911" y="410096"/>
            <a:ext cx="5366478" cy="1013970"/>
          </a:xfrm>
        </p:spPr>
        <p:txBody>
          <a:bodyPr>
            <a:noAutofit/>
          </a:bodyPr>
          <a:lstStyle/>
          <a:p>
            <a:pPr algn="ctr"/>
            <a:r>
              <a:rPr lang="en-US" sz="2800" b="1" dirty="0" err="1"/>
              <a:t>Tepe</a:t>
            </a:r>
            <a:r>
              <a:rPr lang="en-US" sz="2800" b="1" dirty="0"/>
              <a:t> </a:t>
            </a:r>
            <a:r>
              <a:rPr lang="en-US" sz="2800" b="1" dirty="0" err="1"/>
              <a:t>Tırmanma</a:t>
            </a:r>
            <a:r>
              <a:rPr lang="en-US" sz="2800" b="1" dirty="0"/>
              <a:t> </a:t>
            </a:r>
            <a:r>
              <a:rPr lang="en-US" sz="2800" b="1" dirty="0" err="1"/>
              <a:t>Algoritması</a:t>
            </a:r>
            <a:r>
              <a:rPr lang="en-US" sz="2800" b="1" dirty="0"/>
              <a:t> </a:t>
            </a:r>
            <a:br>
              <a:rPr lang="en-US" sz="2800" b="1"/>
            </a:br>
            <a:r>
              <a:rPr lang="tr-TR" sz="2800" b="1"/>
              <a:t> </a:t>
            </a:r>
            <a:r>
              <a:rPr lang="en-US" sz="2800" b="1"/>
              <a:t>(</a:t>
            </a:r>
            <a:r>
              <a:rPr lang="en-US" sz="2800" b="1" dirty="0"/>
              <a:t>Hill-Climbing Search – </a:t>
            </a:r>
            <a:r>
              <a:rPr lang="en-US" sz="2800" b="1"/>
              <a:t>HCS)</a:t>
            </a:r>
            <a:br>
              <a:rPr lang="tr-TR" sz="2800" b="1"/>
            </a:br>
            <a:r>
              <a:rPr lang="tr-TR" sz="2800" b="1">
                <a:solidFill>
                  <a:srgbClr val="0070C0"/>
                </a:solidFill>
              </a:rPr>
              <a:t>Seyahat Satıcısı Problemi</a:t>
            </a:r>
            <a:endParaRPr lang="tr-TR" sz="2800" b="1" dirty="0">
              <a:solidFill>
                <a:srgbClr val="0070C0"/>
              </a:solidFill>
            </a:endParaRPr>
          </a:p>
        </p:txBody>
      </p:sp>
      <p:sp>
        <p:nvSpPr>
          <p:cNvPr id="3" name="İçerik Yer Tutucusu 2"/>
          <p:cNvSpPr>
            <a:spLocks noGrp="1"/>
          </p:cNvSpPr>
          <p:nvPr>
            <p:ph idx="1"/>
          </p:nvPr>
        </p:nvSpPr>
        <p:spPr>
          <a:xfrm>
            <a:off x="389743" y="1678898"/>
            <a:ext cx="11227634" cy="4302177"/>
          </a:xfrm>
        </p:spPr>
        <p:txBody>
          <a:bodyPr>
            <a:normAutofit fontScale="25000" lnSpcReduction="20000"/>
          </a:bodyPr>
          <a:lstStyle/>
          <a:p>
            <a:pPr>
              <a:buFont typeface="Wingdings" panose="05000000000000000000" pitchFamily="2" charset="2"/>
              <a:buChar char="§"/>
            </a:pPr>
            <a:endParaRPr lang="tr-TR" sz="9600"/>
          </a:p>
          <a:p>
            <a:pPr>
              <a:buFont typeface="Wingdings" panose="05000000000000000000" pitchFamily="2" charset="2"/>
              <a:buChar char="§"/>
            </a:pPr>
            <a:endParaRPr lang="tr-TR" sz="9600"/>
          </a:p>
          <a:p>
            <a:pPr>
              <a:buFont typeface="Wingdings" panose="05000000000000000000" pitchFamily="2" charset="2"/>
              <a:buChar char="§"/>
            </a:pPr>
            <a:r>
              <a:rPr lang="tr-TR" sz="9600"/>
              <a:t>Matematiksel optimizasyon problemlerinde tepe tırmanmanın verilen girdilerden değerler seçerek belirli bir gerçek işlevi en üst düzeye çıkarmak veya en aza indirmemiz gereken sorunları çözdüğü anlamına gelir. Bunun en iyi örneği , satıcı tarafından kat edilen mesafeyi en aza indirmemiz gereken Seyahat Satıcısı Problemidir . </a:t>
            </a:r>
          </a:p>
          <a:p>
            <a:pPr marL="0" indent="0">
              <a:buNone/>
            </a:pPr>
            <a:endParaRPr lang="tr-TR" sz="9600"/>
          </a:p>
          <a:p>
            <a:pPr>
              <a:buFont typeface="Wingdings" panose="05000000000000000000" pitchFamily="2" charset="2"/>
              <a:buChar char="§"/>
            </a:pPr>
            <a:r>
              <a:rPr lang="tr-TR" sz="9600"/>
              <a:t>Seyahat (Gezgin) satıcı </a:t>
            </a:r>
            <a:r>
              <a:rPr lang="tr-TR" sz="9600">
                <a:solidFill>
                  <a:srgbClr val="0070C0"/>
                </a:solidFill>
              </a:rPr>
              <a:t>(Travelling salesman problem) </a:t>
            </a:r>
            <a:r>
              <a:rPr lang="tr-TR" sz="9600"/>
              <a:t>sorunu satıcı nerede kat edilen mesafeyi bütün ihtimalleri denemeden en aza indirmekdir.</a:t>
            </a:r>
            <a:endParaRPr lang="tr-TR" sz="6000"/>
          </a:p>
          <a:p>
            <a:endParaRPr lang="tr-TR" sz="2600"/>
          </a:p>
          <a:p>
            <a:endParaRPr lang="tr-TR" sz="2600"/>
          </a:p>
          <a:p>
            <a:r>
              <a:rPr lang="tr-TR" sz="2600"/>
              <a:t>	</a:t>
            </a:r>
          </a:p>
          <a:p>
            <a:endParaRPr lang="tr-TR" dirty="0"/>
          </a:p>
        </p:txBody>
      </p:sp>
      <p:sp>
        <p:nvSpPr>
          <p:cNvPr id="4" name="Veri Yer Tutucusu 3"/>
          <p:cNvSpPr>
            <a:spLocks noGrp="1"/>
          </p:cNvSpPr>
          <p:nvPr>
            <p:ph type="dt" sz="half" idx="10"/>
          </p:nvPr>
        </p:nvSpPr>
        <p:spPr/>
        <p:txBody>
          <a:bodyPr/>
          <a:lstStyle/>
          <a:p>
            <a:r>
              <a:rPr lang="tr-TR">
                <a:solidFill>
                  <a:prstClr val="black">
                    <a:tint val="75000"/>
                  </a:prstClr>
                </a:solidFill>
              </a:rPr>
              <a:t>22.04.2020</a:t>
            </a:r>
          </a:p>
        </p:txBody>
      </p:sp>
      <p:sp>
        <p:nvSpPr>
          <p:cNvPr id="5" name="Slayt Numarası Yer Tutucusu 4"/>
          <p:cNvSpPr>
            <a:spLocks noGrp="1"/>
          </p:cNvSpPr>
          <p:nvPr>
            <p:ph type="sldNum" sz="quarter" idx="12"/>
          </p:nvPr>
        </p:nvSpPr>
        <p:spPr/>
        <p:txBody>
          <a:bodyPr/>
          <a:lstStyle/>
          <a:p>
            <a:fld id="{E2A003FA-36C5-4652-A663-FEAE40221195}" type="slidenum">
              <a:rPr lang="tr-TR" smtClean="0">
                <a:solidFill>
                  <a:prstClr val="black">
                    <a:tint val="75000"/>
                  </a:prstClr>
                </a:solidFill>
              </a:rPr>
              <a:pPr/>
              <a:t>7</a:t>
            </a:fld>
            <a:endParaRPr lang="tr-TR">
              <a:solidFill>
                <a:prstClr val="black">
                  <a:tint val="75000"/>
                </a:prstClr>
              </a:solidFill>
            </a:endParaRPr>
          </a:p>
        </p:txBody>
      </p:sp>
    </p:spTree>
    <p:extLst>
      <p:ext uri="{BB962C8B-B14F-4D97-AF65-F5344CB8AC3E}">
        <p14:creationId xmlns:p14="http://schemas.microsoft.com/office/powerpoint/2010/main" val="1424802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5AE7C7-D11C-404D-976C-7DEBB20DBB79}"/>
              </a:ext>
            </a:extLst>
          </p:cNvPr>
          <p:cNvSpPr>
            <a:spLocks noGrp="1"/>
          </p:cNvSpPr>
          <p:nvPr>
            <p:ph type="title"/>
          </p:nvPr>
        </p:nvSpPr>
        <p:spPr>
          <a:xfrm>
            <a:off x="838200" y="365125"/>
            <a:ext cx="10515600" cy="1325563"/>
          </a:xfrm>
        </p:spPr>
        <p:txBody>
          <a:bodyPr>
            <a:normAutofit fontScale="90000"/>
          </a:bodyPr>
          <a:lstStyle/>
          <a:p>
            <a:r>
              <a:rPr lang="en-US" sz="2400" b="1"/>
              <a:t>Tepe Tırmanma Algoritması </a:t>
            </a:r>
            <a:br>
              <a:rPr lang="en-US" sz="2400" b="1"/>
            </a:br>
            <a:r>
              <a:rPr lang="en-US" sz="2400" b="1"/>
              <a:t>(Hill-Climbing Search – HCS)</a:t>
            </a:r>
            <a:br>
              <a:rPr lang="tr-TR" sz="2400" b="1"/>
            </a:br>
            <a:br>
              <a:rPr lang="tr-TR" sz="2400" b="1">
                <a:solidFill>
                  <a:srgbClr val="0070C0"/>
                </a:solidFill>
              </a:rPr>
            </a:br>
            <a:r>
              <a:rPr lang="tr-TR" sz="2400" b="1">
                <a:solidFill>
                  <a:srgbClr val="0070C0"/>
                </a:solidFill>
              </a:rPr>
              <a:t>Gezgin Satıcı </a:t>
            </a:r>
            <a:r>
              <a:rPr lang="tr-TR" sz="2200" b="1">
                <a:solidFill>
                  <a:srgbClr val="0070C0"/>
                </a:solidFill>
              </a:rPr>
              <a:t>Problemi (Traveling Salesman Problem)</a:t>
            </a:r>
            <a:br>
              <a:rPr lang="tr-TR"/>
            </a:br>
            <a:r>
              <a:rPr lang="en-US" sz="2400" b="1"/>
              <a:t> </a:t>
            </a:r>
            <a:endParaRPr lang="tr-TR" sz="2400"/>
          </a:p>
        </p:txBody>
      </p:sp>
      <p:sp>
        <p:nvSpPr>
          <p:cNvPr id="3" name="İçerik Yer Tutucusu 2">
            <a:extLst>
              <a:ext uri="{FF2B5EF4-FFF2-40B4-BE49-F238E27FC236}">
                <a16:creationId xmlns:a16="http://schemas.microsoft.com/office/drawing/2014/main" id="{A4858312-12AD-472C-896D-2A7EF5A296F5}"/>
              </a:ext>
            </a:extLst>
          </p:cNvPr>
          <p:cNvSpPr>
            <a:spLocks noGrp="1"/>
          </p:cNvSpPr>
          <p:nvPr>
            <p:ph idx="1"/>
          </p:nvPr>
        </p:nvSpPr>
        <p:spPr>
          <a:xfrm>
            <a:off x="838200" y="1690687"/>
            <a:ext cx="10515600" cy="4486275"/>
          </a:xfrm>
        </p:spPr>
        <p:txBody>
          <a:bodyPr>
            <a:normAutofit/>
          </a:bodyPr>
          <a:lstStyle/>
          <a:p>
            <a:pPr marL="0" indent="0">
              <a:buNone/>
            </a:pPr>
            <a:r>
              <a:rPr lang="tr-TR" sz="2400"/>
              <a:t>Verilen türkiye haritasında iller arasındaki mesafeleri kuş uçuşu ile gitmek istersek bu durumda bütün illeri dolaşan en kısa yolu aşağıdaki şekilde görüyoruz: </a:t>
            </a:r>
          </a:p>
        </p:txBody>
      </p:sp>
      <p:sp>
        <p:nvSpPr>
          <p:cNvPr id="4" name="Veri Yer Tutucusu 3">
            <a:extLst>
              <a:ext uri="{FF2B5EF4-FFF2-40B4-BE49-F238E27FC236}">
                <a16:creationId xmlns:a16="http://schemas.microsoft.com/office/drawing/2014/main" id="{B0E344C1-9354-49F4-B6F8-4FA9CDC4CC3E}"/>
              </a:ext>
            </a:extLst>
          </p:cNvPr>
          <p:cNvSpPr>
            <a:spLocks noGrp="1"/>
          </p:cNvSpPr>
          <p:nvPr>
            <p:ph type="dt" sz="half" idx="10"/>
          </p:nvPr>
        </p:nvSpPr>
        <p:spPr/>
        <p:txBody>
          <a:bodyPr/>
          <a:lstStyle/>
          <a:p>
            <a:r>
              <a:rPr lang="tr-TR">
                <a:solidFill>
                  <a:prstClr val="black">
                    <a:tint val="75000"/>
                  </a:prstClr>
                </a:solidFill>
              </a:rPr>
              <a:t>22.04.2020</a:t>
            </a:r>
          </a:p>
        </p:txBody>
      </p:sp>
      <p:sp>
        <p:nvSpPr>
          <p:cNvPr id="5" name="Slayt Numarası Yer Tutucusu 4">
            <a:extLst>
              <a:ext uri="{FF2B5EF4-FFF2-40B4-BE49-F238E27FC236}">
                <a16:creationId xmlns:a16="http://schemas.microsoft.com/office/drawing/2014/main" id="{9EB57D29-B7F9-4F46-8B01-02D6BC2EF944}"/>
              </a:ext>
            </a:extLst>
          </p:cNvPr>
          <p:cNvSpPr>
            <a:spLocks noGrp="1"/>
          </p:cNvSpPr>
          <p:nvPr>
            <p:ph type="sldNum" sz="quarter" idx="12"/>
          </p:nvPr>
        </p:nvSpPr>
        <p:spPr/>
        <p:txBody>
          <a:bodyPr/>
          <a:lstStyle/>
          <a:p>
            <a:fld id="{E2A003FA-36C5-4652-A663-FEAE40221195}" type="slidenum">
              <a:rPr lang="tr-TR" smtClean="0">
                <a:solidFill>
                  <a:prstClr val="black">
                    <a:tint val="75000"/>
                  </a:prstClr>
                </a:solidFill>
              </a:rPr>
              <a:pPr/>
              <a:t>8</a:t>
            </a:fld>
            <a:endParaRPr lang="tr-TR">
              <a:solidFill>
                <a:prstClr val="black">
                  <a:tint val="75000"/>
                </a:prstClr>
              </a:solidFill>
            </a:endParaRPr>
          </a:p>
        </p:txBody>
      </p:sp>
      <p:pic>
        <p:nvPicPr>
          <p:cNvPr id="6" name="Resim 5">
            <a:extLst>
              <a:ext uri="{FF2B5EF4-FFF2-40B4-BE49-F238E27FC236}">
                <a16:creationId xmlns:a16="http://schemas.microsoft.com/office/drawing/2014/main" id="{D77549F8-70A1-4468-8935-323EF9F8CA88}"/>
              </a:ext>
            </a:extLst>
          </p:cNvPr>
          <p:cNvPicPr>
            <a:picLocks noChangeAspect="1"/>
          </p:cNvPicPr>
          <p:nvPr/>
        </p:nvPicPr>
        <p:blipFill>
          <a:blip r:embed="rId2"/>
          <a:stretch>
            <a:fillRect/>
          </a:stretch>
        </p:blipFill>
        <p:spPr>
          <a:xfrm>
            <a:off x="838200" y="2608289"/>
            <a:ext cx="10209551" cy="3748061"/>
          </a:xfrm>
          <a:prstGeom prst="rect">
            <a:avLst/>
          </a:prstGeom>
        </p:spPr>
      </p:pic>
    </p:spTree>
    <p:extLst>
      <p:ext uri="{BB962C8B-B14F-4D97-AF65-F5344CB8AC3E}">
        <p14:creationId xmlns:p14="http://schemas.microsoft.com/office/powerpoint/2010/main" val="30636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764258-E025-4FB8-A577-9CE322BE1F4C}"/>
              </a:ext>
            </a:extLst>
          </p:cNvPr>
          <p:cNvSpPr>
            <a:spLocks noGrp="1"/>
          </p:cNvSpPr>
          <p:nvPr>
            <p:ph type="title"/>
          </p:nvPr>
        </p:nvSpPr>
        <p:spPr>
          <a:xfrm>
            <a:off x="1004340" y="365125"/>
            <a:ext cx="10349459" cy="1325563"/>
          </a:xfrm>
        </p:spPr>
        <p:txBody>
          <a:bodyPr>
            <a:normAutofit/>
          </a:bodyPr>
          <a:lstStyle/>
          <a:p>
            <a:r>
              <a:rPr lang="en-US" sz="2000" b="1"/>
              <a:t>Tepe Tırmanma Algoritması </a:t>
            </a:r>
            <a:br>
              <a:rPr lang="en-US" sz="2000" b="1"/>
            </a:br>
            <a:r>
              <a:rPr lang="en-US" sz="2000" b="1"/>
              <a:t>(Hill-Climbing Search – HCS)</a:t>
            </a:r>
            <a:br>
              <a:rPr lang="tr-TR" sz="2000" b="1"/>
            </a:br>
            <a:r>
              <a:rPr lang="tr-TR" sz="2000" b="1">
                <a:solidFill>
                  <a:srgbClr val="0070C0"/>
                </a:solidFill>
              </a:rPr>
              <a:t>Gezgin satıcı Problemi (Traveling Salesman Problem)</a:t>
            </a:r>
            <a:endParaRPr lang="tr-TR" sz="2000"/>
          </a:p>
        </p:txBody>
      </p:sp>
      <p:sp>
        <p:nvSpPr>
          <p:cNvPr id="3" name="İçerik Yer Tutucusu 2">
            <a:extLst>
              <a:ext uri="{FF2B5EF4-FFF2-40B4-BE49-F238E27FC236}">
                <a16:creationId xmlns:a16="http://schemas.microsoft.com/office/drawing/2014/main" id="{CB8FF1DD-B035-4DA0-9251-CE23C35E46C7}"/>
              </a:ext>
            </a:extLst>
          </p:cNvPr>
          <p:cNvSpPr>
            <a:spLocks noGrp="1"/>
          </p:cNvSpPr>
          <p:nvPr>
            <p:ph idx="1"/>
          </p:nvPr>
        </p:nvSpPr>
        <p:spPr>
          <a:xfrm>
            <a:off x="838200" y="1690688"/>
            <a:ext cx="10515600" cy="3690781"/>
          </a:xfrm>
        </p:spPr>
        <p:txBody>
          <a:bodyPr>
            <a:normAutofit/>
          </a:bodyPr>
          <a:lstStyle/>
          <a:p>
            <a:pPr marL="0" indent="0">
              <a:buNone/>
            </a:pPr>
            <a:r>
              <a:rPr lang="tr-TR" sz="2400"/>
              <a:t>   Haritada bütün noktaları dolaşan en kısa yol bulmak için kullanılabilecek  iki yol :</a:t>
            </a:r>
          </a:p>
          <a:p>
            <a:pPr>
              <a:buFont typeface="Wingdings" panose="05000000000000000000" pitchFamily="2" charset="2"/>
              <a:buChar char="§"/>
            </a:pPr>
            <a:r>
              <a:rPr lang="tr-TR" sz="2400" b="1"/>
              <a:t>Açgözülü yaklaşımı (greedy approach): </a:t>
            </a:r>
            <a:r>
              <a:rPr lang="tr-TR" sz="2400"/>
              <a:t>Bu yaklaşımda başlangıç olarak seçilen herhangi bir şehire en yakın mesafedeki diğer şehir seçilir ve gezi listesine eklenir. Bu şekilde bütün şehirler gezi listesine eklenene kadar hep en son eklenen şehre en yakın şehir seçilir.</a:t>
            </a:r>
          </a:p>
          <a:p>
            <a:pPr>
              <a:buFont typeface="Wingdings" panose="05000000000000000000" pitchFamily="2" charset="2"/>
              <a:buChar char="§"/>
            </a:pPr>
            <a:r>
              <a:rPr lang="tr-TR" sz="2400" b="1"/>
              <a:t>Enküçük artış yöntemi (Smallest increase): </a:t>
            </a:r>
            <a:r>
              <a:rPr lang="tr-TR" sz="2400"/>
              <a:t>Burada toplam gezilecek mesafe her seferinde yeniden hesaplanmakta ve alternatiflerden hangisi eklenirse toplam gezi mesafesi en az olur diye sorglunarak yeni şehirler eklenmektedir. </a:t>
            </a:r>
          </a:p>
        </p:txBody>
      </p:sp>
      <p:sp>
        <p:nvSpPr>
          <p:cNvPr id="4" name="Veri Yer Tutucusu 3">
            <a:extLst>
              <a:ext uri="{FF2B5EF4-FFF2-40B4-BE49-F238E27FC236}">
                <a16:creationId xmlns:a16="http://schemas.microsoft.com/office/drawing/2014/main" id="{6AA17FC0-6745-44AE-A594-5276A5D7BC5E}"/>
              </a:ext>
            </a:extLst>
          </p:cNvPr>
          <p:cNvSpPr>
            <a:spLocks noGrp="1"/>
          </p:cNvSpPr>
          <p:nvPr>
            <p:ph type="dt" sz="half" idx="10"/>
          </p:nvPr>
        </p:nvSpPr>
        <p:spPr/>
        <p:txBody>
          <a:bodyPr/>
          <a:lstStyle/>
          <a:p>
            <a:r>
              <a:rPr lang="tr-TR">
                <a:solidFill>
                  <a:prstClr val="black">
                    <a:tint val="75000"/>
                  </a:prstClr>
                </a:solidFill>
              </a:rPr>
              <a:t>22.04.2020</a:t>
            </a:r>
          </a:p>
        </p:txBody>
      </p:sp>
      <p:sp>
        <p:nvSpPr>
          <p:cNvPr id="5" name="Slayt Numarası Yer Tutucusu 4">
            <a:extLst>
              <a:ext uri="{FF2B5EF4-FFF2-40B4-BE49-F238E27FC236}">
                <a16:creationId xmlns:a16="http://schemas.microsoft.com/office/drawing/2014/main" id="{271C1943-D648-4616-991B-136BCB2B6070}"/>
              </a:ext>
            </a:extLst>
          </p:cNvPr>
          <p:cNvSpPr>
            <a:spLocks noGrp="1"/>
          </p:cNvSpPr>
          <p:nvPr>
            <p:ph type="sldNum" sz="quarter" idx="12"/>
          </p:nvPr>
        </p:nvSpPr>
        <p:spPr/>
        <p:txBody>
          <a:bodyPr/>
          <a:lstStyle/>
          <a:p>
            <a:fld id="{E2A003FA-36C5-4652-A663-FEAE40221195}" type="slidenum">
              <a:rPr lang="tr-TR" smtClean="0">
                <a:solidFill>
                  <a:prstClr val="black">
                    <a:tint val="75000"/>
                  </a:prstClr>
                </a:solidFill>
              </a:rPr>
              <a:pPr/>
              <a:t>9</a:t>
            </a:fld>
            <a:endParaRPr lang="tr-TR">
              <a:solidFill>
                <a:prstClr val="black">
                  <a:tint val="75000"/>
                </a:prstClr>
              </a:solidFill>
            </a:endParaRPr>
          </a:p>
        </p:txBody>
      </p:sp>
    </p:spTree>
    <p:extLst>
      <p:ext uri="{BB962C8B-B14F-4D97-AF65-F5344CB8AC3E}">
        <p14:creationId xmlns:p14="http://schemas.microsoft.com/office/powerpoint/2010/main" val="428340540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2180</Words>
  <Application>Microsoft Office PowerPoint</Application>
  <PresentationFormat>Geniş ekran</PresentationFormat>
  <Paragraphs>229</Paragraphs>
  <Slides>24</Slides>
  <Notes>2</Notes>
  <HiddenSlides>0</HiddenSlides>
  <MMClips>0</MMClips>
  <ScaleCrop>false</ScaleCrop>
  <HeadingPairs>
    <vt:vector size="6" baseType="variant">
      <vt:variant>
        <vt:lpstr>Kullanılan Yazı Tipleri</vt:lpstr>
      </vt:variant>
      <vt:variant>
        <vt:i4>6</vt:i4>
      </vt:variant>
      <vt:variant>
        <vt:lpstr>Tema</vt:lpstr>
      </vt:variant>
      <vt:variant>
        <vt:i4>2</vt:i4>
      </vt:variant>
      <vt:variant>
        <vt:lpstr>Slayt Başlıkları</vt:lpstr>
      </vt:variant>
      <vt:variant>
        <vt:i4>24</vt:i4>
      </vt:variant>
    </vt:vector>
  </HeadingPairs>
  <TitlesOfParts>
    <vt:vector size="32" baseType="lpstr">
      <vt:lpstr>Arial</vt:lpstr>
      <vt:lpstr>Calibri</vt:lpstr>
      <vt:lpstr>Calibri Light</vt:lpstr>
      <vt:lpstr>Comic Sans MS Tur</vt:lpstr>
      <vt:lpstr>Times New Roman</vt:lpstr>
      <vt:lpstr>Wingdings</vt:lpstr>
      <vt:lpstr>Office Teması</vt:lpstr>
      <vt:lpstr>1_Office Teması</vt:lpstr>
      <vt:lpstr>  Yapay Zeka BSM310 Tepe Tırmanma Algoritması Hill-Climbing Search – HCS  Hazırlayanlar B191200702 – Fatemeh FARSHIDKIA  G171210026 – İrem YALÇIN  G171210058 Ertuğrul KARABABA    </vt:lpstr>
      <vt:lpstr>Tepe Tırmanma Algoritması  (Hill-Climbing Search – HCS) </vt:lpstr>
      <vt:lpstr>Tepe Tırmanma Algoritması  (Hill-Climbing Search – HCS) </vt:lpstr>
      <vt:lpstr>Tepe Tırmanma Algoritması  (Hill-Climbing Search – HCS) Tepe Tırmanma Algoritmasının özellikleri </vt:lpstr>
      <vt:lpstr>   Tepe Tırmanma Algoritması  (Hill-Climbing Search – HCS)  Tepe Tırmanma Algoritmasının Temel özellikleri</vt:lpstr>
      <vt:lpstr>Tepe Tırmanma Algoritması  (Hill-Climbing Search – HCS)  Bir Örnek</vt:lpstr>
      <vt:lpstr>Tepe Tırmanma Algoritması   (Hill-Climbing Search – HCS) Seyahat Satıcısı Problemi</vt:lpstr>
      <vt:lpstr>Tepe Tırmanma Algoritması  (Hill-Climbing Search – HCS)  Gezgin Satıcı Problemi (Traveling Salesman Problem)  </vt:lpstr>
      <vt:lpstr>Tepe Tırmanma Algoritması  (Hill-Climbing Search – HCS) Gezgin satıcı Problemi (Traveling Salesman Problem)</vt:lpstr>
      <vt:lpstr>Tepe Tırmanma Algoritması  (Hill-Climbing Search – HCS) Tepe Tırmanışı için Durum-Uzay Diyagramı</vt:lpstr>
      <vt:lpstr>Tepe Tırmanma Algoritması  (Hill-Climbing Search – HCS)  Eyalet uzay manzarasındaki bölgelerın açıklaması </vt:lpstr>
      <vt:lpstr> Tepe Tırmanma Algoritması  (Hill-Climbing Search – HCS)    Temel olarak bir grafikte rastgele seçilen bir nokta için 3 farklı ihtimal bulunmaktadır:</vt:lpstr>
      <vt:lpstr>Tepe Tırmanma Algoritması  (Hill-Climbing Search – HCS) </vt:lpstr>
      <vt:lpstr>Tepe Tırmanma Algoritması  (Hill-Climbing Search – HCS)  pseudocode  </vt:lpstr>
      <vt:lpstr>Tepe Tırmanma Algoritması  (Hill-Climbing Search – HCS)  Tepe Tırmanma Algoritması için Riskler  </vt:lpstr>
      <vt:lpstr>   Tepe TırmanmaAlgoritması  (Hill-Climbing Search – HCS) Tepe Tırmanma Algoritması için Riskler  </vt:lpstr>
      <vt:lpstr>Tepe TırmanmaAlgoritması  (Hill-Climbing Search – HCS) </vt:lpstr>
      <vt:lpstr>Tepe TırmanmaAlgoritması  (Hill-Climbing Search – HCS)   Tepe Tırmanma Algoritması için Riskler  </vt:lpstr>
      <vt:lpstr>Tepe TırmanmaAlgoritması  (Hill-Climbing Search – HCS)   Tepe Tırmanma Algoritması Türleri  (Algoritmayı iyileştirmek üzere yapılan modifikasyonlar) </vt:lpstr>
      <vt:lpstr>Tepe TırmanmaAlgoritması  (Hill-Climbing Search – HCS) Algoritmaya Yapılan Modifikasyonlar </vt:lpstr>
      <vt:lpstr>Tepe TırmanmaAlgoritması  (Hill-Climbing Search – HCS) Algoritmaya Yapılan Modifikasyonlar </vt:lpstr>
      <vt:lpstr>Algoritmaya Yapılan Modifikasyonlar  Stokastik Tepe Tırmanma </vt:lpstr>
      <vt:lpstr>Algoritmaya Yapılan Modifikasyonlar  Stokastik tepe tırmanma (örnek)</vt:lpstr>
      <vt:lpstr> Daha iyi sonuçlar için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Yapay Zeka BSM310 Tepe Tırmanma Algoritması Hill-Climbing Search – HCS  Hazırlayanlar B191200702 – Fatemeh FARSHIDKIA  G171210026 – İrem YALÇIN  G171210058 Ertuğrul KARABABA    </dc:title>
  <dc:creator>MEHTAP BERBER</dc:creator>
  <cp:lastModifiedBy>MEHTAP BERBER</cp:lastModifiedBy>
  <cp:revision>39</cp:revision>
  <dcterms:created xsi:type="dcterms:W3CDTF">2020-04-24T18:52:01Z</dcterms:created>
  <dcterms:modified xsi:type="dcterms:W3CDTF">2020-04-24T22:00:20Z</dcterms:modified>
</cp:coreProperties>
</file>