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kaggle.com/xvivancos/tutorial-knn-in-the-iris-data-set" TargetMode="External"/><Relationship Id="rId3" Type="http://schemas.openxmlformats.org/officeDocument/2006/relationships/hyperlink" Target="https://towardsdatascience.com/machine-learning-basics-with-the-k-nearest-neighbors-algorithm-6a6e71d01761" TargetMode="External"/><Relationship Id="rId4" Type="http://schemas.openxmlformats.org/officeDocument/2006/relationships/hyperlink" Target="https://www.quora.com/" TargetMode="External"/><Relationship Id="rId5" Type="http://schemas.openxmlformats.org/officeDocument/2006/relationships/hyperlink" Target="https://en.wikipedia.org/wiki/Iris_virginica" TargetMode="External"/><Relationship Id="rId6" Type="http://schemas.openxmlformats.org/officeDocument/2006/relationships/hyperlink" Target="https://pythonprogramming.net/programming-k-nearest-neighbors-machine-learning-tutorial/" TargetMode="External"/><Relationship Id="rId7" Type="http://schemas.openxmlformats.org/officeDocument/2006/relationships/hyperlink" Target="https://stackoverflow.com/questions/11568897/value-of-k-in-k-nearest-neighbor-algorithm" TargetMode="External"/><Relationship Id="rId8" Type="http://schemas.openxmlformats.org/officeDocument/2006/relationships/hyperlink" Target="https://www.quora.com/How-can-I-choose-the-best-K-in-KNN-K-nearest-neighbour-classification?share=1" TargetMode="External"/><Relationship Id="rId9" Type="http://schemas.openxmlformats.org/officeDocument/2006/relationships/hyperlink" Target="https://qiita.com/yshi12/items/26771139672d40a0be32" TargetMode="External"/><Relationship Id="rId10" Type="http://schemas.openxmlformats.org/officeDocument/2006/relationships/hyperlink" Target="http://bilgisayarkavramlari.sadievrenseker.com/2008/11/17/knn-k-nearest-neighborhood-en-yakin-k-komsu/" TargetMode="External"/><Relationship Id="rId11" Type="http://schemas.openxmlformats.org/officeDocument/2006/relationships/hyperlink" Target="https://medium.com/@k.ulgen90/makine-%C3%B6%C4%9Frenimi-b%C3%B6l%C3%BCm-2-6d6d120a18e1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K - NEAREST NEIGHBOR ALGORITHM"/>
          <p:cNvSpPr txBox="1"/>
          <p:nvPr>
            <p:ph type="title"/>
          </p:nvPr>
        </p:nvSpPr>
        <p:spPr>
          <a:xfrm>
            <a:off x="1270000" y="6148308"/>
            <a:ext cx="10464800" cy="1422401"/>
          </a:xfrm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K - NEAREST NEIGHBOR ALGORITHM</a:t>
            </a:r>
          </a:p>
        </p:txBody>
      </p:sp>
      <p:sp>
        <p:nvSpPr>
          <p:cNvPr id="120" name="Yapay Zeka Dersi Proje Sunumu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Yapay Zeka Dersi Proje Sunumu</a:t>
            </a:r>
          </a:p>
        </p:txBody>
      </p:sp>
      <p:pic>
        <p:nvPicPr>
          <p:cNvPr id="121" name="title.png" descr="tit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6815" y="790119"/>
            <a:ext cx="8651170" cy="5684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K Değerinin Önem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 Değerinin Önemi</a:t>
            </a:r>
          </a:p>
        </p:txBody>
      </p:sp>
      <p:sp>
        <p:nvSpPr>
          <p:cNvPr id="153" name="K değerinin önemini bir örnek ile göstermek gerekirse, şekilde de görüldüğü üzere…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 değerinin önemini bir örnek ile göstermek gerekirse, şekilde de görüldüğü üzere…</a:t>
            </a:r>
          </a:p>
          <a:p>
            <a:pPr/>
            <a:r>
              <a:t> K = 3 seçilirse yıldız B grubuna,</a:t>
            </a:r>
          </a:p>
          <a:p>
            <a:pPr/>
            <a:r>
              <a:t> K = 6 seçilirse de yıldız A grubuna dahil olacaktır.</a:t>
            </a:r>
          </a:p>
        </p:txBody>
      </p:sp>
      <p:pic>
        <p:nvPicPr>
          <p:cNvPr id="154" name="k value.png" descr="k va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0145" y="3729566"/>
            <a:ext cx="5770310" cy="4322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KNN UYGULAMALARI - ÖRN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KNN UYGULAMALARI - ÖRNEK</a:t>
            </a:r>
          </a:p>
        </p:txBody>
      </p:sp>
      <p:sp>
        <p:nvSpPr>
          <p:cNvPr id="157" name="Elimizde kümeleyebileceğimiz verilerin olması gerektiğinden örnek bir veri seti olarak bitki türlerinden 3 tanesini alalım.…"/>
          <p:cNvSpPr txBox="1"/>
          <p:nvPr>
            <p:ph type="body" idx="1"/>
          </p:nvPr>
        </p:nvSpPr>
        <p:spPr>
          <a:xfrm>
            <a:off x="952500" y="2150533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Elimizde kümeleyebileceğimiz verilerin olması gerektiğinden örnek bir veri seti olarak bitki türlerinden 3 tanesini alalım.  </a:t>
            </a:r>
          </a:p>
          <a:p>
            <a:pPr/>
            <a:r>
              <a:t>Bu bitkilerde çanak yaprakları ( sepal ) ve taç yaprakları ( petal ) bulunmaktadır. </a:t>
            </a:r>
          </a:p>
          <a:p>
            <a:pPr/>
            <a:r>
              <a:t>KNN algoritması ile bu özellikleri göz önünde bulundurarak bir kümeleme işlemi yapmayı hedefliyoruz.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NN UYGULAMAS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KNN UYGULAMASI</a:t>
            </a:r>
          </a:p>
        </p:txBody>
      </p:sp>
      <p:sp>
        <p:nvSpPr>
          <p:cNvPr id="160" name="Kümeleme işlemini yapmadan önce ekteki resime baktığımızda algoritmamızın nasıl işleyeceği hakkında bir fikir sahibi olabiliriz.…"/>
          <p:cNvSpPr txBox="1"/>
          <p:nvPr>
            <p:ph type="body" sz="half" idx="1"/>
          </p:nvPr>
        </p:nvSpPr>
        <p:spPr>
          <a:xfrm>
            <a:off x="884766" y="2133600"/>
            <a:ext cx="11828433" cy="2908564"/>
          </a:xfrm>
          <a:prstGeom prst="rect">
            <a:avLst/>
          </a:prstGeom>
        </p:spPr>
        <p:txBody>
          <a:bodyPr/>
          <a:lstStyle/>
          <a:p>
            <a:pPr/>
            <a:r>
              <a:t>Kümeleme işlemini yapmadan önce ekteki resime baktığımızda algoritmamızın nasıl işleyeceği hakkında bir fikir sahibi olabiliriz.</a:t>
            </a:r>
          </a:p>
          <a:p>
            <a:pPr/>
            <a:r>
              <a:t>Bu veri setinde algoritmamızdan çanak ( sepal )ve taç ( petal ) yapraklarının uzunluk ve genişlik değerlerine göre bir kümeleme işlemi yapmasını istedik.</a:t>
            </a:r>
          </a:p>
        </p:txBody>
      </p:sp>
      <p:pic>
        <p:nvPicPr>
          <p:cNvPr id="161" name="iris-dataset.png" descr="iris-datas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4789" y="5097729"/>
            <a:ext cx="5893749" cy="4209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NN UYGULAMASI DEVAM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KNN UYGULAMASI DEVAMI</a:t>
            </a:r>
          </a:p>
        </p:txBody>
      </p:sp>
      <p:sp>
        <p:nvSpPr>
          <p:cNvPr id="164" name="Her renk bir türü temsil etmekte.…"/>
          <p:cNvSpPr txBox="1"/>
          <p:nvPr>
            <p:ph type="body" sz="half" idx="1"/>
          </p:nvPr>
        </p:nvSpPr>
        <p:spPr>
          <a:xfrm>
            <a:off x="952500" y="2575800"/>
            <a:ext cx="11099800" cy="2910908"/>
          </a:xfrm>
          <a:prstGeom prst="rect">
            <a:avLst/>
          </a:prstGeom>
        </p:spPr>
        <p:txBody>
          <a:bodyPr/>
          <a:lstStyle/>
          <a:p>
            <a:pPr marL="253745" indent="-253745" defTabSz="432308">
              <a:spcBef>
                <a:spcPts val="2300"/>
              </a:spcBef>
              <a:defRPr sz="2072"/>
            </a:pPr>
            <a:r>
              <a:t>Her renk bir türü temsil etmekte.</a:t>
            </a:r>
          </a:p>
          <a:p>
            <a:pPr marL="253745" indent="-253745" defTabSz="432308">
              <a:spcBef>
                <a:spcPts val="2300"/>
              </a:spcBef>
              <a:defRPr sz="2072"/>
            </a:pPr>
            <a:r>
              <a:t>Görüldüğü üzere türlerin yaprakları arasında gözle görülür uzunluk ve genişlik farkları bulunmaktadır. </a:t>
            </a:r>
          </a:p>
          <a:p>
            <a:pPr marL="253745" indent="-253745" defTabSz="432308">
              <a:spcBef>
                <a:spcPts val="2300"/>
              </a:spcBef>
              <a:defRPr sz="2072"/>
            </a:pPr>
            <a:r>
              <a:t>Algoritmamız bu farkları kullanarak en optimum kümeleme işlemini yapmaya çalışacaktır.</a:t>
            </a:r>
          </a:p>
          <a:p>
            <a:pPr marL="253745" indent="-253745" defTabSz="432308">
              <a:spcBef>
                <a:spcPts val="2300"/>
              </a:spcBef>
              <a:defRPr sz="2072"/>
            </a:pPr>
            <a:r>
              <a:t>İncelemek amaçlı, yeşil ve mavi türler arasında bir değeri algoritmamıza sorgulattığımızda bize yanlış bilgi döndürme ihtimali de vardır.</a:t>
            </a:r>
          </a:p>
        </p:txBody>
      </p:sp>
      <p:pic>
        <p:nvPicPr>
          <p:cNvPr id="165" name="Screen Shot 2020-04-12 at 16.29.26.png" descr="Screen Shot 2020-04-12 at 16.29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528" y="6028794"/>
            <a:ext cx="10105744" cy="2726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NN UYGULAMASI DEVAM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KNN UYGULAMASI DEVAMI</a:t>
            </a:r>
          </a:p>
        </p:txBody>
      </p:sp>
      <p:sp>
        <p:nvSpPr>
          <p:cNvPr id="168" name="Ama yeşil ve kırmızı arasında neredeyse algoritmamıza tamamen güvenebileceğimiz görülmektedir. Belki de bu algoritmayı sadece bu iki tür arasında kullanmamız daha mantıklıdır.…"/>
          <p:cNvSpPr txBox="1"/>
          <p:nvPr>
            <p:ph type="body" sz="half" idx="1"/>
          </p:nvPr>
        </p:nvSpPr>
        <p:spPr>
          <a:xfrm>
            <a:off x="952500" y="2590800"/>
            <a:ext cx="11099800" cy="2726947"/>
          </a:xfrm>
          <a:prstGeom prst="rect">
            <a:avLst/>
          </a:prstGeom>
        </p:spPr>
        <p:txBody>
          <a:bodyPr/>
          <a:lstStyle/>
          <a:p>
            <a:pPr marL="301752" indent="-301752" defTabSz="514095">
              <a:spcBef>
                <a:spcPts val="2800"/>
              </a:spcBef>
              <a:defRPr sz="2464"/>
            </a:pPr>
            <a:r>
              <a:t>Ama yeşil ve kırmızı arasında neredeyse algoritmamıza tamamen güvenebileceğimiz görülmektedir. Belki de bu algoritmayı sadece bu iki tür arasında kullanmamız daha mantıklıdır.</a:t>
            </a:r>
          </a:p>
          <a:p>
            <a:pPr marL="301752" indent="-301752" defTabSz="514095">
              <a:spcBef>
                <a:spcPts val="2800"/>
              </a:spcBef>
              <a:defRPr sz="2464"/>
            </a:pPr>
            <a:r>
              <a:t>Algoritmamızın uygulanması kolay olsa da  kullanımı pek yaygın değildir, çünkü günümüzde çok büyük veriler üzerinde daha kapsamlı işlemler yapabilen algoritmalar geliştirilmiş ve birçok alana yayılmıştır.</a:t>
            </a:r>
          </a:p>
        </p:txBody>
      </p:sp>
      <p:pic>
        <p:nvPicPr>
          <p:cNvPr id="169" name="Screen Shot 2020-04-12 at 16.29.26.png" descr="Screen Shot 2020-04-12 at 16.29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9531" y="6163791"/>
            <a:ext cx="10105744" cy="2726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rtıları ( +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Artıları ( + )</a:t>
            </a:r>
          </a:p>
        </p:txBody>
      </p:sp>
      <p:sp>
        <p:nvSpPr>
          <p:cNvPr id="172" name="Öğrenmesi ve entegre etmesi çok kolaydır.…"/>
          <p:cNvSpPr txBox="1"/>
          <p:nvPr>
            <p:ph type="body" idx="1"/>
          </p:nvPr>
        </p:nvSpPr>
        <p:spPr>
          <a:xfrm>
            <a:off x="952500" y="22352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  Öğrenmesi ve entegre etmesi çok kolaydır. </a:t>
            </a:r>
          </a:p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 Tembel algoritma olarak bilinmesine rağmen hiçbir öğrenme parametresi ve ön işlem istemez. </a:t>
            </a:r>
          </a:p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 Daha öncesinde bir eğitim gerekmediğinden, kolay veri ekleme yapılabilmektedir. </a:t>
            </a:r>
            <a:r>
              <a:rPr sz="1200"/>
              <a:t> </a:t>
            </a:r>
          </a:p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Mesafe bazlı işlem yaptığından öklit gibi basit matematik bilgisi algoritmayı anlamak için yeterli olacaktır.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KSİLERİ ( -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EKSİLERİ ( - )</a:t>
            </a:r>
          </a:p>
        </p:txBody>
      </p:sp>
      <p:sp>
        <p:nvSpPr>
          <p:cNvPr id="175" name="Algoritmamız çok boyutlu veri setleri ile çalışmakta zorlanır çünkü veriler arası mesafelerdeki dengesizlik kümeleme ve seçim yapma aşamalarında kararsızlık ve yanlış değerlendirmeye sebep olacaktır.…"/>
          <p:cNvSpPr txBox="1"/>
          <p:nvPr>
            <p:ph type="body" idx="1"/>
          </p:nvPr>
        </p:nvSpPr>
        <p:spPr>
          <a:xfrm>
            <a:off x="952500" y="2167466"/>
            <a:ext cx="11099800" cy="6286501"/>
          </a:xfrm>
          <a:prstGeom prst="rect">
            <a:avLst/>
          </a:prstGeom>
        </p:spPr>
        <p:txBody>
          <a:bodyPr/>
          <a:lstStyle/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  Algoritmamız çok boyutlu veri setleri ile çalışmakta zorlanır çünkü veriler arası mesafelerdeki dengesizlik kümeleme ve seçim yapma aşamalarında kararsızlık ve yanlış değerlendirmeye sebep olacaktır. </a:t>
            </a:r>
          </a:p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 Tüm veriyi hafızada saklaması gerektiğinden büyük yer kaplar ve hafıza sıkıntısı yaratır. </a:t>
            </a:r>
          </a:p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Büyük verilerde tüm veriyi tarama gereği duyabileceğinden doğru noktayı ve kümeyi bulması zaman alabilmektedir.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ttps://www.kaggle.com/xvivancos/tutorial-knn-in-the-iris-data-set…"/>
          <p:cNvSpPr txBox="1"/>
          <p:nvPr>
            <p:ph type="body" idx="1"/>
          </p:nvPr>
        </p:nvSpPr>
        <p:spPr>
          <a:xfrm>
            <a:off x="952500" y="1659994"/>
            <a:ext cx="11099800" cy="7213601"/>
          </a:xfrm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2500"/>
              </a:spcBef>
              <a:defRPr sz="1920"/>
            </a:pPr>
            <a:r>
              <a:rPr>
                <a:hlinkClick r:id="rId2" invalidUrl="" action="" tgtFrame="" tooltip="" history="1" highlightClick="0" endSnd="0"/>
              </a:rPr>
              <a:t>https://www.kaggle.com/xvivancos/tutorial-knn-in-the-iris-data-set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 </a:t>
            </a:r>
            <a:r>
              <a:rPr>
                <a:hlinkClick r:id="rId3" invalidUrl="" action="" tgtFrame="" tooltip="" history="1" highlightClick="0" endSnd="0"/>
              </a:rPr>
              <a:t>https://towardsdatascience.com/machine-learning-basics-with-the-k-nearest-neighbors-algorithm-6a6e71d01761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 </a:t>
            </a:r>
            <a:r>
              <a:rPr>
                <a:hlinkClick r:id="rId4" invalidUrl="" action="" tgtFrame="" tooltip="" history="1" highlightClick="0" endSnd="0"/>
              </a:rPr>
              <a:t>https://www.quora.com/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 </a:t>
            </a:r>
            <a:r>
              <a:rPr>
                <a:hlinkClick r:id="rId5" invalidUrl="" action="" tgtFrame="" tooltip="" history="1" highlightClick="0" endSnd="0"/>
              </a:rPr>
              <a:t>https://en.wikipedia.org/wiki/Iris_virginica</a:t>
            </a:r>
            <a:r>
              <a:t> 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 </a:t>
            </a:r>
            <a:r>
              <a:rPr>
                <a:hlinkClick r:id="rId6" invalidUrl="" action="" tgtFrame="" tooltip="" history="1" highlightClick="0" endSnd="0"/>
              </a:rPr>
              <a:t>https://pythonprogramming.net/programming-k-nearest-neighbors-machine-learning-tutorial/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  </a:t>
            </a:r>
            <a:r>
              <a:rPr>
                <a:uFill>
                  <a:solidFill>
                    <a:srgbClr val="4DD0E1"/>
                  </a:solidFill>
                </a:uFill>
                <a:hlinkClick r:id="rId7" invalidUrl="" action="" tgtFrame="" tooltip="" history="1" highlightClick="0" endSnd="0"/>
              </a:rPr>
              <a:t>https://stackoverflow.com/questions/11568897/value-of-k-in-k-nearest-neighbor-algorithm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 </a:t>
            </a:r>
            <a:r>
              <a:rPr>
                <a:uFill>
                  <a:solidFill>
                    <a:srgbClr val="4DD0E1"/>
                  </a:solidFill>
                </a:uFill>
                <a:hlinkClick r:id="rId8" invalidUrl="" action="" tgtFrame="" tooltip="" history="1" highlightClick="0" endSnd="0"/>
              </a:rPr>
              <a:t>https://www.quora.com/How-can-I-choose-the-best-K-in-KNN-K-nearest-neighbour-classification?share=1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 </a:t>
            </a:r>
            <a:r>
              <a:rPr>
                <a:uFill>
                  <a:solidFill>
                    <a:srgbClr val="4DD0E1"/>
                  </a:solidFill>
                </a:uFill>
                <a:hlinkClick r:id="rId9" invalidUrl="" action="" tgtFrame="" tooltip="" history="1" highlightClick="0" endSnd="0"/>
              </a:rPr>
              <a:t>https://qiita.com/yshi12/items/26771139672d40a0be32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 </a:t>
            </a:r>
            <a:r>
              <a:rPr>
                <a:uFill>
                  <a:solidFill>
                    <a:srgbClr val="58C1BA"/>
                  </a:solidFill>
                </a:uFill>
                <a:hlinkClick r:id="rId10" invalidUrl="" action="" tgtFrame="" tooltip="" history="1" highlightClick="0" endSnd="0"/>
              </a:rPr>
              <a:t>http://bilgisayarkavramlari.sadievrenseker.com/2008/11/17/knn-k-nearest-neighborhood-en-yakin-k-komsu/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 </a:t>
            </a:r>
            <a:r>
              <a:rPr>
                <a:uFill>
                  <a:solidFill>
                    <a:srgbClr val="58C1BA"/>
                  </a:solidFill>
                </a:uFill>
                <a:hlinkClick r:id="rId11" invalidUrl="" action="" tgtFrame="" tooltip="" history="1" highlightClick="0" endSnd="0"/>
              </a:rPr>
              <a:t>https://medium.com/@k.ulgen90/makine-%</a:t>
            </a:r>
            <a:r>
              <a:rPr>
                <a:uFill>
                  <a:solidFill>
                    <a:srgbClr val="58C1BA"/>
                  </a:solidFill>
                </a:uFill>
                <a:hlinkClick r:id="rId11" invalidUrl="" action="" tgtFrame="" tooltip="" history="1" highlightClick="0" endSnd="0"/>
              </a:rPr>
              <a:t>C3%B6%C4%9Frenimi-b%C3%B6l%C3%BCm-2-6d6d120a18e1</a:t>
            </a:r>
          </a:p>
        </p:txBody>
      </p:sp>
      <p:sp>
        <p:nvSpPr>
          <p:cNvPr id="178" name="KAYNAKÇA"/>
          <p:cNvSpPr txBox="1"/>
          <p:nvPr/>
        </p:nvSpPr>
        <p:spPr>
          <a:xfrm>
            <a:off x="5064848" y="520420"/>
            <a:ext cx="2875104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KAYNAKÇA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KNN NEDİR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KNN NEDİR ?</a:t>
            </a:r>
          </a:p>
        </p:txBody>
      </p:sp>
      <p:sp>
        <p:nvSpPr>
          <p:cNvPr id="124" name="KNN sınıflandırma ve regresyon algoritmaları arasında genellikle bellek tabanlı veya örnek tabanlı öğrenme olarak adlandırılır.  Bazen buna tembel öğrenme de denir.…"/>
          <p:cNvSpPr txBox="1"/>
          <p:nvPr>
            <p:ph type="body" sz="half" idx="1"/>
          </p:nvPr>
        </p:nvSpPr>
        <p:spPr>
          <a:xfrm>
            <a:off x="543619" y="2506133"/>
            <a:ext cx="11917562" cy="2680164"/>
          </a:xfrm>
          <a:prstGeom prst="rect">
            <a:avLst/>
          </a:prstGeom>
        </p:spPr>
        <p:txBody>
          <a:bodyPr/>
          <a:lstStyle/>
          <a:p>
            <a:pPr marL="308609" indent="-308609" defTabSz="525779">
              <a:spcBef>
                <a:spcPts val="2800"/>
              </a:spcBef>
              <a:defRPr sz="2520"/>
            </a:pPr>
            <a:r>
              <a:t>KNN sınıflandırma ve regresyon algoritmaları arasında genellikle bellek tabanlı veya örnek tabanlı öğrenme olarak adlandırılır.  Bazen buna tembel öğrenme de denir.</a:t>
            </a:r>
          </a:p>
          <a:p>
            <a:pPr marL="308609" indent="-308609" defTabSz="525779">
              <a:spcBef>
                <a:spcPts val="2800"/>
              </a:spcBef>
              <a:defRPr sz="2520"/>
            </a:pPr>
            <a:r>
              <a:t>Bu terimler KNN’nin ana fikrine karşılık gelir. Amaç eğitim veri setini ezberleyerek model oluşturmayı atlamak ve daha sonra bu verileri tahmin için kullanmaktır.</a:t>
            </a:r>
          </a:p>
        </p:txBody>
      </p:sp>
      <p:pic>
        <p:nvPicPr>
          <p:cNvPr id="125" name="Resim 3" descr="Resim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5296" y="5279429"/>
            <a:ext cx="8254208" cy="3877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KNN NASIL ÇALIŞIR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KNN NASIL ÇALIŞIR ? </a:t>
            </a:r>
          </a:p>
        </p:txBody>
      </p:sp>
      <p:sp>
        <p:nvSpPr>
          <p:cNvPr id="128" name="KNN algoritmaları çoğunluk oylama mekanizması kullanılır. Bir eğitim veri kümesinden veri toplar ve bu verileri daha sonra yeni kayıtlar için tahmin yapmak üzere kullanır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KNN algoritmaları çoğunluk oylama mekanizması kullanılır. Bir eğitim veri kümesinden veri toplar ve bu verileri daha sonra yeni kayıtlar için tahmin yapmak üzere kullanır.</a:t>
            </a:r>
          </a:p>
          <a:p>
            <a:pPr/>
            <a:r>
              <a:t>Her yeni kayıt için, eğitim verilerinin en yakın komşuları belirlenir. En yakın komşuların hedef niteliğinin değeri göz önünde bulundurularak yeni kayıt için bir tahmin yapılır.</a:t>
            </a:r>
          </a:p>
        </p:txBody>
      </p:sp>
      <p:pic>
        <p:nvPicPr>
          <p:cNvPr id="129" name="Resim 3" descr="Resim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4765" y="3469681"/>
            <a:ext cx="5701071" cy="4528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KNN NASIL ÇALIŞI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KNN NASIL ÇALIŞIR?</a:t>
            </a:r>
          </a:p>
        </p:txBody>
      </p:sp>
      <p:sp>
        <p:nvSpPr>
          <p:cNvPr id="132" name="Algoritma herhangi bir öğrenme veya eğitim aşaması içermemektedir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Algoritma herhangi bir öğrenme veya eğitim aşaması içermemektedir. </a:t>
            </a:r>
          </a:p>
          <a:p>
            <a:pPr/>
            <a:r>
              <a:t>Tüm veri setini alır, kümeler ve bu kümelerin arasında sınırlarını çizer.</a:t>
            </a:r>
          </a:p>
        </p:txBody>
      </p:sp>
      <p:pic>
        <p:nvPicPr>
          <p:cNvPr id="133" name="how_it_works.png" descr="how_it_work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4856" y="4526298"/>
            <a:ext cx="5549129" cy="2415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KNN NASIL ÇALIŞIR? DEVAM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KNN NASIL ÇALIŞIR? DEVAMI</a:t>
            </a:r>
          </a:p>
        </p:txBody>
      </p:sp>
      <p:sp>
        <p:nvSpPr>
          <p:cNvPr id="136" name="Daha sonra bir input değeri alır ve bu verinin kümelemiş olduğu veri setleri arasından hangisine ait olabileceğini bulmaya çalışır.  Bu aşamada belirlemiş olduğumuz “k” değeri devreye girer."/>
          <p:cNvSpPr txBox="1"/>
          <p:nvPr>
            <p:ph type="body" sz="half" idx="1"/>
          </p:nvPr>
        </p:nvSpPr>
        <p:spPr>
          <a:xfrm>
            <a:off x="1041400" y="2421466"/>
            <a:ext cx="5334000" cy="6286501"/>
          </a:xfrm>
          <a:prstGeom prst="rect">
            <a:avLst/>
          </a:prstGeom>
        </p:spPr>
        <p:txBody>
          <a:bodyPr/>
          <a:lstStyle/>
          <a:p>
            <a:pPr/>
            <a:r>
              <a:t>Daha sonra bir input değeri alır ve bu verinin kümelemiş olduğu veri setleri arasından hangisine ait olabileceğini bulmaya çalışır.  Bu aşamada belirlemiş olduğumuz “k” değeri devreye girer.</a:t>
            </a:r>
          </a:p>
        </p:txBody>
      </p:sp>
      <p:pic>
        <p:nvPicPr>
          <p:cNvPr id="137" name="knn_clustering.png" descr="knn_cluster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9414" y="3822700"/>
            <a:ext cx="4211772" cy="383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K parametresi seçme kriterler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 parametresi seçme kriterleri</a:t>
            </a:r>
          </a:p>
        </p:txBody>
      </p:sp>
      <p:sp>
        <p:nvSpPr>
          <p:cNvPr id="140" name="K değeri, gruplaştırma yapılacak elemana olan uzaklıkların küçükten büyüğe sıralanan listeden kaç tane eleman alınacağı bilgisidir. Dolayısı ile 3’e 3 gibi x’e x’lik bir durumla karşılaşılmaması için k değere tek sayı seçilmelidi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 değeri, gruplaştırma yapılacak elemana olan uzaklıkların küçükten büyüğe sıralanan listeden kaç tane eleman alınacağı bilgisidir. Dolayısı ile 3’e 3 gibi x’e x’lik bir durumla karşılaşılmaması için k değere tek sayı seçilmelidir.</a:t>
            </a:r>
          </a:p>
          <a:p>
            <a:pPr/>
            <a:r>
              <a:t>3’e 3 gibi durumlar iki sınıf arasında kararsızlığa yol açmaktadır.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K parametresi seçme kriterleri devam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 parametresi seçme kriterleri devamı</a:t>
            </a:r>
          </a:p>
        </p:txBody>
      </p:sp>
      <p:sp>
        <p:nvSpPr>
          <p:cNvPr id="143" name="K değeri sınıf sayısının bir çarpanı olmamalıdır. Örneğin elimizde 5 farklı sınıf var. Bu durumda k değerini 5 - 15 - 25 -35 gibi değerler seçmemeliyiz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 değeri sınıf sayısının bir çarpanı olmamalıdır. Örneğin elimizde 5 farklı sınıf var. Bu durumda k değerini 5 - 15 - 25 -35 gibi değerler seçmemeliyiz.</a:t>
            </a:r>
          </a:p>
          <a:p>
            <a:pPr/>
            <a:r>
              <a:t>Yine bu durumda sınıflandırmada kararsızlığa yol açmaktadır.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K parametresi seçme kriterleri devam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 parametresi seçme kriterleri devamı</a:t>
            </a:r>
          </a:p>
        </p:txBody>
      </p:sp>
      <p:sp>
        <p:nvSpPr>
          <p:cNvPr id="146" name="K değeri genelde şu formülle bulunur. K = sqrt ( n )…"/>
          <p:cNvSpPr txBox="1"/>
          <p:nvPr>
            <p:ph type="body" sz="half" idx="1"/>
          </p:nvPr>
        </p:nvSpPr>
        <p:spPr>
          <a:xfrm>
            <a:off x="952500" y="2590800"/>
            <a:ext cx="6346098" cy="6286500"/>
          </a:xfrm>
          <a:prstGeom prst="rect">
            <a:avLst/>
          </a:prstGeom>
        </p:spPr>
        <p:txBody>
          <a:bodyPr/>
          <a:lstStyle/>
          <a:p>
            <a:pPr/>
            <a:r>
              <a:t>K değeri genelde şu formülle bulunur. K = sqrt ( n )</a:t>
            </a:r>
          </a:p>
          <a:p>
            <a:pPr/>
            <a:r>
              <a:t>n eğitilen veri sayısını göstermektedir </a:t>
            </a:r>
          </a:p>
          <a:p>
            <a:pPr/>
            <a:r>
              <a:t>Elimizde bulunan verilerin sıklığı ve tekrar sayısı gibi veriler k değerini seçmede önemli bir rol oynamaktadır. Dolayısıyla en iyi formül elimizde var olan veriye göre değişmektedir.</a:t>
            </a:r>
          </a:p>
        </p:txBody>
      </p:sp>
      <p:pic>
        <p:nvPicPr>
          <p:cNvPr id="147" name="k value 2.png" descr="k value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9100" y="3841750"/>
            <a:ext cx="4328712" cy="2998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K parametresi seçme kriterleri devam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 parametresi seçme kriterleri devamı</a:t>
            </a:r>
          </a:p>
        </p:txBody>
      </p:sp>
      <p:sp>
        <p:nvSpPr>
          <p:cNvPr id="150" name="K değeri küçük bir sayı seçilirse gürültü oluşur ve sonuca büyük bir etkisi olu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	K değeri küçük bir sayı seçilirse gürültü oluşur ve sonuca büyük bir etkisi olur.</a:t>
            </a:r>
          </a:p>
          <a:p>
            <a:pPr/>
            <a:r>
              <a:t> Yani K = 1 seçilmesi gruplaştırma yapılacak olan elemana en yakın birimin grubuna dahil olması demektir.</a:t>
            </a:r>
          </a:p>
          <a:p>
            <a:pPr/>
            <a:r>
              <a:t> K değeri büyük bir sayı seçilirse daha pürüzsüz bir seçilim elde edilir. Fakat fazla büyük seçilirse varyansın azalması ve biasın artması anlamına gelmektedir.</a:t>
            </a:r>
          </a:p>
          <a:p>
            <a:pPr/>
            <a:r>
              <a:t> Yani K = N durumunda bütün verilere bakılacağı için kim fazlaysa daha çok o gruba dahil olunacaktır.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