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4B80204-0432-4E9C-8799-611886CAB419}" type="datetimeFigureOut">
              <a:rPr lang="tr-TR" smtClean="0"/>
              <a:t>6.04.2020</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129090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4B80204-0432-4E9C-8799-611886CAB419}" type="datetimeFigureOut">
              <a:rPr lang="tr-TR" smtClean="0"/>
              <a:t>6.04.2020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3654887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4B80204-0432-4E9C-8799-611886CAB419}" type="datetimeFigureOut">
              <a:rPr lang="tr-TR" smtClean="0"/>
              <a:t>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249823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4B80204-0432-4E9C-8799-611886CAB419}" type="datetimeFigureOut">
              <a:rPr lang="tr-TR" smtClean="0"/>
              <a:t>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2170620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4B80204-0432-4E9C-8799-611886CAB419}" type="datetimeFigureOut">
              <a:rPr lang="tr-TR" smtClean="0"/>
              <a:t>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267515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4B80204-0432-4E9C-8799-611886CAB419}" type="datetimeFigureOut">
              <a:rPr lang="tr-TR" smtClean="0"/>
              <a:t>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1930839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4B80204-0432-4E9C-8799-611886CAB419}" type="datetimeFigureOut">
              <a:rPr lang="tr-TR" smtClean="0"/>
              <a:t>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1444451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4B80204-0432-4E9C-8799-611886CAB419}" type="datetimeFigureOut">
              <a:rPr lang="tr-TR" smtClean="0"/>
              <a:t>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2115093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4B80204-0432-4E9C-8799-611886CAB419}" type="datetimeFigureOut">
              <a:rPr lang="tr-TR" smtClean="0"/>
              <a:t>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255205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4B80204-0432-4E9C-8799-611886CAB419}" type="datetimeFigureOut">
              <a:rPr lang="tr-TR" smtClean="0"/>
              <a:t>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408776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4B80204-0432-4E9C-8799-611886CAB419}" type="datetimeFigureOut">
              <a:rPr lang="tr-TR" smtClean="0"/>
              <a:t>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73121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4B80204-0432-4E9C-8799-611886CAB419}" type="datetimeFigureOut">
              <a:rPr lang="tr-TR" smtClean="0"/>
              <a:t>6.04.2020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971342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4B80204-0432-4E9C-8799-611886CAB419}" type="datetimeFigureOut">
              <a:rPr lang="tr-TR" smtClean="0"/>
              <a:t>6.04.2020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247331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4B80204-0432-4E9C-8799-611886CAB419}" type="datetimeFigureOut">
              <a:rPr lang="tr-TR" smtClean="0"/>
              <a:t>6.04.2020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170923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80204-0432-4E9C-8799-611886CAB419}" type="datetimeFigureOut">
              <a:rPr lang="tr-TR" smtClean="0"/>
              <a:t>6.04.2020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309092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4B80204-0432-4E9C-8799-611886CAB419}" type="datetimeFigureOut">
              <a:rPr lang="tr-TR" smtClean="0"/>
              <a:t>6.04.2020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32654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4B80204-0432-4E9C-8799-611886CAB419}" type="datetimeFigureOut">
              <a:rPr lang="tr-TR" smtClean="0"/>
              <a:t>6.04.2020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292835-510D-4992-B1C1-5A2600E93CBE}" type="slidenum">
              <a:rPr lang="tr-TR" smtClean="0"/>
              <a:t>‹#›</a:t>
            </a:fld>
            <a:endParaRPr lang="tr-TR"/>
          </a:p>
        </p:txBody>
      </p:sp>
    </p:spTree>
    <p:extLst>
      <p:ext uri="{BB962C8B-B14F-4D97-AF65-F5344CB8AC3E}">
        <p14:creationId xmlns:p14="http://schemas.microsoft.com/office/powerpoint/2010/main" val="2020043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80204-0432-4E9C-8799-611886CAB419}" type="datetimeFigureOut">
              <a:rPr lang="tr-TR" smtClean="0"/>
              <a:t>6.04.2020</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292835-510D-4992-B1C1-5A2600E93CBE}" type="slidenum">
              <a:rPr lang="tr-TR" smtClean="0"/>
              <a:t>‹#›</a:t>
            </a:fld>
            <a:endParaRPr lang="tr-TR"/>
          </a:p>
        </p:txBody>
      </p:sp>
    </p:spTree>
    <p:extLst>
      <p:ext uri="{BB962C8B-B14F-4D97-AF65-F5344CB8AC3E}">
        <p14:creationId xmlns:p14="http://schemas.microsoft.com/office/powerpoint/2010/main" val="3077800912"/>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35560" y="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3039500" y="-618061"/>
            <a:ext cx="8574622" cy="2616199"/>
          </a:xfrm>
        </p:spPr>
        <p:txBody>
          <a:bodyPr>
            <a:normAutofit/>
          </a:bodyPr>
          <a:lstStyle/>
          <a:p>
            <a:r>
              <a:rPr lang="tr-TR" dirty="0">
                <a:latin typeface="Times New Roman" panose="02020603050405020304" pitchFamily="18" charset="0"/>
                <a:cs typeface="Times New Roman" panose="02020603050405020304" pitchFamily="18" charset="0"/>
              </a:rPr>
              <a:t>Tabu Arama  Algoritması</a:t>
            </a:r>
          </a:p>
        </p:txBody>
      </p:sp>
      <p:sp>
        <p:nvSpPr>
          <p:cNvPr id="3" name="Alt Başlık 2">
            <a:extLst>
              <a:ext uri="{FF2B5EF4-FFF2-40B4-BE49-F238E27FC236}">
                <a16:creationId xmlns:a16="http://schemas.microsoft.com/office/drawing/2014/main" id="{C16F6C6A-C6A2-4412-9CAE-FC7DB5B2BF0E}"/>
              </a:ext>
            </a:extLst>
          </p:cNvPr>
          <p:cNvSpPr>
            <a:spLocks noGrp="1"/>
          </p:cNvSpPr>
          <p:nvPr>
            <p:ph type="subTitle" idx="1"/>
          </p:nvPr>
        </p:nvSpPr>
        <p:spPr>
          <a:xfrm>
            <a:off x="7776737" y="4412827"/>
            <a:ext cx="6987645" cy="1388534"/>
          </a:xfrm>
        </p:spPr>
        <p:txBody>
          <a:bodyPr>
            <a:normAutofit/>
          </a:bodyPr>
          <a:lstStyle/>
          <a:p>
            <a:endParaRPr lang="tr-TR" sz="3600" dirty="0"/>
          </a:p>
          <a:p>
            <a:endParaRPr lang="tr-TR" sz="3600" dirty="0"/>
          </a:p>
        </p:txBody>
      </p:sp>
      <p:sp>
        <p:nvSpPr>
          <p:cNvPr id="4" name="Metin kutusu 3">
            <a:extLst>
              <a:ext uri="{FF2B5EF4-FFF2-40B4-BE49-F238E27FC236}">
                <a16:creationId xmlns:a16="http://schemas.microsoft.com/office/drawing/2014/main" id="{B4A31B78-A1B0-4F40-A758-6551200FDA9B}"/>
              </a:ext>
            </a:extLst>
          </p:cNvPr>
          <p:cNvSpPr txBox="1"/>
          <p:nvPr/>
        </p:nvSpPr>
        <p:spPr>
          <a:xfrm>
            <a:off x="7142480" y="4259698"/>
            <a:ext cx="4704080" cy="1569660"/>
          </a:xfrm>
          <a:prstGeom prst="rect">
            <a:avLst/>
          </a:prstGeom>
          <a:noFill/>
        </p:spPr>
        <p:txBody>
          <a:bodyPr wrap="square" rtlCol="0">
            <a:spAutoFit/>
          </a:bodyPr>
          <a:lstStyle/>
          <a:p>
            <a:r>
              <a:rPr lang="tr-TR" sz="2400" dirty="0">
                <a:latin typeface="Times New Roman" panose="02020603050405020304" pitchFamily="18" charset="0"/>
                <a:cs typeface="Times New Roman" panose="02020603050405020304" pitchFamily="18" charset="0"/>
              </a:rPr>
              <a:t>Grup Üyeleri:</a:t>
            </a:r>
          </a:p>
          <a:p>
            <a:r>
              <a:rPr lang="tr-TR" sz="2400" dirty="0">
                <a:latin typeface="Times New Roman" panose="02020603050405020304" pitchFamily="18" charset="0"/>
                <a:cs typeface="Times New Roman" panose="02020603050405020304" pitchFamily="18" charset="0"/>
              </a:rPr>
              <a:t>B171210008 Affet CAN</a:t>
            </a:r>
          </a:p>
          <a:p>
            <a:r>
              <a:rPr lang="tr-TR" sz="2400" dirty="0">
                <a:latin typeface="Times New Roman" panose="02020603050405020304" pitchFamily="18" charset="0"/>
                <a:cs typeface="Times New Roman" panose="02020603050405020304" pitchFamily="18" charset="0"/>
              </a:rPr>
              <a:t>B171210026 Rabia KAYNAR</a:t>
            </a:r>
          </a:p>
          <a:p>
            <a:r>
              <a:rPr lang="tr-TR" sz="2400" dirty="0">
                <a:latin typeface="Times New Roman" panose="02020603050405020304" pitchFamily="18" charset="0"/>
                <a:cs typeface="Times New Roman" panose="02020603050405020304" pitchFamily="18" charset="0"/>
              </a:rPr>
              <a:t>G181210374 Ümmü Gülsüm AVCI</a:t>
            </a:r>
          </a:p>
        </p:txBody>
      </p:sp>
    </p:spTree>
    <p:extLst>
      <p:ext uri="{BB962C8B-B14F-4D97-AF65-F5344CB8AC3E}">
        <p14:creationId xmlns:p14="http://schemas.microsoft.com/office/powerpoint/2010/main" val="22996750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3" name="Metin kutusu 2">
            <a:extLst>
              <a:ext uri="{FF2B5EF4-FFF2-40B4-BE49-F238E27FC236}">
                <a16:creationId xmlns:a16="http://schemas.microsoft.com/office/drawing/2014/main" id="{29858CF2-3409-424F-BB86-54FB7E4B3ED9}"/>
              </a:ext>
            </a:extLst>
          </p:cNvPr>
          <p:cNvSpPr txBox="1"/>
          <p:nvPr/>
        </p:nvSpPr>
        <p:spPr>
          <a:xfrm>
            <a:off x="688977" y="155933"/>
            <a:ext cx="10532476" cy="6401753"/>
          </a:xfrm>
          <a:prstGeom prst="rect">
            <a:avLst/>
          </a:prstGeom>
          <a:noFill/>
        </p:spPr>
        <p:txBody>
          <a:bodyPr wrap="square" rtlCol="0">
            <a:spAutoFit/>
          </a:bodyPr>
          <a:lstStyle/>
          <a:p>
            <a:endParaRPr lang="tr-TR" sz="2800" dirty="0">
              <a:latin typeface="Times New Roman" panose="02020603050405020304" pitchFamily="18" charset="0"/>
              <a:cs typeface="Times New Roman" panose="02020603050405020304" pitchFamily="18" charset="0"/>
            </a:endParaRPr>
          </a:p>
          <a:p>
            <a:r>
              <a:rPr lang="tr-TR" sz="2800" dirty="0">
                <a:latin typeface="Times New Roman" panose="02020603050405020304" pitchFamily="18" charset="0"/>
                <a:cs typeface="Times New Roman" panose="02020603050405020304" pitchFamily="18" charset="0"/>
              </a:rPr>
              <a:t>Sıklığa Dayalı Bellek Yapısı (Orta ve Uzun Dönem Hafıza)(SBY): </a:t>
            </a:r>
          </a:p>
          <a:p>
            <a:endParaRPr lang="tr-TR" sz="2800" dirty="0">
              <a:latin typeface="Times New Roman" panose="02020603050405020304" pitchFamily="18" charset="0"/>
              <a:cs typeface="Times New Roman" panose="02020603050405020304" pitchFamily="18" charset="0"/>
            </a:endParaRPr>
          </a:p>
          <a:p>
            <a:r>
              <a:rPr lang="tr-TR" sz="2800" dirty="0">
                <a:latin typeface="Times New Roman" panose="02020603050405020304" pitchFamily="18" charset="0"/>
                <a:cs typeface="Times New Roman" panose="02020603050405020304" pitchFamily="18" charset="0"/>
              </a:rPr>
              <a:t>Sıklığa dayalı bellek  yapısı tamamlayıcı bir özelliğe sahiptir genellikle YBY ile birlikte ikincil bir bellek olarak kullanılır. SBY hareketlerin sıklığını bellekte tutar. Ancak bir hareketin kaç kez yapıldığı bilgisi yerine, çözümün kalitesine ve hareketin etkisine bağlı bilgilerin bellekte tutulması daha faydalıdır. Sıklık ölçütünün dört çeşidi vardır:</a:t>
            </a:r>
          </a:p>
          <a:p>
            <a:endParaRPr lang="tr-TR" sz="2800" dirty="0">
              <a:latin typeface="Times New Roman" panose="02020603050405020304" pitchFamily="18" charset="0"/>
              <a:cs typeface="Times New Roman" panose="02020603050405020304" pitchFamily="18" charset="0"/>
            </a:endParaRPr>
          </a:p>
          <a:p>
            <a:pPr marL="342900" indent="-342900">
              <a:buAutoNum type="alphaLcParenR"/>
            </a:pPr>
            <a:r>
              <a:rPr lang="tr-TR" sz="2800" dirty="0">
                <a:latin typeface="Times New Roman" panose="02020603050405020304" pitchFamily="18" charset="0"/>
                <a:cs typeface="Times New Roman" panose="02020603050405020304" pitchFamily="18" charset="0"/>
              </a:rPr>
              <a:t>Her bir hareketin toplam tekrar sayısı </a:t>
            </a:r>
          </a:p>
          <a:p>
            <a:pPr marL="342900" indent="-342900">
              <a:buAutoNum type="alphaLcParenR"/>
            </a:pPr>
            <a:r>
              <a:rPr lang="tr-TR" sz="2800" dirty="0">
                <a:latin typeface="Times New Roman" panose="02020603050405020304" pitchFamily="18" charset="0"/>
                <a:cs typeface="Times New Roman" panose="02020603050405020304" pitchFamily="18" charset="0"/>
              </a:rPr>
              <a:t> Toplam hareket sayısı</a:t>
            </a:r>
          </a:p>
          <a:p>
            <a:pPr marL="342900" indent="-342900">
              <a:buAutoNum type="alphaLcParenR"/>
            </a:pPr>
            <a:r>
              <a:rPr lang="tr-TR" sz="2800" dirty="0">
                <a:latin typeface="Times New Roman" panose="02020603050405020304" pitchFamily="18" charset="0"/>
                <a:cs typeface="Times New Roman" panose="02020603050405020304" pitchFamily="18" charset="0"/>
              </a:rPr>
              <a:t> En yüksek hareket tekrar sayısı </a:t>
            </a:r>
          </a:p>
          <a:p>
            <a:pPr marL="342900" indent="-342900">
              <a:buAutoNum type="alphaLcParenR"/>
            </a:pPr>
            <a:r>
              <a:rPr lang="tr-TR" sz="2800" dirty="0">
                <a:latin typeface="Times New Roman" panose="02020603050405020304" pitchFamily="18" charset="0"/>
                <a:cs typeface="Times New Roman" panose="02020603050405020304" pitchFamily="18" charset="0"/>
              </a:rPr>
              <a:t> Ortalama hareket tekrar sayısı </a:t>
            </a:r>
          </a:p>
          <a:p>
            <a:r>
              <a:rPr lang="tr-TR" sz="2800" dirty="0"/>
              <a:t> </a:t>
            </a:r>
          </a:p>
          <a:p>
            <a:endParaRPr lang="tr-TR" dirty="0"/>
          </a:p>
        </p:txBody>
      </p:sp>
    </p:spTree>
    <p:extLst>
      <p:ext uri="{BB962C8B-B14F-4D97-AF65-F5344CB8AC3E}">
        <p14:creationId xmlns:p14="http://schemas.microsoft.com/office/powerpoint/2010/main" val="131164202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3" name="Metin kutusu 2">
            <a:extLst>
              <a:ext uri="{FF2B5EF4-FFF2-40B4-BE49-F238E27FC236}">
                <a16:creationId xmlns:a16="http://schemas.microsoft.com/office/drawing/2014/main" id="{CC80D415-F6A2-4B2C-9D83-53B031562611}"/>
              </a:ext>
            </a:extLst>
          </p:cNvPr>
          <p:cNvSpPr txBox="1"/>
          <p:nvPr/>
        </p:nvSpPr>
        <p:spPr>
          <a:xfrm>
            <a:off x="393031" y="561473"/>
            <a:ext cx="10716127" cy="3108543"/>
          </a:xfrm>
          <a:prstGeom prst="rect">
            <a:avLst/>
          </a:prstGeom>
          <a:noFill/>
        </p:spPr>
        <p:txBody>
          <a:bodyPr wrap="square" rtlCol="0">
            <a:spAutoFit/>
          </a:bodyPr>
          <a:lstStyle/>
          <a:p>
            <a:r>
              <a:rPr lang="tr-TR" sz="2800" dirty="0">
                <a:latin typeface="Times New Roman" panose="02020603050405020304" pitchFamily="18" charset="0"/>
                <a:cs typeface="Times New Roman" panose="02020603050405020304" pitchFamily="18" charset="0"/>
              </a:rPr>
              <a:t>Tabu Listesi  </a:t>
            </a:r>
          </a:p>
          <a:p>
            <a:endParaRPr lang="tr-TR" sz="2800" dirty="0">
              <a:latin typeface="Times New Roman" panose="02020603050405020304" pitchFamily="18" charset="0"/>
              <a:cs typeface="Times New Roman" panose="02020603050405020304" pitchFamily="18" charset="0"/>
            </a:endParaRPr>
          </a:p>
          <a:p>
            <a:r>
              <a:rPr lang="tr-TR" sz="2800" dirty="0">
                <a:latin typeface="Times New Roman" panose="02020603050405020304" pitchFamily="18" charset="0"/>
                <a:cs typeface="Times New Roman" panose="02020603050405020304" pitchFamily="18" charset="0"/>
              </a:rPr>
              <a:t>Tabu listesi, araştırmanın herhangi bir  </a:t>
            </a:r>
            <a:r>
              <a:rPr lang="tr-TR" sz="2800" dirty="0" err="1">
                <a:latin typeface="Times New Roman" panose="02020603050405020304" pitchFamily="18" charset="0"/>
                <a:cs typeface="Times New Roman" panose="02020603050405020304" pitchFamily="18" charset="0"/>
              </a:rPr>
              <a:t>iterasyonu</a:t>
            </a:r>
            <a:r>
              <a:rPr lang="tr-TR" sz="2800" dirty="0">
                <a:latin typeface="Times New Roman" panose="02020603050405020304" pitchFamily="18" charset="0"/>
                <a:cs typeface="Times New Roman" panose="02020603050405020304" pitchFamily="18" charset="0"/>
              </a:rPr>
              <a:t> içinde hangi seçimlerin tabu grubu olmak zorunda olduğu ve kaç tanesi üzerinde karar verme ve tabu listesini güncelleme ile ilgilenir. Tabu listesinin boyutu, sonucu önemli derecede etkileyebilir. Problemin boyutu büyüdükçe tabu listesinin </a:t>
            </a:r>
            <a:r>
              <a:rPr lang="tr-TR" sz="2800" dirty="0" err="1">
                <a:latin typeface="Times New Roman" panose="02020603050405020304" pitchFamily="18" charset="0"/>
                <a:cs typeface="Times New Roman" panose="02020603050405020304" pitchFamily="18" charset="0"/>
              </a:rPr>
              <a:t>uzunluğuda</a:t>
            </a:r>
            <a:r>
              <a:rPr lang="tr-TR" sz="2800" dirty="0">
                <a:latin typeface="Times New Roman" panose="02020603050405020304" pitchFamily="18" charset="0"/>
                <a:cs typeface="Times New Roman" panose="02020603050405020304" pitchFamily="18" charset="0"/>
              </a:rPr>
              <a:t> büyür. </a:t>
            </a:r>
          </a:p>
        </p:txBody>
      </p:sp>
    </p:spTree>
    <p:extLst>
      <p:ext uri="{BB962C8B-B14F-4D97-AF65-F5344CB8AC3E}">
        <p14:creationId xmlns:p14="http://schemas.microsoft.com/office/powerpoint/2010/main" val="249572458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3" name="Metin kutusu 2">
            <a:extLst>
              <a:ext uri="{FF2B5EF4-FFF2-40B4-BE49-F238E27FC236}">
                <a16:creationId xmlns:a16="http://schemas.microsoft.com/office/drawing/2014/main" id="{FA155490-3B8B-41D3-9355-D2E643C21B5B}"/>
              </a:ext>
            </a:extLst>
          </p:cNvPr>
          <p:cNvSpPr txBox="1"/>
          <p:nvPr/>
        </p:nvSpPr>
        <p:spPr>
          <a:xfrm>
            <a:off x="489303" y="619404"/>
            <a:ext cx="10000177" cy="3970318"/>
          </a:xfrm>
          <a:prstGeom prst="rect">
            <a:avLst/>
          </a:prstGeom>
          <a:noFill/>
        </p:spPr>
        <p:txBody>
          <a:bodyPr wrap="square" rtlCol="0">
            <a:spAutoFit/>
          </a:bodyPr>
          <a:lstStyle/>
          <a:p>
            <a:r>
              <a:rPr lang="tr-TR" sz="2800" dirty="0">
                <a:latin typeface="Times New Roman" panose="02020603050405020304" pitchFamily="18" charset="0"/>
                <a:cs typeface="Times New Roman" panose="02020603050405020304" pitchFamily="18" charset="0"/>
              </a:rPr>
              <a:t>Tabu Yıkma Kriterleri </a:t>
            </a:r>
          </a:p>
          <a:p>
            <a:endParaRPr lang="tr-TR" sz="2800" dirty="0">
              <a:latin typeface="Times New Roman" panose="02020603050405020304" pitchFamily="18" charset="0"/>
              <a:cs typeface="Times New Roman" panose="02020603050405020304" pitchFamily="18" charset="0"/>
            </a:endParaRPr>
          </a:p>
          <a:p>
            <a:r>
              <a:rPr lang="tr-TR" sz="2800" dirty="0">
                <a:latin typeface="Times New Roman" panose="02020603050405020304" pitchFamily="18" charset="0"/>
                <a:cs typeface="Times New Roman" panose="02020603050405020304" pitchFamily="18" charset="0"/>
              </a:rPr>
              <a:t>Tabu yıkma kriterleri, tabunun ortadan kalkabileceği durumları ifade etmektedir. En genel tabu yıkma kriteri, mevcut durumdan daha iyi bir sonuç verecek tabu hareketinin yapılmasına izin verilmesidir. Bu kriterin kullanılması tabu arama algoritmasının etkinliğini  artırmaktadır. Ayrıca, eğer tüm hareketler tabu ise bu hareketlerden tabu süresinin bitmesine en yakın olan bir tabu hareketine izin verilir. </a:t>
            </a:r>
          </a:p>
        </p:txBody>
      </p:sp>
    </p:spTree>
    <p:extLst>
      <p:ext uri="{BB962C8B-B14F-4D97-AF65-F5344CB8AC3E}">
        <p14:creationId xmlns:p14="http://schemas.microsoft.com/office/powerpoint/2010/main" val="540650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pic>
        <p:nvPicPr>
          <p:cNvPr id="10" name="Resim 9">
            <a:extLst>
              <a:ext uri="{FF2B5EF4-FFF2-40B4-BE49-F238E27FC236}">
                <a16:creationId xmlns:a16="http://schemas.microsoft.com/office/drawing/2014/main" id="{EEF4B70F-214E-493F-838C-6BABD158AFE6}"/>
              </a:ext>
            </a:extLst>
          </p:cNvPr>
          <p:cNvPicPr/>
          <p:nvPr/>
        </p:nvPicPr>
        <p:blipFill rotWithShape="1">
          <a:blip r:embed="rId3"/>
          <a:srcRect l="31159" t="9536" r="30687" b="4755"/>
          <a:stretch/>
        </p:blipFill>
        <p:spPr bwMode="auto">
          <a:xfrm>
            <a:off x="8093412" y="768485"/>
            <a:ext cx="3715189" cy="5022715"/>
          </a:xfrm>
          <a:prstGeom prst="rect">
            <a:avLst/>
          </a:prstGeom>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id="{E35DB5C7-590F-468A-8D99-4725FF4F968D}"/>
              </a:ext>
            </a:extLst>
          </p:cNvPr>
          <p:cNvSpPr txBox="1"/>
          <p:nvPr/>
        </p:nvSpPr>
        <p:spPr>
          <a:xfrm>
            <a:off x="287357" y="768485"/>
            <a:ext cx="7622464" cy="4431983"/>
          </a:xfrm>
          <a:prstGeom prst="rect">
            <a:avLst/>
          </a:prstGeom>
          <a:noFill/>
        </p:spPr>
        <p:txBody>
          <a:bodyPr wrap="square" rtlCol="0">
            <a:spAutoFit/>
          </a:bodyPr>
          <a:lstStyle/>
          <a:p>
            <a:r>
              <a:rPr lang="tr-TR" sz="2400" dirty="0">
                <a:latin typeface="Times New Roman" panose="02020603050405020304" pitchFamily="18" charset="0"/>
                <a:cs typeface="Times New Roman" panose="02020603050405020304" pitchFamily="18" charset="0"/>
              </a:rPr>
              <a:t>TA algoritması, bir başlangıç çözümü ile aramaya başlar. Algoritmanın her </a:t>
            </a:r>
            <a:r>
              <a:rPr lang="tr-TR" sz="2400" dirty="0" err="1">
                <a:latin typeface="Times New Roman" panose="02020603050405020304" pitchFamily="18" charset="0"/>
                <a:cs typeface="Times New Roman" panose="02020603050405020304" pitchFamily="18" charset="0"/>
              </a:rPr>
              <a:t>iterasyonunda</a:t>
            </a:r>
            <a:r>
              <a:rPr lang="tr-TR" sz="2400" dirty="0">
                <a:latin typeface="Times New Roman" panose="02020603050405020304" pitchFamily="18" charset="0"/>
                <a:cs typeface="Times New Roman" panose="02020603050405020304" pitchFamily="18" charset="0"/>
              </a:rPr>
              <a:t> tabu olmayan bir hareket ile mevcut çözümün komşuları içerisinden bir tanesi seçilerek değerlendirilir. Eğer amaç fonksiyonunun değerinde bir iyileştirme sağlanmışsa komşu çözüm, mevcut çözüm olarak dikkate alınır. Seçilen bir hareket tabu olmasına rağmen tabu yıkma kriterlerini sağlıyorsa, mevcut çözümü oluşturmak için uygulanabilir. Geriye dönüşleri önlemek için, bir takım hareketler tabu listesine kaydedilerek tekrar yapılması belirli bir süre için yasaklanır. Belirlenen bir durdurma koşuluna göre algoritmanın çalışması sonlanmaktadır </a:t>
            </a:r>
          </a:p>
          <a:p>
            <a:endParaRPr lang="tr-TR" dirty="0"/>
          </a:p>
        </p:txBody>
      </p:sp>
    </p:spTree>
    <p:extLst>
      <p:ext uri="{BB962C8B-B14F-4D97-AF65-F5344CB8AC3E}">
        <p14:creationId xmlns:p14="http://schemas.microsoft.com/office/powerpoint/2010/main" val="194222111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3" name="Metin kutusu 2">
            <a:extLst>
              <a:ext uri="{FF2B5EF4-FFF2-40B4-BE49-F238E27FC236}">
                <a16:creationId xmlns:a16="http://schemas.microsoft.com/office/drawing/2014/main" id="{3D01DC3E-C20C-4910-BA87-4A970196D86F}"/>
              </a:ext>
            </a:extLst>
          </p:cNvPr>
          <p:cNvSpPr txBox="1"/>
          <p:nvPr/>
        </p:nvSpPr>
        <p:spPr>
          <a:xfrm>
            <a:off x="506364" y="263518"/>
            <a:ext cx="11179272" cy="5632311"/>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Örnek Tabu Arama Algoritması </a:t>
            </a:r>
          </a:p>
          <a:p>
            <a:r>
              <a:rPr lang="tr-TR" sz="2000" dirty="0">
                <a:latin typeface="Times New Roman" panose="02020603050405020304" pitchFamily="18" charset="0"/>
                <a:cs typeface="Times New Roman" panose="02020603050405020304" pitchFamily="18" charset="0"/>
              </a:rPr>
              <a:t> </a:t>
            </a:r>
          </a:p>
          <a:p>
            <a:r>
              <a:rPr lang="tr-TR" sz="2000" dirty="0">
                <a:latin typeface="Times New Roman" panose="02020603050405020304" pitchFamily="18" charset="0"/>
                <a:cs typeface="Times New Roman" panose="02020603050405020304" pitchFamily="18" charset="0"/>
              </a:rPr>
              <a:t>Çözüm=Başlangıç çözümü, </a:t>
            </a:r>
          </a:p>
          <a:p>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En_İyi_Çözüm</a:t>
            </a:r>
            <a:r>
              <a:rPr lang="tr-TR" sz="2000" dirty="0">
                <a:latin typeface="Times New Roman" panose="02020603050405020304" pitchFamily="18" charset="0"/>
                <a:cs typeface="Times New Roman" panose="02020603050405020304" pitchFamily="18" charset="0"/>
              </a:rPr>
              <a:t>=Çözüm,  </a:t>
            </a:r>
          </a:p>
          <a:p>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Tabu_Listesi</a:t>
            </a:r>
            <a:r>
              <a:rPr lang="tr-TR" sz="2000" dirty="0">
                <a:latin typeface="Times New Roman" panose="02020603050405020304" pitchFamily="18" charset="0"/>
                <a:cs typeface="Times New Roman" panose="02020603050405020304" pitchFamily="18" charset="0"/>
              </a:rPr>
              <a:t> (Boş), </a:t>
            </a:r>
          </a:p>
          <a:p>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Durdurma_Kriteri</a:t>
            </a:r>
            <a:r>
              <a:rPr lang="tr-TR" sz="2000" dirty="0">
                <a:latin typeface="Times New Roman" panose="02020603050405020304" pitchFamily="18" charset="0"/>
                <a:cs typeface="Times New Roman" panose="02020603050405020304" pitchFamily="18" charset="0"/>
              </a:rPr>
              <a:t>, </a:t>
            </a:r>
          </a:p>
          <a:p>
            <a:r>
              <a:rPr lang="tr-TR" sz="2000" dirty="0">
                <a:latin typeface="Times New Roman" panose="02020603050405020304" pitchFamily="18" charset="0"/>
                <a:cs typeface="Times New Roman" panose="02020603050405020304" pitchFamily="18" charset="0"/>
              </a:rPr>
              <a:t> Kontrol=FALSE, </a:t>
            </a:r>
          </a:p>
          <a:p>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Repeat</a:t>
            </a:r>
            <a:r>
              <a:rPr lang="tr-TR" sz="2000" dirty="0">
                <a:latin typeface="Times New Roman" panose="02020603050405020304" pitchFamily="18" charset="0"/>
                <a:cs typeface="Times New Roman" panose="02020603050405020304" pitchFamily="18" charset="0"/>
              </a:rPr>
              <a:t> </a:t>
            </a:r>
          </a:p>
          <a:p>
            <a:r>
              <a:rPr lang="tr-TR" sz="2000" dirty="0">
                <a:latin typeface="Times New Roman" panose="02020603050405020304" pitchFamily="18" charset="0"/>
                <a:cs typeface="Times New Roman" panose="02020603050405020304" pitchFamily="18" charset="0"/>
              </a:rPr>
              <a:t>– Eğer </a:t>
            </a:r>
          </a:p>
          <a:p>
            <a:r>
              <a:rPr lang="tr-TR" sz="2000" dirty="0">
                <a:latin typeface="Times New Roman" panose="02020603050405020304" pitchFamily="18" charset="0"/>
                <a:cs typeface="Times New Roman" panose="02020603050405020304" pitchFamily="18" charset="0"/>
              </a:rPr>
              <a:t>Çözüm&gt;</a:t>
            </a:r>
            <a:r>
              <a:rPr lang="tr-TR" sz="2000" dirty="0" err="1">
                <a:latin typeface="Times New Roman" panose="02020603050405020304" pitchFamily="18" charset="0"/>
                <a:cs typeface="Times New Roman" panose="02020603050405020304" pitchFamily="18" charset="0"/>
              </a:rPr>
              <a:t>En_İyi_Çözüm</a:t>
            </a:r>
            <a:r>
              <a:rPr lang="tr-TR" sz="2000" dirty="0">
                <a:latin typeface="Times New Roman" panose="02020603050405020304" pitchFamily="18" charset="0"/>
                <a:cs typeface="Times New Roman" panose="02020603050405020304" pitchFamily="18" charset="0"/>
              </a:rPr>
              <a:t> ise </a:t>
            </a:r>
            <a:r>
              <a:rPr lang="tr-TR" sz="2000" dirty="0" err="1">
                <a:latin typeface="Times New Roman" panose="02020603050405020304" pitchFamily="18" charset="0"/>
                <a:cs typeface="Times New Roman" panose="02020603050405020304" pitchFamily="18" charset="0"/>
              </a:rPr>
              <a:t>En_iyi_Çözüm</a:t>
            </a:r>
            <a:r>
              <a:rPr lang="tr-TR" sz="2000" dirty="0">
                <a:latin typeface="Times New Roman" panose="02020603050405020304" pitchFamily="18" charset="0"/>
                <a:cs typeface="Times New Roman" panose="02020603050405020304" pitchFamily="18" charset="0"/>
              </a:rPr>
              <a:t>=Çözüm – Eğer </a:t>
            </a:r>
            <a:r>
              <a:rPr lang="tr-TR" sz="2000" dirty="0" err="1">
                <a:latin typeface="Times New Roman" panose="02020603050405020304" pitchFamily="18" charset="0"/>
                <a:cs typeface="Times New Roman" panose="02020603050405020304" pitchFamily="18" charset="0"/>
              </a:rPr>
              <a:t>Durdurma_Kriteri</a:t>
            </a:r>
            <a:r>
              <a:rPr lang="tr-TR" sz="2000" dirty="0">
                <a:latin typeface="Times New Roman" panose="02020603050405020304" pitchFamily="18" charset="0"/>
                <a:cs typeface="Times New Roman" panose="02020603050405020304" pitchFamily="18" charset="0"/>
              </a:rPr>
              <a:t>’ ne ulaşılmış ise Çözümü </a:t>
            </a:r>
            <a:r>
              <a:rPr lang="tr-TR" sz="2000" dirty="0" err="1">
                <a:latin typeface="Times New Roman" panose="02020603050405020304" pitchFamily="18" charset="0"/>
                <a:cs typeface="Times New Roman" panose="02020603050405020304" pitchFamily="18" charset="0"/>
              </a:rPr>
              <a:t>Tabu_Listesine</a:t>
            </a:r>
            <a:r>
              <a:rPr lang="tr-TR" sz="2000" dirty="0">
                <a:latin typeface="Times New Roman" panose="02020603050405020304" pitchFamily="18" charset="0"/>
                <a:cs typeface="Times New Roman" panose="02020603050405020304" pitchFamily="18" charset="0"/>
              </a:rPr>
              <a:t> ekle </a:t>
            </a:r>
          </a:p>
          <a:p>
            <a:r>
              <a:rPr lang="tr-TR" sz="2000" dirty="0">
                <a:latin typeface="Times New Roman" panose="02020603050405020304" pitchFamily="18" charset="0"/>
                <a:cs typeface="Times New Roman" panose="02020603050405020304" pitchFamily="18" charset="0"/>
              </a:rPr>
              <a:t>• Eğer </a:t>
            </a:r>
            <a:r>
              <a:rPr lang="tr-TR" sz="2000" dirty="0" err="1">
                <a:latin typeface="Times New Roman" panose="02020603050405020304" pitchFamily="18" charset="0"/>
                <a:cs typeface="Times New Roman" panose="02020603050405020304" pitchFamily="18" charset="0"/>
              </a:rPr>
              <a:t>Tabu_Listesi</a:t>
            </a:r>
            <a:r>
              <a:rPr lang="tr-TR" sz="2000" dirty="0">
                <a:latin typeface="Times New Roman" panose="02020603050405020304" pitchFamily="18" charset="0"/>
                <a:cs typeface="Times New Roman" panose="02020603050405020304" pitchFamily="18" charset="0"/>
              </a:rPr>
              <a:t> dolu ise ilk gireni listeden çıkar, </a:t>
            </a:r>
          </a:p>
          <a:p>
            <a:r>
              <a:rPr lang="tr-TR" sz="2000" dirty="0">
                <a:latin typeface="Times New Roman" panose="02020603050405020304" pitchFamily="18" charset="0"/>
                <a:cs typeface="Times New Roman" panose="02020603050405020304" pitchFamily="18" charset="0"/>
              </a:rPr>
              <a:t>çözümlerin içinden başka birini </a:t>
            </a:r>
            <a:r>
              <a:rPr lang="tr-TR" sz="2000" dirty="0" err="1">
                <a:latin typeface="Times New Roman" panose="02020603050405020304" pitchFamily="18" charset="0"/>
                <a:cs typeface="Times New Roman" panose="02020603050405020304" pitchFamily="18" charset="0"/>
              </a:rPr>
              <a:t>Yeni_Çözüm</a:t>
            </a:r>
            <a:r>
              <a:rPr lang="tr-TR" sz="2000" dirty="0">
                <a:latin typeface="Times New Roman" panose="02020603050405020304" pitchFamily="18" charset="0"/>
                <a:cs typeface="Times New Roman" panose="02020603050405020304" pitchFamily="18" charset="0"/>
              </a:rPr>
              <a:t> olarak seç </a:t>
            </a:r>
          </a:p>
          <a:p>
            <a:r>
              <a:rPr lang="tr-TR" sz="2000" dirty="0">
                <a:latin typeface="Times New Roman" panose="02020603050405020304" pitchFamily="18" charset="0"/>
                <a:cs typeface="Times New Roman" panose="02020603050405020304" pitchFamily="18" charset="0"/>
              </a:rPr>
              <a:t>• Eğer </a:t>
            </a:r>
            <a:r>
              <a:rPr lang="tr-TR" sz="2000" dirty="0" err="1">
                <a:latin typeface="Times New Roman" panose="02020603050405020304" pitchFamily="18" charset="0"/>
                <a:cs typeface="Times New Roman" panose="02020603050405020304" pitchFamily="18" charset="0"/>
              </a:rPr>
              <a:t>Yeni_Çözüm</a:t>
            </a:r>
            <a:r>
              <a:rPr lang="tr-TR" sz="2000" dirty="0">
                <a:latin typeface="Times New Roman" panose="02020603050405020304" pitchFamily="18" charset="0"/>
                <a:cs typeface="Times New Roman" panose="02020603050405020304" pitchFamily="18" charset="0"/>
              </a:rPr>
              <a:t> bulunamadıysa veya  </a:t>
            </a:r>
          </a:p>
          <a:p>
            <a:r>
              <a:rPr lang="tr-TR" sz="2000" dirty="0">
                <a:latin typeface="Times New Roman" panose="02020603050405020304" pitchFamily="18" charset="0"/>
                <a:cs typeface="Times New Roman" panose="02020603050405020304" pitchFamily="18" charset="0"/>
              </a:rPr>
              <a:t>(Eğer geliştirilen </a:t>
            </a:r>
            <a:r>
              <a:rPr lang="tr-TR" sz="2000" dirty="0" err="1">
                <a:latin typeface="Times New Roman" panose="02020603050405020304" pitchFamily="18" charset="0"/>
                <a:cs typeface="Times New Roman" panose="02020603050405020304" pitchFamily="18" charset="0"/>
              </a:rPr>
              <a:t>Yeni_Çözüm</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Uzun_Dönem_Hafıza</a:t>
            </a:r>
            <a:r>
              <a:rPr lang="tr-TR" sz="2000" dirty="0">
                <a:latin typeface="Times New Roman" panose="02020603050405020304" pitchFamily="18" charset="0"/>
                <a:cs typeface="Times New Roman" panose="02020603050405020304" pitchFamily="18" charset="0"/>
              </a:rPr>
              <a:t> da bulunuyor ise </a:t>
            </a:r>
            <a:r>
              <a:rPr lang="tr-TR" sz="2000" dirty="0" err="1">
                <a:latin typeface="Times New Roman" panose="02020603050405020304" pitchFamily="18" charset="0"/>
                <a:cs typeface="Times New Roman" panose="02020603050405020304" pitchFamily="18" charset="0"/>
              </a:rPr>
              <a:t>Yeni_Çözümü</a:t>
            </a:r>
            <a:r>
              <a:rPr lang="tr-TR" sz="2000" dirty="0">
                <a:latin typeface="Times New Roman" panose="02020603050405020304" pitchFamily="18" charset="0"/>
                <a:cs typeface="Times New Roman" panose="02020603050405020304" pitchFamily="18" charset="0"/>
              </a:rPr>
              <a:t> rasgele üret)</a:t>
            </a:r>
          </a:p>
          <a:p>
            <a:r>
              <a:rPr lang="tr-TR" sz="2000" dirty="0">
                <a:latin typeface="Times New Roman" panose="02020603050405020304" pitchFamily="18" charset="0"/>
                <a:cs typeface="Times New Roman" panose="02020603050405020304" pitchFamily="18" charset="0"/>
              </a:rPr>
              <a:t> • Eğer </a:t>
            </a:r>
            <a:r>
              <a:rPr lang="tr-TR" sz="2000" dirty="0" err="1">
                <a:latin typeface="Times New Roman" panose="02020603050405020304" pitchFamily="18" charset="0"/>
                <a:cs typeface="Times New Roman" panose="02020603050405020304" pitchFamily="18" charset="0"/>
              </a:rPr>
              <a:t>Yeni_Çözüm</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Tabu_Listesi</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nde</a:t>
            </a:r>
            <a:r>
              <a:rPr lang="tr-TR" sz="2000" dirty="0">
                <a:latin typeface="Times New Roman" panose="02020603050405020304" pitchFamily="18" charset="0"/>
                <a:cs typeface="Times New Roman" panose="02020603050405020304" pitchFamily="18" charset="0"/>
              </a:rPr>
              <a:t> yok ise Çözüm=</a:t>
            </a:r>
            <a:r>
              <a:rPr lang="tr-TR" sz="2000" dirty="0" err="1">
                <a:latin typeface="Times New Roman" panose="02020603050405020304" pitchFamily="18" charset="0"/>
                <a:cs typeface="Times New Roman" panose="02020603050405020304" pitchFamily="18" charset="0"/>
              </a:rPr>
              <a:t>Yeni_Çözüm</a:t>
            </a:r>
            <a:r>
              <a:rPr lang="tr-TR" sz="2000" dirty="0">
                <a:latin typeface="Times New Roman" panose="02020603050405020304" pitchFamily="18" charset="0"/>
                <a:cs typeface="Times New Roman" panose="02020603050405020304" pitchFamily="18" charset="0"/>
              </a:rPr>
              <a:t> </a:t>
            </a:r>
          </a:p>
          <a:p>
            <a:r>
              <a:rPr lang="tr-TR" sz="2000" dirty="0">
                <a:latin typeface="Times New Roman" panose="02020603050405020304" pitchFamily="18" charset="0"/>
                <a:cs typeface="Times New Roman" panose="02020603050405020304" pitchFamily="18" charset="0"/>
              </a:rPr>
              <a:t>Değil ise Kontrol=TRUE </a:t>
            </a:r>
          </a:p>
          <a:p>
            <a:r>
              <a:rPr lang="tr-TR" sz="2000" dirty="0" err="1">
                <a:latin typeface="Times New Roman" panose="02020603050405020304" pitchFamily="18" charset="0"/>
                <a:cs typeface="Times New Roman" panose="02020603050405020304" pitchFamily="18" charset="0"/>
              </a:rPr>
              <a:t>Until</a:t>
            </a:r>
            <a:r>
              <a:rPr lang="tr-TR" sz="2000" dirty="0">
                <a:latin typeface="Times New Roman" panose="02020603050405020304" pitchFamily="18" charset="0"/>
                <a:cs typeface="Times New Roman" panose="02020603050405020304" pitchFamily="18" charset="0"/>
              </a:rPr>
              <a:t> Kontrol=TRUE </a:t>
            </a:r>
          </a:p>
        </p:txBody>
      </p:sp>
    </p:spTree>
    <p:extLst>
      <p:ext uri="{BB962C8B-B14F-4D97-AF65-F5344CB8AC3E}">
        <p14:creationId xmlns:p14="http://schemas.microsoft.com/office/powerpoint/2010/main" val="21135030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Tree>
    <p:extLst>
      <p:ext uri="{BB962C8B-B14F-4D97-AF65-F5344CB8AC3E}">
        <p14:creationId xmlns:p14="http://schemas.microsoft.com/office/powerpoint/2010/main" val="415872869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4" name="Metin kutusu 3">
            <a:extLst>
              <a:ext uri="{FF2B5EF4-FFF2-40B4-BE49-F238E27FC236}">
                <a16:creationId xmlns:a16="http://schemas.microsoft.com/office/drawing/2014/main" id="{2E54D07C-AA71-4A54-BF75-DA448480BDD7}"/>
              </a:ext>
            </a:extLst>
          </p:cNvPr>
          <p:cNvSpPr txBox="1"/>
          <p:nvPr/>
        </p:nvSpPr>
        <p:spPr>
          <a:xfrm>
            <a:off x="425116" y="97789"/>
            <a:ext cx="11077907" cy="7094250"/>
          </a:xfrm>
          <a:prstGeom prst="rect">
            <a:avLst/>
          </a:prstGeom>
          <a:noFill/>
        </p:spPr>
        <p:txBody>
          <a:bodyPr wrap="square" rtlCol="0">
            <a:spAutoFit/>
          </a:bodyPr>
          <a:lstStyle/>
          <a:p>
            <a:r>
              <a:rPr lang="tr-TR" sz="1900" dirty="0">
                <a:latin typeface="Times New Roman" panose="02020603050405020304" pitchFamily="18" charset="0"/>
                <a:cs typeface="Times New Roman" panose="02020603050405020304" pitchFamily="18" charset="0"/>
              </a:rPr>
              <a:t>ÖRNEK</a:t>
            </a:r>
          </a:p>
          <a:p>
            <a:r>
              <a:rPr lang="tr-TR" sz="1900" dirty="0">
                <a:latin typeface="Times New Roman" panose="02020603050405020304" pitchFamily="18" charset="0"/>
                <a:cs typeface="Times New Roman" panose="02020603050405020304" pitchFamily="18" charset="0"/>
              </a:rPr>
              <a:t> </a:t>
            </a:r>
          </a:p>
          <a:p>
            <a:r>
              <a:rPr lang="tr-TR" sz="1900" dirty="0">
                <a:latin typeface="Times New Roman" panose="02020603050405020304" pitchFamily="18" charset="0"/>
                <a:cs typeface="Times New Roman" panose="02020603050405020304" pitchFamily="18" charset="0"/>
              </a:rPr>
              <a:t> Bir işletme, değişik tipte dört yeni makina satın almıştır.   İşletme içinde  makinaların yerleştirilebileceği dört seçenek yer bulunmaktadır.   Birim zaman başına malzeme aktarma giderleri her makina için öngörülmüş ve aşağıda çizelge biçiminde  sunulmuştur </a:t>
            </a:r>
          </a:p>
          <a:p>
            <a:endParaRPr lang="tr-TR" sz="1900" dirty="0">
              <a:latin typeface="Times New Roman" panose="02020603050405020304" pitchFamily="18" charset="0"/>
              <a:cs typeface="Times New Roman" panose="02020603050405020304" pitchFamily="18" charset="0"/>
            </a:endParaRPr>
          </a:p>
          <a:p>
            <a:endParaRPr lang="tr-TR" sz="1900" dirty="0">
              <a:latin typeface="Times New Roman" panose="02020603050405020304" pitchFamily="18" charset="0"/>
              <a:cs typeface="Times New Roman" panose="02020603050405020304" pitchFamily="18" charset="0"/>
            </a:endParaRPr>
          </a:p>
          <a:p>
            <a:r>
              <a:rPr lang="tr-TR" sz="1900" dirty="0">
                <a:latin typeface="Times New Roman" panose="02020603050405020304" pitchFamily="18" charset="0"/>
                <a:cs typeface="Times New Roman" panose="02020603050405020304" pitchFamily="18" charset="0"/>
              </a:rPr>
              <a:t> </a:t>
            </a:r>
          </a:p>
          <a:p>
            <a:r>
              <a:rPr lang="tr-TR" sz="1900" dirty="0">
                <a:latin typeface="Times New Roman" panose="02020603050405020304" pitchFamily="18" charset="0"/>
                <a:cs typeface="Times New Roman" panose="02020603050405020304" pitchFamily="18" charset="0"/>
              </a:rPr>
              <a:t> </a:t>
            </a:r>
          </a:p>
          <a:p>
            <a:endParaRPr lang="tr-TR" sz="1900" dirty="0">
              <a:latin typeface="Times New Roman" panose="02020603050405020304" pitchFamily="18" charset="0"/>
              <a:cs typeface="Times New Roman" panose="02020603050405020304" pitchFamily="18" charset="0"/>
            </a:endParaRPr>
          </a:p>
          <a:p>
            <a:endParaRPr lang="tr-TR" sz="1900" dirty="0">
              <a:latin typeface="Times New Roman" panose="02020603050405020304" pitchFamily="18" charset="0"/>
              <a:cs typeface="Times New Roman" panose="02020603050405020304" pitchFamily="18" charset="0"/>
            </a:endParaRPr>
          </a:p>
          <a:p>
            <a:endParaRPr lang="tr-TR" sz="1900" dirty="0">
              <a:latin typeface="Times New Roman" panose="02020603050405020304" pitchFamily="18" charset="0"/>
              <a:cs typeface="Times New Roman" panose="02020603050405020304" pitchFamily="18" charset="0"/>
            </a:endParaRPr>
          </a:p>
          <a:p>
            <a:endParaRPr lang="tr-TR" sz="1900" dirty="0">
              <a:latin typeface="Times New Roman" panose="02020603050405020304" pitchFamily="18" charset="0"/>
              <a:cs typeface="Times New Roman" panose="02020603050405020304" pitchFamily="18" charset="0"/>
            </a:endParaRPr>
          </a:p>
          <a:p>
            <a:endParaRPr lang="tr-TR" sz="1900" dirty="0">
              <a:latin typeface="Times New Roman" panose="02020603050405020304" pitchFamily="18" charset="0"/>
              <a:cs typeface="Times New Roman" panose="02020603050405020304" pitchFamily="18" charset="0"/>
            </a:endParaRPr>
          </a:p>
          <a:p>
            <a:r>
              <a:rPr lang="tr-TR" sz="1900" dirty="0">
                <a:latin typeface="Times New Roman" panose="02020603050405020304" pitchFamily="18" charset="0"/>
                <a:cs typeface="Times New Roman" panose="02020603050405020304" pitchFamily="18" charset="0"/>
              </a:rPr>
              <a:t>Amaç  Tabu Arama Algoritmasını kullanarak en düşük maliyetli veya en düşük maliyetli çözüme yakın makine yerleştirmeyi elde etmek. </a:t>
            </a:r>
          </a:p>
          <a:p>
            <a:endParaRPr lang="tr-TR" sz="1900" dirty="0">
              <a:latin typeface="Times New Roman" panose="02020603050405020304" pitchFamily="18" charset="0"/>
              <a:cs typeface="Times New Roman" panose="02020603050405020304" pitchFamily="18" charset="0"/>
            </a:endParaRPr>
          </a:p>
          <a:p>
            <a:r>
              <a:rPr lang="tr-TR" sz="1900" dirty="0">
                <a:latin typeface="Times New Roman" panose="02020603050405020304" pitchFamily="18" charset="0"/>
                <a:cs typeface="Times New Roman" panose="02020603050405020304" pitchFamily="18" charset="0"/>
              </a:rPr>
              <a:t>Başlangıç konumu ve değeri (başlangıç olarak en iyi yerleştirme) </a:t>
            </a:r>
          </a:p>
          <a:p>
            <a:r>
              <a:rPr lang="tr-TR" sz="1900" dirty="0">
                <a:latin typeface="Times New Roman" panose="02020603050405020304" pitchFamily="18" charset="0"/>
                <a:cs typeface="Times New Roman" panose="02020603050405020304" pitchFamily="18" charset="0"/>
              </a:rPr>
              <a:t>DCBA : 14+186+166+146 =512 olsun </a:t>
            </a:r>
          </a:p>
          <a:p>
            <a:r>
              <a:rPr lang="tr-TR" sz="1900" dirty="0">
                <a:latin typeface="Times New Roman" panose="02020603050405020304" pitchFamily="18" charset="0"/>
                <a:cs typeface="Times New Roman" panose="02020603050405020304" pitchFamily="18" charset="0"/>
              </a:rPr>
              <a:t>En iyi çözüm : 512 </a:t>
            </a:r>
          </a:p>
          <a:p>
            <a:r>
              <a:rPr lang="tr-TR" sz="1900" dirty="0" err="1">
                <a:latin typeface="Times New Roman" panose="02020603050405020304" pitchFamily="18" charset="0"/>
                <a:cs typeface="Times New Roman" panose="02020603050405020304" pitchFamily="18" charset="0"/>
              </a:rPr>
              <a:t>İterasyon</a:t>
            </a:r>
            <a:r>
              <a:rPr lang="tr-TR" sz="1900" dirty="0">
                <a:latin typeface="Times New Roman" panose="02020603050405020304" pitchFamily="18" charset="0"/>
                <a:cs typeface="Times New Roman" panose="02020603050405020304" pitchFamily="18" charset="0"/>
              </a:rPr>
              <a:t> sayısı : 5 </a:t>
            </a:r>
          </a:p>
          <a:p>
            <a:r>
              <a:rPr lang="tr-TR" sz="1900" dirty="0">
                <a:latin typeface="Times New Roman" panose="02020603050405020304" pitchFamily="18" charset="0"/>
                <a:cs typeface="Times New Roman" panose="02020603050405020304" pitchFamily="18" charset="0"/>
              </a:rPr>
              <a:t>Tabu Listesi uzunluğu :3 </a:t>
            </a:r>
          </a:p>
          <a:p>
            <a:r>
              <a:rPr lang="tr-TR" sz="1900" dirty="0">
                <a:latin typeface="Times New Roman" panose="02020603050405020304" pitchFamily="18" charset="0"/>
                <a:cs typeface="Times New Roman" panose="02020603050405020304" pitchFamily="18" charset="0"/>
              </a:rPr>
              <a:t>Tabu Listesi : (),(),() </a:t>
            </a:r>
          </a:p>
          <a:p>
            <a:endParaRPr lang="tr-TR" dirty="0"/>
          </a:p>
        </p:txBody>
      </p:sp>
      <p:pic>
        <p:nvPicPr>
          <p:cNvPr id="8" name="Resim 7">
            <a:extLst>
              <a:ext uri="{FF2B5EF4-FFF2-40B4-BE49-F238E27FC236}">
                <a16:creationId xmlns:a16="http://schemas.microsoft.com/office/drawing/2014/main" id="{9EBE2576-8C2A-4BFF-9443-825EE384B9C1}"/>
              </a:ext>
            </a:extLst>
          </p:cNvPr>
          <p:cNvPicPr/>
          <p:nvPr/>
        </p:nvPicPr>
        <p:blipFill rotWithShape="1">
          <a:blip r:embed="rId3"/>
          <a:srcRect l="33219" t="26658" r="37722" b="35019"/>
          <a:stretch/>
        </p:blipFill>
        <p:spPr bwMode="auto">
          <a:xfrm>
            <a:off x="3784059" y="1885364"/>
            <a:ext cx="3287950" cy="21109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485770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3" name="Metin kutusu 2">
            <a:extLst>
              <a:ext uri="{FF2B5EF4-FFF2-40B4-BE49-F238E27FC236}">
                <a16:creationId xmlns:a16="http://schemas.microsoft.com/office/drawing/2014/main" id="{67B59FB1-A82B-4C05-8082-485EE808513E}"/>
              </a:ext>
            </a:extLst>
          </p:cNvPr>
          <p:cNvSpPr txBox="1"/>
          <p:nvPr/>
        </p:nvSpPr>
        <p:spPr>
          <a:xfrm>
            <a:off x="972766" y="525294"/>
            <a:ext cx="9795753" cy="5909310"/>
          </a:xfrm>
          <a:prstGeom prst="rect">
            <a:avLst/>
          </a:prstGeom>
          <a:noFill/>
        </p:spPr>
        <p:txBody>
          <a:bodyPr wrap="square" rtlCol="0">
            <a:spAutoFit/>
          </a:bodyPr>
          <a:lstStyle/>
          <a:p>
            <a:r>
              <a:rPr lang="tr-TR" sz="2400" dirty="0">
                <a:latin typeface="Times New Roman" panose="02020603050405020304" pitchFamily="18" charset="0"/>
                <a:cs typeface="Times New Roman" panose="02020603050405020304" pitchFamily="18" charset="0"/>
              </a:rPr>
              <a:t>Komşuluklar: 1. </a:t>
            </a:r>
            <a:r>
              <a:rPr lang="tr-TR" sz="2400" dirty="0" err="1">
                <a:latin typeface="Times New Roman" panose="02020603050405020304" pitchFamily="18" charset="0"/>
                <a:cs typeface="Times New Roman" panose="02020603050405020304" pitchFamily="18" charset="0"/>
              </a:rPr>
              <a:t>iterasyon</a:t>
            </a:r>
            <a:r>
              <a:rPr lang="tr-TR" sz="2400" dirty="0">
                <a:latin typeface="Times New Roman" panose="02020603050405020304" pitchFamily="18" charset="0"/>
                <a:cs typeface="Times New Roman" panose="02020603050405020304" pitchFamily="18" charset="0"/>
              </a:rPr>
              <a:t> </a:t>
            </a:r>
          </a:p>
          <a:p>
            <a:r>
              <a:rPr lang="tr-TR" sz="2400" dirty="0">
                <a:latin typeface="Times New Roman" panose="02020603050405020304" pitchFamily="18" charset="0"/>
                <a:cs typeface="Times New Roman" panose="02020603050405020304" pitchFamily="18" charset="0"/>
              </a:rPr>
              <a:t> </a:t>
            </a:r>
          </a:p>
          <a:p>
            <a:r>
              <a:rPr lang="tr-TR" sz="2400" dirty="0">
                <a:latin typeface="Times New Roman" panose="02020603050405020304" pitchFamily="18" charset="0"/>
                <a:cs typeface="Times New Roman" panose="02020603050405020304" pitchFamily="18" charset="0"/>
              </a:rPr>
              <a:t> </a:t>
            </a:r>
            <a:r>
              <a:rPr lang="tr-TR" sz="2400" dirty="0">
                <a:solidFill>
                  <a:srgbClr val="FF0000"/>
                </a:solidFill>
                <a:latin typeface="Times New Roman" panose="02020603050405020304" pitchFamily="18" charset="0"/>
                <a:cs typeface="Times New Roman" panose="02020603050405020304" pitchFamily="18" charset="0"/>
              </a:rPr>
              <a:t>CD</a:t>
            </a:r>
            <a:r>
              <a:rPr lang="tr-TR" sz="2400" dirty="0">
                <a:latin typeface="Times New Roman" panose="02020603050405020304" pitchFamily="18" charset="0"/>
                <a:cs typeface="Times New Roman" panose="02020603050405020304" pitchFamily="18" charset="0"/>
              </a:rPr>
              <a:t>BA : 114+154+166+146 =580 </a:t>
            </a:r>
          </a:p>
          <a:p>
            <a:r>
              <a:rPr lang="tr-TR" sz="2400" dirty="0">
                <a:latin typeface="Times New Roman" panose="02020603050405020304" pitchFamily="18" charset="0"/>
                <a:cs typeface="Times New Roman" panose="02020603050405020304" pitchFamily="18" charset="0"/>
              </a:rPr>
              <a:t> </a:t>
            </a:r>
            <a:r>
              <a:rPr lang="tr-TR" sz="2400" dirty="0">
                <a:solidFill>
                  <a:srgbClr val="FF0000"/>
                </a:solidFill>
                <a:latin typeface="Times New Roman" panose="02020603050405020304" pitchFamily="18" charset="0"/>
                <a:cs typeface="Times New Roman" panose="02020603050405020304" pitchFamily="18" charset="0"/>
              </a:rPr>
              <a:t>B</a:t>
            </a:r>
            <a:r>
              <a:rPr lang="tr-TR" sz="2400" dirty="0">
                <a:latin typeface="Times New Roman" panose="02020603050405020304" pitchFamily="18" charset="0"/>
                <a:cs typeface="Times New Roman" panose="02020603050405020304" pitchFamily="18" charset="0"/>
              </a:rPr>
              <a:t>C</a:t>
            </a:r>
            <a:r>
              <a:rPr lang="tr-TR" sz="2400" dirty="0">
                <a:solidFill>
                  <a:srgbClr val="FF0000"/>
                </a:solidFill>
                <a:latin typeface="Times New Roman" panose="02020603050405020304" pitchFamily="18" charset="0"/>
                <a:cs typeface="Times New Roman" panose="02020603050405020304" pitchFamily="18" charset="0"/>
              </a:rPr>
              <a:t>D</a:t>
            </a:r>
            <a:r>
              <a:rPr lang="tr-TR" sz="2400" dirty="0">
                <a:latin typeface="Times New Roman" panose="02020603050405020304" pitchFamily="18" charset="0"/>
                <a:cs typeface="Times New Roman" panose="02020603050405020304" pitchFamily="18" charset="0"/>
              </a:rPr>
              <a:t>A : 138+186+150+146 =620 </a:t>
            </a:r>
          </a:p>
          <a:p>
            <a:r>
              <a:rPr lang="tr-TR" sz="2400" dirty="0">
                <a:latin typeface="Times New Roman" panose="02020603050405020304" pitchFamily="18" charset="0"/>
                <a:cs typeface="Times New Roman" panose="02020603050405020304" pitchFamily="18" charset="0"/>
              </a:rPr>
              <a:t> </a:t>
            </a:r>
            <a:r>
              <a:rPr lang="tr-TR" sz="2400" dirty="0">
                <a:solidFill>
                  <a:srgbClr val="FF0000"/>
                </a:solidFill>
                <a:latin typeface="Times New Roman" panose="02020603050405020304" pitchFamily="18" charset="0"/>
                <a:cs typeface="Times New Roman" panose="02020603050405020304" pitchFamily="18" charset="0"/>
              </a:rPr>
              <a:t>A</a:t>
            </a:r>
            <a:r>
              <a:rPr lang="tr-TR" sz="2400" dirty="0">
                <a:latin typeface="Times New Roman" panose="02020603050405020304" pitchFamily="18" charset="0"/>
                <a:cs typeface="Times New Roman" panose="02020603050405020304" pitchFamily="18" charset="0"/>
              </a:rPr>
              <a:t>CB</a:t>
            </a:r>
            <a:r>
              <a:rPr lang="tr-TR" sz="2400" dirty="0">
                <a:solidFill>
                  <a:srgbClr val="FF0000"/>
                </a:solidFill>
                <a:latin typeface="Times New Roman" panose="02020603050405020304" pitchFamily="18" charset="0"/>
                <a:cs typeface="Times New Roman" panose="02020603050405020304" pitchFamily="18" charset="0"/>
              </a:rPr>
              <a:t>D</a:t>
            </a:r>
            <a:r>
              <a:rPr lang="tr-TR" sz="2400" dirty="0">
                <a:latin typeface="Times New Roman" panose="02020603050405020304" pitchFamily="18" charset="0"/>
                <a:cs typeface="Times New Roman" panose="02020603050405020304" pitchFamily="18" charset="0"/>
              </a:rPr>
              <a:t> : 180+186+166+46 =578 </a:t>
            </a:r>
          </a:p>
          <a:p>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En iyi çözümden daha iyi bir çözüm yok bu nedenle bölgesel çeşitlendirme yapmak için en iyi yerleştirme konumundaki makinelerden 2 tanesinin yeri rasgele değiştirilir. Bu değişim 2. ve 4. konumdaki makineler olsun. </a:t>
            </a:r>
          </a:p>
          <a:p>
            <a:r>
              <a:rPr lang="tr-TR" sz="2400" dirty="0">
                <a:latin typeface="Times New Roman" panose="02020603050405020304" pitchFamily="18" charset="0"/>
                <a:cs typeface="Times New Roman" panose="02020603050405020304" pitchFamily="18" charset="0"/>
              </a:rPr>
              <a:t> </a:t>
            </a:r>
          </a:p>
          <a:p>
            <a:r>
              <a:rPr lang="tr-TR" sz="2400" dirty="0">
                <a:latin typeface="Times New Roman" panose="02020603050405020304" pitchFamily="18" charset="0"/>
                <a:cs typeface="Times New Roman" panose="02020603050405020304" pitchFamily="18" charset="0"/>
              </a:rPr>
              <a:t>D</a:t>
            </a:r>
            <a:r>
              <a:rPr lang="tr-TR" sz="2400" dirty="0">
                <a:solidFill>
                  <a:srgbClr val="FF0000"/>
                </a:solidFill>
                <a:latin typeface="Times New Roman" panose="02020603050405020304" pitchFamily="18" charset="0"/>
                <a:cs typeface="Times New Roman" panose="02020603050405020304" pitchFamily="18" charset="0"/>
              </a:rPr>
              <a:t>A</a:t>
            </a:r>
            <a:r>
              <a:rPr lang="tr-TR" sz="2400" dirty="0">
                <a:latin typeface="Times New Roman" panose="02020603050405020304" pitchFamily="18" charset="0"/>
                <a:cs typeface="Times New Roman" panose="02020603050405020304" pitchFamily="18" charset="0"/>
              </a:rPr>
              <a:t>B</a:t>
            </a:r>
            <a:r>
              <a:rPr lang="tr-TR" sz="2400" dirty="0">
                <a:solidFill>
                  <a:srgbClr val="FF0000"/>
                </a:solidFill>
                <a:latin typeface="Times New Roman" panose="02020603050405020304" pitchFamily="18" charset="0"/>
                <a:cs typeface="Times New Roman" panose="02020603050405020304" pitchFamily="18" charset="0"/>
              </a:rPr>
              <a:t>C</a:t>
            </a:r>
            <a:r>
              <a:rPr lang="tr-TR" sz="2400" dirty="0">
                <a:latin typeface="Times New Roman" panose="02020603050405020304" pitchFamily="18" charset="0"/>
                <a:cs typeface="Times New Roman" panose="02020603050405020304" pitchFamily="18" charset="0"/>
              </a:rPr>
              <a:t> : 14+10+166+158=348   </a:t>
            </a:r>
          </a:p>
          <a:p>
            <a:r>
              <a:rPr lang="tr-TR" sz="2400" dirty="0">
                <a:latin typeface="Times New Roman" panose="02020603050405020304" pitchFamily="18" charset="0"/>
                <a:cs typeface="Times New Roman" panose="02020603050405020304" pitchFamily="18" charset="0"/>
              </a:rPr>
              <a:t>En iyi yerleştirme : DABC       </a:t>
            </a:r>
          </a:p>
          <a:p>
            <a:r>
              <a:rPr lang="tr-TR" sz="2400" dirty="0">
                <a:latin typeface="Times New Roman" panose="02020603050405020304" pitchFamily="18" charset="0"/>
                <a:cs typeface="Times New Roman" panose="02020603050405020304" pitchFamily="18" charset="0"/>
              </a:rPr>
              <a:t>En iyi Çözüm : 348 </a:t>
            </a:r>
          </a:p>
          <a:p>
            <a:r>
              <a:rPr lang="tr-TR" sz="2400" dirty="0">
                <a:latin typeface="Times New Roman" panose="02020603050405020304" pitchFamily="18" charset="0"/>
                <a:cs typeface="Times New Roman" panose="02020603050405020304" pitchFamily="18" charset="0"/>
              </a:rPr>
              <a:t> </a:t>
            </a:r>
          </a:p>
          <a:p>
            <a:r>
              <a:rPr lang="tr-TR" sz="2400" dirty="0">
                <a:latin typeface="Times New Roman" panose="02020603050405020304" pitchFamily="18" charset="0"/>
                <a:cs typeface="Times New Roman" panose="02020603050405020304" pitchFamily="18" charset="0"/>
              </a:rPr>
              <a:t>Tabu Listesi : (</a:t>
            </a:r>
            <a:r>
              <a:rPr lang="tr-TR" sz="2400" dirty="0" err="1">
                <a:latin typeface="Times New Roman" panose="02020603050405020304" pitchFamily="18" charset="0"/>
                <a:cs typeface="Times New Roman" panose="02020603050405020304" pitchFamily="18" charset="0"/>
              </a:rPr>
              <a:t>a,c</a:t>
            </a:r>
            <a:r>
              <a:rPr lang="tr-TR" sz="2400" dirty="0">
                <a:latin typeface="Times New Roman" panose="02020603050405020304" pitchFamily="18" charset="0"/>
                <a:cs typeface="Times New Roman" panose="02020603050405020304" pitchFamily="18" charset="0"/>
              </a:rPr>
              <a:t>),(),() </a:t>
            </a:r>
          </a:p>
          <a:p>
            <a:endParaRPr lang="tr-TR" dirty="0"/>
          </a:p>
        </p:txBody>
      </p:sp>
    </p:spTree>
    <p:extLst>
      <p:ext uri="{BB962C8B-B14F-4D97-AF65-F5344CB8AC3E}">
        <p14:creationId xmlns:p14="http://schemas.microsoft.com/office/powerpoint/2010/main" val="260936185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3" name="Metin kutusu 2">
            <a:extLst>
              <a:ext uri="{FF2B5EF4-FFF2-40B4-BE49-F238E27FC236}">
                <a16:creationId xmlns:a16="http://schemas.microsoft.com/office/drawing/2014/main" id="{4367E6EA-BD97-40BD-AF95-0B73F4EEAFA4}"/>
              </a:ext>
            </a:extLst>
          </p:cNvPr>
          <p:cNvSpPr txBox="1"/>
          <p:nvPr/>
        </p:nvSpPr>
        <p:spPr>
          <a:xfrm>
            <a:off x="953311" y="661481"/>
            <a:ext cx="9163455" cy="5539978"/>
          </a:xfrm>
          <a:prstGeom prst="rect">
            <a:avLst/>
          </a:prstGeom>
          <a:noFill/>
        </p:spPr>
        <p:txBody>
          <a:bodyPr wrap="square" rtlCol="0">
            <a:spAutoFit/>
          </a:bodyPr>
          <a:lstStyle/>
          <a:p>
            <a:r>
              <a:rPr lang="tr-TR" sz="2400" dirty="0">
                <a:latin typeface="Times New Roman" panose="02020603050405020304" pitchFamily="18" charset="0"/>
                <a:cs typeface="Times New Roman" panose="02020603050405020304" pitchFamily="18" charset="0"/>
              </a:rPr>
              <a:t>En iyi yerleştirme : DABC       </a:t>
            </a:r>
          </a:p>
          <a:p>
            <a:r>
              <a:rPr lang="tr-TR" sz="2400" dirty="0">
                <a:latin typeface="Times New Roman" panose="02020603050405020304" pitchFamily="18" charset="0"/>
                <a:cs typeface="Times New Roman" panose="02020603050405020304" pitchFamily="18" charset="0"/>
              </a:rPr>
              <a:t>En iyi Çözüm : 348 </a:t>
            </a:r>
          </a:p>
          <a:p>
            <a:r>
              <a:rPr lang="tr-TR" sz="2400" dirty="0">
                <a:latin typeface="Times New Roman" panose="02020603050405020304" pitchFamily="18" charset="0"/>
                <a:cs typeface="Times New Roman" panose="02020603050405020304" pitchFamily="18" charset="0"/>
              </a:rPr>
              <a:t> </a:t>
            </a:r>
          </a:p>
          <a:p>
            <a:r>
              <a:rPr lang="tr-TR" sz="2400" dirty="0">
                <a:latin typeface="Times New Roman" panose="02020603050405020304" pitchFamily="18" charset="0"/>
                <a:cs typeface="Times New Roman" panose="02020603050405020304" pitchFamily="18" charset="0"/>
              </a:rPr>
              <a:t>Tabu Listesi : (</a:t>
            </a:r>
            <a:r>
              <a:rPr lang="tr-TR" sz="2400" dirty="0" err="1">
                <a:latin typeface="Times New Roman" panose="02020603050405020304" pitchFamily="18" charset="0"/>
                <a:cs typeface="Times New Roman" panose="02020603050405020304" pitchFamily="18" charset="0"/>
              </a:rPr>
              <a:t>a,c</a:t>
            </a:r>
            <a:r>
              <a:rPr lang="tr-TR" sz="2400" dirty="0">
                <a:latin typeface="Times New Roman" panose="02020603050405020304" pitchFamily="18" charset="0"/>
                <a:cs typeface="Times New Roman" panose="02020603050405020304" pitchFamily="18" charset="0"/>
              </a:rPr>
              <a:t>),(),() </a:t>
            </a:r>
          </a:p>
          <a:p>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Komşuluklar: 2. </a:t>
            </a:r>
            <a:r>
              <a:rPr lang="tr-TR" sz="2400" dirty="0" err="1">
                <a:latin typeface="Times New Roman" panose="02020603050405020304" pitchFamily="18" charset="0"/>
                <a:cs typeface="Times New Roman" panose="02020603050405020304" pitchFamily="18" charset="0"/>
              </a:rPr>
              <a:t>İterasyon</a:t>
            </a:r>
            <a:r>
              <a:rPr lang="tr-TR" sz="2400" dirty="0">
                <a:latin typeface="Times New Roman" panose="02020603050405020304" pitchFamily="18" charset="0"/>
                <a:cs typeface="Times New Roman" panose="02020603050405020304" pitchFamily="18" charset="0"/>
              </a:rPr>
              <a:t> </a:t>
            </a:r>
          </a:p>
          <a:p>
            <a:r>
              <a:rPr lang="tr-TR" sz="2400" dirty="0">
                <a:latin typeface="Times New Roman" panose="02020603050405020304" pitchFamily="18" charset="0"/>
                <a:cs typeface="Times New Roman" panose="02020603050405020304" pitchFamily="18" charset="0"/>
              </a:rPr>
              <a:t> </a:t>
            </a:r>
          </a:p>
          <a:p>
            <a:r>
              <a:rPr lang="tr-TR" sz="2400" dirty="0">
                <a:solidFill>
                  <a:srgbClr val="FF0000"/>
                </a:solidFill>
                <a:latin typeface="Times New Roman" panose="02020603050405020304" pitchFamily="18" charset="0"/>
                <a:cs typeface="Times New Roman" panose="02020603050405020304" pitchFamily="18" charset="0"/>
              </a:rPr>
              <a:t>AD</a:t>
            </a:r>
            <a:r>
              <a:rPr lang="tr-TR" sz="2400" dirty="0">
                <a:latin typeface="Times New Roman" panose="02020603050405020304" pitchFamily="18" charset="0"/>
                <a:cs typeface="Times New Roman" panose="02020603050405020304" pitchFamily="18" charset="0"/>
              </a:rPr>
              <a:t>BC : 180+154+166+158 =658 </a:t>
            </a:r>
          </a:p>
          <a:p>
            <a:r>
              <a:rPr lang="tr-TR" sz="2400" dirty="0">
                <a:latin typeface="Times New Roman" panose="02020603050405020304" pitchFamily="18" charset="0"/>
                <a:cs typeface="Times New Roman" panose="02020603050405020304" pitchFamily="18" charset="0"/>
              </a:rPr>
              <a:t> </a:t>
            </a:r>
            <a:r>
              <a:rPr lang="tr-TR" sz="2400" dirty="0">
                <a:solidFill>
                  <a:srgbClr val="FF0000"/>
                </a:solidFill>
                <a:latin typeface="Times New Roman" panose="02020603050405020304" pitchFamily="18" charset="0"/>
                <a:cs typeface="Times New Roman" panose="02020603050405020304" pitchFamily="18" charset="0"/>
              </a:rPr>
              <a:t>B</a:t>
            </a:r>
            <a:r>
              <a:rPr lang="tr-TR" sz="2400" dirty="0">
                <a:latin typeface="Times New Roman" panose="02020603050405020304" pitchFamily="18" charset="0"/>
                <a:cs typeface="Times New Roman" panose="02020603050405020304" pitchFamily="18" charset="0"/>
              </a:rPr>
              <a:t>A</a:t>
            </a:r>
            <a:r>
              <a:rPr lang="tr-TR" sz="2400" dirty="0">
                <a:solidFill>
                  <a:srgbClr val="FF0000"/>
                </a:solidFill>
                <a:latin typeface="Times New Roman" panose="02020603050405020304" pitchFamily="18" charset="0"/>
                <a:cs typeface="Times New Roman" panose="02020603050405020304" pitchFamily="18" charset="0"/>
              </a:rPr>
              <a:t>D</a:t>
            </a:r>
            <a:r>
              <a:rPr lang="tr-TR" sz="2400" dirty="0">
                <a:latin typeface="Times New Roman" panose="02020603050405020304" pitchFamily="18" charset="0"/>
                <a:cs typeface="Times New Roman" panose="02020603050405020304" pitchFamily="18" charset="0"/>
              </a:rPr>
              <a:t>C : 138+10+150+158  =456 </a:t>
            </a:r>
          </a:p>
          <a:p>
            <a:r>
              <a:rPr lang="tr-TR" sz="2400" dirty="0">
                <a:latin typeface="Times New Roman" panose="02020603050405020304" pitchFamily="18" charset="0"/>
                <a:cs typeface="Times New Roman" panose="02020603050405020304" pitchFamily="18" charset="0"/>
              </a:rPr>
              <a:t> </a:t>
            </a:r>
            <a:r>
              <a:rPr lang="tr-TR" sz="2400" dirty="0">
                <a:solidFill>
                  <a:srgbClr val="FF0000"/>
                </a:solidFill>
                <a:latin typeface="Times New Roman" panose="02020603050405020304" pitchFamily="18" charset="0"/>
                <a:cs typeface="Times New Roman" panose="02020603050405020304" pitchFamily="18" charset="0"/>
              </a:rPr>
              <a:t>C</a:t>
            </a:r>
            <a:r>
              <a:rPr lang="tr-TR" sz="2400" dirty="0">
                <a:latin typeface="Times New Roman" panose="02020603050405020304" pitchFamily="18" charset="0"/>
                <a:cs typeface="Times New Roman" panose="02020603050405020304" pitchFamily="18" charset="0"/>
              </a:rPr>
              <a:t>AB</a:t>
            </a:r>
            <a:r>
              <a:rPr lang="tr-TR" sz="2400" dirty="0">
                <a:solidFill>
                  <a:srgbClr val="FF0000"/>
                </a:solidFill>
                <a:latin typeface="Times New Roman" panose="02020603050405020304" pitchFamily="18" charset="0"/>
                <a:cs typeface="Times New Roman" panose="02020603050405020304" pitchFamily="18" charset="0"/>
              </a:rPr>
              <a:t>D </a:t>
            </a:r>
            <a:r>
              <a:rPr lang="tr-TR" sz="2400" dirty="0">
                <a:latin typeface="Times New Roman" panose="02020603050405020304" pitchFamily="18" charset="0"/>
                <a:cs typeface="Times New Roman" panose="02020603050405020304" pitchFamily="18" charset="0"/>
              </a:rPr>
              <a:t>: 114+10+166+46  =336 </a:t>
            </a:r>
          </a:p>
          <a:p>
            <a:r>
              <a:rPr lang="tr-TR" sz="2400" dirty="0">
                <a:latin typeface="Times New Roman" panose="02020603050405020304" pitchFamily="18" charset="0"/>
                <a:cs typeface="Times New Roman" panose="02020603050405020304" pitchFamily="18" charset="0"/>
              </a:rPr>
              <a:t> </a:t>
            </a:r>
          </a:p>
          <a:p>
            <a:r>
              <a:rPr lang="tr-TR" sz="2400" dirty="0">
                <a:latin typeface="Times New Roman" panose="02020603050405020304" pitchFamily="18" charset="0"/>
                <a:cs typeface="Times New Roman" panose="02020603050405020304" pitchFamily="18" charset="0"/>
              </a:rPr>
              <a:t>En iyi yerleştirme : CABD       </a:t>
            </a:r>
          </a:p>
          <a:p>
            <a:r>
              <a:rPr lang="tr-TR" sz="2400" dirty="0">
                <a:latin typeface="Times New Roman" panose="02020603050405020304" pitchFamily="18" charset="0"/>
                <a:cs typeface="Times New Roman" panose="02020603050405020304" pitchFamily="18" charset="0"/>
              </a:rPr>
              <a:t>En iyi Çözüm : 336 </a:t>
            </a:r>
          </a:p>
          <a:p>
            <a:r>
              <a:rPr lang="tr-TR" sz="2400" dirty="0">
                <a:latin typeface="Times New Roman" panose="02020603050405020304" pitchFamily="18" charset="0"/>
                <a:cs typeface="Times New Roman" panose="02020603050405020304" pitchFamily="18" charset="0"/>
              </a:rPr>
              <a:t>Tabu Listesi : (</a:t>
            </a:r>
            <a:r>
              <a:rPr lang="tr-TR" sz="2400" dirty="0" err="1">
                <a:latin typeface="Times New Roman" panose="02020603050405020304" pitchFamily="18" charset="0"/>
                <a:cs typeface="Times New Roman" panose="02020603050405020304" pitchFamily="18" charset="0"/>
              </a:rPr>
              <a:t>a,c</a:t>
            </a:r>
            <a:r>
              <a:rPr lang="tr-TR" sz="2400" dirty="0">
                <a:latin typeface="Times New Roman" panose="02020603050405020304" pitchFamily="18" charset="0"/>
                <a:cs typeface="Times New Roman" panose="02020603050405020304" pitchFamily="18" charset="0"/>
              </a:rPr>
              <a:t>),(</a:t>
            </a:r>
            <a:r>
              <a:rPr lang="tr-TR" sz="2400" dirty="0" err="1">
                <a:latin typeface="Times New Roman" panose="02020603050405020304" pitchFamily="18" charset="0"/>
                <a:cs typeface="Times New Roman" panose="02020603050405020304" pitchFamily="18" charset="0"/>
              </a:rPr>
              <a:t>c,d</a:t>
            </a:r>
            <a:r>
              <a:rPr lang="tr-TR" sz="2400" dirty="0">
                <a:latin typeface="Times New Roman" panose="02020603050405020304" pitchFamily="18" charset="0"/>
                <a:cs typeface="Times New Roman" panose="02020603050405020304" pitchFamily="18" charset="0"/>
              </a:rPr>
              <a:t>),() </a:t>
            </a:r>
          </a:p>
          <a:p>
            <a:endParaRPr lang="tr-TR" dirty="0"/>
          </a:p>
        </p:txBody>
      </p:sp>
    </p:spTree>
    <p:extLst>
      <p:ext uri="{BB962C8B-B14F-4D97-AF65-F5344CB8AC3E}">
        <p14:creationId xmlns:p14="http://schemas.microsoft.com/office/powerpoint/2010/main" val="257377527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3" name="Metin kutusu 2">
            <a:extLst>
              <a:ext uri="{FF2B5EF4-FFF2-40B4-BE49-F238E27FC236}">
                <a16:creationId xmlns:a16="http://schemas.microsoft.com/office/drawing/2014/main" id="{974DB5F8-5F12-4B1A-BF1F-1410711A88BE}"/>
              </a:ext>
            </a:extLst>
          </p:cNvPr>
          <p:cNvSpPr txBox="1"/>
          <p:nvPr/>
        </p:nvSpPr>
        <p:spPr>
          <a:xfrm>
            <a:off x="898358" y="672280"/>
            <a:ext cx="9455285" cy="5170646"/>
          </a:xfrm>
          <a:prstGeom prst="rect">
            <a:avLst/>
          </a:prstGeom>
          <a:noFill/>
        </p:spPr>
        <p:txBody>
          <a:bodyPr wrap="square" rtlCol="0">
            <a:spAutoFit/>
          </a:bodyPr>
          <a:lstStyle/>
          <a:p>
            <a:r>
              <a:rPr lang="tr-TR" sz="2400" dirty="0">
                <a:latin typeface="Times New Roman" panose="02020603050405020304" pitchFamily="18" charset="0"/>
                <a:cs typeface="Times New Roman" panose="02020603050405020304" pitchFamily="18" charset="0"/>
              </a:rPr>
              <a:t>En iyi yerleştirme : CABD       </a:t>
            </a:r>
          </a:p>
          <a:p>
            <a:r>
              <a:rPr lang="tr-TR" sz="2400" dirty="0">
                <a:latin typeface="Times New Roman" panose="02020603050405020304" pitchFamily="18" charset="0"/>
                <a:cs typeface="Times New Roman" panose="02020603050405020304" pitchFamily="18" charset="0"/>
              </a:rPr>
              <a:t>En iyi Çözüm : 336 </a:t>
            </a:r>
          </a:p>
          <a:p>
            <a:r>
              <a:rPr lang="tr-TR" sz="2400" dirty="0">
                <a:latin typeface="Times New Roman" panose="02020603050405020304" pitchFamily="18" charset="0"/>
                <a:cs typeface="Times New Roman" panose="02020603050405020304" pitchFamily="18" charset="0"/>
              </a:rPr>
              <a:t>Tabu Listesi : (</a:t>
            </a:r>
            <a:r>
              <a:rPr lang="tr-TR" sz="2400" dirty="0" err="1">
                <a:latin typeface="Times New Roman" panose="02020603050405020304" pitchFamily="18" charset="0"/>
                <a:cs typeface="Times New Roman" panose="02020603050405020304" pitchFamily="18" charset="0"/>
              </a:rPr>
              <a:t>a,c</a:t>
            </a:r>
            <a:r>
              <a:rPr lang="tr-TR" sz="2400" dirty="0">
                <a:latin typeface="Times New Roman" panose="02020603050405020304" pitchFamily="18" charset="0"/>
                <a:cs typeface="Times New Roman" panose="02020603050405020304" pitchFamily="18" charset="0"/>
              </a:rPr>
              <a:t>),(</a:t>
            </a:r>
            <a:r>
              <a:rPr lang="tr-TR" sz="2400" dirty="0" err="1">
                <a:latin typeface="Times New Roman" panose="02020603050405020304" pitchFamily="18" charset="0"/>
                <a:cs typeface="Times New Roman" panose="02020603050405020304" pitchFamily="18" charset="0"/>
              </a:rPr>
              <a:t>c,d</a:t>
            </a:r>
            <a:r>
              <a:rPr lang="tr-TR" sz="2400" dirty="0">
                <a:latin typeface="Times New Roman" panose="02020603050405020304" pitchFamily="18" charset="0"/>
                <a:cs typeface="Times New Roman" panose="02020603050405020304" pitchFamily="18" charset="0"/>
              </a:rPr>
              <a:t>),() </a:t>
            </a:r>
          </a:p>
          <a:p>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Komşuluklar: 3. </a:t>
            </a:r>
            <a:r>
              <a:rPr lang="tr-TR" sz="2400" dirty="0" err="1">
                <a:latin typeface="Times New Roman" panose="02020603050405020304" pitchFamily="18" charset="0"/>
                <a:cs typeface="Times New Roman" panose="02020603050405020304" pitchFamily="18" charset="0"/>
              </a:rPr>
              <a:t>İtersayon</a:t>
            </a:r>
            <a:r>
              <a:rPr lang="tr-TR" sz="2400" dirty="0">
                <a:latin typeface="Times New Roman" panose="02020603050405020304" pitchFamily="18" charset="0"/>
                <a:cs typeface="Times New Roman" panose="02020603050405020304" pitchFamily="18" charset="0"/>
              </a:rPr>
              <a:t> </a:t>
            </a:r>
          </a:p>
          <a:p>
            <a:r>
              <a:rPr lang="tr-TR" sz="2400" dirty="0">
                <a:latin typeface="Times New Roman" panose="02020603050405020304" pitchFamily="18" charset="0"/>
                <a:cs typeface="Times New Roman" panose="02020603050405020304" pitchFamily="18" charset="0"/>
              </a:rPr>
              <a:t> </a:t>
            </a:r>
          </a:p>
          <a:p>
            <a:r>
              <a:rPr lang="tr-TR" sz="2400" dirty="0">
                <a:latin typeface="Times New Roman" panose="02020603050405020304" pitchFamily="18" charset="0"/>
                <a:cs typeface="Times New Roman" panose="02020603050405020304" pitchFamily="18" charset="0"/>
              </a:rPr>
              <a:t> </a:t>
            </a:r>
            <a:r>
              <a:rPr lang="tr-TR" sz="2400" dirty="0">
                <a:solidFill>
                  <a:srgbClr val="FF0000"/>
                </a:solidFill>
                <a:latin typeface="Times New Roman" panose="02020603050405020304" pitchFamily="18" charset="0"/>
                <a:cs typeface="Times New Roman" panose="02020603050405020304" pitchFamily="18" charset="0"/>
              </a:rPr>
              <a:t>AC</a:t>
            </a:r>
            <a:r>
              <a:rPr lang="tr-TR" sz="2400" dirty="0">
                <a:latin typeface="Times New Roman" panose="02020603050405020304" pitchFamily="18" charset="0"/>
                <a:cs typeface="Times New Roman" panose="02020603050405020304" pitchFamily="18" charset="0"/>
              </a:rPr>
              <a:t>BD : 180+186+166+46   =578 </a:t>
            </a:r>
          </a:p>
          <a:p>
            <a:r>
              <a:rPr lang="tr-TR" sz="2400" dirty="0">
                <a:latin typeface="Times New Roman" panose="02020603050405020304" pitchFamily="18" charset="0"/>
                <a:cs typeface="Times New Roman" panose="02020603050405020304" pitchFamily="18" charset="0"/>
              </a:rPr>
              <a:t> </a:t>
            </a:r>
            <a:r>
              <a:rPr lang="tr-TR" sz="2400" dirty="0">
                <a:solidFill>
                  <a:srgbClr val="FF0000"/>
                </a:solidFill>
                <a:latin typeface="Times New Roman" panose="02020603050405020304" pitchFamily="18" charset="0"/>
                <a:cs typeface="Times New Roman" panose="02020603050405020304" pitchFamily="18" charset="0"/>
              </a:rPr>
              <a:t>B</a:t>
            </a:r>
            <a:r>
              <a:rPr lang="tr-TR" sz="2400" dirty="0">
                <a:latin typeface="Times New Roman" panose="02020603050405020304" pitchFamily="18" charset="0"/>
                <a:cs typeface="Times New Roman" panose="02020603050405020304" pitchFamily="18" charset="0"/>
              </a:rPr>
              <a:t>A</a:t>
            </a:r>
            <a:r>
              <a:rPr lang="tr-TR" sz="2400" dirty="0">
                <a:solidFill>
                  <a:srgbClr val="FF0000"/>
                </a:solidFill>
                <a:latin typeface="Times New Roman" panose="02020603050405020304" pitchFamily="18" charset="0"/>
                <a:cs typeface="Times New Roman" panose="02020603050405020304" pitchFamily="18" charset="0"/>
              </a:rPr>
              <a:t>C</a:t>
            </a:r>
            <a:r>
              <a:rPr lang="tr-TR" sz="2400" dirty="0">
                <a:latin typeface="Times New Roman" panose="02020603050405020304" pitchFamily="18" charset="0"/>
                <a:cs typeface="Times New Roman" panose="02020603050405020304" pitchFamily="18" charset="0"/>
              </a:rPr>
              <a:t>D : 138+10+4+46    =198 </a:t>
            </a:r>
          </a:p>
          <a:p>
            <a:r>
              <a:rPr lang="tr-TR" sz="2400" dirty="0">
                <a:solidFill>
                  <a:srgbClr val="FF0000"/>
                </a:solidFill>
                <a:latin typeface="Times New Roman" panose="02020603050405020304" pitchFamily="18" charset="0"/>
                <a:cs typeface="Times New Roman" panose="02020603050405020304" pitchFamily="18" charset="0"/>
              </a:rPr>
              <a:t>D</a:t>
            </a:r>
            <a:r>
              <a:rPr lang="tr-TR" sz="2400" dirty="0">
                <a:latin typeface="Times New Roman" panose="02020603050405020304" pitchFamily="18" charset="0"/>
                <a:cs typeface="Times New Roman" panose="02020603050405020304" pitchFamily="18" charset="0"/>
              </a:rPr>
              <a:t>AB</a:t>
            </a:r>
            <a:r>
              <a:rPr lang="tr-TR" sz="2400" dirty="0">
                <a:solidFill>
                  <a:srgbClr val="FF0000"/>
                </a:solidFill>
                <a:latin typeface="Times New Roman" panose="02020603050405020304" pitchFamily="18" charset="0"/>
                <a:cs typeface="Times New Roman" panose="02020603050405020304" pitchFamily="18" charset="0"/>
              </a:rPr>
              <a:t>C</a:t>
            </a:r>
            <a:r>
              <a:rPr lang="tr-TR" sz="2400" dirty="0">
                <a:latin typeface="Times New Roman" panose="02020603050405020304" pitchFamily="18" charset="0"/>
                <a:cs typeface="Times New Roman" panose="02020603050405020304" pitchFamily="18" charset="0"/>
              </a:rPr>
              <a:t> : 14+10+166+158   =348 </a:t>
            </a:r>
          </a:p>
          <a:p>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En iyi yerleştirme : BACD  </a:t>
            </a:r>
          </a:p>
          <a:p>
            <a:r>
              <a:rPr lang="tr-TR" sz="2400" dirty="0">
                <a:latin typeface="Times New Roman" panose="02020603050405020304" pitchFamily="18" charset="0"/>
                <a:cs typeface="Times New Roman" panose="02020603050405020304" pitchFamily="18" charset="0"/>
              </a:rPr>
              <a:t>En iyi Çözüm : 198 </a:t>
            </a:r>
          </a:p>
          <a:p>
            <a:r>
              <a:rPr lang="tr-TR" sz="2400" dirty="0">
                <a:latin typeface="Times New Roman" panose="02020603050405020304" pitchFamily="18" charset="0"/>
                <a:cs typeface="Times New Roman" panose="02020603050405020304" pitchFamily="18" charset="0"/>
              </a:rPr>
              <a:t>Tabu Listesi : (</a:t>
            </a:r>
            <a:r>
              <a:rPr lang="tr-TR" sz="2400" dirty="0" err="1">
                <a:latin typeface="Times New Roman" panose="02020603050405020304" pitchFamily="18" charset="0"/>
                <a:cs typeface="Times New Roman" panose="02020603050405020304" pitchFamily="18" charset="0"/>
              </a:rPr>
              <a:t>a,c</a:t>
            </a:r>
            <a:r>
              <a:rPr lang="tr-TR" sz="2400" dirty="0">
                <a:latin typeface="Times New Roman" panose="02020603050405020304" pitchFamily="18" charset="0"/>
                <a:cs typeface="Times New Roman" panose="02020603050405020304" pitchFamily="18" charset="0"/>
              </a:rPr>
              <a:t>),(</a:t>
            </a:r>
            <a:r>
              <a:rPr lang="tr-TR" sz="2400" dirty="0" err="1">
                <a:latin typeface="Times New Roman" panose="02020603050405020304" pitchFamily="18" charset="0"/>
                <a:cs typeface="Times New Roman" panose="02020603050405020304" pitchFamily="18" charset="0"/>
              </a:rPr>
              <a:t>c,d</a:t>
            </a:r>
            <a:r>
              <a:rPr lang="tr-TR" sz="2400" dirty="0">
                <a:latin typeface="Times New Roman" panose="02020603050405020304" pitchFamily="18" charset="0"/>
                <a:cs typeface="Times New Roman" panose="02020603050405020304" pitchFamily="18" charset="0"/>
              </a:rPr>
              <a:t>),(</a:t>
            </a:r>
            <a:r>
              <a:rPr lang="tr-TR" sz="2400" dirty="0" err="1">
                <a:latin typeface="Times New Roman" panose="02020603050405020304" pitchFamily="18" charset="0"/>
                <a:cs typeface="Times New Roman" panose="02020603050405020304" pitchFamily="18" charset="0"/>
              </a:rPr>
              <a:t>b,c</a:t>
            </a:r>
            <a:r>
              <a:rPr lang="tr-TR" sz="2400" dirty="0">
                <a:latin typeface="Times New Roman" panose="02020603050405020304" pitchFamily="18" charset="0"/>
                <a:cs typeface="Times New Roman" panose="02020603050405020304" pitchFamily="18" charset="0"/>
              </a:rPr>
              <a:t>) </a:t>
            </a:r>
          </a:p>
          <a:p>
            <a:endParaRPr lang="tr-TR" dirty="0"/>
          </a:p>
        </p:txBody>
      </p:sp>
    </p:spTree>
    <p:extLst>
      <p:ext uri="{BB962C8B-B14F-4D97-AF65-F5344CB8AC3E}">
        <p14:creationId xmlns:p14="http://schemas.microsoft.com/office/powerpoint/2010/main" val="251938044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0" y="1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1931659" y="3382434"/>
            <a:ext cx="5982981" cy="613823"/>
          </a:xfrm>
        </p:spPr>
        <p:txBody>
          <a:bodyPr>
            <a:normAutofit fontScale="90000"/>
          </a:bodyPr>
          <a:lstStyle/>
          <a:p>
            <a:br>
              <a:rPr lang="tr-TR" sz="8000" dirty="0"/>
            </a:br>
            <a:br>
              <a:rPr lang="tr-TR" sz="8000" dirty="0"/>
            </a:br>
            <a:br>
              <a:rPr lang="tr-TR" sz="8000" dirty="0"/>
            </a:br>
            <a:br>
              <a:rPr lang="tr-TR" sz="8000" dirty="0"/>
            </a:br>
            <a:br>
              <a:rPr lang="tr-TR" sz="8000" dirty="0"/>
            </a:br>
            <a:br>
              <a:rPr lang="tr-TR" dirty="0"/>
            </a:br>
            <a:endParaRPr lang="tr-TR" dirty="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599440" y="589280"/>
            <a:ext cx="10332720" cy="4832092"/>
          </a:xfrm>
          <a:prstGeom prst="rect">
            <a:avLst/>
          </a:prstGeom>
          <a:noFill/>
        </p:spPr>
        <p:txBody>
          <a:bodyPr wrap="square" rtlCol="0">
            <a:spAutoFit/>
          </a:bodyPr>
          <a:lstStyle/>
          <a:p>
            <a:r>
              <a:rPr lang="tr-TR" sz="2800" dirty="0">
                <a:latin typeface="Times New Roman" panose="02020603050405020304" pitchFamily="18" charset="0"/>
                <a:cs typeface="Times New Roman" panose="02020603050405020304" pitchFamily="18" charset="0"/>
              </a:rPr>
              <a:t>GİRİŞ</a:t>
            </a:r>
          </a:p>
          <a:p>
            <a:endParaRPr lang="tr-TR" sz="2800" dirty="0">
              <a:latin typeface="Times New Roman" panose="02020603050405020304" pitchFamily="18" charset="0"/>
              <a:cs typeface="Times New Roman" panose="02020603050405020304" pitchFamily="18" charset="0"/>
            </a:endParaRPr>
          </a:p>
          <a:p>
            <a:r>
              <a:rPr lang="tr-TR" sz="2800" dirty="0">
                <a:latin typeface="Times New Roman" panose="02020603050405020304" pitchFamily="18" charset="0"/>
                <a:cs typeface="Times New Roman" panose="02020603050405020304" pitchFamily="18" charset="0"/>
              </a:rPr>
              <a:t>● Tabu Arama Algoritması, optimizasyon problemlerinin çözümü için  </a:t>
            </a:r>
            <a:r>
              <a:rPr lang="tr-TR" sz="2800" dirty="0" err="1">
                <a:latin typeface="Times New Roman" panose="02020603050405020304" pitchFamily="18" charset="0"/>
                <a:cs typeface="Times New Roman" panose="02020603050405020304" pitchFamily="18" charset="0"/>
              </a:rPr>
              <a:t>Fred</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Glover</a:t>
            </a:r>
            <a:r>
              <a:rPr lang="tr-TR" sz="2800" dirty="0">
                <a:latin typeface="Times New Roman" panose="02020603050405020304" pitchFamily="18" charset="0"/>
                <a:cs typeface="Times New Roman" panose="02020603050405020304" pitchFamily="18" charset="0"/>
              </a:rPr>
              <a:t> tarafından geliştirilmiş tekrarlayan bir araştırma algoritmasıdır.</a:t>
            </a:r>
          </a:p>
          <a:p>
            <a:endParaRPr lang="tr-TR" sz="2800" dirty="0">
              <a:latin typeface="Times New Roman" panose="02020603050405020304" pitchFamily="18" charset="0"/>
              <a:cs typeface="Times New Roman" panose="02020603050405020304" pitchFamily="18" charset="0"/>
            </a:endParaRPr>
          </a:p>
          <a:p>
            <a:r>
              <a:rPr lang="tr-TR" sz="2800" dirty="0">
                <a:latin typeface="Times New Roman" panose="02020603050405020304" pitchFamily="18" charset="0"/>
                <a:cs typeface="Times New Roman" panose="02020603050405020304" pitchFamily="18" charset="0"/>
              </a:rPr>
              <a:t>●Temel yaklaşım, son çözüme götüren adımın dairesel hareketler yapmasını önlemek için bir sonraki döngüde tekrarın yasaklanması veya cezalandırılmasıdır. Böylece yeni çözümlerin incelenmesiyle Tabu Arama algoritması, bölgesel en iyi çözümün daha ilerisinde bulunan çözümlerin araştırılabilmesini sağlar. </a:t>
            </a:r>
          </a:p>
        </p:txBody>
      </p:sp>
    </p:spTree>
    <p:extLst>
      <p:ext uri="{BB962C8B-B14F-4D97-AF65-F5344CB8AC3E}">
        <p14:creationId xmlns:p14="http://schemas.microsoft.com/office/powerpoint/2010/main" val="404312410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3" name="Metin kutusu 2">
            <a:extLst>
              <a:ext uri="{FF2B5EF4-FFF2-40B4-BE49-F238E27FC236}">
                <a16:creationId xmlns:a16="http://schemas.microsoft.com/office/drawing/2014/main" id="{570AA6DA-5276-41FD-8100-315902BC5731}"/>
              </a:ext>
            </a:extLst>
          </p:cNvPr>
          <p:cNvSpPr txBox="1"/>
          <p:nvPr/>
        </p:nvSpPr>
        <p:spPr>
          <a:xfrm>
            <a:off x="1017840" y="764019"/>
            <a:ext cx="7821360" cy="4431983"/>
          </a:xfrm>
          <a:prstGeom prst="rect">
            <a:avLst/>
          </a:prstGeom>
          <a:noFill/>
        </p:spPr>
        <p:txBody>
          <a:bodyPr wrap="square" rtlCol="0">
            <a:spAutoFit/>
          </a:bodyPr>
          <a:lstStyle/>
          <a:p>
            <a:r>
              <a:rPr lang="tr-TR" sz="2400" dirty="0">
                <a:latin typeface="Times New Roman" panose="02020603050405020304" pitchFamily="18" charset="0"/>
                <a:cs typeface="Times New Roman" panose="02020603050405020304" pitchFamily="18" charset="0"/>
              </a:rPr>
              <a:t>Komşuluklar: 4. </a:t>
            </a:r>
            <a:r>
              <a:rPr lang="tr-TR" sz="2400" dirty="0" err="1">
                <a:latin typeface="Times New Roman" panose="02020603050405020304" pitchFamily="18" charset="0"/>
                <a:cs typeface="Times New Roman" panose="02020603050405020304" pitchFamily="18" charset="0"/>
              </a:rPr>
              <a:t>İterasyon</a:t>
            </a:r>
            <a:r>
              <a:rPr lang="tr-TR" sz="2400" dirty="0">
                <a:latin typeface="Times New Roman" panose="02020603050405020304" pitchFamily="18" charset="0"/>
                <a:cs typeface="Times New Roman" panose="02020603050405020304" pitchFamily="18" charset="0"/>
              </a:rPr>
              <a:t> </a:t>
            </a:r>
          </a:p>
          <a:p>
            <a:r>
              <a:rPr lang="tr-TR" sz="2400" dirty="0">
                <a:latin typeface="Times New Roman" panose="02020603050405020304" pitchFamily="18" charset="0"/>
                <a:cs typeface="Times New Roman" panose="02020603050405020304" pitchFamily="18" charset="0"/>
              </a:rPr>
              <a:t> </a:t>
            </a:r>
          </a:p>
          <a:p>
            <a:r>
              <a:rPr lang="tr-TR" sz="2400" dirty="0">
                <a:solidFill>
                  <a:srgbClr val="FF0000"/>
                </a:solidFill>
                <a:latin typeface="Times New Roman" panose="02020603050405020304" pitchFamily="18" charset="0"/>
                <a:cs typeface="Times New Roman" panose="02020603050405020304" pitchFamily="18" charset="0"/>
              </a:rPr>
              <a:t>AB</a:t>
            </a:r>
            <a:r>
              <a:rPr lang="tr-TR" sz="2400" dirty="0">
                <a:latin typeface="Times New Roman" panose="02020603050405020304" pitchFamily="18" charset="0"/>
                <a:cs typeface="Times New Roman" panose="02020603050405020304" pitchFamily="18" charset="0"/>
              </a:rPr>
              <a:t>CD : 180+28+4+46  =258 </a:t>
            </a:r>
          </a:p>
          <a:p>
            <a:r>
              <a:rPr lang="tr-TR" sz="2400" dirty="0">
                <a:solidFill>
                  <a:srgbClr val="FF0000"/>
                </a:solidFill>
                <a:latin typeface="Times New Roman" panose="02020603050405020304" pitchFamily="18" charset="0"/>
                <a:cs typeface="Times New Roman" panose="02020603050405020304" pitchFamily="18" charset="0"/>
              </a:rPr>
              <a:t>C</a:t>
            </a:r>
            <a:r>
              <a:rPr lang="tr-TR" sz="2400" dirty="0">
                <a:latin typeface="Times New Roman" panose="02020603050405020304" pitchFamily="18" charset="0"/>
                <a:cs typeface="Times New Roman" panose="02020603050405020304" pitchFamily="18" charset="0"/>
              </a:rPr>
              <a:t>A</a:t>
            </a:r>
            <a:r>
              <a:rPr lang="tr-TR" sz="2400" dirty="0">
                <a:solidFill>
                  <a:srgbClr val="FF0000"/>
                </a:solidFill>
                <a:latin typeface="Times New Roman" panose="02020603050405020304" pitchFamily="18" charset="0"/>
                <a:cs typeface="Times New Roman" panose="02020603050405020304" pitchFamily="18" charset="0"/>
              </a:rPr>
              <a:t>B</a:t>
            </a:r>
            <a:r>
              <a:rPr lang="tr-TR" sz="2400" dirty="0">
                <a:latin typeface="Times New Roman" panose="02020603050405020304" pitchFamily="18" charset="0"/>
                <a:cs typeface="Times New Roman" panose="02020603050405020304" pitchFamily="18" charset="0"/>
              </a:rPr>
              <a:t>D : 114+10+166+46  =336 </a:t>
            </a:r>
          </a:p>
          <a:p>
            <a:r>
              <a:rPr lang="tr-TR" sz="2400" dirty="0">
                <a:solidFill>
                  <a:srgbClr val="FF0000"/>
                </a:solidFill>
                <a:latin typeface="Times New Roman" panose="02020603050405020304" pitchFamily="18" charset="0"/>
                <a:cs typeface="Times New Roman" panose="02020603050405020304" pitchFamily="18" charset="0"/>
              </a:rPr>
              <a:t>D</a:t>
            </a:r>
            <a:r>
              <a:rPr lang="tr-TR" sz="2400" dirty="0">
                <a:latin typeface="Times New Roman" panose="02020603050405020304" pitchFamily="18" charset="0"/>
                <a:cs typeface="Times New Roman" panose="02020603050405020304" pitchFamily="18" charset="0"/>
              </a:rPr>
              <a:t>AC</a:t>
            </a:r>
            <a:r>
              <a:rPr lang="tr-TR" sz="2400" dirty="0">
                <a:solidFill>
                  <a:srgbClr val="FF0000"/>
                </a:solidFill>
                <a:latin typeface="Times New Roman" panose="02020603050405020304" pitchFamily="18" charset="0"/>
                <a:cs typeface="Times New Roman" panose="02020603050405020304" pitchFamily="18" charset="0"/>
              </a:rPr>
              <a:t>B</a:t>
            </a:r>
            <a:r>
              <a:rPr lang="tr-TR" sz="2400" dirty="0">
                <a:latin typeface="Times New Roman" panose="02020603050405020304" pitchFamily="18" charset="0"/>
                <a:cs typeface="Times New Roman" panose="02020603050405020304" pitchFamily="18" charset="0"/>
              </a:rPr>
              <a:t> : 14+10+4+172  =200 </a:t>
            </a:r>
          </a:p>
          <a:p>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En iyi çözümden daha iyi bir çözüm yok bu nedenle bölgesel çeşitlendirme yapmak için en iyi yerleştirme konumundaki makinelerden 2 tanesinin yeri rasgele değiştirilir. Bu değişim 2. ve 4. konumdaki makineler olsun. </a:t>
            </a:r>
          </a:p>
          <a:p>
            <a:r>
              <a:rPr lang="tr-TR" sz="2400" dirty="0">
                <a:latin typeface="Times New Roman" panose="02020603050405020304" pitchFamily="18" charset="0"/>
                <a:cs typeface="Times New Roman" panose="02020603050405020304" pitchFamily="18" charset="0"/>
              </a:rPr>
              <a:t>B</a:t>
            </a:r>
            <a:r>
              <a:rPr lang="tr-TR" sz="2400" dirty="0">
                <a:solidFill>
                  <a:srgbClr val="FF0000"/>
                </a:solidFill>
                <a:latin typeface="Times New Roman" panose="02020603050405020304" pitchFamily="18" charset="0"/>
                <a:cs typeface="Times New Roman" panose="02020603050405020304" pitchFamily="18" charset="0"/>
              </a:rPr>
              <a:t>D</a:t>
            </a:r>
            <a:r>
              <a:rPr lang="tr-TR" sz="2400" dirty="0">
                <a:latin typeface="Times New Roman" panose="02020603050405020304" pitchFamily="18" charset="0"/>
                <a:cs typeface="Times New Roman" panose="02020603050405020304" pitchFamily="18" charset="0"/>
              </a:rPr>
              <a:t>C</a:t>
            </a:r>
            <a:r>
              <a:rPr lang="tr-TR" sz="2400" dirty="0">
                <a:solidFill>
                  <a:srgbClr val="FF0000"/>
                </a:solidFill>
                <a:latin typeface="Times New Roman" panose="02020603050405020304" pitchFamily="18" charset="0"/>
                <a:cs typeface="Times New Roman" panose="02020603050405020304" pitchFamily="18" charset="0"/>
              </a:rPr>
              <a:t>A</a:t>
            </a:r>
            <a:r>
              <a:rPr lang="tr-TR" sz="2400" dirty="0">
                <a:latin typeface="Times New Roman" panose="02020603050405020304" pitchFamily="18" charset="0"/>
                <a:cs typeface="Times New Roman" panose="02020603050405020304" pitchFamily="18" charset="0"/>
              </a:rPr>
              <a:t> : 138+154+4+146=442   </a:t>
            </a:r>
          </a:p>
          <a:p>
            <a:endParaRPr lang="tr-TR" dirty="0"/>
          </a:p>
        </p:txBody>
      </p:sp>
    </p:spTree>
    <p:extLst>
      <p:ext uri="{BB962C8B-B14F-4D97-AF65-F5344CB8AC3E}">
        <p14:creationId xmlns:p14="http://schemas.microsoft.com/office/powerpoint/2010/main" val="221938255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3" name="Metin kutusu 2">
            <a:extLst>
              <a:ext uri="{FF2B5EF4-FFF2-40B4-BE49-F238E27FC236}">
                <a16:creationId xmlns:a16="http://schemas.microsoft.com/office/drawing/2014/main" id="{3C20B320-7FB1-421A-B775-D94CAA8712BF}"/>
              </a:ext>
            </a:extLst>
          </p:cNvPr>
          <p:cNvSpPr txBox="1"/>
          <p:nvPr/>
        </p:nvSpPr>
        <p:spPr>
          <a:xfrm>
            <a:off x="1081818" y="784622"/>
            <a:ext cx="8122596" cy="3693319"/>
          </a:xfrm>
          <a:prstGeom prst="rect">
            <a:avLst/>
          </a:prstGeom>
          <a:noFill/>
        </p:spPr>
        <p:txBody>
          <a:bodyPr wrap="square" rtlCol="0">
            <a:spAutoFit/>
          </a:bodyPr>
          <a:lstStyle/>
          <a:p>
            <a:r>
              <a:rPr lang="tr-TR" sz="2400" dirty="0">
                <a:latin typeface="Times New Roman" panose="02020603050405020304" pitchFamily="18" charset="0"/>
                <a:cs typeface="Times New Roman" panose="02020603050405020304" pitchFamily="18" charset="0"/>
              </a:rPr>
              <a:t>Komşuluklar: 5. </a:t>
            </a:r>
            <a:r>
              <a:rPr lang="tr-TR" sz="2400" dirty="0" err="1">
                <a:latin typeface="Times New Roman" panose="02020603050405020304" pitchFamily="18" charset="0"/>
                <a:cs typeface="Times New Roman" panose="02020603050405020304" pitchFamily="18" charset="0"/>
              </a:rPr>
              <a:t>İterasyon</a:t>
            </a:r>
            <a:r>
              <a:rPr lang="tr-TR" sz="2400" dirty="0">
                <a:latin typeface="Times New Roman" panose="02020603050405020304" pitchFamily="18" charset="0"/>
                <a:cs typeface="Times New Roman" panose="02020603050405020304" pitchFamily="18" charset="0"/>
              </a:rPr>
              <a:t> </a:t>
            </a:r>
          </a:p>
          <a:p>
            <a:r>
              <a:rPr lang="tr-TR" sz="2400" dirty="0">
                <a:latin typeface="Times New Roman" panose="02020603050405020304" pitchFamily="18" charset="0"/>
                <a:cs typeface="Times New Roman" panose="02020603050405020304" pitchFamily="18" charset="0"/>
              </a:rPr>
              <a:t> </a:t>
            </a:r>
          </a:p>
          <a:p>
            <a:r>
              <a:rPr lang="tr-TR" sz="2400" dirty="0">
                <a:solidFill>
                  <a:srgbClr val="FF0000"/>
                </a:solidFill>
                <a:latin typeface="Times New Roman" panose="02020603050405020304" pitchFamily="18" charset="0"/>
                <a:cs typeface="Times New Roman" panose="02020603050405020304" pitchFamily="18" charset="0"/>
              </a:rPr>
              <a:t>DB</a:t>
            </a:r>
            <a:r>
              <a:rPr lang="tr-TR" sz="2400" dirty="0">
                <a:latin typeface="Times New Roman" panose="02020603050405020304" pitchFamily="18" charset="0"/>
                <a:cs typeface="Times New Roman" panose="02020603050405020304" pitchFamily="18" charset="0"/>
              </a:rPr>
              <a:t>CA : 14+28+4+146  =192 </a:t>
            </a:r>
          </a:p>
          <a:p>
            <a:r>
              <a:rPr lang="tr-TR" sz="2400" dirty="0">
                <a:solidFill>
                  <a:srgbClr val="FF0000"/>
                </a:solidFill>
                <a:latin typeface="Times New Roman" panose="02020603050405020304" pitchFamily="18" charset="0"/>
                <a:cs typeface="Times New Roman" panose="02020603050405020304" pitchFamily="18" charset="0"/>
              </a:rPr>
              <a:t>C</a:t>
            </a:r>
            <a:r>
              <a:rPr lang="tr-TR" sz="2400" dirty="0">
                <a:latin typeface="Times New Roman" panose="02020603050405020304" pitchFamily="18" charset="0"/>
                <a:cs typeface="Times New Roman" panose="02020603050405020304" pitchFamily="18" charset="0"/>
              </a:rPr>
              <a:t>D</a:t>
            </a:r>
            <a:r>
              <a:rPr lang="tr-TR" sz="2400" dirty="0">
                <a:solidFill>
                  <a:srgbClr val="FF0000"/>
                </a:solidFill>
                <a:latin typeface="Times New Roman" panose="02020603050405020304" pitchFamily="18" charset="0"/>
                <a:cs typeface="Times New Roman" panose="02020603050405020304" pitchFamily="18" charset="0"/>
              </a:rPr>
              <a:t>B</a:t>
            </a:r>
            <a:r>
              <a:rPr lang="tr-TR" sz="2400" dirty="0">
                <a:latin typeface="Times New Roman" panose="02020603050405020304" pitchFamily="18" charset="0"/>
                <a:cs typeface="Times New Roman" panose="02020603050405020304" pitchFamily="18" charset="0"/>
              </a:rPr>
              <a:t>A : 114+28+166+146 =580 </a:t>
            </a:r>
          </a:p>
          <a:p>
            <a:r>
              <a:rPr lang="tr-TR" sz="2400" dirty="0">
                <a:solidFill>
                  <a:srgbClr val="FF0000"/>
                </a:solidFill>
                <a:latin typeface="Times New Roman" panose="02020603050405020304" pitchFamily="18" charset="0"/>
                <a:cs typeface="Times New Roman" panose="02020603050405020304" pitchFamily="18" charset="0"/>
              </a:rPr>
              <a:t>A</a:t>
            </a:r>
            <a:r>
              <a:rPr lang="tr-TR" sz="2400" dirty="0">
                <a:latin typeface="Times New Roman" panose="02020603050405020304" pitchFamily="18" charset="0"/>
                <a:cs typeface="Times New Roman" panose="02020603050405020304" pitchFamily="18" charset="0"/>
              </a:rPr>
              <a:t>DC</a:t>
            </a:r>
            <a:r>
              <a:rPr lang="tr-TR" sz="2400" dirty="0">
                <a:solidFill>
                  <a:srgbClr val="FF0000"/>
                </a:solidFill>
                <a:latin typeface="Times New Roman" panose="02020603050405020304" pitchFamily="18" charset="0"/>
                <a:cs typeface="Times New Roman" panose="02020603050405020304" pitchFamily="18" charset="0"/>
              </a:rPr>
              <a:t>B </a:t>
            </a:r>
            <a:r>
              <a:rPr lang="tr-TR" sz="2400" dirty="0">
                <a:latin typeface="Times New Roman" panose="02020603050405020304" pitchFamily="18" charset="0"/>
                <a:cs typeface="Times New Roman" panose="02020603050405020304" pitchFamily="18" charset="0"/>
              </a:rPr>
              <a:t>:180+154+186+172 =692 </a:t>
            </a:r>
          </a:p>
          <a:p>
            <a:r>
              <a:rPr lang="tr-TR" sz="2400" dirty="0">
                <a:latin typeface="Times New Roman" panose="02020603050405020304" pitchFamily="18" charset="0"/>
                <a:cs typeface="Times New Roman" panose="02020603050405020304" pitchFamily="18" charset="0"/>
              </a:rPr>
              <a:t> </a:t>
            </a:r>
          </a:p>
          <a:p>
            <a:r>
              <a:rPr lang="tr-TR" sz="2400" dirty="0">
                <a:latin typeface="Times New Roman" panose="02020603050405020304" pitchFamily="18" charset="0"/>
                <a:cs typeface="Times New Roman" panose="02020603050405020304" pitchFamily="18" charset="0"/>
              </a:rPr>
              <a:t>En iyi yerleştirme : DBCA </a:t>
            </a:r>
          </a:p>
          <a:p>
            <a:r>
              <a:rPr lang="tr-TR" sz="2400" dirty="0">
                <a:latin typeface="Times New Roman" panose="02020603050405020304" pitchFamily="18" charset="0"/>
                <a:cs typeface="Times New Roman" panose="02020603050405020304" pitchFamily="18" charset="0"/>
              </a:rPr>
              <a:t>En iyi Çözüm : 192 </a:t>
            </a:r>
          </a:p>
          <a:p>
            <a:r>
              <a:rPr lang="tr-TR" sz="2400" dirty="0">
                <a:latin typeface="Times New Roman" panose="02020603050405020304" pitchFamily="18" charset="0"/>
                <a:cs typeface="Times New Roman" panose="02020603050405020304" pitchFamily="18" charset="0"/>
              </a:rPr>
              <a:t>Tabu Listesi : (</a:t>
            </a:r>
            <a:r>
              <a:rPr lang="tr-TR" sz="2400" dirty="0" err="1">
                <a:latin typeface="Times New Roman" panose="02020603050405020304" pitchFamily="18" charset="0"/>
                <a:cs typeface="Times New Roman" panose="02020603050405020304" pitchFamily="18" charset="0"/>
              </a:rPr>
              <a:t>c,d</a:t>
            </a:r>
            <a:r>
              <a:rPr lang="tr-TR" sz="2400" dirty="0">
                <a:latin typeface="Times New Roman" panose="02020603050405020304" pitchFamily="18" charset="0"/>
                <a:cs typeface="Times New Roman" panose="02020603050405020304" pitchFamily="18" charset="0"/>
              </a:rPr>
              <a:t>),(</a:t>
            </a:r>
            <a:r>
              <a:rPr lang="tr-TR" sz="2400" dirty="0" err="1">
                <a:latin typeface="Times New Roman" panose="02020603050405020304" pitchFamily="18" charset="0"/>
                <a:cs typeface="Times New Roman" panose="02020603050405020304" pitchFamily="18" charset="0"/>
              </a:rPr>
              <a:t>b,c</a:t>
            </a:r>
            <a:r>
              <a:rPr lang="tr-TR" sz="2400" dirty="0">
                <a:latin typeface="Times New Roman" panose="02020603050405020304" pitchFamily="18" charset="0"/>
                <a:cs typeface="Times New Roman" panose="02020603050405020304" pitchFamily="18" charset="0"/>
              </a:rPr>
              <a:t>),(</a:t>
            </a:r>
            <a:r>
              <a:rPr lang="tr-TR" sz="2400" dirty="0" err="1">
                <a:latin typeface="Times New Roman" panose="02020603050405020304" pitchFamily="18" charset="0"/>
                <a:cs typeface="Times New Roman" panose="02020603050405020304" pitchFamily="18" charset="0"/>
              </a:rPr>
              <a:t>d,b</a:t>
            </a:r>
            <a:r>
              <a:rPr lang="tr-TR" sz="2400" dirty="0">
                <a:latin typeface="Times New Roman" panose="02020603050405020304" pitchFamily="18" charset="0"/>
                <a:cs typeface="Times New Roman" panose="02020603050405020304" pitchFamily="18" charset="0"/>
              </a:rPr>
              <a:t>) </a:t>
            </a:r>
          </a:p>
          <a:p>
            <a:endParaRPr lang="tr-TR" dirty="0"/>
          </a:p>
        </p:txBody>
      </p:sp>
    </p:spTree>
    <p:extLst>
      <p:ext uri="{BB962C8B-B14F-4D97-AF65-F5344CB8AC3E}">
        <p14:creationId xmlns:p14="http://schemas.microsoft.com/office/powerpoint/2010/main" val="11743973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3" name="Metin kutusu 2">
            <a:extLst>
              <a:ext uri="{FF2B5EF4-FFF2-40B4-BE49-F238E27FC236}">
                <a16:creationId xmlns:a16="http://schemas.microsoft.com/office/drawing/2014/main" id="{E8DDCFBB-8CDD-489B-86EC-ECBBBB96F752}"/>
              </a:ext>
            </a:extLst>
          </p:cNvPr>
          <p:cNvSpPr txBox="1"/>
          <p:nvPr/>
        </p:nvSpPr>
        <p:spPr>
          <a:xfrm>
            <a:off x="350195" y="632810"/>
            <a:ext cx="11352180" cy="4154984"/>
          </a:xfrm>
          <a:prstGeom prst="rect">
            <a:avLst/>
          </a:prstGeom>
          <a:noFill/>
        </p:spPr>
        <p:txBody>
          <a:bodyPr wrap="square" rtlCol="0">
            <a:spAutoFit/>
          </a:bodyPr>
          <a:lstStyle/>
          <a:p>
            <a:endParaRPr lang="tr-TR" sz="2400" dirty="0">
              <a:latin typeface="Times New Roman" panose="02020603050405020304" pitchFamily="18" charset="0"/>
              <a:cs typeface="Times New Roman" panose="02020603050405020304" pitchFamily="18" charset="0"/>
            </a:endParaRPr>
          </a:p>
          <a:p>
            <a:endParaRPr lang="tr-TR" sz="2400" dirty="0">
              <a:latin typeface="Times New Roman" panose="02020603050405020304" pitchFamily="18" charset="0"/>
              <a:cs typeface="Times New Roman" panose="02020603050405020304" pitchFamily="18" charset="0"/>
            </a:endParaRPr>
          </a:p>
          <a:p>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●Tabu Arama algoritmasının temel prensibi, değerlendirme fonksiyonu  tarafından her </a:t>
            </a:r>
            <a:r>
              <a:rPr lang="tr-TR" sz="2400" dirty="0" err="1">
                <a:latin typeface="Times New Roman" panose="02020603050405020304" pitchFamily="18" charset="0"/>
                <a:cs typeface="Times New Roman" panose="02020603050405020304" pitchFamily="18" charset="0"/>
              </a:rPr>
              <a:t>iterasyonda</a:t>
            </a:r>
            <a:r>
              <a:rPr lang="tr-TR" sz="2400" dirty="0">
                <a:latin typeface="Times New Roman" panose="02020603050405020304" pitchFamily="18" charset="0"/>
                <a:cs typeface="Times New Roman" panose="02020603050405020304" pitchFamily="18" charset="0"/>
              </a:rPr>
              <a:t> en yüksek değerlendirme değerine sahip hareketin bir sonraki çözümü oluşturmak amacıyla seçilmesine dayanmaktadır. </a:t>
            </a:r>
          </a:p>
          <a:p>
            <a:endParaRPr lang="tr-TR" sz="2400" dirty="0">
              <a:latin typeface="Times New Roman" panose="02020603050405020304" pitchFamily="18" charset="0"/>
              <a:cs typeface="Times New Roman" panose="02020603050405020304" pitchFamily="18" charset="0"/>
            </a:endParaRPr>
          </a:p>
          <a:p>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 Bunu sağlamak amacıyla bir tabu listesi oluşturulur, tabu listesinin  amacı önceden yapılmış bir hareketin tekrarından çok tersine dönmesini önlemektir. Tabu listesi kronolojik bir yapıya sahiptir ve esnek bir hafıza yapısı kullanır.</a:t>
            </a:r>
          </a:p>
        </p:txBody>
      </p:sp>
    </p:spTree>
    <p:extLst>
      <p:ext uri="{BB962C8B-B14F-4D97-AF65-F5344CB8AC3E}">
        <p14:creationId xmlns:p14="http://schemas.microsoft.com/office/powerpoint/2010/main" val="256642097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3" name="Metin kutusu 2">
            <a:extLst>
              <a:ext uri="{FF2B5EF4-FFF2-40B4-BE49-F238E27FC236}">
                <a16:creationId xmlns:a16="http://schemas.microsoft.com/office/drawing/2014/main" id="{CDEAA155-E4D6-436F-8208-5BC05EAE773A}"/>
              </a:ext>
            </a:extLst>
          </p:cNvPr>
          <p:cNvSpPr txBox="1"/>
          <p:nvPr/>
        </p:nvSpPr>
        <p:spPr>
          <a:xfrm>
            <a:off x="352926" y="513347"/>
            <a:ext cx="11150097" cy="4524315"/>
          </a:xfrm>
          <a:prstGeom prst="rect">
            <a:avLst/>
          </a:prstGeom>
          <a:noFill/>
        </p:spPr>
        <p:txBody>
          <a:bodyPr wrap="square" rtlCol="0">
            <a:spAutoFit/>
          </a:bodyPr>
          <a:lstStyle/>
          <a:p>
            <a:r>
              <a:rPr lang="tr-TR" sz="2400" dirty="0" err="1">
                <a:latin typeface="Times New Roman" panose="02020603050405020304" pitchFamily="18" charset="0"/>
                <a:cs typeface="Times New Roman" panose="02020603050405020304" pitchFamily="18" charset="0"/>
              </a:rPr>
              <a:t>Min</a:t>
            </a:r>
            <a:r>
              <a:rPr lang="tr-TR" sz="2400" dirty="0">
                <a:latin typeface="Times New Roman" panose="02020603050405020304" pitchFamily="18" charset="0"/>
                <a:cs typeface="Times New Roman" panose="02020603050405020304" pitchFamily="18" charset="0"/>
              </a:rPr>
              <a:t> c(x)</a:t>
            </a:r>
          </a:p>
          <a:p>
            <a:r>
              <a:rPr lang="tr-TR" sz="2400" dirty="0">
                <a:latin typeface="Times New Roman" panose="02020603050405020304" pitchFamily="18" charset="0"/>
                <a:cs typeface="Times New Roman" panose="02020603050405020304" pitchFamily="18" charset="0"/>
              </a:rPr>
              <a:t>x ∈ X     </a:t>
            </a:r>
          </a:p>
          <a:p>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●Amaç fonksiyonu c(x) maliyet veya kar fonksiyonunun en küçük veya en büyük değerini aranmaktır fakat  x vektörü ile belirtilen kısıtlamalara uyularak  çözüme ulaşılacaktır. </a:t>
            </a:r>
          </a:p>
          <a:p>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●Başka bir ifade ile her x elemanı bir hareketi temsil eder ve tüm hareketler X ile gösterilmektedir. X vektörleri tabu arama bellek yapısı olarak kullanılır. Böylece vektörde tutulan   bellek değerine bağlı olarak çözüm aramada bazı hareketler tabu olarak kabul edilip engellenecek, bazılarına ise daha fazla odaklanacaktır. </a:t>
            </a:r>
          </a:p>
          <a:p>
            <a:r>
              <a:rPr lang="tr-TR" sz="2400" dirty="0">
                <a:latin typeface="Times New Roman" panose="02020603050405020304" pitchFamily="18" charset="0"/>
                <a:cs typeface="Times New Roman" panose="02020603050405020304" pitchFamily="18" charset="0"/>
              </a:rPr>
              <a:t>X vektöründeki her bir hareket ise mevcut çözümün bir komşusunun seçimini temsil eder.</a:t>
            </a:r>
          </a:p>
        </p:txBody>
      </p:sp>
    </p:spTree>
    <p:extLst>
      <p:ext uri="{BB962C8B-B14F-4D97-AF65-F5344CB8AC3E}">
        <p14:creationId xmlns:p14="http://schemas.microsoft.com/office/powerpoint/2010/main" val="32237799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dirty="0"/>
            </a:br>
            <a:br>
              <a:rPr lang="en-US" sz="2400" dirty="0"/>
            </a:br>
            <a:br>
              <a:rPr lang="en-US" sz="2400" dirty="0"/>
            </a:br>
            <a:br>
              <a:rPr lang="en-US" sz="2400" dirty="0"/>
            </a:br>
            <a:br>
              <a:rPr lang="en-US" sz="2400" dirty="0"/>
            </a:br>
            <a:br>
              <a:rPr lang="en-US" sz="2400" dirty="0"/>
            </a:br>
            <a:endParaRPr lang="en-US" sz="2400" dirty="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3" name="Metin kutusu 2">
            <a:extLst>
              <a:ext uri="{FF2B5EF4-FFF2-40B4-BE49-F238E27FC236}">
                <a16:creationId xmlns:a16="http://schemas.microsoft.com/office/drawing/2014/main" id="{02378E28-526E-4EB5-8068-5D11505AF7A1}"/>
              </a:ext>
            </a:extLst>
          </p:cNvPr>
          <p:cNvSpPr txBox="1"/>
          <p:nvPr/>
        </p:nvSpPr>
        <p:spPr>
          <a:xfrm>
            <a:off x="523075" y="697320"/>
            <a:ext cx="9266723" cy="646331"/>
          </a:xfrm>
          <a:prstGeom prst="rect">
            <a:avLst/>
          </a:prstGeom>
          <a:noFill/>
        </p:spPr>
        <p:txBody>
          <a:bodyPr wrap="square" rtlCol="0">
            <a:spAutoFit/>
          </a:bodyPr>
          <a:lstStyle/>
          <a:p>
            <a:r>
              <a:rPr lang="tr-TR" sz="3600" dirty="0">
                <a:latin typeface="Times New Roman" panose="02020603050405020304" pitchFamily="18" charset="0"/>
                <a:cs typeface="Times New Roman" panose="02020603050405020304" pitchFamily="18" charset="0"/>
              </a:rPr>
              <a:t>Tabu Arama Algoritması İşleyiş Şekli </a:t>
            </a:r>
          </a:p>
        </p:txBody>
      </p:sp>
      <p:sp>
        <p:nvSpPr>
          <p:cNvPr id="4" name="Metin kutusu 3">
            <a:extLst>
              <a:ext uri="{FF2B5EF4-FFF2-40B4-BE49-F238E27FC236}">
                <a16:creationId xmlns:a16="http://schemas.microsoft.com/office/drawing/2014/main" id="{536D49DB-DEEB-45A0-963B-61BEB32B4121}"/>
              </a:ext>
            </a:extLst>
          </p:cNvPr>
          <p:cNvSpPr txBox="1"/>
          <p:nvPr/>
        </p:nvSpPr>
        <p:spPr>
          <a:xfrm>
            <a:off x="802105" y="1700463"/>
            <a:ext cx="10120493" cy="1938992"/>
          </a:xfrm>
          <a:prstGeom prst="rect">
            <a:avLst/>
          </a:prstGeom>
          <a:noFill/>
        </p:spPr>
        <p:txBody>
          <a:bodyPr wrap="square" rtlCol="0">
            <a:spAutoFit/>
          </a:bodyPr>
          <a:lstStyle/>
          <a:p>
            <a:r>
              <a:rPr lang="tr-TR" sz="2400" dirty="0">
                <a:latin typeface="Times New Roman" panose="02020603050405020304" pitchFamily="18" charset="0"/>
                <a:cs typeface="Times New Roman" panose="02020603050405020304" pitchFamily="18" charset="0"/>
              </a:rPr>
              <a:t>Başlangıç çözümünün oluşturulması  </a:t>
            </a:r>
          </a:p>
          <a:p>
            <a:endParaRPr lang="tr-TR" sz="2400" dirty="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 En genel şekilde başlangıç çözümü </a:t>
            </a:r>
            <a:r>
              <a:rPr lang="tr-TR" sz="2400" dirty="0" err="1">
                <a:latin typeface="Times New Roman" panose="02020603050405020304" pitchFamily="18" charset="0"/>
                <a:cs typeface="Times New Roman" panose="02020603050405020304" pitchFamily="18" charset="0"/>
              </a:rPr>
              <a:t>rastsal</a:t>
            </a:r>
            <a:r>
              <a:rPr lang="tr-TR" sz="2400" dirty="0">
                <a:latin typeface="Times New Roman" panose="02020603050405020304" pitchFamily="18" charset="0"/>
                <a:cs typeface="Times New Roman" panose="02020603050405020304" pitchFamily="18" charset="0"/>
              </a:rPr>
              <a:t> olarak elde edilir. Ancak ilgilenilen, problem için geliştirilmiş olan bir sezgisel algoritmadan yararlanarak da başlangıç çözümünden elde edilmesi mümkündür. </a:t>
            </a:r>
          </a:p>
        </p:txBody>
      </p:sp>
    </p:spTree>
    <p:extLst>
      <p:ext uri="{BB962C8B-B14F-4D97-AF65-F5344CB8AC3E}">
        <p14:creationId xmlns:p14="http://schemas.microsoft.com/office/powerpoint/2010/main" val="15685520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3" name="Metin kutusu 2">
            <a:extLst>
              <a:ext uri="{FF2B5EF4-FFF2-40B4-BE49-F238E27FC236}">
                <a16:creationId xmlns:a16="http://schemas.microsoft.com/office/drawing/2014/main" id="{8468D54A-AD78-472F-8016-12F5CD980FEC}"/>
              </a:ext>
            </a:extLst>
          </p:cNvPr>
          <p:cNvSpPr txBox="1"/>
          <p:nvPr/>
        </p:nvSpPr>
        <p:spPr>
          <a:xfrm>
            <a:off x="1000556" y="897302"/>
            <a:ext cx="9675465" cy="2677656"/>
          </a:xfrm>
          <a:prstGeom prst="rect">
            <a:avLst/>
          </a:prstGeom>
          <a:noFill/>
        </p:spPr>
        <p:txBody>
          <a:bodyPr wrap="square" rtlCol="0">
            <a:spAutoFit/>
          </a:bodyPr>
          <a:lstStyle/>
          <a:p>
            <a:r>
              <a:rPr lang="tr-TR" sz="2800" dirty="0">
                <a:latin typeface="Times New Roman" panose="02020603050405020304" pitchFamily="18" charset="0"/>
                <a:cs typeface="Times New Roman" panose="02020603050405020304" pitchFamily="18" charset="0"/>
              </a:rPr>
              <a:t>Hareket Mekanizması </a:t>
            </a:r>
          </a:p>
          <a:p>
            <a:endParaRPr lang="tr-TR" sz="2800" dirty="0">
              <a:latin typeface="Times New Roman" panose="02020603050405020304" pitchFamily="18" charset="0"/>
              <a:cs typeface="Times New Roman" panose="02020603050405020304" pitchFamily="18" charset="0"/>
            </a:endParaRPr>
          </a:p>
          <a:p>
            <a:r>
              <a:rPr lang="tr-TR" sz="2800" dirty="0">
                <a:latin typeface="Times New Roman" panose="02020603050405020304" pitchFamily="18" charset="0"/>
                <a:cs typeface="Times New Roman" panose="02020603050405020304" pitchFamily="18" charset="0"/>
              </a:rPr>
              <a:t>● Mevcut bir çözümde yapılan bir değişiklikle yeni bir çözümün elde edilmesi hareket mekanizmasıyla gerçekleştirilir. Hareket mekanizmasındaki olası hareketler, mevcut çözümün komşularını oluşturur.  </a:t>
            </a:r>
          </a:p>
        </p:txBody>
      </p:sp>
    </p:spTree>
    <p:extLst>
      <p:ext uri="{BB962C8B-B14F-4D97-AF65-F5344CB8AC3E}">
        <p14:creationId xmlns:p14="http://schemas.microsoft.com/office/powerpoint/2010/main" val="421264017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3" name="Metin kutusu 2">
            <a:extLst>
              <a:ext uri="{FF2B5EF4-FFF2-40B4-BE49-F238E27FC236}">
                <a16:creationId xmlns:a16="http://schemas.microsoft.com/office/drawing/2014/main" id="{69B558D1-B502-4398-8D5D-F3A245B974F1}"/>
              </a:ext>
            </a:extLst>
          </p:cNvPr>
          <p:cNvSpPr txBox="1"/>
          <p:nvPr/>
        </p:nvSpPr>
        <p:spPr>
          <a:xfrm>
            <a:off x="962526" y="697832"/>
            <a:ext cx="9232232" cy="3816429"/>
          </a:xfrm>
          <a:prstGeom prst="rect">
            <a:avLst/>
          </a:prstGeom>
          <a:noFill/>
        </p:spPr>
        <p:txBody>
          <a:bodyPr wrap="square" rtlCol="0">
            <a:spAutoFit/>
          </a:bodyPr>
          <a:lstStyle/>
          <a:p>
            <a:r>
              <a:rPr lang="tr-TR" sz="2800" dirty="0">
                <a:latin typeface="Times New Roman" panose="02020603050405020304" pitchFamily="18" charset="0"/>
                <a:cs typeface="Times New Roman" panose="02020603050405020304" pitchFamily="18" charset="0"/>
              </a:rPr>
              <a:t>Komşuluk </a:t>
            </a:r>
          </a:p>
          <a:p>
            <a:endParaRPr lang="tr-TR" sz="2800" dirty="0">
              <a:latin typeface="Times New Roman" panose="02020603050405020304" pitchFamily="18" charset="0"/>
              <a:cs typeface="Times New Roman" panose="02020603050405020304" pitchFamily="18" charset="0"/>
            </a:endParaRPr>
          </a:p>
          <a:p>
            <a:r>
              <a:rPr lang="tr-TR" sz="2800" dirty="0">
                <a:latin typeface="Times New Roman" panose="02020603050405020304" pitchFamily="18" charset="0"/>
                <a:cs typeface="Times New Roman" panose="02020603050405020304" pitchFamily="18" charset="0"/>
              </a:rPr>
              <a:t>●Tabu Aramada en önemli  bileşenlerden birisi de komşuluk yapısıdır. Çözümü iyileştirmek için amaç fonksiyonun değeri açısından en iyi hareketlerin seçilmesidir. Komşulukların oluşturulmasında  seçilen komşuluk üretme  yapısına göre  problem boyutu n olduğu durumda (n-1) tane komşuluk üretilir. </a:t>
            </a:r>
          </a:p>
          <a:p>
            <a:endParaRPr lang="tr-TR" dirty="0"/>
          </a:p>
        </p:txBody>
      </p:sp>
    </p:spTree>
    <p:extLst>
      <p:ext uri="{BB962C8B-B14F-4D97-AF65-F5344CB8AC3E}">
        <p14:creationId xmlns:p14="http://schemas.microsoft.com/office/powerpoint/2010/main" val="337217118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a:br>
            <a:br>
              <a:rPr lang="en-US" sz="2400"/>
            </a:br>
            <a:br>
              <a:rPr lang="en-US" sz="2400"/>
            </a:br>
            <a:br>
              <a:rPr lang="en-US" sz="2400"/>
            </a:br>
            <a:br>
              <a:rPr lang="en-US" sz="2400"/>
            </a:br>
            <a:br>
              <a:rPr lang="en-US" sz="2400"/>
            </a:br>
            <a:endParaRPr lang="en-US" sz="240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3" name="Metin kutusu 2">
            <a:extLst>
              <a:ext uri="{FF2B5EF4-FFF2-40B4-BE49-F238E27FC236}">
                <a16:creationId xmlns:a16="http://schemas.microsoft.com/office/drawing/2014/main" id="{F3CFDB33-017E-4F25-9AEF-1BD4D15AE657}"/>
              </a:ext>
            </a:extLst>
          </p:cNvPr>
          <p:cNvSpPr txBox="1"/>
          <p:nvPr/>
        </p:nvSpPr>
        <p:spPr>
          <a:xfrm>
            <a:off x="818148" y="513347"/>
            <a:ext cx="9488905" cy="4678204"/>
          </a:xfrm>
          <a:prstGeom prst="rect">
            <a:avLst/>
          </a:prstGeom>
          <a:noFill/>
        </p:spPr>
        <p:txBody>
          <a:bodyPr wrap="square" rtlCol="0">
            <a:spAutoFit/>
          </a:bodyPr>
          <a:lstStyle/>
          <a:p>
            <a:r>
              <a:rPr lang="tr-TR" sz="2800" dirty="0">
                <a:latin typeface="Times New Roman" panose="02020603050405020304" pitchFamily="18" charset="0"/>
                <a:cs typeface="Times New Roman" panose="02020603050405020304" pitchFamily="18" charset="0"/>
              </a:rPr>
              <a:t>Hafıza </a:t>
            </a:r>
          </a:p>
          <a:p>
            <a:endParaRPr lang="tr-TR" sz="2800" dirty="0">
              <a:latin typeface="Times New Roman" panose="02020603050405020304" pitchFamily="18" charset="0"/>
              <a:cs typeface="Times New Roman" panose="02020603050405020304" pitchFamily="18" charset="0"/>
            </a:endParaRPr>
          </a:p>
          <a:p>
            <a:r>
              <a:rPr lang="tr-TR" sz="2800" dirty="0">
                <a:latin typeface="Times New Roman" panose="02020603050405020304" pitchFamily="18" charset="0"/>
                <a:cs typeface="Times New Roman" panose="02020603050405020304" pitchFamily="18" charset="0"/>
              </a:rPr>
              <a:t>●Tabu arama algoritmasının temel elemanlarından biride hafızadır. Arama boyunca ortaya çıkan durumlar, H hafızasına kayıt edilir. Yapılmasına izin verilmeyen hareketler "tabu" olarak adlandırılır ve esnek hafıza içinde "tabu listesi" adı altında kaydedilirler. Bu hareketler belli bir süre sonra tabu listesinden çıkarılır ve yapılmasına izin verilir. </a:t>
            </a:r>
          </a:p>
          <a:p>
            <a:endParaRPr lang="tr-TR" sz="2800" dirty="0">
              <a:latin typeface="Times New Roman" panose="02020603050405020304" pitchFamily="18" charset="0"/>
              <a:cs typeface="Times New Roman" panose="02020603050405020304" pitchFamily="18" charset="0"/>
            </a:endParaRPr>
          </a:p>
          <a:p>
            <a:r>
              <a:rPr lang="tr-TR" sz="2800" dirty="0">
                <a:latin typeface="Times New Roman" panose="02020603050405020304" pitchFamily="18" charset="0"/>
                <a:cs typeface="Times New Roman" panose="02020603050405020304" pitchFamily="18" charset="0"/>
              </a:rPr>
              <a:t>●İki tür hafıza  bulunmaktadır.</a:t>
            </a:r>
          </a:p>
          <a:p>
            <a:endParaRPr lang="tr-TR" dirty="0"/>
          </a:p>
        </p:txBody>
      </p:sp>
    </p:spTree>
    <p:extLst>
      <p:ext uri="{BB962C8B-B14F-4D97-AF65-F5344CB8AC3E}">
        <p14:creationId xmlns:p14="http://schemas.microsoft.com/office/powerpoint/2010/main" val="171274109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evre içeren bir resim&#10;&#10;Açıklama otomatik olarak oluşturuldu">
            <a:extLst>
              <a:ext uri="{FF2B5EF4-FFF2-40B4-BE49-F238E27FC236}">
                <a16:creationId xmlns:a16="http://schemas.microsoft.com/office/drawing/2014/main" id="{C78C4805-6A3B-4ECE-AB10-76008BD90C6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40965137-B5DD-41B7-8F50-D717A864BDF8}"/>
              </a:ext>
            </a:extLst>
          </p:cNvPr>
          <p:cNvSpPr>
            <a:spLocks noGrp="1"/>
          </p:cNvSpPr>
          <p:nvPr>
            <p:ph type="ctrTitle"/>
          </p:nvPr>
        </p:nvSpPr>
        <p:spPr>
          <a:xfrm>
            <a:off x="2928401" y="1380068"/>
            <a:ext cx="8574622" cy="2616199"/>
          </a:xfrm>
        </p:spPr>
        <p:txBody>
          <a:bodyPr vert="horz" lIns="91440" tIns="45720" rIns="91440" bIns="45720" rtlCol="0">
            <a:normAutofit/>
          </a:bodyPr>
          <a:lstStyle/>
          <a:p>
            <a:pPr>
              <a:lnSpc>
                <a:spcPct val="90000"/>
              </a:lnSpc>
            </a:pPr>
            <a:br>
              <a:rPr lang="en-US" sz="2400" dirty="0"/>
            </a:br>
            <a:br>
              <a:rPr lang="en-US" sz="2400" dirty="0"/>
            </a:br>
            <a:br>
              <a:rPr lang="en-US" sz="2400" dirty="0"/>
            </a:br>
            <a:br>
              <a:rPr lang="en-US" sz="2400" dirty="0"/>
            </a:br>
            <a:br>
              <a:rPr lang="en-US" sz="2400" dirty="0"/>
            </a:br>
            <a:br>
              <a:rPr lang="en-US" sz="2400" dirty="0"/>
            </a:br>
            <a:endParaRPr lang="en-US" sz="2400" dirty="0"/>
          </a:p>
        </p:txBody>
      </p:sp>
      <p:sp>
        <p:nvSpPr>
          <p:cNvPr id="11" name="Metin kutusu 10">
            <a:extLst>
              <a:ext uri="{FF2B5EF4-FFF2-40B4-BE49-F238E27FC236}">
                <a16:creationId xmlns:a16="http://schemas.microsoft.com/office/drawing/2014/main" id="{E5F2E89F-760D-4415-ABC5-FF0F139BF455}"/>
              </a:ext>
            </a:extLst>
          </p:cNvPr>
          <p:cNvSpPr txBox="1"/>
          <p:nvPr/>
        </p:nvSpPr>
        <p:spPr>
          <a:xfrm>
            <a:off x="1269402" y="2666999"/>
            <a:ext cx="10233621"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dirty="0"/>
          </a:p>
        </p:txBody>
      </p:sp>
      <p:sp>
        <p:nvSpPr>
          <p:cNvPr id="3" name="Metin kutusu 2">
            <a:extLst>
              <a:ext uri="{FF2B5EF4-FFF2-40B4-BE49-F238E27FC236}">
                <a16:creationId xmlns:a16="http://schemas.microsoft.com/office/drawing/2014/main" id="{26F03652-20FD-4E04-BF5D-8AE87723306E}"/>
              </a:ext>
            </a:extLst>
          </p:cNvPr>
          <p:cNvSpPr txBox="1"/>
          <p:nvPr/>
        </p:nvSpPr>
        <p:spPr>
          <a:xfrm>
            <a:off x="688977" y="592727"/>
            <a:ext cx="9678501" cy="5970865"/>
          </a:xfrm>
          <a:prstGeom prst="rect">
            <a:avLst/>
          </a:prstGeom>
          <a:noFill/>
        </p:spPr>
        <p:txBody>
          <a:bodyPr wrap="square" rtlCol="0">
            <a:spAutoFit/>
          </a:bodyPr>
          <a:lstStyle/>
          <a:p>
            <a:r>
              <a:rPr lang="tr-TR" sz="2800" dirty="0">
                <a:latin typeface="Times New Roman" panose="02020603050405020304" pitchFamily="18" charset="0"/>
                <a:cs typeface="Times New Roman" panose="02020603050405020304" pitchFamily="18" charset="0"/>
              </a:rPr>
              <a:t>Hafıza Türleri </a:t>
            </a:r>
          </a:p>
          <a:p>
            <a:r>
              <a:rPr lang="tr-TR" sz="2800" dirty="0">
                <a:latin typeface="Times New Roman" panose="02020603050405020304" pitchFamily="18" charset="0"/>
                <a:cs typeface="Times New Roman" panose="02020603050405020304" pitchFamily="18" charset="0"/>
              </a:rPr>
              <a:t> </a:t>
            </a:r>
          </a:p>
          <a:p>
            <a:r>
              <a:rPr lang="tr-TR" sz="2800" dirty="0">
                <a:latin typeface="Times New Roman" panose="02020603050405020304" pitchFamily="18" charset="0"/>
                <a:cs typeface="Times New Roman" panose="02020603050405020304" pitchFamily="18" charset="0"/>
              </a:rPr>
              <a:t>Yakınlık Geçmişe dayalı Bellek Yapısı (Kısa Dönem Hafıza)(YBY):</a:t>
            </a:r>
          </a:p>
          <a:p>
            <a:endParaRPr lang="tr-TR" sz="2800" dirty="0">
              <a:latin typeface="Times New Roman" panose="02020603050405020304" pitchFamily="18" charset="0"/>
              <a:cs typeface="Times New Roman" panose="02020603050405020304" pitchFamily="18" charset="0"/>
            </a:endParaRPr>
          </a:p>
          <a:p>
            <a:r>
              <a:rPr lang="tr-TR" sz="2800" dirty="0">
                <a:latin typeface="Times New Roman" panose="02020603050405020304" pitchFamily="18" charset="0"/>
                <a:cs typeface="Times New Roman" panose="02020603050405020304" pitchFamily="18" charset="0"/>
              </a:rPr>
              <a:t> En temel TA bellek yapısıdır. Esas olarak görevi yakın geçmişte yapılan hareketlerin bir süre için tabu olarak işaretlemektir. Burada kast edilen süre tabu süresi yani çevrim sayısıdır. Belirlenen süre(t) kadar hareket tabu olarak belirlenir ve daha sonra belirlenen hareket tabu olmaktan çıkarılır. </a:t>
            </a:r>
          </a:p>
          <a:p>
            <a:r>
              <a:rPr lang="tr-TR" sz="2800" dirty="0">
                <a:latin typeface="Times New Roman" panose="02020603050405020304" pitchFamily="18" charset="0"/>
                <a:cs typeface="Times New Roman" panose="02020603050405020304" pitchFamily="18" charset="0"/>
              </a:rPr>
              <a:t>Örneğin t= 5 olacak şekilde statik olarak değer verilebildiği gibi t değeri </a:t>
            </a:r>
            <a:r>
              <a:rPr lang="tr-TR" sz="2800" dirty="0" err="1">
                <a:latin typeface="Times New Roman" panose="02020603050405020304" pitchFamily="18" charset="0"/>
                <a:cs typeface="Times New Roman" panose="02020603050405020304" pitchFamily="18" charset="0"/>
              </a:rPr>
              <a:t>min</a:t>
            </a:r>
            <a:r>
              <a:rPr lang="tr-TR" sz="2800" dirty="0">
                <a:latin typeface="Times New Roman" panose="02020603050405020304" pitchFamily="18" charset="0"/>
                <a:cs typeface="Times New Roman" panose="02020603050405020304" pitchFamily="18" charset="0"/>
              </a:rPr>
              <a:t> t ve </a:t>
            </a:r>
            <a:r>
              <a:rPr lang="tr-TR" sz="2800" dirty="0" err="1">
                <a:latin typeface="Times New Roman" panose="02020603050405020304" pitchFamily="18" charset="0"/>
                <a:cs typeface="Times New Roman" panose="02020603050405020304" pitchFamily="18" charset="0"/>
              </a:rPr>
              <a:t>max</a:t>
            </a:r>
            <a:r>
              <a:rPr lang="tr-TR" sz="2800" dirty="0">
                <a:latin typeface="Times New Roman" panose="02020603050405020304" pitchFamily="18" charset="0"/>
                <a:cs typeface="Times New Roman" panose="02020603050405020304" pitchFamily="18" charset="0"/>
              </a:rPr>
              <a:t> t sınırları arasında sistematik veya rastgele seçilebilir. </a:t>
            </a:r>
          </a:p>
          <a:p>
            <a:endParaRPr lang="tr-TR" dirty="0"/>
          </a:p>
        </p:txBody>
      </p:sp>
    </p:spTree>
    <p:extLst>
      <p:ext uri="{BB962C8B-B14F-4D97-AF65-F5344CB8AC3E}">
        <p14:creationId xmlns:p14="http://schemas.microsoft.com/office/powerpoint/2010/main" val="2324559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
  <a:themeElements>
    <a:clrScheme name="Paralaks">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ks">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k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89</TotalTime>
  <Words>1467</Words>
  <Application>Microsoft Office PowerPoint</Application>
  <PresentationFormat>Geniş ekran</PresentationFormat>
  <Paragraphs>176</Paragraphs>
  <Slides>21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21</vt:i4>
      </vt:variant>
    </vt:vector>
  </HeadingPairs>
  <TitlesOfParts>
    <vt:vector size="25" baseType="lpstr">
      <vt:lpstr>Arial</vt:lpstr>
      <vt:lpstr>Corbel</vt:lpstr>
      <vt:lpstr>Times New Roman</vt:lpstr>
      <vt:lpstr>Paralaks</vt:lpstr>
      <vt:lpstr>Tabu Arama  Algoritması</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Tabu Arama  Algoritması</dc:title>
  <dc:creator>ümmü gülsüm avcı</dc:creator>
  <cp:lastModifiedBy>rabia kaynar</cp:lastModifiedBy>
  <cp:revision>11</cp:revision>
  <dcterms:created xsi:type="dcterms:W3CDTF">2020-04-02T13:32:58Z</dcterms:created>
  <dcterms:modified xsi:type="dcterms:W3CDTF">2020-04-06T21:07:22Z</dcterms:modified>
</cp:coreProperties>
</file>