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2" r:id="rId1"/>
  </p:sldMasterIdLst>
  <p:sldIdLst>
    <p:sldId id="256" r:id="rId2"/>
    <p:sldId id="257" r:id="rId3"/>
    <p:sldId id="258" r:id="rId4"/>
    <p:sldId id="279" r:id="rId5"/>
    <p:sldId id="265" r:id="rId6"/>
    <p:sldId id="280" r:id="rId7"/>
    <p:sldId id="281" r:id="rId8"/>
    <p:sldId id="260" r:id="rId9"/>
    <p:sldId id="282" r:id="rId10"/>
    <p:sldId id="286" r:id="rId11"/>
    <p:sldId id="287" r:id="rId12"/>
    <p:sldId id="288" r:id="rId13"/>
    <p:sldId id="283" r:id="rId14"/>
    <p:sldId id="272" r:id="rId15"/>
    <p:sldId id="266" r:id="rId16"/>
    <p:sldId id="267" r:id="rId17"/>
    <p:sldId id="268" r:id="rId18"/>
    <p:sldId id="269" r:id="rId19"/>
    <p:sldId id="262" r:id="rId20"/>
    <p:sldId id="270" r:id="rId21"/>
    <p:sldId id="271" r:id="rId22"/>
    <p:sldId id="284" r:id="rId23"/>
    <p:sldId id="273" r:id="rId24"/>
    <p:sldId id="285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f seyda özçelik" initials="asö" lastIdx="3" clrIdx="0">
    <p:extLst>
      <p:ext uri="{19B8F6BF-5375-455C-9EA6-DF929625EA0E}">
        <p15:presenceInfo xmlns:p15="http://schemas.microsoft.com/office/powerpoint/2012/main" userId="ed1bb03c1865d1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14:20:26.43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2:34:35.259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7T22:43:41.959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9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37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80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738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121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26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36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5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7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5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0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92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2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6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BA867C-1797-4288-901D-BDAF0429E3EE}" type="datetimeFigureOut">
              <a:rPr lang="tr-TR" smtClean="0"/>
              <a:t>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3D5608-AA40-4A4F-82E5-027C1C9175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2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989188"/>
          </a:xfrm>
        </p:spPr>
        <p:txBody>
          <a:bodyPr/>
          <a:lstStyle/>
          <a:p>
            <a:r>
              <a:rPr lang="tr-TR" sz="4000" dirty="0" smtClean="0"/>
              <a:t>Yapay Arı Kolonisi Algoritması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647983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tr-TR" sz="6400" dirty="0" smtClean="0"/>
              <a:t>G171210109 Fırat Cem Arslan</a:t>
            </a:r>
          </a:p>
          <a:p>
            <a:r>
              <a:rPr lang="tr-TR" sz="6400" dirty="0" smtClean="0"/>
              <a:t>B161210077 Havva Selin Çakmak</a:t>
            </a:r>
          </a:p>
          <a:p>
            <a:r>
              <a:rPr lang="tr-TR" sz="6400" dirty="0"/>
              <a:t>B171210393 Arif Seyda Özçelik</a:t>
            </a:r>
          </a:p>
          <a:p>
            <a:r>
              <a:rPr lang="tr-TR" sz="6400" dirty="0" smtClean="0"/>
              <a:t>B161210047 Dilara Koca</a:t>
            </a:r>
          </a:p>
          <a:p>
            <a:r>
              <a:rPr lang="en-US" sz="6400" dirty="0" smtClean="0">
                <a:effectLst/>
              </a:rPr>
              <a:t>G171210107 </a:t>
            </a:r>
            <a:r>
              <a:rPr lang="en-US" sz="6400" dirty="0" err="1">
                <a:effectLst/>
              </a:rPr>
              <a:t>Erdem</a:t>
            </a:r>
            <a:r>
              <a:rPr lang="en-US" sz="6400" dirty="0">
                <a:effectLst/>
              </a:rPr>
              <a:t> Ahmet </a:t>
            </a:r>
            <a:r>
              <a:rPr lang="en-US" sz="6400" dirty="0" err="1">
                <a:effectLst/>
              </a:rPr>
              <a:t>Çelik</a:t>
            </a:r>
            <a:endParaRPr lang="en-US" sz="6400" dirty="0">
              <a:effectLst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Arı </a:t>
            </a:r>
            <a:r>
              <a:rPr lang="en-US" dirty="0" err="1"/>
              <a:t>Kolonisi</a:t>
            </a:r>
            <a:r>
              <a:rPr lang="en-US" dirty="0"/>
              <a:t> (Artificial Bee Colony, ABC)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problem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çözecek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problemine</a:t>
            </a:r>
            <a:r>
              <a:rPr lang="en-US" dirty="0"/>
              <a:t> </a:t>
            </a:r>
            <a:r>
              <a:rPr lang="en-US" dirty="0" err="1"/>
              <a:t>çevrilir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aramaya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tekrarlayan</a:t>
            </a:r>
            <a:r>
              <a:rPr lang="en-US" dirty="0"/>
              <a:t> </a:t>
            </a:r>
            <a:r>
              <a:rPr lang="en-US" dirty="0" err="1"/>
              <a:t>işlemlerle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zamanla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bırakır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çözümlere</a:t>
            </a:r>
            <a:r>
              <a:rPr lang="en-US" dirty="0"/>
              <a:t> </a:t>
            </a:r>
            <a:r>
              <a:rPr lang="en-US" dirty="0" err="1"/>
              <a:t>yönelir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ABC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özetlenebilir</a:t>
            </a:r>
            <a:r>
              <a:rPr lang="en-US" dirty="0" smtClean="0"/>
              <a:t>:</a:t>
            </a:r>
            <a:endParaRPr lang="tr-TR" dirty="0" smtClean="0"/>
          </a:p>
          <a:p>
            <a:r>
              <a:rPr lang="en-US" i="1" dirty="0" err="1" smtClean="0"/>
              <a:t>Başlangıç</a:t>
            </a:r>
            <a:r>
              <a:rPr lang="en-US" i="1" dirty="0" smtClean="0"/>
              <a:t> </a:t>
            </a:r>
            <a:r>
              <a:rPr lang="en-US" i="1" dirty="0" err="1" smtClean="0"/>
              <a:t>Fazı</a:t>
            </a:r>
            <a:endParaRPr lang="tr-TR" i="1" dirty="0" smtClean="0"/>
          </a:p>
          <a:p>
            <a:r>
              <a:rPr lang="en-US" i="1" dirty="0" smtClean="0"/>
              <a:t>Repeat</a:t>
            </a:r>
            <a:r>
              <a:rPr lang="en-US" i="1" dirty="0"/>
              <a:t>	</a:t>
            </a:r>
            <a:endParaRPr lang="tr-TR" i="1" dirty="0" smtClean="0"/>
          </a:p>
          <a:p>
            <a:r>
              <a:rPr lang="en-US" i="1" dirty="0" err="1" smtClean="0"/>
              <a:t>Görevli</a:t>
            </a:r>
            <a:r>
              <a:rPr lang="en-US" i="1" dirty="0" smtClean="0"/>
              <a:t> </a:t>
            </a:r>
            <a:r>
              <a:rPr lang="en-US" i="1" dirty="0" err="1"/>
              <a:t>Arılar</a:t>
            </a:r>
            <a:r>
              <a:rPr lang="en-US" i="1" dirty="0"/>
              <a:t> </a:t>
            </a:r>
            <a:r>
              <a:rPr lang="en-US" i="1" dirty="0" err="1"/>
              <a:t>Fazı</a:t>
            </a:r>
            <a:endParaRPr lang="en-US" dirty="0"/>
          </a:p>
          <a:p>
            <a:r>
              <a:rPr lang="en-US" i="1" dirty="0" err="1"/>
              <a:t>Gözcü</a:t>
            </a:r>
            <a:r>
              <a:rPr lang="en-US" i="1" dirty="0"/>
              <a:t> </a:t>
            </a:r>
            <a:r>
              <a:rPr lang="en-US" i="1" dirty="0" err="1"/>
              <a:t>Arılar</a:t>
            </a:r>
            <a:r>
              <a:rPr lang="en-US" i="1" dirty="0"/>
              <a:t> </a:t>
            </a:r>
            <a:r>
              <a:rPr lang="en-US" i="1" dirty="0" err="1"/>
              <a:t>Fazı</a:t>
            </a:r>
            <a:endParaRPr lang="en-US" dirty="0"/>
          </a:p>
          <a:p>
            <a:r>
              <a:rPr lang="en-US" i="1" dirty="0" err="1"/>
              <a:t>İzci</a:t>
            </a:r>
            <a:r>
              <a:rPr lang="en-US" i="1" dirty="0"/>
              <a:t> </a:t>
            </a:r>
            <a:r>
              <a:rPr lang="en-US" i="1" dirty="0" err="1"/>
              <a:t>Arılar</a:t>
            </a:r>
            <a:r>
              <a:rPr lang="en-US" i="1" dirty="0"/>
              <a:t> </a:t>
            </a:r>
            <a:r>
              <a:rPr lang="en-US" i="1" dirty="0" err="1"/>
              <a:t>Fazı</a:t>
            </a:r>
            <a:endParaRPr lang="en-US" dirty="0"/>
          </a:p>
          <a:p>
            <a:r>
              <a:rPr lang="en-US" i="1" dirty="0"/>
              <a:t>Until ( </a:t>
            </a:r>
            <a:r>
              <a:rPr lang="en-US" i="1" dirty="0" err="1"/>
              <a:t>Maksimum</a:t>
            </a:r>
            <a:r>
              <a:rPr lang="en-US" i="1" dirty="0"/>
              <a:t> </a:t>
            </a:r>
            <a:r>
              <a:rPr lang="en-US" i="1" dirty="0" err="1"/>
              <a:t>Döngü</a:t>
            </a:r>
            <a:r>
              <a:rPr lang="en-US" i="1" dirty="0"/>
              <a:t> </a:t>
            </a:r>
            <a:r>
              <a:rPr lang="en-US" i="1" dirty="0" err="1"/>
              <a:t>sayısına</a:t>
            </a:r>
            <a:r>
              <a:rPr lang="en-US" i="1" dirty="0"/>
              <a:t> </a:t>
            </a:r>
            <a:r>
              <a:rPr lang="en-US" i="1" dirty="0" err="1"/>
              <a:t>ulaşıncaya</a:t>
            </a:r>
            <a:r>
              <a:rPr lang="en-US" i="1" dirty="0"/>
              <a:t> </a:t>
            </a:r>
            <a:r>
              <a:rPr lang="en-US" i="1" dirty="0" err="1"/>
              <a:t>ve</a:t>
            </a:r>
            <a:r>
              <a:rPr lang="en-US" i="1" dirty="0"/>
              <a:t> 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i="1" dirty="0" err="1"/>
              <a:t>maksimum</a:t>
            </a:r>
            <a:r>
              <a:rPr lang="en-US" i="1" dirty="0"/>
              <a:t> CPU </a:t>
            </a:r>
            <a:r>
              <a:rPr lang="en-US" i="1" dirty="0" err="1"/>
              <a:t>kullanımına</a:t>
            </a:r>
            <a:r>
              <a:rPr lang="en-US" i="1" dirty="0"/>
              <a:t> </a:t>
            </a:r>
            <a:r>
              <a:rPr lang="en-US" i="1" dirty="0" err="1"/>
              <a:t>ulaşıncaya</a:t>
            </a:r>
            <a:r>
              <a:rPr lang="en-US" i="1" dirty="0"/>
              <a:t> </a:t>
            </a:r>
            <a:r>
              <a:rPr lang="en-US" i="1" dirty="0" err="1"/>
              <a:t>kadar</a:t>
            </a:r>
            <a:r>
              <a:rPr lang="en-US" i="1" dirty="0"/>
              <a:t>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4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1-Başlangıç </a:t>
            </a:r>
            <a:r>
              <a:rPr lang="en-US" b="1" dirty="0" err="1"/>
              <a:t>Fazı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err="1"/>
              <a:t>Popülasyonun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vektörleri</a:t>
            </a:r>
            <a:r>
              <a:rPr lang="en-US" dirty="0"/>
              <a:t>, </a:t>
            </a:r>
            <a:r>
              <a:rPr lang="en-US" dirty="0" err="1"/>
              <a:t>izci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vektörler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besin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çözümleri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i="1" dirty="0" smtClean="0"/>
              <a:t>n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optimize </a:t>
            </a:r>
            <a:r>
              <a:rPr lang="en-US" dirty="0" err="1"/>
              <a:t>olmuş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  <a:p>
            <a:r>
              <a:rPr lang="en-US" b="1" dirty="0"/>
              <a:t>2-Görevli </a:t>
            </a:r>
            <a:r>
              <a:rPr lang="en-US" b="1" dirty="0" err="1"/>
              <a:t>Arılar</a:t>
            </a:r>
            <a:r>
              <a:rPr lang="en-US" b="1" dirty="0"/>
              <a:t> </a:t>
            </a:r>
            <a:r>
              <a:rPr lang="en-US" b="1" dirty="0" err="1"/>
              <a:t>Fazı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fazda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besin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arayışına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besin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karşılaştırır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arılara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3-Gözcü </a:t>
            </a:r>
            <a:r>
              <a:rPr lang="en-US" b="1" dirty="0" err="1"/>
              <a:t>Arılar</a:t>
            </a:r>
            <a:r>
              <a:rPr lang="en-US" b="1" dirty="0"/>
              <a:t> </a:t>
            </a:r>
            <a:r>
              <a:rPr lang="en-US" b="1" dirty="0" err="1"/>
              <a:t>Fazı</a:t>
            </a:r>
            <a:endParaRPr lang="en-US" dirty="0"/>
          </a:p>
          <a:p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izci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ayrılırlar</a:t>
            </a:r>
            <a:r>
              <a:rPr lang="en-US" dirty="0"/>
              <a:t>.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,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işaretlerini</a:t>
            </a:r>
            <a:r>
              <a:rPr lang="en-US" dirty="0"/>
              <a:t> </a:t>
            </a:r>
            <a:r>
              <a:rPr lang="en-US" dirty="0" err="1"/>
              <a:t>incelemektir</a:t>
            </a:r>
            <a:r>
              <a:rPr lang="en-US" dirty="0"/>
              <a:t>. Bu </a:t>
            </a:r>
            <a:r>
              <a:rPr lang="en-US" dirty="0" err="1"/>
              <a:t>işaretlere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olasılıksal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besin</a:t>
            </a:r>
            <a:r>
              <a:rPr lang="en-US" dirty="0"/>
              <a:t> </a:t>
            </a:r>
            <a:r>
              <a:rPr lang="en-US" dirty="0" err="1"/>
              <a:t>kaynağını</a:t>
            </a:r>
            <a:r>
              <a:rPr lang="en-US" dirty="0"/>
              <a:t> </a:t>
            </a:r>
            <a:r>
              <a:rPr lang="en-US" dirty="0" err="1"/>
              <a:t>seçerler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arının</a:t>
            </a:r>
            <a:r>
              <a:rPr lang="en-US" dirty="0"/>
              <a:t> </a:t>
            </a:r>
            <a:r>
              <a:rPr lang="en-US" dirty="0" err="1"/>
              <a:t>seçtiği</a:t>
            </a:r>
            <a:r>
              <a:rPr lang="en-US" dirty="0"/>
              <a:t> </a:t>
            </a:r>
            <a:r>
              <a:rPr lang="en-US" dirty="0" err="1"/>
              <a:t>besin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iyisi</a:t>
            </a:r>
            <a:r>
              <a:rPr lang="en-US" dirty="0"/>
              <a:t> </a:t>
            </a:r>
            <a:r>
              <a:rPr lang="en-US" dirty="0" err="1"/>
              <a:t>olmuş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geribildirim</a:t>
            </a:r>
            <a:r>
              <a:rPr lang="en-US" dirty="0"/>
              <a:t> </a:t>
            </a:r>
            <a:r>
              <a:rPr lang="en-US" dirty="0" err="1"/>
              <a:t>üretirler</a:t>
            </a:r>
            <a:r>
              <a:rPr lang="en-US" dirty="0"/>
              <a:t>.</a:t>
            </a:r>
          </a:p>
          <a:p>
            <a:r>
              <a:rPr lang="en-US" b="1" dirty="0"/>
              <a:t>4-İzci </a:t>
            </a:r>
            <a:r>
              <a:rPr lang="en-US" b="1" dirty="0" err="1"/>
              <a:t>Arılar</a:t>
            </a:r>
            <a:r>
              <a:rPr lang="en-US" b="1" dirty="0"/>
              <a:t> </a:t>
            </a:r>
            <a:r>
              <a:rPr lang="en-US" b="1" dirty="0" err="1"/>
              <a:t>Fazı</a:t>
            </a:r>
            <a:endParaRPr lang="en-US" dirty="0"/>
          </a:p>
          <a:p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arının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tekrardan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gelişmeye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hale </a:t>
            </a:r>
            <a:r>
              <a:rPr lang="en-US" dirty="0" err="1"/>
              <a:t>gelebilir</a:t>
            </a:r>
            <a:r>
              <a:rPr lang="en-US" dirty="0"/>
              <a:t>. ABC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kullanıcısı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“limit” </a:t>
            </a:r>
            <a:r>
              <a:rPr lang="en-US" dirty="0" err="1"/>
              <a:t>belirler</a:t>
            </a:r>
            <a:r>
              <a:rPr lang="en-US" dirty="0"/>
              <a:t>. Bu </a:t>
            </a:r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ulaşan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uğraştıkları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bırakır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İzci</a:t>
            </a:r>
            <a:r>
              <a:rPr lang="en-US" dirty="0"/>
              <a:t> </a:t>
            </a:r>
            <a:r>
              <a:rPr lang="en-US" dirty="0" err="1"/>
              <a:t>arıya</a:t>
            </a:r>
            <a:r>
              <a:rPr lang="en-US" dirty="0"/>
              <a:t> </a:t>
            </a:r>
            <a:r>
              <a:rPr lang="en-US" dirty="0" err="1"/>
              <a:t>dönüşürler</a:t>
            </a:r>
            <a:r>
              <a:rPr lang="en-US" dirty="0"/>
              <a:t>. </a:t>
            </a:r>
            <a:r>
              <a:rPr lang="en-US" dirty="0" err="1"/>
              <a:t>İzci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,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bulur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başlarlar</a:t>
            </a:r>
            <a:r>
              <a:rPr lang="en-US" dirty="0"/>
              <a:t>. </a:t>
            </a:r>
            <a:r>
              <a:rPr lang="en-US" dirty="0" err="1"/>
              <a:t>İzci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hareketi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geribildirimi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üretmeye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ABC </a:t>
            </a:r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adımları</a:t>
            </a:r>
            <a:r>
              <a:rPr lang="en-US" b="1" dirty="0"/>
              <a:t>; </a:t>
            </a:r>
            <a:endParaRPr lang="tr-TR" b="1" dirty="0" smtClean="0"/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alanlarının</a:t>
            </a:r>
            <a:r>
              <a:rPr lang="en-US" dirty="0"/>
              <a:t> </a:t>
            </a:r>
            <a:r>
              <a:rPr lang="en-US" dirty="0" err="1" smtClean="0"/>
              <a:t>üretilmesi</a:t>
            </a:r>
            <a:endParaRPr lang="tr-TR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tr-TR" dirty="0" err="1" smtClean="0"/>
              <a:t>Repeat</a:t>
            </a:r>
            <a:endParaRPr lang="tr-TR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İşçi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gönderilmesi</a:t>
            </a:r>
            <a:r>
              <a:rPr lang="en-US" dirty="0"/>
              <a:t>, </a:t>
            </a:r>
            <a:endParaRPr lang="tr-TR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arılardan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hesaplanması</a:t>
            </a:r>
            <a:r>
              <a:rPr lang="en-US" dirty="0"/>
              <a:t>, </a:t>
            </a:r>
            <a:endParaRPr lang="tr-TR" dirty="0" smtClean="0"/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değerlerine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seçmeleri</a:t>
            </a:r>
            <a:r>
              <a:rPr lang="en-US" dirty="0"/>
              <a:t>, </a:t>
            </a:r>
            <a:endParaRPr lang="tr-TR" dirty="0" smtClean="0"/>
          </a:p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bırakma</a:t>
            </a:r>
            <a:r>
              <a:rPr lang="en-US" dirty="0"/>
              <a:t> </a:t>
            </a:r>
            <a:r>
              <a:rPr lang="en-US" dirty="0" err="1"/>
              <a:t>kriteri</a:t>
            </a:r>
            <a:r>
              <a:rPr lang="en-US" dirty="0"/>
              <a:t>: Limit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kaşif</a:t>
            </a:r>
            <a:r>
              <a:rPr lang="en-US" dirty="0"/>
              <a:t> </a:t>
            </a:r>
            <a:r>
              <a:rPr lang="en-US" dirty="0" err="1"/>
              <a:t>arı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smtClean="0"/>
              <a:t>7</a:t>
            </a:r>
            <a:r>
              <a:rPr lang="en-US" dirty="0"/>
              <a:t>.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/>
              <a:t>çevrim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036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80" y="2629919"/>
            <a:ext cx="2841123" cy="4155589"/>
          </a:xfrm>
        </p:spPr>
      </p:pic>
      <p:sp>
        <p:nvSpPr>
          <p:cNvPr id="3" name="Metin kutusu 2"/>
          <p:cNvSpPr txBox="1"/>
          <p:nvPr/>
        </p:nvSpPr>
        <p:spPr>
          <a:xfrm>
            <a:off x="3553277" y="2211096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Yapay Arı Koloni Algoritmasının Akış Diyagramı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1.Başlangıç Yiyecek Kaynağı Bölgelerinin Üretilmesi</a:t>
            </a:r>
          </a:p>
          <a:p>
            <a:r>
              <a:rPr lang="en-US" dirty="0" err="1"/>
              <a:t>Eşitlik</a:t>
            </a:r>
            <a:r>
              <a:rPr lang="en-US" dirty="0"/>
              <a:t> (1)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xij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=1,…,N, j=1..M, </a:t>
            </a:r>
            <a:r>
              <a:rPr lang="en-US" dirty="0" err="1"/>
              <a:t>çözümlerine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geliştirilememe</a:t>
            </a:r>
            <a:r>
              <a:rPr lang="en-US" dirty="0"/>
              <a:t> </a:t>
            </a:r>
            <a:r>
              <a:rPr lang="en-US" dirty="0" err="1"/>
              <a:t>sayaçlarını</a:t>
            </a:r>
            <a:r>
              <a:rPr lang="en-US" dirty="0"/>
              <a:t> (</a:t>
            </a:r>
            <a:r>
              <a:rPr lang="en-US" dirty="0" err="1"/>
              <a:t>hatai</a:t>
            </a:r>
            <a:r>
              <a:rPr lang="en-US" dirty="0"/>
              <a:t> ) </a:t>
            </a:r>
            <a:r>
              <a:rPr lang="en-US" dirty="0" err="1"/>
              <a:t>sıfırla</a:t>
            </a:r>
            <a:r>
              <a:rPr lang="en-US" dirty="0"/>
              <a:t>.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hesapla</a:t>
            </a:r>
            <a:r>
              <a:rPr lang="en-US" dirty="0"/>
              <a:t>. N,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M, optimize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sayısıdır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69" y="4311650"/>
            <a:ext cx="39338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b="1" dirty="0"/>
              <a:t>2. İsçi Arıların Yiyecek Kaynağı Bölgelerine Gönderilmesi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=1’den </a:t>
            </a:r>
            <a:r>
              <a:rPr lang="en-US" dirty="0" err="1"/>
              <a:t>N’ye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(2)’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xi </a:t>
            </a:r>
            <a:r>
              <a:rPr lang="en-US" dirty="0" err="1"/>
              <a:t>çözümünün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üret</a:t>
            </a:r>
            <a:r>
              <a:rPr lang="en-US" dirty="0"/>
              <a:t>.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60" y="4190354"/>
            <a:ext cx="4876800" cy="453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Bu </a:t>
            </a:r>
            <a:r>
              <a:rPr lang="en-US" dirty="0" err="1"/>
              <a:t>işlemde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belirtilmiş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alt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sınırları</a:t>
            </a:r>
            <a:r>
              <a:rPr lang="en-US" dirty="0"/>
              <a:t> </a:t>
            </a:r>
            <a:r>
              <a:rPr lang="en-US" dirty="0" err="1"/>
              <a:t>aşması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(3) </a:t>
            </a:r>
            <a:r>
              <a:rPr lang="en-US" dirty="0" err="1"/>
              <a:t>kullanarak</a:t>
            </a:r>
            <a:r>
              <a:rPr lang="en-US" dirty="0"/>
              <a:t> j </a:t>
            </a:r>
            <a:r>
              <a:rPr lang="en-US" dirty="0" err="1"/>
              <a:t>parametreye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alt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değerlerine</a:t>
            </a:r>
            <a:r>
              <a:rPr lang="en-US" dirty="0"/>
              <a:t> </a:t>
            </a:r>
            <a:r>
              <a:rPr lang="en-US" dirty="0" err="1"/>
              <a:t>ötele</a:t>
            </a:r>
            <a:r>
              <a:rPr lang="en-US" dirty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38" y="3959524"/>
            <a:ext cx="4009665" cy="989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Bu </a:t>
            </a:r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f(vi ) </a:t>
            </a:r>
            <a:r>
              <a:rPr lang="en-US" dirty="0" err="1"/>
              <a:t>Eşitlik</a:t>
            </a:r>
            <a:r>
              <a:rPr lang="en-US" dirty="0"/>
              <a:t> (4)’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koyarak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çözümün</a:t>
            </a:r>
            <a:r>
              <a:rPr lang="en-US" dirty="0"/>
              <a:t>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hesapla</a:t>
            </a:r>
            <a:r>
              <a:rPr lang="en-US" dirty="0"/>
              <a:t>. vi </a:t>
            </a:r>
            <a:r>
              <a:rPr lang="en-US" dirty="0" err="1"/>
              <a:t>ve</a:t>
            </a:r>
            <a:r>
              <a:rPr lang="en-US" dirty="0"/>
              <a:t> xi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uygula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 </a:t>
            </a:r>
            <a:r>
              <a:rPr lang="en-US" dirty="0" err="1"/>
              <a:t>seç</a:t>
            </a:r>
            <a:r>
              <a:rPr lang="en-US" dirty="0"/>
              <a:t>. xi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gelişememiş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hatai</a:t>
            </a:r>
            <a:r>
              <a:rPr lang="en-US" dirty="0"/>
              <a:t> ’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arttır</a:t>
            </a:r>
            <a:r>
              <a:rPr lang="en-US" dirty="0"/>
              <a:t>. f </a:t>
            </a:r>
            <a:r>
              <a:rPr lang="en-US" dirty="0" err="1"/>
              <a:t>i</a:t>
            </a:r>
            <a:r>
              <a:rPr lang="en-US" dirty="0"/>
              <a:t> , vi </a:t>
            </a:r>
            <a:r>
              <a:rPr lang="en-US" dirty="0" err="1"/>
              <a:t>kaynağının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değeridir</a:t>
            </a:r>
            <a:r>
              <a:rPr lang="en-US" dirty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57" y="4114798"/>
            <a:ext cx="6046933" cy="10618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b="1" dirty="0"/>
              <a:t>3. Gözcü Arıların Seleksiyonda Kullanacakları Olasılık Değerlerinin Hesaplanması (Dans Benzetimi)</a:t>
            </a:r>
          </a:p>
          <a:p>
            <a:pPr fontAlgn="base"/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kullanacakları</a:t>
            </a:r>
            <a:r>
              <a:rPr lang="en-US" dirty="0"/>
              <a:t>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(5)’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hesapla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90" y="4389363"/>
            <a:ext cx="5311140" cy="906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İZLENCE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Sürü Zekası Algoritması (</a:t>
            </a:r>
            <a:r>
              <a:rPr lang="tr-TR" dirty="0" err="1" smtClean="0"/>
              <a:t>Swarm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– SI)</a:t>
            </a:r>
          </a:p>
          <a:p>
            <a:r>
              <a:rPr lang="tr-TR" dirty="0" smtClean="0"/>
              <a:t>Sürü Zekası Algoritmasının </a:t>
            </a:r>
            <a:r>
              <a:rPr lang="tr-TR" dirty="0" err="1" smtClean="0"/>
              <a:t>Kategorizasyon</a:t>
            </a:r>
            <a:endParaRPr lang="tr-TR" dirty="0" smtClean="0"/>
          </a:p>
          <a:p>
            <a:r>
              <a:rPr lang="tr-TR" dirty="0" smtClean="0"/>
              <a:t>Arıların Yiyecek Arama Davranışları</a:t>
            </a:r>
          </a:p>
          <a:p>
            <a:r>
              <a:rPr lang="tr-TR" dirty="0" smtClean="0"/>
              <a:t>Yapay Arı Koloni Algoritması (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/>
              <a:t>C</a:t>
            </a:r>
            <a:r>
              <a:rPr lang="tr-TR" dirty="0" err="1" smtClean="0"/>
              <a:t>olony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- ABC)</a:t>
            </a:r>
          </a:p>
          <a:p>
            <a:r>
              <a:rPr lang="tr-TR" dirty="0" smtClean="0"/>
              <a:t>Yapay Arı Koloni Algoritması nerede kullanılır ?</a:t>
            </a:r>
          </a:p>
          <a:p>
            <a:r>
              <a:rPr lang="tr-TR" dirty="0"/>
              <a:t>Yapay Arı Koloni </a:t>
            </a:r>
            <a:r>
              <a:rPr lang="tr-TR" dirty="0" smtClean="0"/>
              <a:t>Algoritmasının Diğer Algoritmalara Göre Avantajları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b="1" dirty="0" smtClean="0"/>
              <a:t>4.Gözcü </a:t>
            </a:r>
            <a:r>
              <a:rPr lang="tr-TR" b="1" dirty="0"/>
              <a:t>Arıların Yiyecek Kaynağı Bölgesi Seçmeleri</a:t>
            </a:r>
          </a:p>
          <a:p>
            <a:pPr fontAlgn="base"/>
            <a:r>
              <a:rPr lang="en-US" dirty="0" err="1"/>
              <a:t>Rulet</a:t>
            </a:r>
            <a:r>
              <a:rPr lang="en-US" dirty="0"/>
              <a:t> </a:t>
            </a:r>
            <a:r>
              <a:rPr lang="en-US" dirty="0" err="1"/>
              <a:t>tekerleğine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işleminde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[0, 1] </a:t>
            </a:r>
            <a:r>
              <a:rPr lang="en-US" dirty="0" err="1"/>
              <a:t>aralığında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pi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gelişigüzel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değerden</a:t>
            </a:r>
            <a:r>
              <a:rPr lang="en-US" dirty="0"/>
              <a:t> </a:t>
            </a:r>
            <a:r>
              <a:rPr lang="en-US" dirty="0" err="1"/>
              <a:t>büyükse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(2)’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üret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vi </a:t>
            </a:r>
            <a:r>
              <a:rPr lang="en-US" dirty="0" err="1"/>
              <a:t>ile</a:t>
            </a:r>
            <a:r>
              <a:rPr lang="en-US" dirty="0"/>
              <a:t> xi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uygula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 </a:t>
            </a:r>
            <a:r>
              <a:rPr lang="en-US" dirty="0" err="1"/>
              <a:t>seç</a:t>
            </a:r>
            <a:r>
              <a:rPr lang="en-US" dirty="0"/>
              <a:t>. xi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gelişememişse</a:t>
            </a:r>
            <a:r>
              <a:rPr lang="en-US" dirty="0"/>
              <a:t> </a:t>
            </a:r>
            <a:r>
              <a:rPr lang="en-US" dirty="0" err="1"/>
              <a:t>hatai</a:t>
            </a:r>
            <a:r>
              <a:rPr lang="en-US" dirty="0"/>
              <a:t> = </a:t>
            </a:r>
            <a:r>
              <a:rPr lang="en-US" dirty="0" err="1"/>
              <a:t>hatai</a:t>
            </a:r>
            <a:r>
              <a:rPr lang="en-US" dirty="0"/>
              <a:t> +1, </a:t>
            </a:r>
            <a:r>
              <a:rPr lang="en-US" dirty="0" err="1"/>
              <a:t>gelişmişse</a:t>
            </a:r>
            <a:r>
              <a:rPr lang="en-US" dirty="0"/>
              <a:t> </a:t>
            </a:r>
            <a:r>
              <a:rPr lang="en-US" dirty="0" err="1"/>
              <a:t>hatai</a:t>
            </a:r>
            <a:r>
              <a:rPr lang="en-US" dirty="0"/>
              <a:t> =0 yap. Bu </a:t>
            </a:r>
            <a:r>
              <a:rPr lang="en-US" dirty="0" err="1"/>
              <a:t>adımı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bölgelerine</a:t>
            </a:r>
            <a:r>
              <a:rPr lang="en-US" dirty="0"/>
              <a:t> </a:t>
            </a:r>
            <a:r>
              <a:rPr lang="en-US" dirty="0" err="1"/>
              <a:t>dağılıncaya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et.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b="1" dirty="0"/>
              <a:t>5. Kaynağı Bırakma Kriteri: Limit ve Kaşif Arı Üretimi</a:t>
            </a:r>
          </a:p>
          <a:p>
            <a:pPr fontAlgn="base"/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nektarının</a:t>
            </a:r>
            <a:r>
              <a:rPr lang="en-US" dirty="0"/>
              <a:t> </a:t>
            </a:r>
            <a:r>
              <a:rPr lang="en-US" dirty="0" err="1"/>
              <a:t>tükenip</a:t>
            </a:r>
            <a:r>
              <a:rPr lang="en-US" dirty="0"/>
              <a:t> </a:t>
            </a:r>
            <a:r>
              <a:rPr lang="en-US" dirty="0" err="1"/>
              <a:t>tükenmediğini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et.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tükenmişse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(1)’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gelişigüzel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çözümle</a:t>
            </a:r>
            <a:r>
              <a:rPr lang="en-US" dirty="0"/>
              <a:t> </a:t>
            </a:r>
            <a:r>
              <a:rPr lang="en-US" dirty="0" err="1"/>
              <a:t>değiştir</a:t>
            </a:r>
            <a:r>
              <a:rPr lang="en-US" dirty="0" smtClean="0"/>
              <a:t>.</a:t>
            </a:r>
            <a:endParaRPr lang="tr-TR" dirty="0" smtClean="0"/>
          </a:p>
          <a:p>
            <a:pPr fontAlgn="base"/>
            <a:r>
              <a:rPr lang="en-US" b="1" dirty="0" err="1" smtClean="0"/>
              <a:t>Adım</a:t>
            </a:r>
            <a:r>
              <a:rPr lang="en-US" b="1" dirty="0" smtClean="0"/>
              <a:t> 6:</a:t>
            </a:r>
            <a:r>
              <a:rPr lang="tr-TR" b="1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hafızada</a:t>
            </a:r>
            <a:r>
              <a:rPr lang="en-US" dirty="0"/>
              <a:t> tut</a:t>
            </a:r>
            <a:r>
              <a:rPr lang="en-US" dirty="0" smtClean="0"/>
              <a:t>.</a:t>
            </a:r>
            <a:endParaRPr lang="tr-TR" dirty="0" smtClean="0"/>
          </a:p>
          <a:p>
            <a:pPr fontAlgn="base"/>
            <a:r>
              <a:rPr lang="en-US" b="1" dirty="0" err="1"/>
              <a:t>Adım</a:t>
            </a:r>
            <a:r>
              <a:rPr lang="en-US" b="1" dirty="0"/>
              <a:t> 7: </a:t>
            </a:r>
            <a:r>
              <a:rPr lang="en-US" dirty="0" err="1"/>
              <a:t>Sonlandırma</a:t>
            </a:r>
            <a:r>
              <a:rPr lang="en-US" dirty="0"/>
              <a:t> </a:t>
            </a:r>
            <a:r>
              <a:rPr lang="en-US" dirty="0" err="1"/>
              <a:t>koşullarını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et.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koşullar</a:t>
            </a:r>
            <a:r>
              <a:rPr lang="en-US" dirty="0"/>
              <a:t> </a:t>
            </a:r>
            <a:r>
              <a:rPr lang="en-US" dirty="0" err="1"/>
              <a:t>sağlanmıyorsa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2’den </a:t>
            </a:r>
            <a:r>
              <a:rPr lang="en-US" dirty="0" err="1"/>
              <a:t>Adım</a:t>
            </a:r>
            <a:r>
              <a:rPr lang="en-US" dirty="0"/>
              <a:t> 6’ya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et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54" y="2013438"/>
            <a:ext cx="8000999" cy="3993754"/>
          </a:xfrm>
        </p:spPr>
      </p:pic>
      <p:sp>
        <p:nvSpPr>
          <p:cNvPr id="5" name="Metin kutusu 4"/>
          <p:cNvSpPr txBox="1"/>
          <p:nvPr/>
        </p:nvSpPr>
        <p:spPr>
          <a:xfrm>
            <a:off x="2977952" y="6218207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İterasyon</a:t>
            </a:r>
            <a:r>
              <a:rPr lang="tr-TR" dirty="0" smtClean="0"/>
              <a:t> sayısı arttıkça zamana göre hata oranı azalır.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3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Yapay Arı Koloni Algoritması nerede kullanılır?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Mühendislik dizaynlarının optimizasyonu</a:t>
            </a:r>
          </a:p>
          <a:p>
            <a:r>
              <a:rPr lang="en-US" altLang="tr-TR" dirty="0"/>
              <a:t>multivariate data clustering (Büyük miktarda veriyi, kendi içinde benzer, fakat birbirleri arasında olabildiğince en farklı gruplara ayıran bir yöntem) </a:t>
            </a:r>
          </a:p>
          <a:p>
            <a:r>
              <a:rPr lang="en-US" altLang="tr-TR" dirty="0"/>
              <a:t>Yapay Sinir Ağları</a:t>
            </a:r>
          </a:p>
          <a:p>
            <a:r>
              <a:rPr lang="en-US" altLang="tr-TR" dirty="0"/>
              <a:t>Topolojik </a:t>
            </a:r>
            <a:r>
              <a:rPr lang="en-US" altLang="tr-TR" dirty="0" err="1"/>
              <a:t>Problemlerın</a:t>
            </a:r>
            <a:r>
              <a:rPr lang="en-US" altLang="tr-TR" dirty="0"/>
              <a:t> </a:t>
            </a:r>
            <a:r>
              <a:rPr lang="en-US" altLang="tr-TR" dirty="0" err="1" smtClean="0"/>
              <a:t>çözümü</a:t>
            </a:r>
            <a:endParaRPr lang="tr-TR" altLang="tr-TR" dirty="0" smtClean="0"/>
          </a:p>
          <a:p>
            <a:r>
              <a:rPr lang="tr-TR" altLang="tr-TR" dirty="0" smtClean="0"/>
              <a:t>İnsansız hava araçları</a:t>
            </a:r>
          </a:p>
          <a:p>
            <a:r>
              <a:rPr lang="tr-TR" altLang="tr-TR" dirty="0" smtClean="0"/>
              <a:t>Tıp alanında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Algoritmasının Diğer Algoritmalara Göre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ABC’nin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algoritmalara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sıralayacak</a:t>
            </a:r>
            <a:r>
              <a:rPr lang="en-US" dirty="0"/>
              <a:t> </a:t>
            </a:r>
            <a:r>
              <a:rPr lang="en-US" dirty="0" err="1" smtClean="0"/>
              <a:t>olursak</a:t>
            </a:r>
            <a:r>
              <a:rPr lang="tr-TR" dirty="0" smtClean="0"/>
              <a:t>;</a:t>
            </a:r>
          </a:p>
          <a:p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Gerçek</a:t>
            </a:r>
            <a:r>
              <a:rPr lang="en-US" dirty="0" smtClean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arayıcı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davranışlarına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benzetim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Sürü</a:t>
            </a:r>
            <a:r>
              <a:rPr lang="en-US" dirty="0" smtClean="0"/>
              <a:t> </a:t>
            </a:r>
            <a:r>
              <a:rPr lang="en-US" dirty="0" err="1"/>
              <a:t>zekasına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Nümerik</a:t>
            </a:r>
            <a:r>
              <a:rPr lang="en-US" dirty="0" smtClean="0"/>
              <a:t> </a:t>
            </a:r>
            <a:r>
              <a:rPr lang="en-US" dirty="0" err="1"/>
              <a:t>problemler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ayrık</a:t>
            </a:r>
            <a:r>
              <a:rPr lang="en-US" dirty="0"/>
              <a:t> </a:t>
            </a:r>
            <a:r>
              <a:rPr lang="en-US" dirty="0" err="1"/>
              <a:t>problemler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parametresine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 smtClean="0"/>
              <a:t>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510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Sürü Zekası Algoritması (SI)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 </a:t>
            </a:r>
            <a:r>
              <a:rPr lang="en-US" dirty="0" err="1"/>
              <a:t>çalışmalarında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tr-TR" dirty="0"/>
              <a:t>sürü zekası algoritmaları, 1989'da </a:t>
            </a:r>
            <a:r>
              <a:rPr lang="tr-TR" dirty="0" err="1"/>
              <a:t>Gerardo</a:t>
            </a:r>
            <a:r>
              <a:rPr lang="tr-TR" dirty="0"/>
              <a:t> Beni ve </a:t>
            </a:r>
            <a:r>
              <a:rPr lang="tr-TR" dirty="0" err="1"/>
              <a:t>Jing</a:t>
            </a:r>
            <a:r>
              <a:rPr lang="tr-TR" dirty="0"/>
              <a:t> </a:t>
            </a:r>
            <a:r>
              <a:rPr lang="tr-TR" dirty="0" err="1"/>
              <a:t>Wang</a:t>
            </a:r>
            <a:r>
              <a:rPr lang="tr-TR" dirty="0"/>
              <a:t> tarafından hücresel robot sistemleri bağlamında </a:t>
            </a:r>
            <a:r>
              <a:rPr lang="en-US" altLang="tr-TR" dirty="0" err="1"/>
              <a:t>kullanılmıştır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tr-TR" dirty="0"/>
              <a:t>Sürü zekası merkezi olmaya</a:t>
            </a:r>
            <a:r>
              <a:rPr lang="en-US" altLang="tr-TR" dirty="0"/>
              <a:t>n</a:t>
            </a:r>
            <a:r>
              <a:rPr lang="tr-TR" dirty="0"/>
              <a:t>, kendi kendine organize olan sistemlerin doğal veya yapay olarak </a:t>
            </a:r>
            <a:r>
              <a:rPr lang="en-US" altLang="tr-TR" dirty="0" err="1"/>
              <a:t>toplu</a:t>
            </a:r>
            <a:r>
              <a:rPr lang="en-US" altLang="tr-TR" dirty="0"/>
              <a:t> </a:t>
            </a:r>
            <a:r>
              <a:rPr lang="tr-TR" dirty="0"/>
              <a:t>davranışıdır. </a:t>
            </a:r>
            <a:endParaRPr lang="tr-TR" dirty="0" smtClean="0"/>
          </a:p>
          <a:p>
            <a:r>
              <a:rPr lang="en-US" dirty="0" smtClean="0"/>
              <a:t>“ </a:t>
            </a:r>
            <a:r>
              <a:rPr lang="en-US" sz="1900" i="1" dirty="0" smtClean="0"/>
              <a:t>Dumb </a:t>
            </a:r>
            <a:r>
              <a:rPr lang="en-US" sz="1900" i="1" dirty="0"/>
              <a:t>parts, properly </a:t>
            </a:r>
            <a:r>
              <a:rPr lang="en-US" sz="1900" i="1" dirty="0" smtClean="0"/>
              <a:t>connected</a:t>
            </a:r>
            <a:r>
              <a:rPr lang="tr-TR" sz="1900" i="1" dirty="0"/>
              <a:t> </a:t>
            </a:r>
            <a:r>
              <a:rPr lang="en-US" sz="1900" i="1" dirty="0"/>
              <a:t>into a swarm, yield smart results</a:t>
            </a:r>
            <a:r>
              <a:rPr lang="en-US" sz="2000" dirty="0" smtClean="0"/>
              <a:t>.</a:t>
            </a:r>
            <a:r>
              <a:rPr lang="en-US" dirty="0"/>
              <a:t> “</a:t>
            </a:r>
            <a:r>
              <a:rPr lang="tr-TR" sz="2000" dirty="0" smtClean="0"/>
              <a:t> (Bir sürüye uygun şekilde bağlanan aptal parçalar, akıllı sonuçlar verir.) </a:t>
            </a:r>
            <a:r>
              <a:rPr lang="tr-TR" sz="2000" dirty="0" err="1" smtClean="0"/>
              <a:t>Kevin</a:t>
            </a:r>
            <a:r>
              <a:rPr lang="tr-TR" sz="2000" dirty="0" smtClean="0"/>
              <a:t> </a:t>
            </a:r>
            <a:r>
              <a:rPr lang="tr-TR" sz="2000" dirty="0" err="1" smtClean="0"/>
              <a:t>Kelly</a:t>
            </a:r>
            <a:endParaRPr lang="tr-TR" sz="2000" dirty="0" smtClean="0"/>
          </a:p>
          <a:p>
            <a:r>
              <a:rPr lang="en-US" dirty="0"/>
              <a:t>“</a:t>
            </a:r>
            <a:r>
              <a:rPr lang="en-US" sz="1900" i="1" dirty="0"/>
              <a:t>The emergent collective intelligence of groups of simple agents</a:t>
            </a:r>
            <a:r>
              <a:rPr lang="en-US" dirty="0" smtClean="0"/>
              <a:t>”</a:t>
            </a:r>
            <a:r>
              <a:rPr lang="tr-TR" dirty="0"/>
              <a:t> (Basit ajan gruplarının ortaya çıkan kolektif </a:t>
            </a:r>
            <a:r>
              <a:rPr lang="tr-TR" dirty="0" smtClean="0"/>
              <a:t>zekası) </a:t>
            </a:r>
            <a:r>
              <a:rPr lang="tr-TR" dirty="0" err="1" smtClean="0"/>
              <a:t>Eric</a:t>
            </a:r>
            <a:r>
              <a:rPr lang="tr-TR" dirty="0" smtClean="0"/>
              <a:t> </a:t>
            </a:r>
            <a:r>
              <a:rPr lang="en-US" dirty="0" err="1" smtClean="0"/>
              <a:t>Bonabeau</a:t>
            </a:r>
            <a:endParaRPr lang="tr-TR" dirty="0" smtClean="0"/>
          </a:p>
          <a:p>
            <a:r>
              <a:rPr lang="en-US" altLang="tr-TR" sz="2000" dirty="0">
                <a:sym typeface="+mn-ea"/>
              </a:rPr>
              <a:t>Her </a:t>
            </a:r>
            <a:r>
              <a:rPr lang="en-US" altLang="tr-TR" sz="2000" dirty="0" err="1">
                <a:sym typeface="+mn-ea"/>
              </a:rPr>
              <a:t>bir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koloni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üyesi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basit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kurallarla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yönetilmesi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ve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merkezi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bir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karar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mekanizması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bulunmamasına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rağmen</a:t>
            </a:r>
            <a:r>
              <a:rPr lang="en-US" altLang="tr-TR" sz="2000" dirty="0">
                <a:sym typeface="+mn-ea"/>
              </a:rPr>
              <a:t>, </a:t>
            </a:r>
            <a:r>
              <a:rPr lang="en-US" altLang="tr-TR" sz="2000" dirty="0" err="1">
                <a:sym typeface="+mn-ea"/>
              </a:rPr>
              <a:t>koloni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dirty="0" err="1">
                <a:sym typeface="+mn-ea"/>
              </a:rPr>
              <a:t>üyelerinin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b="1" dirty="0" err="1">
                <a:sym typeface="+mn-ea"/>
              </a:rPr>
              <a:t>kollektif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tr-TR" sz="2000" b="1" dirty="0" err="1">
                <a:sym typeface="+mn-ea"/>
              </a:rPr>
              <a:t>davranışı</a:t>
            </a:r>
            <a:r>
              <a:rPr lang="en-US" altLang="tr-TR" sz="2000" dirty="0">
                <a:sym typeface="+mn-ea"/>
              </a:rPr>
              <a:t> </a:t>
            </a:r>
            <a:r>
              <a:rPr lang="en-US" altLang="en-US" sz="2000" dirty="0" err="1">
                <a:sym typeface="+mn-ea"/>
              </a:rPr>
              <a:t>akıllı</a:t>
            </a:r>
            <a:r>
              <a:rPr lang="en-US" altLang="en-US" sz="2000" dirty="0">
                <a:sym typeface="+mn-ea"/>
              </a:rPr>
              <a:t> </a:t>
            </a:r>
            <a:r>
              <a:rPr lang="en-US" altLang="en-US" sz="2000" dirty="0" err="1">
                <a:sym typeface="+mn-ea"/>
              </a:rPr>
              <a:t>davranışı</a:t>
            </a:r>
            <a:r>
              <a:rPr lang="en-US" altLang="en-US" sz="2000" dirty="0">
                <a:sym typeface="+mn-ea"/>
              </a:rPr>
              <a:t> </a:t>
            </a:r>
            <a:r>
              <a:rPr lang="en-US" altLang="en-US" sz="2000" dirty="0" err="1">
                <a:sym typeface="+mn-ea"/>
              </a:rPr>
              <a:t>oluşturur</a:t>
            </a:r>
            <a:r>
              <a:rPr lang="en-US" altLang="en-US" sz="2000" dirty="0" smtClean="0">
                <a:sym typeface="+mn-ea"/>
              </a:rPr>
              <a:t>.</a:t>
            </a:r>
            <a:endParaRPr lang="tr-TR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24144"/>
          </a:xfrm>
        </p:spPr>
        <p:txBody>
          <a:bodyPr/>
          <a:lstStyle/>
          <a:p>
            <a:r>
              <a:rPr lang="tr-TR" sz="3200" dirty="0"/>
              <a:t>Sürü Zekası </a:t>
            </a:r>
            <a:r>
              <a:rPr lang="tr-TR" sz="3200" dirty="0" smtClean="0"/>
              <a:t>Algoritmasının </a:t>
            </a:r>
            <a:r>
              <a:rPr lang="tr-TR" sz="3200" dirty="0" err="1" smtClean="0"/>
              <a:t>Kategorizasyon</a:t>
            </a:r>
            <a:endParaRPr lang="en-US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18" y="3231168"/>
            <a:ext cx="5768340" cy="170688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958196" y="5201728"/>
            <a:ext cx="824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Sürü Zekası Algoritmasının </a:t>
            </a:r>
            <a:r>
              <a:rPr lang="tr-TR" dirty="0" err="1" smtClean="0"/>
              <a:t>Kategorizasyonu</a:t>
            </a:r>
            <a:r>
              <a:rPr lang="tr-TR" dirty="0" smtClean="0"/>
              <a:t> ve </a:t>
            </a:r>
            <a:r>
              <a:rPr lang="tr-TR" dirty="0" err="1" smtClean="0"/>
              <a:t>kategorizasyonun</a:t>
            </a:r>
            <a:r>
              <a:rPr lang="tr-TR" dirty="0" smtClean="0"/>
              <a:t> çeşitleri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Arıların Yiyecek Arama Davranışları 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Kolektif </a:t>
            </a:r>
            <a:r>
              <a:rPr lang="tr-TR" dirty="0"/>
              <a:t>zekayı sağlayan minimal yiyecek arama modelinde temel 3 bileşen vardır: Yiyecek kaynakları, görevli işçi arılar ve görevsiz işçi arılardır. Minimal Model iki </a:t>
            </a:r>
            <a:r>
              <a:rPr lang="tr-TR" dirty="0" err="1" smtClean="0"/>
              <a:t>mod</a:t>
            </a:r>
            <a:r>
              <a:rPr lang="tr-TR" dirty="0" smtClean="0"/>
              <a:t> da </a:t>
            </a:r>
            <a:r>
              <a:rPr lang="tr-TR" dirty="0"/>
              <a:t>ele alınır. Bir yiyecek kaynağına yönelme ve kaynağı </a:t>
            </a:r>
            <a:r>
              <a:rPr lang="tr-TR" dirty="0" smtClean="0"/>
              <a:t>bırakmadır.</a:t>
            </a:r>
          </a:p>
          <a:p>
            <a:pPr lvl="0"/>
            <a:r>
              <a:rPr lang="tr-TR" b="1" dirty="0"/>
              <a:t>Yiyecek Kaynakları:</a:t>
            </a:r>
            <a:r>
              <a:rPr lang="tr-TR" dirty="0"/>
              <a:t> Arıların nektar, polen veya bal elde etmek için gittikleri yiyecek kaynağının değeri, türü, yuvaya yakınlığı, nektar konsantrasyonu veya nektarın elde edilmesinin kolaylığı gibi birçok faktöre bağlıdır. </a:t>
            </a:r>
            <a:endParaRPr lang="en-US" dirty="0"/>
          </a:p>
          <a:p>
            <a:pPr lvl="0"/>
            <a:r>
              <a:rPr lang="tr-TR" b="1" dirty="0"/>
              <a:t>Görevli İşçi Arılar:</a:t>
            </a:r>
            <a:r>
              <a:rPr lang="tr-TR" dirty="0"/>
              <a:t> İşçi arılar, daha önceden keşfedilen kaynakların kovana getirilmesinden sorumludur. İşçi arılar ziyaret ettikleri kaynağın kalitesi ve yeriyle ilgili bilgiyi diğer arılara iletirler. </a:t>
            </a:r>
            <a:endParaRPr lang="en-US" dirty="0"/>
          </a:p>
          <a:p>
            <a:pPr lvl="0"/>
            <a:r>
              <a:rPr lang="tr-TR" b="1" dirty="0"/>
              <a:t>Görevsiz İşçi Arılar:</a:t>
            </a:r>
            <a:r>
              <a:rPr lang="tr-TR" dirty="0"/>
              <a:t> Görevi belirsiz iki çeşit işçi arı bulunmaktadır: içsel bir duyguya veya bir dış faktöre bağlı olarak rastgele kaynak arayışında olan kaşif arılar ve kovanda izleyen ve görevli arılardan paylaşılan bilgiyi kullanarak yeni bir kaynağa yönelen gözcü arılar.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Arıların Yiyecek Arama Davranışları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kaynağının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arı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ederken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arı</a:t>
            </a:r>
            <a:r>
              <a:rPr lang="en-US" dirty="0"/>
              <a:t> da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antenleri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dokunur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alırlar</a:t>
            </a:r>
            <a:r>
              <a:rPr lang="en-US" dirty="0"/>
              <a:t>. </a:t>
            </a:r>
            <a:r>
              <a:rPr lang="en-US" dirty="0" err="1"/>
              <a:t>Kovandan</a:t>
            </a:r>
            <a:r>
              <a:rPr lang="en-US" dirty="0"/>
              <a:t> </a:t>
            </a:r>
            <a:r>
              <a:rPr lang="en-US" dirty="0" err="1"/>
              <a:t>uzaklık</a:t>
            </a:r>
            <a:r>
              <a:rPr lang="en-US" dirty="0"/>
              <a:t>, </a:t>
            </a:r>
            <a:r>
              <a:rPr lang="en-US" dirty="0" err="1"/>
              <a:t>çiçek</a:t>
            </a:r>
            <a:r>
              <a:rPr lang="en-US" dirty="0"/>
              <a:t> </a:t>
            </a:r>
            <a:r>
              <a:rPr lang="en-US" dirty="0" err="1"/>
              <a:t>nektarının</a:t>
            </a:r>
            <a:r>
              <a:rPr lang="en-US" dirty="0"/>
              <a:t> </a:t>
            </a:r>
            <a:r>
              <a:rPr lang="en-US" dirty="0" err="1"/>
              <a:t>kıvamı</a:t>
            </a:r>
            <a:r>
              <a:rPr lang="en-US" dirty="0"/>
              <a:t>, </a:t>
            </a:r>
            <a:r>
              <a:rPr lang="en-US" dirty="0" err="1"/>
              <a:t>besinin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kalitedeki</a:t>
            </a:r>
            <a:r>
              <a:rPr lang="en-US" dirty="0"/>
              <a:t> </a:t>
            </a:r>
            <a:r>
              <a:rPr lang="en-US" dirty="0" err="1"/>
              <a:t>göreceli</a:t>
            </a:r>
            <a:r>
              <a:rPr lang="en-US" dirty="0"/>
              <a:t> </a:t>
            </a:r>
            <a:r>
              <a:rPr lang="en-US" dirty="0" err="1"/>
              <a:t>farklılıklar</a:t>
            </a:r>
            <a:r>
              <a:rPr lang="en-US" dirty="0"/>
              <a:t>, </a:t>
            </a:r>
            <a:r>
              <a:rPr lang="en-US" dirty="0" err="1"/>
              <a:t>hava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günün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vaktinin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dansı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faktörlerdir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Bileşik</a:t>
            </a:r>
            <a:r>
              <a:rPr lang="en-US" dirty="0" smtClean="0"/>
              <a:t> </a:t>
            </a:r>
            <a:r>
              <a:rPr lang="en-US" dirty="0" err="1"/>
              <a:t>gözleri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arılar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rotaları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güneş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açıyı</a:t>
            </a:r>
            <a:r>
              <a:rPr lang="en-US" dirty="0"/>
              <a:t> </a:t>
            </a:r>
            <a:r>
              <a:rPr lang="en-US" dirty="0" err="1"/>
              <a:t>hesaplayabilmektedirler</a:t>
            </a:r>
            <a:r>
              <a:rPr lang="en-US" dirty="0"/>
              <a:t>.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uzaklığa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tüketimlerini</a:t>
            </a:r>
            <a:r>
              <a:rPr lang="en-US" dirty="0"/>
              <a:t> </a:t>
            </a:r>
            <a:r>
              <a:rPr lang="en-US" dirty="0" err="1"/>
              <a:t>ayarlamaktadırlar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2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Arıların Yiyecek Arama Davranışları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kovana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yakınlığına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dairesel</a:t>
            </a:r>
            <a:r>
              <a:rPr lang="en-US" dirty="0"/>
              <a:t>,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titreme</a:t>
            </a:r>
            <a:r>
              <a:rPr lang="en-US" dirty="0"/>
              <a:t> </a:t>
            </a:r>
            <a:r>
              <a:rPr lang="en-US" dirty="0" err="1"/>
              <a:t>dansı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titreme</a:t>
            </a:r>
            <a:r>
              <a:rPr lang="en-US" dirty="0"/>
              <a:t> </a:t>
            </a:r>
            <a:r>
              <a:rPr lang="en-US" dirty="0" err="1"/>
              <a:t>dansı</a:t>
            </a:r>
            <a:r>
              <a:rPr lang="en-US" dirty="0"/>
              <a:t>, </a:t>
            </a:r>
            <a:r>
              <a:rPr lang="en-US" dirty="0" err="1"/>
              <a:t>nektar</a:t>
            </a:r>
            <a:r>
              <a:rPr lang="en-US" dirty="0"/>
              <a:t> </a:t>
            </a:r>
            <a:r>
              <a:rPr lang="en-US" dirty="0" err="1"/>
              <a:t>miktarı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dengeyi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Daire</a:t>
            </a:r>
            <a:r>
              <a:rPr lang="en-US" dirty="0" smtClean="0"/>
              <a:t> </a:t>
            </a:r>
            <a:r>
              <a:rPr lang="en-US" dirty="0" err="1"/>
              <a:t>dansı</a:t>
            </a:r>
            <a:r>
              <a:rPr lang="en-US" dirty="0"/>
              <a:t>, 50-100 </a:t>
            </a:r>
            <a:r>
              <a:rPr lang="en-US" dirty="0" err="1"/>
              <a:t>metre</a:t>
            </a:r>
            <a:r>
              <a:rPr lang="en-US" dirty="0"/>
              <a:t> </a:t>
            </a:r>
            <a:r>
              <a:rPr lang="en-US" dirty="0" err="1"/>
              <a:t>uzaklıktaki</a:t>
            </a:r>
            <a:r>
              <a:rPr lang="en-US" dirty="0"/>
              <a:t> </a:t>
            </a:r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uzaklık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verilmeden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biçimidir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100 </a:t>
            </a:r>
            <a:r>
              <a:rPr lang="en-US" dirty="0" err="1"/>
              <a:t>metreden</a:t>
            </a:r>
            <a:r>
              <a:rPr lang="en-US" dirty="0"/>
              <a:t> 10 </a:t>
            </a:r>
            <a:r>
              <a:rPr lang="en-US" dirty="0" err="1"/>
              <a:t>kilometreye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8 </a:t>
            </a:r>
            <a:r>
              <a:rPr lang="en-US" dirty="0" err="1"/>
              <a:t>rakamına</a:t>
            </a:r>
            <a:r>
              <a:rPr lang="en-US" dirty="0"/>
              <a:t> </a:t>
            </a:r>
            <a:r>
              <a:rPr lang="en-US" dirty="0" err="1"/>
              <a:t>benzeyen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yineleme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uzaklık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dansı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güneş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açının</a:t>
            </a:r>
            <a:r>
              <a:rPr lang="en-US" dirty="0"/>
              <a:t> 45°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anlamaktadırlar</a:t>
            </a:r>
            <a:endParaRPr lang="en-US" dirty="0"/>
          </a:p>
        </p:txBody>
      </p:sp>
      <p:pic>
        <p:nvPicPr>
          <p:cNvPr id="5" name="Resi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86" y="4311650"/>
            <a:ext cx="1712775" cy="1752049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86" y="2018150"/>
            <a:ext cx="2230120" cy="2148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98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Yapay Arı Koloni </a:t>
            </a:r>
            <a:r>
              <a:rPr lang="tr-TR" sz="2400" dirty="0"/>
              <a:t>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</a:t>
            </a:r>
            <a:r>
              <a:rPr lang="tr-TR" sz="2400" dirty="0" smtClean="0"/>
              <a:t>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Y</a:t>
            </a:r>
            <a:r>
              <a:rPr lang="tr-TR" dirty="0" smtClean="0"/>
              <a:t>apay Arı Kolonisi </a:t>
            </a:r>
            <a:r>
              <a:rPr lang="tr-TR" dirty="0"/>
              <a:t>A</a:t>
            </a:r>
            <a:r>
              <a:rPr lang="tr-TR" dirty="0" smtClean="0"/>
              <a:t>lgoritması </a:t>
            </a:r>
            <a:r>
              <a:rPr lang="tr-TR" dirty="0"/>
              <a:t>(</a:t>
            </a:r>
            <a:r>
              <a:rPr lang="en-US" altLang="tr-TR" dirty="0"/>
              <a:t>Artificial Bee Colony - </a:t>
            </a:r>
            <a:r>
              <a:rPr lang="tr-TR" dirty="0"/>
              <a:t>ABC), 2005 yılında Derviş Karaboğa (Erciyes Üniversitesi) tarafından önerilen bal arısı sürüsünün akıllı </a:t>
            </a:r>
            <a:r>
              <a:rPr lang="tr-TR" dirty="0" smtClean="0"/>
              <a:t>beslenme davranışına </a:t>
            </a:r>
            <a:r>
              <a:rPr lang="tr-TR" dirty="0"/>
              <a:t>dayanan bir optimizasyon algoritmasıdır</a:t>
            </a:r>
            <a:r>
              <a:rPr lang="tr-TR" dirty="0" smtClean="0"/>
              <a:t>. Yani arı sürülerinin kendilerine özgü zeki davranışlarını örnek alarak sayısal problemleri optimize etmek için kullanılmaktadır.</a:t>
            </a:r>
          </a:p>
          <a:p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nümerik</a:t>
            </a:r>
            <a:r>
              <a:rPr lang="en-US" dirty="0"/>
              <a:t> </a:t>
            </a:r>
            <a:r>
              <a:rPr lang="en-US" dirty="0" err="1"/>
              <a:t>problemleri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sürü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,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polen</a:t>
            </a:r>
            <a:r>
              <a:rPr lang="en-US" dirty="0"/>
              <a:t> </a:t>
            </a:r>
            <a:r>
              <a:rPr lang="en-US" dirty="0" err="1"/>
              <a:t>toplama</a:t>
            </a:r>
            <a:r>
              <a:rPr lang="en-US" dirty="0"/>
              <a:t> </a:t>
            </a:r>
            <a:r>
              <a:rPr lang="en-US" dirty="0" err="1"/>
              <a:t>davranışlarından</a:t>
            </a:r>
            <a:r>
              <a:rPr lang="en-US" dirty="0"/>
              <a:t> </a:t>
            </a:r>
            <a:r>
              <a:rPr lang="en-US" dirty="0" err="1"/>
              <a:t>esinlenilerek</a:t>
            </a:r>
            <a:r>
              <a:rPr lang="en-US" dirty="0"/>
              <a:t> </a:t>
            </a:r>
            <a:r>
              <a:rPr lang="en-US" dirty="0" err="1"/>
              <a:t>oluşturulmuştur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modelde</a:t>
            </a:r>
            <a:r>
              <a:rPr lang="en-US" dirty="0"/>
              <a:t> 3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parça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 smtClean="0"/>
              <a:t>;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US" dirty="0" err="1" smtClean="0"/>
              <a:t>esin</a:t>
            </a:r>
            <a:r>
              <a:rPr lang="en-US" dirty="0" smtClean="0"/>
              <a:t> </a:t>
            </a:r>
            <a:r>
              <a:rPr lang="en-US" dirty="0" err="1" smtClean="0"/>
              <a:t>kaynağı</a:t>
            </a:r>
            <a:endParaRPr lang="tr-TR" dirty="0"/>
          </a:p>
          <a:p>
            <a:r>
              <a:rPr lang="en-US" dirty="0" smtClean="0"/>
              <a:t> </a:t>
            </a:r>
            <a:r>
              <a:rPr lang="tr-TR" dirty="0" err="1"/>
              <a:t>Ç</a:t>
            </a:r>
            <a:r>
              <a:rPr lang="en-US" dirty="0" err="1" smtClean="0"/>
              <a:t>alışan</a:t>
            </a:r>
            <a:r>
              <a:rPr lang="en-US" dirty="0" smtClean="0"/>
              <a:t> </a:t>
            </a:r>
            <a:r>
              <a:rPr lang="tr-TR" dirty="0" smtClean="0"/>
              <a:t>arı </a:t>
            </a:r>
          </a:p>
          <a:p>
            <a:r>
              <a:rPr lang="tr-TR" dirty="0" err="1"/>
              <a:t>Ç</a:t>
            </a:r>
            <a:r>
              <a:rPr lang="en-US" dirty="0" err="1" smtClean="0"/>
              <a:t>alışmayan</a:t>
            </a:r>
            <a:r>
              <a:rPr lang="en-US" dirty="0" smtClean="0"/>
              <a:t> </a:t>
            </a:r>
            <a:r>
              <a:rPr lang="en-US" dirty="0" err="1" smtClean="0"/>
              <a:t>arı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Yapay Arı Koloni Algoritması (</a:t>
            </a:r>
            <a:r>
              <a:rPr lang="en-US" altLang="tr-TR" sz="2400" dirty="0"/>
              <a:t>Artificial Bee Colony - </a:t>
            </a:r>
            <a:r>
              <a:rPr lang="tr-TR" sz="2400" dirty="0"/>
              <a:t>ABC)</a:t>
            </a:r>
            <a:endParaRPr lang="en-US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</a:t>
            </a:r>
            <a:r>
              <a:rPr lang="en-US" dirty="0" err="1" smtClean="0"/>
              <a:t>örevli</a:t>
            </a:r>
            <a:r>
              <a:rPr lang="en-US" dirty="0" smtClean="0"/>
              <a:t> </a:t>
            </a:r>
            <a:r>
              <a:rPr lang="en-US" dirty="0" err="1"/>
              <a:t>arılar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 smtClean="0"/>
              <a:t>eşittir</a:t>
            </a:r>
            <a:endParaRPr lang="tr-TR" dirty="0" smtClean="0"/>
          </a:p>
          <a:p>
            <a:r>
              <a:rPr lang="tr-TR" dirty="0" smtClean="0"/>
              <a:t>İ</a:t>
            </a:r>
            <a:r>
              <a:rPr lang="en-US" dirty="0" err="1" smtClean="0"/>
              <a:t>şçi</a:t>
            </a:r>
            <a:r>
              <a:rPr lang="en-US" dirty="0" smtClean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gözcü</a:t>
            </a:r>
            <a:r>
              <a:rPr lang="en-US" dirty="0"/>
              <a:t> </a:t>
            </a:r>
            <a:r>
              <a:rPr lang="en-US" dirty="0" err="1"/>
              <a:t>arıların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da </a:t>
            </a:r>
            <a:r>
              <a:rPr lang="en-US" dirty="0" err="1"/>
              <a:t>eşittir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en-US" dirty="0" err="1" smtClean="0"/>
              <a:t>ektarı</a:t>
            </a:r>
            <a:r>
              <a:rPr lang="en-US" dirty="0" smtClean="0"/>
              <a:t> </a:t>
            </a:r>
            <a:r>
              <a:rPr lang="en-US" dirty="0" err="1"/>
              <a:t>tükenmiş</a:t>
            </a:r>
            <a:r>
              <a:rPr lang="en-US" dirty="0"/>
              <a:t> </a:t>
            </a:r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arısı</a:t>
            </a:r>
            <a:r>
              <a:rPr lang="en-US" dirty="0"/>
              <a:t> </a:t>
            </a:r>
            <a:r>
              <a:rPr lang="en-US" dirty="0" err="1"/>
              <a:t>modelde</a:t>
            </a:r>
            <a:r>
              <a:rPr lang="en-US" dirty="0"/>
              <a:t> </a:t>
            </a:r>
            <a:r>
              <a:rPr lang="en-US" dirty="0" err="1"/>
              <a:t>kaşif</a:t>
            </a:r>
            <a:r>
              <a:rPr lang="en-US" dirty="0"/>
              <a:t> </a:t>
            </a:r>
            <a:r>
              <a:rPr lang="en-US" dirty="0" err="1"/>
              <a:t>arı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görevini</a:t>
            </a:r>
            <a:r>
              <a:rPr lang="en-US" dirty="0"/>
              <a:t> </a:t>
            </a:r>
            <a:r>
              <a:rPr lang="en-US" dirty="0" err="1"/>
              <a:t>sürdürmektedir</a:t>
            </a:r>
            <a:r>
              <a:rPr lang="en-US" dirty="0"/>
              <a:t>. </a:t>
            </a:r>
            <a:r>
              <a:rPr lang="en-US" dirty="0" err="1"/>
              <a:t>Yiyecek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</a:t>
            </a:r>
            <a:r>
              <a:rPr lang="en-US" dirty="0" err="1"/>
              <a:t>yerleri</a:t>
            </a:r>
            <a:r>
              <a:rPr lang="en-US" dirty="0"/>
              <a:t> </a:t>
            </a:r>
            <a:r>
              <a:rPr lang="en-US" dirty="0" err="1"/>
              <a:t>optimizasyona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nektar</a:t>
            </a:r>
            <a:r>
              <a:rPr lang="en-US" dirty="0"/>
              <a:t> </a:t>
            </a:r>
            <a:r>
              <a:rPr lang="en-US" dirty="0" err="1"/>
              <a:t>miktarları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kalitesine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kabullerden</a:t>
            </a:r>
            <a:r>
              <a:rPr lang="en-US" dirty="0"/>
              <a:t> </a:t>
            </a:r>
            <a:r>
              <a:rPr lang="en-US" dirty="0" err="1"/>
              <a:t>yola</a:t>
            </a:r>
            <a:r>
              <a:rPr lang="en-US" dirty="0"/>
              <a:t> </a:t>
            </a:r>
            <a:r>
              <a:rPr lang="en-US" dirty="0" err="1"/>
              <a:t>çıkıldığında</a:t>
            </a:r>
            <a:r>
              <a:rPr lang="en-US" dirty="0"/>
              <a:t> ABC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nektara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kaynağın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bulmaya</a:t>
            </a:r>
            <a:r>
              <a:rPr lang="en-US" dirty="0"/>
              <a:t> </a:t>
            </a:r>
            <a:r>
              <a:rPr lang="en-US" dirty="0" err="1"/>
              <a:t>çalışarak</a:t>
            </a:r>
            <a:r>
              <a:rPr lang="en-US" dirty="0"/>
              <a:t> </a:t>
            </a:r>
            <a:r>
              <a:rPr lang="en-US" dirty="0" err="1"/>
              <a:t>uzaydaki</a:t>
            </a:r>
            <a:r>
              <a:rPr lang="en-US" dirty="0"/>
              <a:t> </a:t>
            </a:r>
            <a:r>
              <a:rPr lang="en-US" dirty="0" err="1"/>
              <a:t>sonuçlardan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minimumu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maksimumunu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sonucun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bulmaya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6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Sar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1513</TotalTime>
  <Words>1533</Words>
  <Application>Microsoft Office PowerPoint</Application>
  <PresentationFormat>Geniş ekran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İyon Toplantı Odası</vt:lpstr>
      <vt:lpstr>Yapay Arı Kolonisi Algoritması</vt:lpstr>
      <vt:lpstr>İZLENCE </vt:lpstr>
      <vt:lpstr>Sürü Zekası Algoritması (SI)</vt:lpstr>
      <vt:lpstr>Sürü Zekası Algoritmasının Kategorizasyon</vt:lpstr>
      <vt:lpstr>Arıların Yiyecek Arama Davranışları </vt:lpstr>
      <vt:lpstr>Arıların Yiyecek Arama Davranışları </vt:lpstr>
      <vt:lpstr>Arıların Yiyecek Arama Davranışları 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(Artificial Bee Colony - ABC)</vt:lpstr>
      <vt:lpstr>Yapay Arı Koloni Algoritması nerede kullanılır?</vt:lpstr>
      <vt:lpstr>Yapay Arı Koloni Algoritmasının Diğer Algoritmalara Göre Avantajları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Arı Kolonisi Algoritması</dc:title>
  <dc:creator>arif seyda özçelik</dc:creator>
  <cp:lastModifiedBy>arif seyda özçelik</cp:lastModifiedBy>
  <cp:revision>61</cp:revision>
  <dcterms:created xsi:type="dcterms:W3CDTF">2020-03-21T01:39:57Z</dcterms:created>
  <dcterms:modified xsi:type="dcterms:W3CDTF">2020-04-08T11:50:13Z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