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7" r:id="rId7"/>
    <p:sldId id="268" r:id="rId8"/>
    <p:sldId id="269" r:id="rId9"/>
    <p:sldId id="270" r:id="rId10"/>
    <p:sldId id="271" r:id="rId11"/>
    <p:sldId id="272" r:id="rId12"/>
    <p:sldId id="273" r:id="rId13"/>
    <p:sldId id="274" r:id="rId14"/>
    <p:sldId id="275" r:id="rId15"/>
    <p:sldId id="262" r:id="rId16"/>
    <p:sldId id="276" r:id="rId17"/>
    <p:sldId id="263"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6DCCA022-1AB2-4259-97BA-E9630E519BF8}">
          <p14:sldIdLst>
            <p14:sldId id="256"/>
            <p14:sldId id="257"/>
            <p14:sldId id="258"/>
            <p14:sldId id="264"/>
            <p14:sldId id="265"/>
            <p14:sldId id="267"/>
            <p14:sldId id="268"/>
            <p14:sldId id="269"/>
            <p14:sldId id="270"/>
            <p14:sldId id="271"/>
            <p14:sldId id="272"/>
            <p14:sldId id="273"/>
            <p14:sldId id="274"/>
            <p14:sldId id="275"/>
            <p14:sldId id="262"/>
            <p14:sldId id="27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6" autoAdjust="0"/>
    <p:restoredTop sz="94660"/>
  </p:normalViewPr>
  <p:slideViewPr>
    <p:cSldViewPr snapToGrid="0">
      <p:cViewPr varScale="1">
        <p:scale>
          <a:sx n="68" d="100"/>
          <a:sy n="68" d="100"/>
        </p:scale>
        <p:origin x="9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DA97B-63FC-4FE4-AAE5-638075B503E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4F90363-E32C-4256-AEDE-C4F77AADF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8698881-946D-48EC-A7FE-9133E3AA5D3F}"/>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5" name="Alt Bilgi Yer Tutucusu 4">
            <a:extLst>
              <a:ext uri="{FF2B5EF4-FFF2-40B4-BE49-F238E27FC236}">
                <a16:creationId xmlns:a16="http://schemas.microsoft.com/office/drawing/2014/main" id="{65522AF3-1C8C-4C9A-B5FF-DCFD4B133BB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A9FE1E4D-155D-477A-AF53-B2F027B38C4E}"/>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259378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A9EF43-F477-43FA-A180-68A27D09378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CD79350-4188-4249-9149-01E5539513C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1B6E617-91D8-4504-A5A7-9A7D3F9E18DE}"/>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5" name="Alt Bilgi Yer Tutucusu 4">
            <a:extLst>
              <a:ext uri="{FF2B5EF4-FFF2-40B4-BE49-F238E27FC236}">
                <a16:creationId xmlns:a16="http://schemas.microsoft.com/office/drawing/2014/main" id="{7236C60A-509F-45D8-879D-1E690B3ED1DF}"/>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CBD99980-488C-497D-A9A5-1984973F095E}"/>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104071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FE1363F-2E9C-4FC9-A7F2-A369F32F7E9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62EC780-A447-4F2B-9A05-4BA4984E847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D2B54E-0CDD-4988-B045-0AD47E5AD537}"/>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5" name="Alt Bilgi Yer Tutucusu 4">
            <a:extLst>
              <a:ext uri="{FF2B5EF4-FFF2-40B4-BE49-F238E27FC236}">
                <a16:creationId xmlns:a16="http://schemas.microsoft.com/office/drawing/2014/main" id="{437BE896-CFB4-4EA3-878F-7737D2243B64}"/>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30326D1-F458-4747-A299-A5E6597B7C1F}"/>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211389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0C9D66-1D53-4E50-93EA-774DBAC3D13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97E08DC-58D1-4998-B27C-40CECDE069D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A4F3704-64CD-4369-950C-B9255D9AED65}"/>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5" name="Alt Bilgi Yer Tutucusu 4">
            <a:extLst>
              <a:ext uri="{FF2B5EF4-FFF2-40B4-BE49-F238E27FC236}">
                <a16:creationId xmlns:a16="http://schemas.microsoft.com/office/drawing/2014/main" id="{108936F2-0EC2-4003-8541-77AD83A5EED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78F7863-4BF7-4D72-A826-091384789D77}"/>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384703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847F6-9020-401B-B4C7-65778D582BE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4080E17-2442-4111-B06A-847033414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7BECC20-9406-4C8A-8D53-0129F05EAE19}"/>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5" name="Alt Bilgi Yer Tutucusu 4">
            <a:extLst>
              <a:ext uri="{FF2B5EF4-FFF2-40B4-BE49-F238E27FC236}">
                <a16:creationId xmlns:a16="http://schemas.microsoft.com/office/drawing/2014/main" id="{E5DAA343-76D4-4D07-826B-F942A9F8C9BB}"/>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17E97B15-4201-41C7-824F-6C0C86FA9DFF}"/>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242179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F72E57-6E63-4A20-9373-85D9EBB2701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B8D7EAB-6A4C-4509-9061-0D09E55486A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68DD42B-0F20-47D1-87DF-B483AB2164C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B52A85D-72B3-4C4D-A350-B9FAFC363D1D}"/>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6" name="Alt Bilgi Yer Tutucusu 5">
            <a:extLst>
              <a:ext uri="{FF2B5EF4-FFF2-40B4-BE49-F238E27FC236}">
                <a16:creationId xmlns:a16="http://schemas.microsoft.com/office/drawing/2014/main" id="{E782A359-16B7-4E56-98FA-BA9194A5B1D6}"/>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39AA7401-2EC2-4EE0-A937-3E314C552F31}"/>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232206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FF6572-7DB3-4FB6-A273-D54E848F5DF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F7EADE7-E1C0-4B87-9FA7-65781DCDC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325253D-A94C-43CA-8133-75BD8CBD39C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3FE80CE-BC98-418C-BE52-632C0AEA5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4424642-0F47-40C4-8AFB-1DD540CD48C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0712C44-0502-4154-B2F9-1E4652181A01}"/>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8" name="Alt Bilgi Yer Tutucusu 7">
            <a:extLst>
              <a:ext uri="{FF2B5EF4-FFF2-40B4-BE49-F238E27FC236}">
                <a16:creationId xmlns:a16="http://schemas.microsoft.com/office/drawing/2014/main" id="{1D2B8409-3D61-42BA-97DC-6C795CC73634}"/>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59B10DB3-B27A-4C66-B148-0DBD2990830F}"/>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112639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4C1054-7A7E-405D-A4F5-800A8D798B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F0030D8-A091-4CE1-A5A5-F6CB0419201A}"/>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4" name="Alt Bilgi Yer Tutucusu 3">
            <a:extLst>
              <a:ext uri="{FF2B5EF4-FFF2-40B4-BE49-F238E27FC236}">
                <a16:creationId xmlns:a16="http://schemas.microsoft.com/office/drawing/2014/main" id="{811846E7-25BB-42BA-9FA9-E0490EE9D0F5}"/>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00D8EFDE-5CA7-4075-AF50-BAFA775D7721}"/>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81218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B4A5A4C-4AE5-4028-99E2-F227AB327C20}"/>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3" name="Alt Bilgi Yer Tutucusu 2">
            <a:extLst>
              <a:ext uri="{FF2B5EF4-FFF2-40B4-BE49-F238E27FC236}">
                <a16:creationId xmlns:a16="http://schemas.microsoft.com/office/drawing/2014/main" id="{B0A95A81-C139-41BD-99B8-59028C398A36}"/>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5E2F824E-B0B5-4BC0-892A-0AC795A2771A}"/>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251579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D5CEF5-CF83-462C-89C4-EF1F9B01864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617AAAC-1B3D-4029-AAD7-A67E4D7C1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473E4C9-000C-4408-B301-19136569A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D24275-3E07-412A-8F1A-5E54E0D2A30F}"/>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6" name="Alt Bilgi Yer Tutucusu 5">
            <a:extLst>
              <a:ext uri="{FF2B5EF4-FFF2-40B4-BE49-F238E27FC236}">
                <a16:creationId xmlns:a16="http://schemas.microsoft.com/office/drawing/2014/main" id="{9E117DB2-56CE-41DB-8966-5B7E331E096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E8B5B75E-C01E-4078-8C3E-4CB397F5AEE9}"/>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160186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4BAAE0-7787-4203-9034-3EED1D41013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32DBDCE-1510-4EF2-A9C1-045E1DCDD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A2877D7D-D7FB-4BB5-82CD-820A1B9D7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4BEB2E-E0BF-43D8-888D-A76EC869492B}"/>
              </a:ext>
            </a:extLst>
          </p:cNvPr>
          <p:cNvSpPr>
            <a:spLocks noGrp="1"/>
          </p:cNvSpPr>
          <p:nvPr>
            <p:ph type="dt" sz="half" idx="10"/>
          </p:nvPr>
        </p:nvSpPr>
        <p:spPr/>
        <p:txBody>
          <a:bodyPr/>
          <a:lstStyle/>
          <a:p>
            <a:fld id="{7101A22E-BFF4-47EB-94B2-31FC0A3FF474}" type="datetimeFigureOut">
              <a:rPr lang="tr-TR" smtClean="0"/>
              <a:t>26.04.2020</a:t>
            </a:fld>
            <a:endParaRPr lang="tr-TR" dirty="0"/>
          </a:p>
        </p:txBody>
      </p:sp>
      <p:sp>
        <p:nvSpPr>
          <p:cNvPr id="6" name="Alt Bilgi Yer Tutucusu 5">
            <a:extLst>
              <a:ext uri="{FF2B5EF4-FFF2-40B4-BE49-F238E27FC236}">
                <a16:creationId xmlns:a16="http://schemas.microsoft.com/office/drawing/2014/main" id="{D5D10E2C-F313-40CD-BFF9-6D3B2CFC3C65}"/>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4A2187C-3F96-45A7-96C9-948754727747}"/>
              </a:ext>
            </a:extLst>
          </p:cNvPr>
          <p:cNvSpPr>
            <a:spLocks noGrp="1"/>
          </p:cNvSpPr>
          <p:nvPr>
            <p:ph type="sldNum" sz="quarter" idx="12"/>
          </p:nvPr>
        </p:nvSpPr>
        <p:spPr/>
        <p:txBody>
          <a:bodyPr/>
          <a:lstStyle/>
          <a:p>
            <a:fld id="{71F3DB8E-7AFF-44CD-BF8B-2A1B570E2D0D}" type="slidenum">
              <a:rPr lang="tr-TR" smtClean="0"/>
              <a:t>‹#›</a:t>
            </a:fld>
            <a:endParaRPr lang="tr-TR" dirty="0"/>
          </a:p>
        </p:txBody>
      </p:sp>
    </p:spTree>
    <p:extLst>
      <p:ext uri="{BB962C8B-B14F-4D97-AF65-F5344CB8AC3E}">
        <p14:creationId xmlns:p14="http://schemas.microsoft.com/office/powerpoint/2010/main" val="129428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Texturizer/>
                    </a14:imgEffect>
                  </a14:imgLayer>
                </a14:imgProps>
              </a:ext>
            </a:extLst>
          </a:blip>
          <a:srcRect/>
          <a:stretch>
            <a:fillRect b="-4000"/>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FC8256F-5401-4D9F-B4AE-1B54D6A91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72DA275-F198-47A5-8035-B2221EC46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7E5268-14F5-48CE-AD53-4C2A480931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1A22E-BFF4-47EB-94B2-31FC0A3FF474}" type="datetimeFigureOut">
              <a:rPr lang="tr-TR" smtClean="0"/>
              <a:t>26.04.2020</a:t>
            </a:fld>
            <a:endParaRPr lang="tr-TR" dirty="0"/>
          </a:p>
        </p:txBody>
      </p:sp>
      <p:sp>
        <p:nvSpPr>
          <p:cNvPr id="5" name="Alt Bilgi Yer Tutucusu 4">
            <a:extLst>
              <a:ext uri="{FF2B5EF4-FFF2-40B4-BE49-F238E27FC236}">
                <a16:creationId xmlns:a16="http://schemas.microsoft.com/office/drawing/2014/main" id="{76A0DF33-69D4-42BB-B164-8808FFBB9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3AD2555-8563-4876-A51B-8576134FD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3DB8E-7AFF-44CD-BF8B-2A1B570E2D0D}" type="slidenum">
              <a:rPr lang="tr-TR" smtClean="0"/>
              <a:t>‹#›</a:t>
            </a:fld>
            <a:endParaRPr lang="tr-TR" dirty="0"/>
          </a:p>
        </p:txBody>
      </p:sp>
    </p:spTree>
    <p:extLst>
      <p:ext uri="{BB962C8B-B14F-4D97-AF65-F5344CB8AC3E}">
        <p14:creationId xmlns:p14="http://schemas.microsoft.com/office/powerpoint/2010/main" val="218953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LU_KD1enR3Q?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6B0C1-4A59-45E9-AC77-4BB0014C4981}"/>
              </a:ext>
            </a:extLst>
          </p:cNvPr>
          <p:cNvSpPr>
            <a:spLocks noGrp="1"/>
          </p:cNvSpPr>
          <p:nvPr>
            <p:ph type="ctrTitle"/>
          </p:nvPr>
        </p:nvSpPr>
        <p:spPr>
          <a:xfrm>
            <a:off x="778042" y="2046706"/>
            <a:ext cx="10635916" cy="1655762"/>
          </a:xfrm>
        </p:spPr>
        <p:txBody>
          <a:bodyPr>
            <a:normAutofit/>
          </a:bodyPr>
          <a:lstStyle/>
          <a:p>
            <a:r>
              <a:rPr lang="tr-TR" sz="5200" dirty="0">
                <a:latin typeface="Biome Light" panose="020B0303030204020804" pitchFamily="34" charset="0"/>
                <a:cs typeface="Biome Light" panose="020B0303030204020804" pitchFamily="34" charset="0"/>
              </a:rPr>
              <a:t>Yapay Arı Kolonisi Algoritması (</a:t>
            </a:r>
            <a:r>
              <a:rPr lang="en-US" sz="5200" dirty="0">
                <a:latin typeface="Biome Light" panose="020B0303030204020804" pitchFamily="34" charset="0"/>
                <a:cs typeface="Biome Light" panose="020B0303030204020804" pitchFamily="34" charset="0"/>
              </a:rPr>
              <a:t>Artificial</a:t>
            </a:r>
            <a:r>
              <a:rPr lang="tr-TR" sz="5200" dirty="0">
                <a:latin typeface="Biome Light" panose="020B0303030204020804" pitchFamily="34" charset="0"/>
                <a:cs typeface="Biome Light" panose="020B0303030204020804" pitchFamily="34" charset="0"/>
              </a:rPr>
              <a:t> </a:t>
            </a:r>
            <a:r>
              <a:rPr lang="en-US" sz="5200" dirty="0">
                <a:latin typeface="Biome Light" panose="020B0303030204020804" pitchFamily="34" charset="0"/>
                <a:cs typeface="Biome Light" panose="020B0303030204020804" pitchFamily="34" charset="0"/>
              </a:rPr>
              <a:t>Bee</a:t>
            </a:r>
            <a:r>
              <a:rPr lang="tr-TR" sz="5200" dirty="0">
                <a:latin typeface="Biome Light" panose="020B0303030204020804" pitchFamily="34" charset="0"/>
                <a:cs typeface="Biome Light" panose="020B0303030204020804" pitchFamily="34" charset="0"/>
              </a:rPr>
              <a:t> </a:t>
            </a:r>
            <a:r>
              <a:rPr lang="en-US" sz="5200" dirty="0">
                <a:latin typeface="Biome Light" panose="020B0303030204020804" pitchFamily="34" charset="0"/>
                <a:cs typeface="Biome Light" panose="020B0303030204020804" pitchFamily="34" charset="0"/>
              </a:rPr>
              <a:t>Colony</a:t>
            </a:r>
            <a:r>
              <a:rPr lang="tr-TR" sz="5200" dirty="0">
                <a:latin typeface="Biome Light" panose="020B0303030204020804" pitchFamily="34" charset="0"/>
                <a:cs typeface="Biome Light" panose="020B0303030204020804" pitchFamily="34" charset="0"/>
              </a:rPr>
              <a:t> </a:t>
            </a:r>
            <a:r>
              <a:rPr lang="en-US" sz="5200" dirty="0">
                <a:latin typeface="Biome Light" panose="020B0303030204020804" pitchFamily="34" charset="0"/>
                <a:cs typeface="Biome Light" panose="020B0303030204020804" pitchFamily="34" charset="0"/>
              </a:rPr>
              <a:t>Algorithm</a:t>
            </a:r>
            <a:r>
              <a:rPr lang="tr-TR" sz="5200" dirty="0">
                <a:latin typeface="Biome Light" panose="020B0303030204020804" pitchFamily="34" charset="0"/>
                <a:cs typeface="Biome Light" panose="020B0303030204020804" pitchFamily="34" charset="0"/>
              </a:rPr>
              <a:t>)</a:t>
            </a:r>
          </a:p>
        </p:txBody>
      </p:sp>
      <p:sp>
        <p:nvSpPr>
          <p:cNvPr id="3" name="Alt Başlık 2">
            <a:extLst>
              <a:ext uri="{FF2B5EF4-FFF2-40B4-BE49-F238E27FC236}">
                <a16:creationId xmlns:a16="http://schemas.microsoft.com/office/drawing/2014/main" id="{FA3E27C0-8750-4F55-BD28-346B28AE978B}"/>
              </a:ext>
            </a:extLst>
          </p:cNvPr>
          <p:cNvSpPr>
            <a:spLocks noGrp="1"/>
          </p:cNvSpPr>
          <p:nvPr>
            <p:ph type="subTitle" idx="1"/>
          </p:nvPr>
        </p:nvSpPr>
        <p:spPr>
          <a:xfrm>
            <a:off x="7411453" y="4211635"/>
            <a:ext cx="3256546" cy="1655762"/>
          </a:xfrm>
        </p:spPr>
        <p:txBody>
          <a:bodyPr>
            <a:normAutofit/>
          </a:bodyPr>
          <a:lstStyle/>
          <a:p>
            <a:pPr marL="457200" indent="-457200" algn="l">
              <a:buSzPct val="165000"/>
              <a:buBlip>
                <a:blip r:embed="rId2"/>
              </a:buBlip>
            </a:pPr>
            <a:r>
              <a:rPr lang="tr-TR" dirty="0"/>
              <a:t> </a:t>
            </a:r>
            <a:r>
              <a:rPr lang="tr-TR" dirty="0">
                <a:latin typeface="Biome Light" panose="020B0303030204020804" pitchFamily="34" charset="0"/>
                <a:cs typeface="Biome Light" panose="020B0303030204020804" pitchFamily="34" charset="0"/>
              </a:rPr>
              <a:t>Elifnur Arat</a:t>
            </a:r>
          </a:p>
          <a:p>
            <a:pPr marL="457200" indent="-457200" algn="l">
              <a:buSzPct val="165000"/>
              <a:buBlip>
                <a:blip r:embed="rId2"/>
              </a:buBlip>
            </a:pPr>
            <a:r>
              <a:rPr lang="tr-TR" dirty="0">
                <a:latin typeface="Biome Light" panose="020B0303030204020804" pitchFamily="34" charset="0"/>
                <a:cs typeface="Biome Light" panose="020B0303030204020804" pitchFamily="34" charset="0"/>
              </a:rPr>
              <a:t> Hilal Yıldız</a:t>
            </a:r>
          </a:p>
          <a:p>
            <a:pPr marL="457200" indent="-457200" algn="l">
              <a:buSzPct val="165000"/>
              <a:buBlip>
                <a:blip r:embed="rId2"/>
              </a:buBlip>
            </a:pPr>
            <a:r>
              <a:rPr lang="tr-TR" dirty="0">
                <a:latin typeface="Biome Light" panose="020B0303030204020804" pitchFamily="34" charset="0"/>
                <a:cs typeface="Biome Light" panose="020B0303030204020804" pitchFamily="34" charset="0"/>
              </a:rPr>
              <a:t> Şeyma Tüfekçi</a:t>
            </a:r>
          </a:p>
        </p:txBody>
      </p:sp>
    </p:spTree>
    <p:extLst>
      <p:ext uri="{BB962C8B-B14F-4D97-AF65-F5344CB8AC3E}">
        <p14:creationId xmlns:p14="http://schemas.microsoft.com/office/powerpoint/2010/main" val="338984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C8381A2-3473-4680-9536-F0957DC7F90B}"/>
              </a:ext>
            </a:extLst>
          </p:cNvPr>
          <p:cNvSpPr>
            <a:spLocks noGrp="1"/>
          </p:cNvSpPr>
          <p:nvPr>
            <p:ph sz="half" idx="1"/>
          </p:nvPr>
        </p:nvSpPr>
        <p:spPr>
          <a:xfrm>
            <a:off x="755984" y="2614865"/>
            <a:ext cx="10455442" cy="3352800"/>
          </a:xfrm>
        </p:spPr>
        <p:txBody>
          <a:bodyPr>
            <a:normAutofit/>
          </a:bodyPr>
          <a:lstStyle/>
          <a:p>
            <a:pPr marL="0" indent="0">
              <a:lnSpc>
                <a:spcPct val="70000"/>
              </a:lnSpc>
              <a:buSzPct val="145000"/>
              <a:buBlip>
                <a:blip r:embed="rId2"/>
              </a:buBlip>
            </a:pPr>
            <a:r>
              <a:rPr lang="tr-TR" sz="2400" dirty="0"/>
              <a:t> Parametre Değeri Atama Formülü(f1) :  Xik=lbj+rand0,1 ×(ubj- lbj)</a:t>
            </a:r>
          </a:p>
          <a:p>
            <a:pPr marL="0" indent="0">
              <a:lnSpc>
                <a:spcPct val="70000"/>
              </a:lnSpc>
              <a:buNone/>
            </a:pPr>
            <a:r>
              <a:rPr lang="tr-TR" sz="2400" dirty="0"/>
              <a:t>      i = Seçilen çözüm kümesinin indeks numarası</a:t>
            </a:r>
          </a:p>
          <a:p>
            <a:pPr marL="0" indent="0">
              <a:lnSpc>
                <a:spcPct val="70000"/>
              </a:lnSpc>
              <a:buNone/>
            </a:pPr>
            <a:r>
              <a:rPr lang="tr-TR" sz="2400" dirty="0"/>
              <a:t>      k = i seçilen çözüm kümesinde seçilen parametrenin indeks numarası</a:t>
            </a:r>
          </a:p>
          <a:p>
            <a:pPr marL="0" indent="0">
              <a:lnSpc>
                <a:spcPct val="70000"/>
              </a:lnSpc>
              <a:buNone/>
            </a:pPr>
            <a:r>
              <a:rPr lang="tr-TR" sz="2400" dirty="0"/>
              <a:t>      Xik = Seçilen çözüm kümesinin geçerli parametre numarası</a:t>
            </a:r>
          </a:p>
          <a:p>
            <a:pPr marL="0" indent="0">
              <a:lnSpc>
                <a:spcPct val="70000"/>
              </a:lnSpc>
              <a:buNone/>
            </a:pPr>
            <a:r>
              <a:rPr lang="tr-TR" sz="2400" dirty="0"/>
              <a:t>      rand0,1 = 0 ile 1 arasında rastgele sayı</a:t>
            </a:r>
          </a:p>
          <a:p>
            <a:pPr marL="0" indent="0">
              <a:lnSpc>
                <a:spcPct val="70000"/>
              </a:lnSpc>
              <a:buNone/>
            </a:pPr>
            <a:r>
              <a:rPr lang="tr-TR" sz="2400" dirty="0"/>
              <a:t>      lbj = Parametrenin alabileceği minimum sayı</a:t>
            </a:r>
          </a:p>
          <a:p>
            <a:pPr marL="0" indent="0">
              <a:lnSpc>
                <a:spcPct val="70000"/>
              </a:lnSpc>
              <a:buNone/>
            </a:pPr>
            <a:r>
              <a:rPr lang="tr-TR" sz="2400" dirty="0"/>
              <a:t>      ubj = Parametrenin alabileceği maksimum sayı</a:t>
            </a:r>
          </a:p>
          <a:p>
            <a:pPr marL="0" indent="0">
              <a:buNone/>
            </a:pPr>
            <a:endParaRPr lang="tr-TR" sz="2400" dirty="0"/>
          </a:p>
          <a:p>
            <a:pPr marL="0" indent="0">
              <a:buNone/>
            </a:pPr>
            <a:endParaRPr lang="tr-TR" sz="2000" dirty="0"/>
          </a:p>
        </p:txBody>
      </p:sp>
      <p:sp>
        <p:nvSpPr>
          <p:cNvPr id="5" name="İçerik Yer Tutucusu 4">
            <a:extLst>
              <a:ext uri="{FF2B5EF4-FFF2-40B4-BE49-F238E27FC236}">
                <a16:creationId xmlns:a16="http://schemas.microsoft.com/office/drawing/2014/main" id="{79052577-3288-4E06-8947-1E49278B92CA}"/>
              </a:ext>
            </a:extLst>
          </p:cNvPr>
          <p:cNvSpPr>
            <a:spLocks noGrp="1"/>
          </p:cNvSpPr>
          <p:nvPr>
            <p:ph sz="half" idx="2"/>
          </p:nvPr>
        </p:nvSpPr>
        <p:spPr>
          <a:xfrm>
            <a:off x="2787316" y="670592"/>
            <a:ext cx="8424110" cy="1896144"/>
          </a:xfrm>
        </p:spPr>
        <p:txBody>
          <a:bodyPr>
            <a:normAutofit/>
          </a:bodyPr>
          <a:lstStyle/>
          <a:p>
            <a:pPr marL="0" indent="0">
              <a:buNone/>
            </a:pPr>
            <a:r>
              <a:rPr lang="tr-TR" sz="2400" dirty="0"/>
              <a:t>1-)  </a:t>
            </a:r>
            <a:r>
              <a:rPr lang="tr-TR" sz="2400" b="1" dirty="0"/>
              <a:t>Kâşif arıların rastgele besin kaynaklarına gitmesi </a:t>
            </a:r>
            <a:r>
              <a:rPr lang="tr-TR" sz="2400" dirty="0"/>
              <a:t>: İlk aşama olarak her çözüm kümesi için parametre boyutu kadar minimum ve maksimum parametre değerlerine göre rastgele çözüm kümesi oluşturulur. Uygunluk değerleri uygunluk fonksiyonu ile hesaplanır.</a:t>
            </a:r>
          </a:p>
        </p:txBody>
      </p:sp>
    </p:spTree>
    <p:extLst>
      <p:ext uri="{BB962C8B-B14F-4D97-AF65-F5344CB8AC3E}">
        <p14:creationId xmlns:p14="http://schemas.microsoft.com/office/powerpoint/2010/main" val="37193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B44D61D-32F1-4E55-9040-37AC08B2E1D1}"/>
              </a:ext>
            </a:extLst>
          </p:cNvPr>
          <p:cNvSpPr>
            <a:spLocks noGrp="1"/>
          </p:cNvSpPr>
          <p:nvPr>
            <p:ph idx="1"/>
          </p:nvPr>
        </p:nvSpPr>
        <p:spPr>
          <a:xfrm>
            <a:off x="635668" y="2306888"/>
            <a:ext cx="10920663" cy="3612649"/>
          </a:xfrm>
        </p:spPr>
        <p:txBody>
          <a:bodyPr>
            <a:normAutofit/>
          </a:bodyPr>
          <a:lstStyle/>
          <a:p>
            <a:pPr marL="449263" indent="-449263">
              <a:buSzPct val="145000"/>
              <a:buBlip>
                <a:blip r:embed="rId2"/>
              </a:buBlip>
            </a:pPr>
            <a:r>
              <a:rPr lang="tr-TR" sz="2400" dirty="0"/>
              <a:t>Çözüm kümeleri oluşturulduktan sonra her biri uygunluk formülüne koyulur bulunan değer Yapay Arı Kolonisi için ek uygunluk fonksiyonuna verilir ve dönen değer Yapay Arı Kolonisi için uygunluk değerini verir. Yapay arı algoritması kendi kullandığı uygunluk formülü aşağıda verilmiştir. Ancak probleme göre  de uygunluk formülü oluşturulabilir.</a:t>
            </a:r>
          </a:p>
          <a:p>
            <a:pPr marL="449263" indent="-449263">
              <a:buSzPct val="145000"/>
              <a:buBlip>
                <a:blip r:embed="rId2"/>
              </a:buBlip>
            </a:pPr>
            <a:r>
              <a:rPr lang="tr-TR" sz="2400" dirty="0"/>
              <a:t>Yapay Arı Kolonisi Ek Uygunluk Formülü (f2) : Eğer Di ≥ 0   à  11+Di</a:t>
            </a:r>
          </a:p>
          <a:p>
            <a:pPr marL="0" indent="0">
              <a:buSzPct val="135000"/>
              <a:buNone/>
            </a:pPr>
            <a:r>
              <a:rPr lang="tr-TR" sz="2400" dirty="0"/>
              <a:t>                                                                                       Eğer Di &lt; 0 à 1 + | Di |</a:t>
            </a:r>
          </a:p>
          <a:p>
            <a:pPr marL="0" indent="0">
              <a:buNone/>
            </a:pPr>
            <a:endParaRPr lang="tr-TR" sz="2400" dirty="0"/>
          </a:p>
        </p:txBody>
      </p:sp>
    </p:spTree>
    <p:extLst>
      <p:ext uri="{BB962C8B-B14F-4D97-AF65-F5344CB8AC3E}">
        <p14:creationId xmlns:p14="http://schemas.microsoft.com/office/powerpoint/2010/main" val="64680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E99072B1-A2D7-4AC7-AA5D-155483F50996}"/>
              </a:ext>
            </a:extLst>
          </p:cNvPr>
          <p:cNvSpPr txBox="1">
            <a:spLocks/>
          </p:cNvSpPr>
          <p:nvPr/>
        </p:nvSpPr>
        <p:spPr>
          <a:xfrm>
            <a:off x="2756451" y="365125"/>
            <a:ext cx="9002411" cy="16624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dirty="0">
                <a:latin typeface="+mn-lt"/>
              </a:rPr>
              <a:t>2-) </a:t>
            </a:r>
            <a:r>
              <a:rPr lang="tr-TR" sz="2400" b="1" dirty="0">
                <a:latin typeface="+mn-lt"/>
              </a:rPr>
              <a:t>İşçi arıların besin kaynaklarına gitmesi </a:t>
            </a:r>
            <a:r>
              <a:rPr lang="tr-TR" sz="2400" dirty="0">
                <a:latin typeface="+mn-lt"/>
              </a:rPr>
              <a:t>: Oluşturulan çözüm kümelerinin her biri sırayla geliştirilme formülü uygulanır. Eğer çözümün uygunluk değeri artmışsa eski çözüm kümesiyle yeni çözüm kümesi değiştirilir. Eğer uygunluk değerinde artış yoksa o indeks değerine ait çözüm kümesinin deneme değeri bir attırılır.</a:t>
            </a:r>
          </a:p>
        </p:txBody>
      </p:sp>
      <p:sp>
        <p:nvSpPr>
          <p:cNvPr id="5" name="İçerik Yer Tutucusu 2">
            <a:extLst>
              <a:ext uri="{FF2B5EF4-FFF2-40B4-BE49-F238E27FC236}">
                <a16:creationId xmlns:a16="http://schemas.microsoft.com/office/drawing/2014/main" id="{C3BFC6CE-A060-4BAE-8B10-6C999EEAA3F7}"/>
              </a:ext>
            </a:extLst>
          </p:cNvPr>
          <p:cNvSpPr>
            <a:spLocks noGrp="1"/>
          </p:cNvSpPr>
          <p:nvPr>
            <p:ph idx="1"/>
          </p:nvPr>
        </p:nvSpPr>
        <p:spPr>
          <a:xfrm>
            <a:off x="561472" y="2317999"/>
            <a:ext cx="10988843" cy="4174876"/>
          </a:xfrm>
        </p:spPr>
        <p:txBody>
          <a:bodyPr>
            <a:normAutofit/>
          </a:bodyPr>
          <a:lstStyle/>
          <a:p>
            <a:pPr>
              <a:lnSpc>
                <a:spcPct val="80000"/>
              </a:lnSpc>
              <a:buSzPct val="145000"/>
              <a:buBlip>
                <a:blip r:embed="rId2"/>
              </a:buBlip>
            </a:pPr>
            <a:r>
              <a:rPr lang="tr-TR" sz="2400" dirty="0"/>
              <a:t> Geliştirme Formülü (f3) : Vik=Xik+ </a:t>
            </a:r>
            <a:r>
              <a:rPr lang="el-GR" sz="2400" dirty="0"/>
              <a:t>φ</a:t>
            </a:r>
            <a:r>
              <a:rPr lang="tr-TR" sz="2400" dirty="0"/>
              <a:t>ik </a:t>
            </a:r>
            <a:r>
              <a:rPr lang="en-US" sz="2400" dirty="0"/>
              <a:t>× Xik- Xjk</a:t>
            </a:r>
            <a:endParaRPr lang="tr-TR" sz="2400" dirty="0"/>
          </a:p>
          <a:p>
            <a:pPr marL="0" indent="0">
              <a:lnSpc>
                <a:spcPct val="80000"/>
              </a:lnSpc>
              <a:buNone/>
            </a:pPr>
            <a:r>
              <a:rPr lang="tr-TR" sz="2400" dirty="0"/>
              <a:t>      </a:t>
            </a:r>
            <a:r>
              <a:rPr lang="en-US" sz="2400" dirty="0"/>
              <a:t>i  = </a:t>
            </a:r>
            <a:r>
              <a:rPr lang="tr-TR" sz="2400" dirty="0"/>
              <a:t>Seçilen</a:t>
            </a:r>
            <a:r>
              <a:rPr lang="en-US" sz="2400" dirty="0"/>
              <a:t> </a:t>
            </a:r>
            <a:r>
              <a:rPr lang="tr-TR" sz="2400" dirty="0"/>
              <a:t>çözüm</a:t>
            </a:r>
            <a:r>
              <a:rPr lang="en-US" sz="2400" dirty="0"/>
              <a:t> </a:t>
            </a:r>
            <a:r>
              <a:rPr lang="tr-TR" sz="2400" dirty="0"/>
              <a:t>kümesinin</a:t>
            </a:r>
            <a:r>
              <a:rPr lang="en-US" sz="2400" dirty="0"/>
              <a:t> </a:t>
            </a:r>
            <a:r>
              <a:rPr lang="tr-TR" sz="2400" dirty="0"/>
              <a:t>indeks</a:t>
            </a:r>
            <a:r>
              <a:rPr lang="en-US" sz="2400" dirty="0"/>
              <a:t> </a:t>
            </a:r>
            <a:r>
              <a:rPr lang="tr-TR" sz="2400" dirty="0"/>
              <a:t>numarası</a:t>
            </a:r>
          </a:p>
          <a:p>
            <a:pPr marL="0" indent="0">
              <a:lnSpc>
                <a:spcPct val="80000"/>
              </a:lnSpc>
              <a:buNone/>
            </a:pPr>
            <a:r>
              <a:rPr lang="tr-TR" sz="2400" dirty="0"/>
              <a:t>      </a:t>
            </a:r>
            <a:r>
              <a:rPr lang="en-US" sz="2400" dirty="0"/>
              <a:t>k  = </a:t>
            </a:r>
            <a:r>
              <a:rPr lang="tr-TR" sz="2400" dirty="0"/>
              <a:t>Rastgele</a:t>
            </a:r>
            <a:r>
              <a:rPr lang="en-US" sz="2400" dirty="0"/>
              <a:t> </a:t>
            </a:r>
            <a:r>
              <a:rPr lang="tr-TR" sz="2400" dirty="0"/>
              <a:t>seçilen</a:t>
            </a:r>
            <a:r>
              <a:rPr lang="en-US" sz="2400" dirty="0"/>
              <a:t> </a:t>
            </a:r>
            <a:r>
              <a:rPr lang="tr-TR" sz="2400" dirty="0"/>
              <a:t>parametre</a:t>
            </a:r>
            <a:r>
              <a:rPr lang="en-US" sz="2400" dirty="0"/>
              <a:t> </a:t>
            </a:r>
            <a:r>
              <a:rPr lang="tr-TR" sz="2400" dirty="0"/>
              <a:t>indeks</a:t>
            </a:r>
            <a:r>
              <a:rPr lang="en-US" sz="2400" dirty="0"/>
              <a:t> </a:t>
            </a:r>
            <a:r>
              <a:rPr lang="tr-TR" sz="2400" dirty="0"/>
              <a:t>numarası</a:t>
            </a:r>
          </a:p>
          <a:p>
            <a:pPr marL="0" indent="0">
              <a:lnSpc>
                <a:spcPct val="80000"/>
              </a:lnSpc>
              <a:buNone/>
            </a:pPr>
            <a:r>
              <a:rPr lang="tr-TR" sz="2400" dirty="0"/>
              <a:t>      </a:t>
            </a:r>
            <a:r>
              <a:rPr lang="en-US" sz="2400" dirty="0"/>
              <a:t>j  = </a:t>
            </a:r>
            <a:r>
              <a:rPr lang="tr-TR" sz="2400" dirty="0"/>
              <a:t>Rastgele</a:t>
            </a:r>
            <a:r>
              <a:rPr lang="en-US" sz="2400" dirty="0"/>
              <a:t> </a:t>
            </a:r>
            <a:r>
              <a:rPr lang="tr-TR" sz="2400" dirty="0"/>
              <a:t>seçilen</a:t>
            </a:r>
            <a:r>
              <a:rPr lang="en-US" sz="2400" dirty="0"/>
              <a:t> </a:t>
            </a:r>
            <a:r>
              <a:rPr lang="tr-TR" sz="2400" dirty="0"/>
              <a:t>komşu</a:t>
            </a:r>
            <a:r>
              <a:rPr lang="en-US" sz="2400" dirty="0"/>
              <a:t> </a:t>
            </a:r>
            <a:r>
              <a:rPr lang="tr-TR" sz="2400" dirty="0"/>
              <a:t>çözüm</a:t>
            </a:r>
            <a:r>
              <a:rPr lang="en-US" sz="2400" dirty="0"/>
              <a:t> </a:t>
            </a:r>
            <a:r>
              <a:rPr lang="tr-TR" sz="2400" dirty="0"/>
              <a:t>kümesinin</a:t>
            </a:r>
            <a:r>
              <a:rPr lang="en-US" sz="2400" dirty="0"/>
              <a:t> </a:t>
            </a:r>
            <a:r>
              <a:rPr lang="tr-TR" sz="2400" dirty="0"/>
              <a:t>indeks</a:t>
            </a:r>
            <a:r>
              <a:rPr lang="en-US" sz="2400" dirty="0"/>
              <a:t> </a:t>
            </a:r>
            <a:r>
              <a:rPr lang="tr-TR" sz="2400" dirty="0"/>
              <a:t>numarası</a:t>
            </a:r>
          </a:p>
          <a:p>
            <a:pPr marL="0" indent="0">
              <a:lnSpc>
                <a:spcPct val="80000"/>
              </a:lnSpc>
              <a:buNone/>
            </a:pPr>
            <a:r>
              <a:rPr lang="tr-TR" sz="2400" dirty="0"/>
              <a:t>      </a:t>
            </a:r>
            <a:r>
              <a:rPr lang="en-US" sz="2400" dirty="0"/>
              <a:t>Vik  = </a:t>
            </a:r>
            <a:r>
              <a:rPr lang="tr-TR" sz="2400" dirty="0"/>
              <a:t>Formül</a:t>
            </a:r>
            <a:r>
              <a:rPr lang="en-US" sz="2400" dirty="0"/>
              <a:t> </a:t>
            </a:r>
            <a:r>
              <a:rPr lang="tr-TR" sz="2400" dirty="0"/>
              <a:t>sonu</a:t>
            </a:r>
            <a:r>
              <a:rPr lang="en-US" sz="2400" dirty="0"/>
              <a:t> </a:t>
            </a:r>
            <a:r>
              <a:rPr lang="tr-TR" sz="2400" dirty="0"/>
              <a:t>oluşan</a:t>
            </a:r>
            <a:r>
              <a:rPr lang="en-US" sz="2400" dirty="0"/>
              <a:t> </a:t>
            </a:r>
            <a:r>
              <a:rPr lang="tr-TR" sz="2400" dirty="0"/>
              <a:t>yeni</a:t>
            </a:r>
            <a:r>
              <a:rPr lang="en-US" sz="2400" dirty="0"/>
              <a:t> </a:t>
            </a:r>
            <a:r>
              <a:rPr lang="tr-TR" sz="2400" dirty="0"/>
              <a:t>çözüm</a:t>
            </a:r>
            <a:r>
              <a:rPr lang="en-US" sz="2400" dirty="0"/>
              <a:t> </a:t>
            </a:r>
            <a:r>
              <a:rPr lang="tr-TR" sz="2400" dirty="0"/>
              <a:t>kümesinin</a:t>
            </a:r>
            <a:r>
              <a:rPr lang="en-US" sz="2400" dirty="0"/>
              <a:t> </a:t>
            </a:r>
            <a:r>
              <a:rPr lang="tr-TR" sz="2400" dirty="0"/>
              <a:t>parametre</a:t>
            </a:r>
            <a:r>
              <a:rPr lang="en-US" sz="2400" dirty="0"/>
              <a:t> </a:t>
            </a:r>
          </a:p>
          <a:p>
            <a:pPr marL="0" indent="0">
              <a:lnSpc>
                <a:spcPct val="80000"/>
              </a:lnSpc>
              <a:buNone/>
            </a:pPr>
            <a:r>
              <a:rPr lang="tr-TR" sz="2400" dirty="0"/>
              <a:t>      Xik</a:t>
            </a:r>
            <a:r>
              <a:rPr lang="en-US" sz="2400" dirty="0"/>
              <a:t>  = </a:t>
            </a:r>
            <a:r>
              <a:rPr lang="tr-TR" sz="2400" dirty="0"/>
              <a:t>Seçilen</a:t>
            </a:r>
            <a:r>
              <a:rPr lang="en-US" sz="2400" dirty="0"/>
              <a:t> </a:t>
            </a:r>
            <a:r>
              <a:rPr lang="tr-TR" sz="2400" dirty="0"/>
              <a:t>çözüm</a:t>
            </a:r>
            <a:r>
              <a:rPr lang="en-US" sz="2400" dirty="0"/>
              <a:t> </a:t>
            </a:r>
            <a:r>
              <a:rPr lang="tr-TR" sz="2400" dirty="0"/>
              <a:t>kümesinin</a:t>
            </a:r>
            <a:r>
              <a:rPr lang="en-US" sz="2400" dirty="0"/>
              <a:t> k. </a:t>
            </a:r>
            <a:r>
              <a:rPr lang="tr-TR" sz="2400" dirty="0"/>
              <a:t>parametre</a:t>
            </a:r>
            <a:r>
              <a:rPr lang="en-US" sz="2400" dirty="0"/>
              <a:t> </a:t>
            </a:r>
            <a:r>
              <a:rPr lang="tr-TR" sz="2400" dirty="0"/>
              <a:t>değeri</a:t>
            </a:r>
          </a:p>
          <a:p>
            <a:pPr marL="0" indent="0">
              <a:lnSpc>
                <a:spcPct val="80000"/>
              </a:lnSpc>
              <a:buNone/>
            </a:pPr>
            <a:r>
              <a:rPr lang="tr-TR" sz="2400" dirty="0"/>
              <a:t>      Xjk</a:t>
            </a:r>
            <a:r>
              <a:rPr lang="en-US" sz="2400" dirty="0"/>
              <a:t> = </a:t>
            </a:r>
            <a:r>
              <a:rPr lang="tr-TR" sz="2400" dirty="0"/>
              <a:t>Rastgele</a:t>
            </a:r>
            <a:r>
              <a:rPr lang="en-US" sz="2400" dirty="0"/>
              <a:t> </a:t>
            </a:r>
            <a:r>
              <a:rPr lang="tr-TR" sz="2400" dirty="0"/>
              <a:t>seçilen</a:t>
            </a:r>
            <a:r>
              <a:rPr lang="en-US" sz="2400" dirty="0"/>
              <a:t> komşu çözüm kümesinin k. parametre değeri</a:t>
            </a:r>
          </a:p>
          <a:p>
            <a:pPr marL="352425" indent="-352425">
              <a:lnSpc>
                <a:spcPct val="80000"/>
              </a:lnSpc>
              <a:buNone/>
            </a:pPr>
            <a:r>
              <a:rPr lang="tr-TR" sz="2400" dirty="0"/>
              <a:t>     </a:t>
            </a:r>
            <a:r>
              <a:rPr lang="el-GR" sz="2400" dirty="0"/>
              <a:t>φ</a:t>
            </a:r>
            <a:r>
              <a:rPr lang="tr-TR" sz="2400" dirty="0"/>
              <a:t>ik  = Probleminize g</a:t>
            </a:r>
            <a:r>
              <a:rPr lang="en-US" sz="2400" dirty="0"/>
              <a:t>öre optimize ed</a:t>
            </a:r>
            <a:r>
              <a:rPr lang="tr-TR" sz="2400" dirty="0"/>
              <a:t>ilir</a:t>
            </a:r>
            <a:r>
              <a:rPr lang="en-US" sz="2400" dirty="0"/>
              <a:t>. Bir nevi seçilen iki çözüm kümesinin </a:t>
            </a:r>
            <a:r>
              <a:rPr lang="tr-TR" sz="2400" dirty="0"/>
              <a:t>  </a:t>
            </a:r>
            <a:r>
              <a:rPr lang="en-US" sz="2400" dirty="0"/>
              <a:t>parametreleri arasındaki değişim mesafesini </a:t>
            </a:r>
            <a:r>
              <a:rPr lang="tr-TR" sz="2400" dirty="0"/>
              <a:t>temsil</a:t>
            </a:r>
            <a:r>
              <a:rPr lang="en-US" sz="2400" dirty="0"/>
              <a:t> </a:t>
            </a:r>
            <a:r>
              <a:rPr lang="tr-TR" sz="2400" dirty="0"/>
              <a:t>eder</a:t>
            </a:r>
            <a:r>
              <a:rPr lang="en-US" sz="2400" dirty="0"/>
              <a:t>. </a:t>
            </a:r>
            <a:r>
              <a:rPr lang="tr-TR" sz="2400" dirty="0"/>
              <a:t>Orijinal</a:t>
            </a:r>
            <a:r>
              <a:rPr lang="en-US" sz="2400" dirty="0"/>
              <a:t> </a:t>
            </a:r>
            <a:r>
              <a:rPr lang="tr-TR" sz="2400" dirty="0"/>
              <a:t>Yapay</a:t>
            </a:r>
            <a:r>
              <a:rPr lang="en-US" sz="2400" dirty="0"/>
              <a:t> </a:t>
            </a:r>
            <a:r>
              <a:rPr lang="tr-TR" sz="2400" dirty="0"/>
              <a:t>Arı</a:t>
            </a:r>
            <a:r>
              <a:rPr lang="en-US" sz="2400" dirty="0"/>
              <a:t> </a:t>
            </a:r>
            <a:r>
              <a:rPr lang="tr-TR" sz="2400" dirty="0"/>
              <a:t>Algoritmasında</a:t>
            </a:r>
            <a:r>
              <a:rPr lang="en-US" sz="2400" dirty="0"/>
              <a:t> (random(0,1)-0.5) * 2 </a:t>
            </a:r>
            <a:r>
              <a:rPr lang="tr-TR" sz="2400" dirty="0"/>
              <a:t>olarak</a:t>
            </a:r>
            <a:r>
              <a:rPr lang="en-US" sz="2400" dirty="0"/>
              <a:t> </a:t>
            </a:r>
            <a:r>
              <a:rPr lang="tr-TR" sz="2400" dirty="0"/>
              <a:t>alınmıştır</a:t>
            </a:r>
            <a:r>
              <a:rPr lang="en-US" sz="2400" dirty="0"/>
              <a:t>.</a:t>
            </a:r>
            <a:endParaRPr lang="tr-TR" dirty="0">
              <a:latin typeface="+mj-lt"/>
            </a:endParaRPr>
          </a:p>
        </p:txBody>
      </p:sp>
    </p:spTree>
    <p:extLst>
      <p:ext uri="{BB962C8B-B14F-4D97-AF65-F5344CB8AC3E}">
        <p14:creationId xmlns:p14="http://schemas.microsoft.com/office/powerpoint/2010/main" val="294477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DC489F2D-B5C9-4801-9BCF-F44B69B23C5F}"/>
              </a:ext>
            </a:extLst>
          </p:cNvPr>
          <p:cNvSpPr>
            <a:spLocks noGrp="1"/>
          </p:cNvSpPr>
          <p:nvPr>
            <p:ph type="title"/>
          </p:nvPr>
        </p:nvSpPr>
        <p:spPr>
          <a:xfrm>
            <a:off x="2900308" y="493461"/>
            <a:ext cx="8690113" cy="1325563"/>
          </a:xfrm>
        </p:spPr>
        <p:txBody>
          <a:bodyPr>
            <a:normAutofit/>
          </a:bodyPr>
          <a:lstStyle/>
          <a:p>
            <a:r>
              <a:rPr lang="tr-TR" sz="2400" dirty="0">
                <a:latin typeface="+mn-lt"/>
              </a:rPr>
              <a:t>Eğer çözüm kümesinde yeni bulunan parametre değerlerinin belirlediğiniz minimum ve maksimum değerleri arasında çıkmasını istiyorsanız aşağıdaki formülü uygulamalısınız.</a:t>
            </a:r>
          </a:p>
        </p:txBody>
      </p:sp>
      <p:sp>
        <p:nvSpPr>
          <p:cNvPr id="5" name="İçerik Yer Tutucusu 2">
            <a:extLst>
              <a:ext uri="{FF2B5EF4-FFF2-40B4-BE49-F238E27FC236}">
                <a16:creationId xmlns:a16="http://schemas.microsoft.com/office/drawing/2014/main" id="{25AB1E72-D86E-44C5-B142-BC32854DA066}"/>
              </a:ext>
            </a:extLst>
          </p:cNvPr>
          <p:cNvSpPr>
            <a:spLocks noGrp="1"/>
          </p:cNvSpPr>
          <p:nvPr>
            <p:ph idx="1"/>
          </p:nvPr>
        </p:nvSpPr>
        <p:spPr>
          <a:xfrm>
            <a:off x="713873" y="2205705"/>
            <a:ext cx="10676021" cy="3970506"/>
          </a:xfrm>
        </p:spPr>
        <p:txBody>
          <a:bodyPr/>
          <a:lstStyle/>
          <a:p>
            <a:pPr>
              <a:buSzPct val="145000"/>
              <a:buBlip>
                <a:blip r:embed="rId2"/>
              </a:buBlip>
            </a:pPr>
            <a:r>
              <a:rPr lang="tr-TR" sz="2400" dirty="0"/>
              <a:t> Parametre değeri limit kontrolü (f4) : </a:t>
            </a:r>
            <a:r>
              <a:rPr lang="en-US" sz="2400" dirty="0" err="1"/>
              <a:t>Eğer</a:t>
            </a:r>
            <a:r>
              <a:rPr lang="en-US" sz="2400" dirty="0"/>
              <a:t> </a:t>
            </a:r>
            <a:r>
              <a:rPr lang="en-US" sz="2400" dirty="0" err="1"/>
              <a:t>Xit</a:t>
            </a:r>
            <a:r>
              <a:rPr lang="en-US" sz="2400" dirty="0"/>
              <a:t>&gt;</a:t>
            </a:r>
            <a:r>
              <a:rPr lang="en-US" sz="2400" dirty="0" err="1"/>
              <a:t>ubi</a:t>
            </a:r>
            <a:r>
              <a:rPr lang="en-US" sz="2400" dirty="0"/>
              <a:t>→ </a:t>
            </a:r>
            <a:r>
              <a:rPr lang="en-US" sz="2400" dirty="0" err="1"/>
              <a:t>Xit</a:t>
            </a:r>
            <a:r>
              <a:rPr lang="en-US" sz="2400" dirty="0"/>
              <a:t>= </a:t>
            </a:r>
            <a:r>
              <a:rPr lang="en-US" sz="2400" dirty="0" err="1"/>
              <a:t>ubi</a:t>
            </a:r>
            <a:endParaRPr lang="en-US" sz="2400" dirty="0"/>
          </a:p>
          <a:p>
            <a:pPr marL="0" indent="0">
              <a:buSzPct val="135000"/>
              <a:buNone/>
            </a:pPr>
            <a:r>
              <a:rPr lang="tr-TR" sz="2400" dirty="0"/>
              <a:t>                                                                         </a:t>
            </a:r>
            <a:r>
              <a:rPr lang="en-US" sz="2400" dirty="0" err="1"/>
              <a:t>Eğer</a:t>
            </a:r>
            <a:r>
              <a:rPr lang="en-US" sz="2400" dirty="0"/>
              <a:t> </a:t>
            </a:r>
            <a:r>
              <a:rPr lang="en-US" sz="2400" dirty="0" err="1"/>
              <a:t>Xit</a:t>
            </a:r>
            <a:r>
              <a:rPr lang="en-US" sz="2400" dirty="0"/>
              <a:t>&lt;</a:t>
            </a:r>
            <a:r>
              <a:rPr lang="en-US" sz="2400" dirty="0" err="1"/>
              <a:t>lbi</a:t>
            </a:r>
            <a:r>
              <a:rPr lang="en-US" sz="2400" dirty="0"/>
              <a:t>→ </a:t>
            </a:r>
            <a:r>
              <a:rPr lang="en-US" sz="2400" dirty="0" err="1"/>
              <a:t>Xit</a:t>
            </a:r>
            <a:r>
              <a:rPr lang="en-US" sz="2400" dirty="0"/>
              <a:t>= </a:t>
            </a:r>
            <a:r>
              <a:rPr lang="en-US" sz="2400" dirty="0" err="1"/>
              <a:t>lbi</a:t>
            </a:r>
            <a:endParaRPr lang="tr-TR" sz="2400" dirty="0"/>
          </a:p>
          <a:p>
            <a:pPr>
              <a:buSzPct val="145000"/>
              <a:buBlip>
                <a:blip r:embed="rId2"/>
              </a:buBlip>
            </a:pPr>
            <a:r>
              <a:rPr lang="tr-TR" sz="2400" dirty="0"/>
              <a:t> </a:t>
            </a:r>
            <a:r>
              <a:rPr lang="en-US" sz="2400" dirty="0"/>
              <a:t>i = Seçilen çözüm kümesinin </a:t>
            </a:r>
            <a:r>
              <a:rPr lang="en-US" sz="2400" dirty="0" err="1"/>
              <a:t>indeks</a:t>
            </a:r>
            <a:r>
              <a:rPr lang="en-US" sz="2400" dirty="0"/>
              <a:t> </a:t>
            </a:r>
            <a:r>
              <a:rPr lang="en-US" sz="2400" dirty="0" err="1"/>
              <a:t>numarası</a:t>
            </a:r>
            <a:endParaRPr lang="en-US" sz="2400" dirty="0"/>
          </a:p>
          <a:p>
            <a:pPr>
              <a:buSzPct val="145000"/>
              <a:buBlip>
                <a:blip r:embed="rId2"/>
              </a:buBlip>
            </a:pPr>
            <a:r>
              <a:rPr lang="tr-TR" sz="2400" dirty="0"/>
              <a:t> </a:t>
            </a:r>
            <a:r>
              <a:rPr lang="en-US" sz="2400" dirty="0"/>
              <a:t>k = i seçilen çözüm </a:t>
            </a:r>
            <a:r>
              <a:rPr lang="en-US" sz="2400" dirty="0" err="1"/>
              <a:t>kümesinde</a:t>
            </a:r>
            <a:r>
              <a:rPr lang="en-US" sz="2400" dirty="0"/>
              <a:t> seçilen </a:t>
            </a:r>
            <a:r>
              <a:rPr lang="en-US" sz="2400" dirty="0" err="1"/>
              <a:t>parametrenin</a:t>
            </a:r>
            <a:r>
              <a:rPr lang="en-US" sz="2400" dirty="0"/>
              <a:t> </a:t>
            </a:r>
            <a:r>
              <a:rPr lang="en-US" sz="2400" dirty="0" err="1"/>
              <a:t>indeks</a:t>
            </a:r>
            <a:r>
              <a:rPr lang="en-US" sz="2400" dirty="0"/>
              <a:t> </a:t>
            </a:r>
            <a:r>
              <a:rPr lang="en-US" sz="2400" dirty="0" err="1"/>
              <a:t>numarası</a:t>
            </a:r>
            <a:endParaRPr lang="en-US" sz="2400" dirty="0"/>
          </a:p>
          <a:p>
            <a:pPr>
              <a:buSzPct val="145000"/>
              <a:buBlip>
                <a:blip r:embed="rId2"/>
              </a:buBlip>
            </a:pPr>
            <a:r>
              <a:rPr lang="tr-TR" sz="2400" dirty="0"/>
              <a:t> </a:t>
            </a:r>
            <a:r>
              <a:rPr lang="en-US" sz="2400" dirty="0"/>
              <a:t>Xik = Seçilen çözüm kümesinin </a:t>
            </a:r>
            <a:r>
              <a:rPr lang="en-US" sz="2400" dirty="0" err="1"/>
              <a:t>geçerli</a:t>
            </a:r>
            <a:r>
              <a:rPr lang="en-US" sz="2400" dirty="0"/>
              <a:t> parametre </a:t>
            </a:r>
            <a:r>
              <a:rPr lang="en-US" sz="2400" dirty="0" err="1"/>
              <a:t>numarası</a:t>
            </a:r>
            <a:endParaRPr lang="en-US" sz="2400" dirty="0"/>
          </a:p>
          <a:p>
            <a:pPr>
              <a:buSzPct val="145000"/>
              <a:buBlip>
                <a:blip r:embed="rId2"/>
              </a:buBlip>
            </a:pPr>
            <a:r>
              <a:rPr lang="tr-TR" sz="2400" dirty="0"/>
              <a:t> </a:t>
            </a:r>
            <a:r>
              <a:rPr lang="en-US" sz="2400" dirty="0" err="1"/>
              <a:t>lbj</a:t>
            </a:r>
            <a:r>
              <a:rPr lang="en-US" sz="2400" dirty="0"/>
              <a:t> = </a:t>
            </a:r>
            <a:r>
              <a:rPr lang="en-US" sz="2400" dirty="0" err="1"/>
              <a:t>Parametrenin</a:t>
            </a:r>
            <a:r>
              <a:rPr lang="en-US" sz="2400" dirty="0"/>
              <a:t> </a:t>
            </a:r>
            <a:r>
              <a:rPr lang="en-US" sz="2400" dirty="0" err="1"/>
              <a:t>alabileceği</a:t>
            </a:r>
            <a:r>
              <a:rPr lang="en-US" sz="2400" dirty="0"/>
              <a:t> minimum </a:t>
            </a:r>
            <a:r>
              <a:rPr lang="en-US" sz="2400" dirty="0" err="1"/>
              <a:t>sayı</a:t>
            </a:r>
            <a:endParaRPr lang="en-US" sz="2400" dirty="0"/>
          </a:p>
          <a:p>
            <a:pPr>
              <a:buSzPct val="145000"/>
              <a:buBlip>
                <a:blip r:embed="rId2"/>
              </a:buBlip>
            </a:pPr>
            <a:r>
              <a:rPr lang="tr-TR" sz="2400" dirty="0"/>
              <a:t> </a:t>
            </a:r>
            <a:r>
              <a:rPr lang="en-US" sz="2400" dirty="0" err="1"/>
              <a:t>ubj</a:t>
            </a:r>
            <a:r>
              <a:rPr lang="en-US" sz="2400" dirty="0"/>
              <a:t> = </a:t>
            </a:r>
            <a:r>
              <a:rPr lang="en-US" sz="2400" dirty="0" err="1"/>
              <a:t>Parametrenin</a:t>
            </a:r>
            <a:r>
              <a:rPr lang="en-US" sz="2400" dirty="0"/>
              <a:t> </a:t>
            </a:r>
            <a:r>
              <a:rPr lang="en-US" sz="2400" dirty="0" err="1"/>
              <a:t>alabileceği</a:t>
            </a:r>
            <a:r>
              <a:rPr lang="en-US" sz="2400" dirty="0"/>
              <a:t> </a:t>
            </a:r>
            <a:r>
              <a:rPr lang="en-US" sz="2400" dirty="0" err="1"/>
              <a:t>maksimum</a:t>
            </a:r>
            <a:r>
              <a:rPr lang="en-US" sz="2400" dirty="0"/>
              <a:t> </a:t>
            </a:r>
            <a:r>
              <a:rPr lang="en-US" sz="2400" dirty="0" err="1"/>
              <a:t>sayı</a:t>
            </a:r>
            <a:endParaRPr lang="en-US" sz="2400" dirty="0"/>
          </a:p>
          <a:p>
            <a:pPr marL="0" indent="0">
              <a:buNone/>
            </a:pPr>
            <a:r>
              <a:rPr lang="en-US" sz="2400" u="sng" dirty="0" err="1"/>
              <a:t>Yukarıdaki</a:t>
            </a:r>
            <a:r>
              <a:rPr lang="en-US" sz="2400" u="sng" dirty="0"/>
              <a:t> </a:t>
            </a:r>
            <a:r>
              <a:rPr lang="en-US" sz="2400" u="sng" dirty="0" err="1"/>
              <a:t>işlemler</a:t>
            </a:r>
            <a:r>
              <a:rPr lang="en-US" sz="2400" u="sng" dirty="0"/>
              <a:t> </a:t>
            </a:r>
            <a:r>
              <a:rPr lang="en-US" sz="2400" u="sng" dirty="0" err="1"/>
              <a:t>tüm</a:t>
            </a:r>
            <a:r>
              <a:rPr lang="en-US" sz="2400" u="sng" dirty="0"/>
              <a:t> </a:t>
            </a:r>
            <a:r>
              <a:rPr lang="en-US" sz="2400" u="sng" dirty="0" err="1"/>
              <a:t>çözüm</a:t>
            </a:r>
            <a:r>
              <a:rPr lang="en-US" sz="2400" u="sng" dirty="0"/>
              <a:t> </a:t>
            </a:r>
            <a:r>
              <a:rPr lang="en-US" sz="2400" u="sng" dirty="0" err="1"/>
              <a:t>kümesi</a:t>
            </a:r>
            <a:r>
              <a:rPr lang="en-US" sz="2400" u="sng" dirty="0"/>
              <a:t> </a:t>
            </a:r>
            <a:r>
              <a:rPr lang="en-US" sz="2400" u="sng" dirty="0" err="1"/>
              <a:t>için</a:t>
            </a:r>
            <a:r>
              <a:rPr lang="en-US" sz="2400" u="sng" dirty="0"/>
              <a:t> </a:t>
            </a:r>
            <a:r>
              <a:rPr lang="en-US" sz="2400" u="sng" dirty="0" err="1"/>
              <a:t>uygulanır</a:t>
            </a:r>
            <a:r>
              <a:rPr lang="en-US" sz="2400" u="sng" dirty="0"/>
              <a:t>.</a:t>
            </a:r>
          </a:p>
          <a:p>
            <a:pPr marL="0" indent="0">
              <a:buNone/>
            </a:pPr>
            <a:endParaRPr lang="en-US" dirty="0">
              <a:latin typeface="+mj-lt"/>
            </a:endParaRPr>
          </a:p>
          <a:p>
            <a:endParaRPr lang="tr-TR" dirty="0">
              <a:latin typeface="+mj-lt"/>
            </a:endParaRPr>
          </a:p>
        </p:txBody>
      </p:sp>
    </p:spTree>
    <p:extLst>
      <p:ext uri="{BB962C8B-B14F-4D97-AF65-F5344CB8AC3E}">
        <p14:creationId xmlns:p14="http://schemas.microsoft.com/office/powerpoint/2010/main" val="266221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AFAD6FC-7D2A-415F-9CF1-153E30C82C50}"/>
              </a:ext>
            </a:extLst>
          </p:cNvPr>
          <p:cNvSpPr>
            <a:spLocks noGrp="1"/>
          </p:cNvSpPr>
          <p:nvPr>
            <p:ph type="title"/>
          </p:nvPr>
        </p:nvSpPr>
        <p:spPr>
          <a:xfrm>
            <a:off x="2706232" y="573673"/>
            <a:ext cx="8828042" cy="1447632"/>
          </a:xfrm>
        </p:spPr>
        <p:txBody>
          <a:bodyPr>
            <a:noAutofit/>
          </a:bodyPr>
          <a:lstStyle/>
          <a:p>
            <a:r>
              <a:rPr lang="tr-TR" sz="2400" dirty="0">
                <a:latin typeface="+mn-lt"/>
              </a:rPr>
              <a:t>3-)</a:t>
            </a:r>
            <a:r>
              <a:rPr lang="tr-TR" sz="2400" b="1" dirty="0">
                <a:latin typeface="+mn-lt"/>
              </a:rPr>
              <a:t> Gözcü arıların besin kaynaklarına gitmesi </a:t>
            </a:r>
            <a:r>
              <a:rPr lang="tr-TR" sz="2400" dirty="0">
                <a:latin typeface="+mn-lt"/>
              </a:rPr>
              <a:t>: Uygunluk değerine göre çözüm kümelerinin seçim şansı oluşturulur. Örnek olarak Rulet Seçim Yöntemi, Turnuva Seçim Yöntemi gibi seçim yöntemleri kullanılabilir. Rulet seçim yöntemini inceleyelim.</a:t>
            </a:r>
          </a:p>
        </p:txBody>
      </p:sp>
      <p:sp>
        <p:nvSpPr>
          <p:cNvPr id="5" name="İçerik Yer Tutucusu 2">
            <a:extLst>
              <a:ext uri="{FF2B5EF4-FFF2-40B4-BE49-F238E27FC236}">
                <a16:creationId xmlns:a16="http://schemas.microsoft.com/office/drawing/2014/main" id="{204D6E9F-7E20-4429-BA35-D6DF1CE01AEB}"/>
              </a:ext>
            </a:extLst>
          </p:cNvPr>
          <p:cNvSpPr>
            <a:spLocks noGrp="1"/>
          </p:cNvSpPr>
          <p:nvPr>
            <p:ph idx="1"/>
          </p:nvPr>
        </p:nvSpPr>
        <p:spPr>
          <a:xfrm>
            <a:off x="709862" y="2406315"/>
            <a:ext cx="10599822" cy="3878011"/>
          </a:xfrm>
        </p:spPr>
        <p:txBody>
          <a:bodyPr>
            <a:normAutofit/>
          </a:bodyPr>
          <a:lstStyle/>
          <a:p>
            <a:pPr>
              <a:buSzPct val="145000"/>
              <a:buBlip>
                <a:blip r:embed="rId2"/>
              </a:buBlip>
            </a:pPr>
            <a:r>
              <a:rPr lang="tr-TR" sz="2400" dirty="0"/>
              <a:t> Rulet seçim yöntemi formülü (f5) : Pi = </a:t>
            </a:r>
            <a:r>
              <a:rPr lang="tr-TR" sz="2400" dirty="0" err="1"/>
              <a:t>UijUj</a:t>
            </a:r>
            <a:endParaRPr lang="tr-TR" sz="2400" dirty="0"/>
          </a:p>
          <a:p>
            <a:endParaRPr lang="tr-TR" sz="2400" dirty="0"/>
          </a:p>
          <a:p>
            <a:pPr marL="0" indent="0">
              <a:buNone/>
            </a:pPr>
            <a:r>
              <a:rPr lang="tr-TR" sz="2400" dirty="0"/>
              <a:t>   </a:t>
            </a:r>
            <a:r>
              <a:rPr lang="en-US" sz="2400" dirty="0"/>
              <a:t>Pi  = </a:t>
            </a:r>
            <a:r>
              <a:rPr lang="en-US" sz="2400" dirty="0" err="1"/>
              <a:t>Seçili</a:t>
            </a:r>
            <a:r>
              <a:rPr lang="en-US" sz="2400" dirty="0"/>
              <a:t> </a:t>
            </a:r>
            <a:r>
              <a:rPr lang="en-US" sz="2400" dirty="0" err="1"/>
              <a:t>çözüm</a:t>
            </a:r>
            <a:r>
              <a:rPr lang="en-US" sz="2400" dirty="0"/>
              <a:t> </a:t>
            </a:r>
            <a:r>
              <a:rPr lang="en-US" sz="2400" dirty="0" err="1"/>
              <a:t>kümesinin</a:t>
            </a:r>
            <a:r>
              <a:rPr lang="en-US" sz="2400" dirty="0"/>
              <a:t> </a:t>
            </a:r>
            <a:r>
              <a:rPr lang="en-US" sz="2400" dirty="0" err="1"/>
              <a:t>gözcü</a:t>
            </a:r>
            <a:r>
              <a:rPr lang="en-US" sz="2400" dirty="0"/>
              <a:t> </a:t>
            </a:r>
            <a:r>
              <a:rPr lang="en-US" sz="2400" dirty="0" err="1"/>
              <a:t>arı</a:t>
            </a:r>
            <a:r>
              <a:rPr lang="en-US" sz="2400" dirty="0"/>
              <a:t> </a:t>
            </a:r>
            <a:r>
              <a:rPr lang="en-US" sz="2400" dirty="0" err="1"/>
              <a:t>için</a:t>
            </a:r>
            <a:r>
              <a:rPr lang="en-US" sz="2400" dirty="0"/>
              <a:t> </a:t>
            </a:r>
            <a:r>
              <a:rPr lang="en-US" sz="2400" dirty="0" err="1"/>
              <a:t>seçilme</a:t>
            </a:r>
            <a:r>
              <a:rPr lang="en-US" sz="2400" dirty="0"/>
              <a:t> </a:t>
            </a:r>
            <a:r>
              <a:rPr lang="en-US" sz="2400" dirty="0" err="1"/>
              <a:t>olasılığı</a:t>
            </a:r>
            <a:endParaRPr lang="en-US" sz="2400" dirty="0"/>
          </a:p>
          <a:p>
            <a:pPr marL="0" indent="0">
              <a:buNone/>
            </a:pPr>
            <a:r>
              <a:rPr lang="tr-TR" sz="2400" dirty="0"/>
              <a:t>   </a:t>
            </a:r>
            <a:r>
              <a:rPr lang="en-US" sz="2400" dirty="0"/>
              <a:t>Ui  = </a:t>
            </a:r>
            <a:r>
              <a:rPr lang="en-US" sz="2400" dirty="0" err="1"/>
              <a:t>Seçili</a:t>
            </a:r>
            <a:r>
              <a:rPr lang="en-US" sz="2400" dirty="0"/>
              <a:t> </a:t>
            </a:r>
            <a:r>
              <a:rPr lang="en-US" sz="2400" dirty="0" err="1"/>
              <a:t>çözüm</a:t>
            </a:r>
            <a:r>
              <a:rPr lang="en-US" sz="2400" dirty="0"/>
              <a:t> </a:t>
            </a:r>
            <a:r>
              <a:rPr lang="en-US" sz="2400" dirty="0" err="1"/>
              <a:t>kümesinin</a:t>
            </a:r>
            <a:r>
              <a:rPr lang="en-US" sz="2400" dirty="0"/>
              <a:t> </a:t>
            </a:r>
            <a:r>
              <a:rPr lang="en-US" sz="2400" dirty="0" err="1"/>
              <a:t>uygunluk</a:t>
            </a:r>
            <a:r>
              <a:rPr lang="en-US" sz="2400" dirty="0"/>
              <a:t> </a:t>
            </a:r>
            <a:r>
              <a:rPr lang="en-US" sz="2400" dirty="0" err="1"/>
              <a:t>değeri</a:t>
            </a:r>
            <a:endParaRPr lang="en-US" sz="2400" dirty="0"/>
          </a:p>
          <a:p>
            <a:pPr marL="0" indent="0">
              <a:buNone/>
            </a:pPr>
            <a:r>
              <a:rPr lang="tr-TR" sz="2400" dirty="0"/>
              <a:t>   </a:t>
            </a:r>
            <a:r>
              <a:rPr lang="en-US" sz="2400" dirty="0" err="1"/>
              <a:t>jUj</a:t>
            </a:r>
            <a:r>
              <a:rPr lang="en-US" sz="2400" dirty="0"/>
              <a:t>  = </a:t>
            </a:r>
            <a:r>
              <a:rPr lang="en-US" sz="2400" dirty="0" err="1"/>
              <a:t>Tüm</a:t>
            </a:r>
            <a:r>
              <a:rPr lang="en-US" sz="2400" dirty="0"/>
              <a:t> </a:t>
            </a:r>
            <a:r>
              <a:rPr lang="en-US" sz="2400" dirty="0" err="1"/>
              <a:t>çözüm</a:t>
            </a:r>
            <a:r>
              <a:rPr lang="en-US" sz="2400" dirty="0"/>
              <a:t> </a:t>
            </a:r>
            <a:r>
              <a:rPr lang="en-US" sz="2400" dirty="0" err="1"/>
              <a:t>kümelerinin</a:t>
            </a:r>
            <a:r>
              <a:rPr lang="en-US" sz="2400" dirty="0"/>
              <a:t> </a:t>
            </a:r>
            <a:r>
              <a:rPr lang="en-US" sz="2400" dirty="0" err="1"/>
              <a:t>uygunluk</a:t>
            </a:r>
            <a:r>
              <a:rPr lang="en-US" sz="2400" dirty="0"/>
              <a:t> </a:t>
            </a:r>
            <a:r>
              <a:rPr lang="en-US" sz="2400" dirty="0" err="1"/>
              <a:t>değerlerinin</a:t>
            </a:r>
            <a:r>
              <a:rPr lang="en-US" sz="2400" dirty="0"/>
              <a:t> </a:t>
            </a:r>
            <a:r>
              <a:rPr lang="en-US" sz="2400" dirty="0" err="1"/>
              <a:t>toplamı</a:t>
            </a:r>
            <a:r>
              <a:rPr lang="en-US" sz="2400" dirty="0"/>
              <a:t>.</a:t>
            </a:r>
            <a:endParaRPr lang="tr-TR" sz="2400" dirty="0"/>
          </a:p>
          <a:p>
            <a:pPr marL="0" indent="0">
              <a:buNone/>
            </a:pPr>
            <a:endParaRPr lang="tr-TR" sz="2400" dirty="0"/>
          </a:p>
          <a:p>
            <a:pPr marL="0" indent="0">
              <a:buNone/>
            </a:pPr>
            <a:r>
              <a:rPr lang="tr-TR" sz="2400" dirty="0"/>
              <a:t>4-) </a:t>
            </a:r>
            <a:r>
              <a:rPr lang="tr-TR" sz="2400" b="1" dirty="0"/>
              <a:t>İşçi arıların kâşif arılara dönüşmesi :</a:t>
            </a:r>
            <a:r>
              <a:rPr lang="tr-TR" sz="2400" dirty="0"/>
              <a:t> Tüm çözüm kümeleri kontrol et.</a:t>
            </a:r>
            <a:endParaRPr lang="en-US" sz="2400" dirty="0"/>
          </a:p>
          <a:p>
            <a:endParaRPr lang="tr-TR" sz="2400" dirty="0"/>
          </a:p>
        </p:txBody>
      </p:sp>
    </p:spTree>
    <p:extLst>
      <p:ext uri="{BB962C8B-B14F-4D97-AF65-F5344CB8AC3E}">
        <p14:creationId xmlns:p14="http://schemas.microsoft.com/office/powerpoint/2010/main" val="171799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descr="ekran görüntüsü içeren bir resim&#10;&#10;Açıklama otomatik olarak oluşturuldu">
            <a:extLst>
              <a:ext uri="{FF2B5EF4-FFF2-40B4-BE49-F238E27FC236}">
                <a16:creationId xmlns:a16="http://schemas.microsoft.com/office/drawing/2014/main" id="{486788B9-14B9-4179-ABF2-D917E60B5F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3402" y="304931"/>
            <a:ext cx="2787945" cy="2484000"/>
          </a:xfrm>
        </p:spPr>
      </p:pic>
      <p:pic>
        <p:nvPicPr>
          <p:cNvPr id="12" name="İçerik Yer Tutucusu 11" descr="ekran görüntüsü içeren bir resim&#10;&#10;Açıklama otomatik olarak oluşturuldu">
            <a:extLst>
              <a:ext uri="{FF2B5EF4-FFF2-40B4-BE49-F238E27FC236}">
                <a16:creationId xmlns:a16="http://schemas.microsoft.com/office/drawing/2014/main" id="{9A1690E8-AF93-4F18-832B-1B6573495F7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74567" y="304931"/>
            <a:ext cx="2806161" cy="2484000"/>
          </a:xfrm>
        </p:spPr>
      </p:pic>
      <p:pic>
        <p:nvPicPr>
          <p:cNvPr id="14" name="Resim 13" descr="ekran görüntüsü içeren bir resim&#10;&#10;Açıklama otomatik olarak oluşturuldu">
            <a:extLst>
              <a:ext uri="{FF2B5EF4-FFF2-40B4-BE49-F238E27FC236}">
                <a16:creationId xmlns:a16="http://schemas.microsoft.com/office/drawing/2014/main" id="{081D18DE-6CA7-4E71-B711-DE3DE4B78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949" y="304931"/>
            <a:ext cx="2810577" cy="2484000"/>
          </a:xfrm>
          <a:prstGeom prst="rect">
            <a:avLst/>
          </a:prstGeom>
        </p:spPr>
      </p:pic>
      <p:pic>
        <p:nvPicPr>
          <p:cNvPr id="16" name="Resim 15" descr="ekran görüntüsü içeren bir resim&#10;&#10;Açıklama otomatik olarak oluşturuldu">
            <a:extLst>
              <a:ext uri="{FF2B5EF4-FFF2-40B4-BE49-F238E27FC236}">
                <a16:creationId xmlns:a16="http://schemas.microsoft.com/office/drawing/2014/main" id="{2CCF5F18-8E1F-479E-99A8-C1599339C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6147" y="3603185"/>
            <a:ext cx="2815200" cy="2484000"/>
          </a:xfrm>
          <a:prstGeom prst="rect">
            <a:avLst/>
          </a:prstGeom>
        </p:spPr>
      </p:pic>
      <p:pic>
        <p:nvPicPr>
          <p:cNvPr id="18" name="Resim 17" descr="ekran görüntüsü içeren bir resim&#10;&#10;Açıklama otomatik olarak oluşturuldu">
            <a:extLst>
              <a:ext uri="{FF2B5EF4-FFF2-40B4-BE49-F238E27FC236}">
                <a16:creationId xmlns:a16="http://schemas.microsoft.com/office/drawing/2014/main" id="{2B3B6636-5103-4401-8A3F-C5ACD155BA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4567" y="3603185"/>
            <a:ext cx="2815200" cy="2484000"/>
          </a:xfrm>
          <a:prstGeom prst="rect">
            <a:avLst/>
          </a:prstGeom>
        </p:spPr>
      </p:pic>
      <p:pic>
        <p:nvPicPr>
          <p:cNvPr id="20" name="Resim 19" descr="ekran görüntüsü içeren bir resim&#10;&#10;Açıklama otomatik olarak oluşturuldu">
            <a:extLst>
              <a:ext uri="{FF2B5EF4-FFF2-40B4-BE49-F238E27FC236}">
                <a16:creationId xmlns:a16="http://schemas.microsoft.com/office/drawing/2014/main" id="{5F7C0F3F-E101-456E-91D3-B8B83C3934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3949" y="3608621"/>
            <a:ext cx="2841627" cy="2484000"/>
          </a:xfrm>
          <a:prstGeom prst="rect">
            <a:avLst/>
          </a:prstGeom>
        </p:spPr>
      </p:pic>
      <p:sp>
        <p:nvSpPr>
          <p:cNvPr id="21" name="İçerik Yer Tutucusu 2">
            <a:extLst>
              <a:ext uri="{FF2B5EF4-FFF2-40B4-BE49-F238E27FC236}">
                <a16:creationId xmlns:a16="http://schemas.microsoft.com/office/drawing/2014/main" id="{8C011C74-1E36-464D-BCCB-EDDB7D294284}"/>
              </a:ext>
            </a:extLst>
          </p:cNvPr>
          <p:cNvSpPr txBox="1">
            <a:spLocks/>
          </p:cNvSpPr>
          <p:nvPr/>
        </p:nvSpPr>
        <p:spPr>
          <a:xfrm>
            <a:off x="1160438" y="2788931"/>
            <a:ext cx="9871124" cy="47827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tr-TR" dirty="0">
                <a:latin typeface="+mj-lt"/>
              </a:rPr>
              <a:t>          Iteration:500                           Iteration:100                            Iteration:500</a:t>
            </a:r>
          </a:p>
        </p:txBody>
      </p:sp>
      <p:sp>
        <p:nvSpPr>
          <p:cNvPr id="22" name="İçerik Yer Tutucusu 2">
            <a:extLst>
              <a:ext uri="{FF2B5EF4-FFF2-40B4-BE49-F238E27FC236}">
                <a16:creationId xmlns:a16="http://schemas.microsoft.com/office/drawing/2014/main" id="{784E8FD6-1BD5-4E60-8DF2-326FC36C15DD}"/>
              </a:ext>
            </a:extLst>
          </p:cNvPr>
          <p:cNvSpPr txBox="1">
            <a:spLocks/>
          </p:cNvSpPr>
          <p:nvPr/>
        </p:nvSpPr>
        <p:spPr>
          <a:xfrm>
            <a:off x="1212932" y="6097880"/>
            <a:ext cx="9929429" cy="47827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tr-TR" dirty="0">
                <a:latin typeface="+mj-lt"/>
              </a:rPr>
              <a:t>        Iteration:1000                           Iteration:2000                         Iteration:5000</a:t>
            </a:r>
          </a:p>
        </p:txBody>
      </p:sp>
    </p:spTree>
    <p:extLst>
      <p:ext uri="{BB962C8B-B14F-4D97-AF65-F5344CB8AC3E}">
        <p14:creationId xmlns:p14="http://schemas.microsoft.com/office/powerpoint/2010/main" val="290326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7E36AB68-501D-460D-AF6B-2919E00621AE}"/>
              </a:ext>
            </a:extLst>
          </p:cNvPr>
          <p:cNvSpPr>
            <a:spLocks noGrp="1"/>
          </p:cNvSpPr>
          <p:nvPr>
            <p:ph type="title"/>
          </p:nvPr>
        </p:nvSpPr>
        <p:spPr>
          <a:xfrm>
            <a:off x="838200" y="477419"/>
            <a:ext cx="10355179" cy="1325563"/>
          </a:xfrm>
        </p:spPr>
        <p:txBody>
          <a:bodyPr/>
          <a:lstStyle/>
          <a:p>
            <a:pPr algn="r"/>
            <a:r>
              <a:rPr lang="tr-TR" dirty="0"/>
              <a:t>Uygulama Alanları</a:t>
            </a:r>
          </a:p>
        </p:txBody>
      </p:sp>
      <p:sp>
        <p:nvSpPr>
          <p:cNvPr id="4" name="İçerik Yer Tutucusu 2">
            <a:extLst>
              <a:ext uri="{FF2B5EF4-FFF2-40B4-BE49-F238E27FC236}">
                <a16:creationId xmlns:a16="http://schemas.microsoft.com/office/drawing/2014/main" id="{0806E651-8D87-4145-8DFE-7FF48459D896}"/>
              </a:ext>
            </a:extLst>
          </p:cNvPr>
          <p:cNvSpPr>
            <a:spLocks noGrp="1"/>
          </p:cNvSpPr>
          <p:nvPr>
            <p:ph idx="1"/>
          </p:nvPr>
        </p:nvSpPr>
        <p:spPr>
          <a:xfrm>
            <a:off x="741947" y="2050214"/>
            <a:ext cx="10760242" cy="4351338"/>
          </a:xfrm>
        </p:spPr>
        <p:txBody>
          <a:bodyPr>
            <a:normAutofit fontScale="92500"/>
          </a:bodyPr>
          <a:lstStyle/>
          <a:p>
            <a:pPr>
              <a:buSzPct val="145000"/>
              <a:buBlip>
                <a:blip r:embed="rId2"/>
              </a:buBlip>
            </a:pPr>
            <a:r>
              <a:rPr lang="tr-TR" dirty="0"/>
              <a:t> Sinir ağlarının ve derin ağların eğitiminde</a:t>
            </a:r>
          </a:p>
          <a:p>
            <a:pPr>
              <a:buSzPct val="145000"/>
              <a:buBlip>
                <a:blip r:embed="rId2"/>
              </a:buBlip>
            </a:pPr>
            <a:r>
              <a:rPr lang="tr-TR" dirty="0"/>
              <a:t> Elektrik ve endüstri mühendisliklerinde</a:t>
            </a:r>
          </a:p>
          <a:p>
            <a:pPr>
              <a:buSzPct val="145000"/>
              <a:buBlip>
                <a:blip r:embed="rId2"/>
              </a:buBlip>
            </a:pPr>
            <a:r>
              <a:rPr lang="tr-TR" dirty="0"/>
              <a:t> Makina ve inşaat mühendisliği alanlarında</a:t>
            </a:r>
          </a:p>
          <a:p>
            <a:pPr>
              <a:buSzPct val="145000"/>
              <a:buBlip>
                <a:blip r:embed="rId2"/>
              </a:buBlip>
            </a:pPr>
            <a:r>
              <a:rPr lang="tr-TR" dirty="0"/>
              <a:t> Veri madenciliği: kümeleme, öznitelik seçimi, sınıflandırma ve kural keşfinde</a:t>
            </a:r>
          </a:p>
          <a:p>
            <a:pPr>
              <a:buSzPct val="145000"/>
              <a:buBlip>
                <a:blip r:embed="rId2"/>
              </a:buBlip>
            </a:pPr>
            <a:r>
              <a:rPr lang="tr-TR" dirty="0"/>
              <a:t> Kablosuz sensor ağlarında yayılma, yerelleştirme ve yönlendirmede</a:t>
            </a:r>
          </a:p>
          <a:p>
            <a:pPr>
              <a:buSzPct val="145000"/>
              <a:buBlip>
                <a:blip r:embed="rId2"/>
              </a:buBlip>
            </a:pPr>
            <a:r>
              <a:rPr lang="tr-TR" dirty="0"/>
              <a:t> Görüntü ve sinyal işlemede</a:t>
            </a:r>
          </a:p>
          <a:p>
            <a:pPr>
              <a:buSzPct val="145000"/>
              <a:buBlip>
                <a:blip r:embed="rId2"/>
              </a:buBlip>
            </a:pPr>
            <a:r>
              <a:rPr lang="tr-TR" dirty="0"/>
              <a:t> Protein yapısı optimizasyonunda, ilaç tasarımında</a:t>
            </a:r>
          </a:p>
          <a:p>
            <a:pPr>
              <a:buSzPct val="145000"/>
              <a:buBlip>
                <a:blip r:embed="rId2"/>
              </a:buBlip>
            </a:pPr>
            <a:r>
              <a:rPr lang="tr-TR" dirty="0"/>
              <a:t> Finansal tahminlerde</a:t>
            </a:r>
          </a:p>
          <a:p>
            <a:pPr>
              <a:buSzPct val="145000"/>
              <a:buBlip>
                <a:blip r:embed="rId2"/>
              </a:buBlip>
            </a:pPr>
            <a:r>
              <a:rPr lang="tr-TR" dirty="0"/>
              <a:t> Tıp alanında</a:t>
            </a:r>
          </a:p>
        </p:txBody>
      </p:sp>
    </p:spTree>
    <p:extLst>
      <p:ext uri="{BB962C8B-B14F-4D97-AF65-F5344CB8AC3E}">
        <p14:creationId xmlns:p14="http://schemas.microsoft.com/office/powerpoint/2010/main" val="375222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03A507-24D5-4ED5-848B-C511F3F0101E}"/>
              </a:ext>
            </a:extLst>
          </p:cNvPr>
          <p:cNvSpPr>
            <a:spLocks noGrp="1"/>
          </p:cNvSpPr>
          <p:nvPr>
            <p:ph type="title"/>
          </p:nvPr>
        </p:nvSpPr>
        <p:spPr>
          <a:xfrm>
            <a:off x="838201" y="496516"/>
            <a:ext cx="9829800" cy="1325563"/>
          </a:xfrm>
        </p:spPr>
        <p:txBody>
          <a:bodyPr>
            <a:normAutofit/>
          </a:bodyPr>
          <a:lstStyle/>
          <a:p>
            <a:pPr algn="r"/>
            <a:r>
              <a:rPr lang="tr-TR" sz="4800" dirty="0"/>
              <a:t>ÖZET</a:t>
            </a:r>
          </a:p>
        </p:txBody>
      </p:sp>
      <p:sp>
        <p:nvSpPr>
          <p:cNvPr id="3" name="İçerik Yer Tutucusu 2">
            <a:extLst>
              <a:ext uri="{FF2B5EF4-FFF2-40B4-BE49-F238E27FC236}">
                <a16:creationId xmlns:a16="http://schemas.microsoft.com/office/drawing/2014/main" id="{8F4C881D-ACC8-41FC-9FC8-13700F80B33D}"/>
              </a:ext>
            </a:extLst>
          </p:cNvPr>
          <p:cNvSpPr>
            <a:spLocks noGrp="1"/>
          </p:cNvSpPr>
          <p:nvPr>
            <p:ph idx="1"/>
          </p:nvPr>
        </p:nvSpPr>
        <p:spPr>
          <a:xfrm>
            <a:off x="657726" y="2149641"/>
            <a:ext cx="10956758" cy="4018929"/>
          </a:xfrm>
        </p:spPr>
        <p:txBody>
          <a:bodyPr>
            <a:normAutofit/>
          </a:bodyPr>
          <a:lstStyle/>
          <a:p>
            <a:pPr marL="449263" indent="-449263">
              <a:buSzPct val="145000"/>
              <a:buBlip>
                <a:blip r:embed="rId2"/>
              </a:buBlip>
            </a:pPr>
            <a:r>
              <a:rPr lang="tr-TR" sz="2600" dirty="0"/>
              <a:t>Basit ve esnek bir algoritmadır.</a:t>
            </a:r>
          </a:p>
          <a:p>
            <a:pPr marL="449263" indent="-449263">
              <a:buSzPct val="145000"/>
              <a:buBlip>
                <a:blip r:embed="rId2"/>
              </a:buBlip>
            </a:pPr>
            <a:r>
              <a:rPr lang="tr-TR" sz="2600" dirty="0"/>
              <a:t>Arıların gerçek yiyecek arama davranışlarına çok yakın olarak  tasarlanmıştır.</a:t>
            </a:r>
          </a:p>
          <a:p>
            <a:pPr marL="449263" indent="-449263">
              <a:buSzPct val="145000"/>
              <a:buBlip>
                <a:blip r:embed="rId2"/>
              </a:buBlip>
            </a:pPr>
            <a:r>
              <a:rPr lang="tr-TR" sz="2600" dirty="0"/>
              <a:t>Sürü zekasına dayalıdır.</a:t>
            </a:r>
          </a:p>
          <a:p>
            <a:pPr marL="449263" indent="-449263">
              <a:buSzPct val="145000"/>
              <a:buBlip>
                <a:blip r:embed="rId2"/>
              </a:buBlip>
            </a:pPr>
            <a:r>
              <a:rPr lang="tr-TR" sz="2600" dirty="0"/>
              <a:t>Başlangıçta nümerik problemler için tasarlanmış ancak ilerleyen süreçte gerçek tasarım problemleri için de kullanılmıştır.</a:t>
            </a:r>
          </a:p>
          <a:p>
            <a:pPr marL="449263" indent="-449263">
              <a:buSzPct val="145000"/>
              <a:buBlip>
                <a:blip r:embed="rId2"/>
              </a:buBlip>
            </a:pPr>
            <a:r>
              <a:rPr lang="tr-TR" sz="2600" dirty="0"/>
              <a:t>Kontrol parametresi azdır.</a:t>
            </a:r>
          </a:p>
        </p:txBody>
      </p:sp>
    </p:spTree>
    <p:extLst>
      <p:ext uri="{BB962C8B-B14F-4D97-AF65-F5344CB8AC3E}">
        <p14:creationId xmlns:p14="http://schemas.microsoft.com/office/powerpoint/2010/main" val="185580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DD20C-20BC-487E-AEC6-9B8D24C58433}"/>
              </a:ext>
            </a:extLst>
          </p:cNvPr>
          <p:cNvSpPr>
            <a:spLocks noGrp="1"/>
          </p:cNvSpPr>
          <p:nvPr>
            <p:ph type="title"/>
          </p:nvPr>
        </p:nvSpPr>
        <p:spPr>
          <a:xfrm>
            <a:off x="838200" y="481239"/>
            <a:ext cx="10515600" cy="1325563"/>
          </a:xfrm>
        </p:spPr>
        <p:txBody>
          <a:bodyPr/>
          <a:lstStyle/>
          <a:p>
            <a:pPr algn="r"/>
            <a:r>
              <a:rPr lang="tr-TR" dirty="0"/>
              <a:t>Yapay Arı Kolonisi algoritması</a:t>
            </a:r>
          </a:p>
        </p:txBody>
      </p:sp>
      <p:sp>
        <p:nvSpPr>
          <p:cNvPr id="3" name="İçerik Yer Tutucusu 2">
            <a:extLst>
              <a:ext uri="{FF2B5EF4-FFF2-40B4-BE49-F238E27FC236}">
                <a16:creationId xmlns:a16="http://schemas.microsoft.com/office/drawing/2014/main" id="{9CF47F8A-C5FF-4324-920D-E111FC370AB9}"/>
              </a:ext>
            </a:extLst>
          </p:cNvPr>
          <p:cNvSpPr>
            <a:spLocks noGrp="1"/>
          </p:cNvSpPr>
          <p:nvPr>
            <p:ph idx="1"/>
          </p:nvPr>
        </p:nvSpPr>
        <p:spPr>
          <a:xfrm>
            <a:off x="689811" y="2141537"/>
            <a:ext cx="10844463" cy="4351338"/>
          </a:xfrm>
        </p:spPr>
        <p:txBody>
          <a:bodyPr>
            <a:normAutofit fontScale="77500" lnSpcReduction="20000"/>
          </a:bodyPr>
          <a:lstStyle/>
          <a:p>
            <a:pPr marL="0" indent="0">
              <a:lnSpc>
                <a:spcPct val="120000"/>
              </a:lnSpc>
              <a:buNone/>
            </a:pPr>
            <a:r>
              <a:rPr lang="tr-TR" dirty="0"/>
              <a:t>Yapay Arı Kolonisi Algoritması(</a:t>
            </a:r>
            <a:r>
              <a:rPr lang="en-US" dirty="0"/>
              <a:t>The</a:t>
            </a:r>
            <a:r>
              <a:rPr lang="tr-TR" dirty="0"/>
              <a:t> </a:t>
            </a:r>
            <a:r>
              <a:rPr lang="en-US" dirty="0"/>
              <a:t>Artificial</a:t>
            </a:r>
            <a:r>
              <a:rPr lang="tr-TR" dirty="0"/>
              <a:t> </a:t>
            </a:r>
            <a:r>
              <a:rPr lang="en-US" dirty="0"/>
              <a:t>Bee</a:t>
            </a:r>
            <a:r>
              <a:rPr lang="tr-TR" dirty="0"/>
              <a:t> </a:t>
            </a:r>
            <a:r>
              <a:rPr lang="en-US" dirty="0"/>
              <a:t>Colony</a:t>
            </a:r>
            <a:r>
              <a:rPr lang="tr-TR" dirty="0"/>
              <a:t> </a:t>
            </a:r>
            <a:r>
              <a:rPr lang="en-US" dirty="0"/>
              <a:t>Algorithm</a:t>
            </a:r>
            <a:r>
              <a:rPr lang="tr-TR" dirty="0"/>
              <a:t>-ABC), sayısal problemleri optimize etmek için 2005 yılında Erciyes Üniversitesi Bilgisayar Mühendisliği Bölümü öğretim üyesi Prof. Dr. Derviş Karaboğa tarafından geliştirilen sürü tabanlı bir arama algoritmasıdır. Yani arıların topluluk olarak yiyecek arama davranışları baz alınarak geliştirilmiştir ve optimizasyon problemlerini çözmek için kullanılmaktadır.</a:t>
            </a:r>
          </a:p>
          <a:p>
            <a:pPr marL="0" indent="0">
              <a:lnSpc>
                <a:spcPct val="120000"/>
              </a:lnSpc>
              <a:buNone/>
            </a:pPr>
            <a:endParaRPr lang="tr-TR" dirty="0"/>
          </a:p>
          <a:p>
            <a:pPr marL="0" indent="0">
              <a:lnSpc>
                <a:spcPct val="120000"/>
              </a:lnSpc>
              <a:buNone/>
            </a:pPr>
            <a:r>
              <a:rPr lang="tr-TR" dirty="0"/>
              <a:t>Sosyal bir düzen içinde yaşayan arılar, içgüdüsel olarak bu düzeni bilir ve hayatını bu kurallara uygun devam ettirir. Kovana ait olan her arının görevi bellidir ve görevinin dışına çıkmaz. Yiyeceklerin depolanması, balın getirilmesi, iletişim ve besin arama gibi işler sosyal düzen içinde kendilerine biçilen görevlerdendir. Bu muazzam denge ve işleyiş araştırmacıların dikkatinden kaçmamış ve onları bu davranışları modellemeye teşvik etmiştir. </a:t>
            </a:r>
          </a:p>
        </p:txBody>
      </p:sp>
    </p:spTree>
    <p:extLst>
      <p:ext uri="{BB962C8B-B14F-4D97-AF65-F5344CB8AC3E}">
        <p14:creationId xmlns:p14="http://schemas.microsoft.com/office/powerpoint/2010/main" val="1385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2F4A6-2F0D-4582-9E19-B8F29A26CD88}"/>
              </a:ext>
            </a:extLst>
          </p:cNvPr>
          <p:cNvSpPr>
            <a:spLocks noGrp="1"/>
          </p:cNvSpPr>
          <p:nvPr>
            <p:ph type="title"/>
          </p:nvPr>
        </p:nvSpPr>
        <p:spPr>
          <a:xfrm>
            <a:off x="838200" y="471308"/>
            <a:ext cx="10515600" cy="1325563"/>
          </a:xfrm>
        </p:spPr>
        <p:txBody>
          <a:bodyPr/>
          <a:lstStyle/>
          <a:p>
            <a:pPr algn="r"/>
            <a:r>
              <a:rPr lang="tr-TR" dirty="0"/>
              <a:t>Arıların Yem Bulma Davranışları</a:t>
            </a:r>
          </a:p>
        </p:txBody>
      </p:sp>
      <p:sp>
        <p:nvSpPr>
          <p:cNvPr id="3" name="İçerik Yer Tutucusu 2">
            <a:extLst>
              <a:ext uri="{FF2B5EF4-FFF2-40B4-BE49-F238E27FC236}">
                <a16:creationId xmlns:a16="http://schemas.microsoft.com/office/drawing/2014/main" id="{194E56E6-E080-4BD0-91A8-17267369ABF6}"/>
              </a:ext>
            </a:extLst>
          </p:cNvPr>
          <p:cNvSpPr>
            <a:spLocks noGrp="1"/>
          </p:cNvSpPr>
          <p:nvPr>
            <p:ph idx="1"/>
          </p:nvPr>
        </p:nvSpPr>
        <p:spPr>
          <a:xfrm>
            <a:off x="657726" y="2099105"/>
            <a:ext cx="10696074" cy="4269610"/>
          </a:xfrm>
        </p:spPr>
        <p:txBody>
          <a:bodyPr>
            <a:noAutofit/>
          </a:bodyPr>
          <a:lstStyle/>
          <a:p>
            <a:pPr marL="0" indent="0">
              <a:lnSpc>
                <a:spcPct val="100000"/>
              </a:lnSpc>
              <a:buNone/>
            </a:pPr>
            <a:r>
              <a:rPr lang="tr-TR" sz="2400" dirty="0"/>
              <a:t>Arı kolonisinin yaşamını sürdürebilmesi için besin kaynağına ihtiyacı vardır. Kolonideki amaç ise en  kısa sürede, en az enerjiyi harcayarak en kaliteli balı kovana getirmektir. Böylece zaman ve enerji minimuma, balın kalitesi ise maximuma yaklaşacaktır. </a:t>
            </a:r>
          </a:p>
          <a:p>
            <a:pPr marL="0" indent="0">
              <a:lnSpc>
                <a:spcPct val="100000"/>
              </a:lnSpc>
              <a:buNone/>
            </a:pPr>
            <a:r>
              <a:rPr lang="tr-TR" sz="2400" dirty="0"/>
              <a:t>Besin kaynağı arayışı genellikle kovanın 5-10 km çapında bir alanda gerçekleşir. Kaşif arılar öncelikle rastgele kaynak arayışı yaparlar. Buldukları kaynağı, kovana dönerek diğer arılara kendilerine has bir yöntemle tarif ederler. Böylece arılar arasında ‘bilgi aktarımı’ gerçekleşir.</a:t>
            </a:r>
          </a:p>
          <a:p>
            <a:pPr marL="0" indent="0">
              <a:lnSpc>
                <a:spcPct val="100000"/>
              </a:lnSpc>
              <a:buNone/>
            </a:pPr>
            <a:r>
              <a:rPr lang="tr-TR" sz="2400" dirty="0"/>
              <a:t>Arılar bu bilgi paylaşımını, kovan içindeki dans alanı (</a:t>
            </a:r>
            <a:r>
              <a:rPr lang="en-US" sz="2400" dirty="0"/>
              <a:t>dancing</a:t>
            </a:r>
            <a:r>
              <a:rPr lang="tr-TR" sz="2400" dirty="0"/>
              <a:t> </a:t>
            </a:r>
            <a:r>
              <a:rPr lang="en-US" sz="2400" dirty="0"/>
              <a:t>area</a:t>
            </a:r>
            <a:r>
              <a:rPr lang="tr-TR" sz="2400" dirty="0"/>
              <a:t>) olarak adlandırılan alanda dans ederek (</a:t>
            </a:r>
            <a:r>
              <a:rPr lang="en-US" sz="2400" dirty="0"/>
              <a:t>waggle</a:t>
            </a:r>
            <a:r>
              <a:rPr lang="tr-TR" sz="2400" dirty="0"/>
              <a:t> </a:t>
            </a:r>
            <a:r>
              <a:rPr lang="en-US" sz="2400" dirty="0"/>
              <a:t>dance</a:t>
            </a:r>
            <a:r>
              <a:rPr lang="tr-TR" sz="2400" dirty="0"/>
              <a:t>) gerçekleştirir. Bu dans ile bulunan kaynağın yönü, uzaklığı, besinin kalitesi vb. hakkında diğer arılar bilgilendirilir. </a:t>
            </a:r>
          </a:p>
        </p:txBody>
      </p:sp>
    </p:spTree>
    <p:extLst>
      <p:ext uri="{BB962C8B-B14F-4D97-AF65-F5344CB8AC3E}">
        <p14:creationId xmlns:p14="http://schemas.microsoft.com/office/powerpoint/2010/main" val="7133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8D15AF-C938-4A53-BD7B-57A68D3E6D67}"/>
              </a:ext>
            </a:extLst>
          </p:cNvPr>
          <p:cNvSpPr>
            <a:spLocks noGrp="1"/>
          </p:cNvSpPr>
          <p:nvPr>
            <p:ph idx="1"/>
          </p:nvPr>
        </p:nvSpPr>
        <p:spPr>
          <a:xfrm>
            <a:off x="838200" y="4857583"/>
            <a:ext cx="10515600" cy="1446965"/>
          </a:xfrm>
        </p:spPr>
        <p:txBody>
          <a:bodyPr/>
          <a:lstStyle/>
          <a:p>
            <a:pPr marL="0" indent="0">
              <a:buNone/>
            </a:pPr>
            <a:r>
              <a:rPr lang="tr-TR" dirty="0"/>
              <a:t>Konumla ilgili bilgiyi alan arı bu hedefe ulaşmak için güneş ışığından faydalanır. Yörüngeleri ile güneş arasındaki açıyı hesaplayarak tarif edilen kaynağa uçarlar. </a:t>
            </a:r>
          </a:p>
          <a:p>
            <a:pPr marL="0" indent="0">
              <a:buNone/>
            </a:pPr>
            <a:endParaRPr lang="tr-TR" dirty="0"/>
          </a:p>
        </p:txBody>
      </p:sp>
      <p:pic>
        <p:nvPicPr>
          <p:cNvPr id="5" name="Resim 4" descr="saat, çizim, tablo içeren bir resim&#10;&#10;Açıklama otomatik olarak oluşturuldu">
            <a:extLst>
              <a:ext uri="{FF2B5EF4-FFF2-40B4-BE49-F238E27FC236}">
                <a16:creationId xmlns:a16="http://schemas.microsoft.com/office/drawing/2014/main" id="{6BED761E-5C3B-4692-9118-AC09B382C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457" y="328863"/>
            <a:ext cx="4033085" cy="4087342"/>
          </a:xfrm>
          <a:prstGeom prst="rect">
            <a:avLst/>
          </a:prstGeom>
        </p:spPr>
      </p:pic>
    </p:spTree>
    <p:extLst>
      <p:ext uri="{BB962C8B-B14F-4D97-AF65-F5344CB8AC3E}">
        <p14:creationId xmlns:p14="http://schemas.microsoft.com/office/powerpoint/2010/main" val="99605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5427EA-8106-40D6-BAA5-597C2C18DDF5}"/>
              </a:ext>
            </a:extLst>
          </p:cNvPr>
          <p:cNvSpPr>
            <a:spLocks noGrp="1"/>
          </p:cNvSpPr>
          <p:nvPr>
            <p:ph type="title"/>
          </p:nvPr>
        </p:nvSpPr>
        <p:spPr/>
        <p:txBody>
          <a:bodyPr/>
          <a:lstStyle/>
          <a:p>
            <a:pPr algn="r"/>
            <a:r>
              <a:rPr lang="en-US" dirty="0"/>
              <a:t>Waggle</a:t>
            </a:r>
            <a:r>
              <a:rPr lang="tr-TR" dirty="0"/>
              <a:t> </a:t>
            </a:r>
            <a:r>
              <a:rPr lang="en-US" dirty="0"/>
              <a:t>Dance</a:t>
            </a:r>
          </a:p>
        </p:txBody>
      </p:sp>
      <p:pic>
        <p:nvPicPr>
          <p:cNvPr id="4" name="Çevrimiçi Medya 3" title="What's the Waggle Dance? And Why Do Honeybees Do It?">
            <a:hlinkClick r:id="" action="ppaction://media"/>
            <a:extLst>
              <a:ext uri="{FF2B5EF4-FFF2-40B4-BE49-F238E27FC236}">
                <a16:creationId xmlns:a16="http://schemas.microsoft.com/office/drawing/2014/main" id="{2857014E-BDBB-41DD-B9C2-E8409A6E7B5D}"/>
              </a:ext>
            </a:extLst>
          </p:cNvPr>
          <p:cNvPicPr>
            <a:picLocks noGrp="1" noRot="1" noChangeAspect="1"/>
          </p:cNvPicPr>
          <p:nvPr>
            <p:ph idx="1"/>
            <a:videoFile r:link="rId1"/>
          </p:nvPr>
        </p:nvPicPr>
        <p:blipFill>
          <a:blip r:embed="rId3"/>
          <a:stretch>
            <a:fillRect/>
          </a:stretch>
        </p:blipFill>
        <p:spPr>
          <a:xfrm>
            <a:off x="1972177" y="1690688"/>
            <a:ext cx="8727907" cy="4909336"/>
          </a:xfrm>
          <a:prstGeom prst="rect">
            <a:avLst/>
          </a:prstGeom>
        </p:spPr>
      </p:pic>
    </p:spTree>
    <p:extLst>
      <p:ext uri="{BB962C8B-B14F-4D97-AF65-F5344CB8AC3E}">
        <p14:creationId xmlns:p14="http://schemas.microsoft.com/office/powerpoint/2010/main" val="64866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CF1231E-BA03-4938-8F93-04F62FB70807}"/>
              </a:ext>
            </a:extLst>
          </p:cNvPr>
          <p:cNvSpPr>
            <a:spLocks noGrp="1"/>
          </p:cNvSpPr>
          <p:nvPr>
            <p:ph idx="1"/>
          </p:nvPr>
        </p:nvSpPr>
        <p:spPr>
          <a:xfrm>
            <a:off x="657726" y="2034171"/>
            <a:ext cx="10908632" cy="4351338"/>
          </a:xfrm>
        </p:spPr>
        <p:txBody>
          <a:bodyPr>
            <a:normAutofit fontScale="92500"/>
          </a:bodyPr>
          <a:lstStyle/>
          <a:p>
            <a:pPr marL="0" indent="0">
              <a:buNone/>
            </a:pPr>
            <a:r>
              <a:rPr lang="tr-TR" sz="2600" dirty="0"/>
              <a:t>Danslardan edinilen bilgiye göre arılardan bazıları bulunan besin kaynağına yönelir ve tarif edilen kaynağa gidip işlemeye başlar. Bu arılar gözcü arılardır. (</a:t>
            </a:r>
            <a:r>
              <a:rPr lang="en-US" sz="2600" dirty="0"/>
              <a:t>Onlookers</a:t>
            </a:r>
            <a:r>
              <a:rPr lang="tr-TR" sz="2600" dirty="0"/>
              <a:t>)</a:t>
            </a:r>
          </a:p>
          <a:p>
            <a:pPr marL="0" indent="0">
              <a:buNone/>
            </a:pPr>
            <a:r>
              <a:rPr lang="tr-TR" sz="2600" dirty="0"/>
              <a:t>Bazı arılar ise tarif edilen kaynağa gitmek yerine bambaşka bir kaynak aramak için kovandan ayrılırlar. Daha önceden keşfedilmemiş ve bilinmeyen kaynakları bulmaya çalışırlar. Bu arılarsa kaşif arılardır. (</a:t>
            </a:r>
            <a:r>
              <a:rPr lang="en-US" sz="2600" dirty="0"/>
              <a:t>Scouts</a:t>
            </a:r>
            <a:r>
              <a:rPr lang="tr-TR" sz="2600" dirty="0"/>
              <a:t>) </a:t>
            </a:r>
          </a:p>
          <a:p>
            <a:pPr marL="0" indent="0">
              <a:buNone/>
            </a:pPr>
            <a:r>
              <a:rPr lang="tr-TR" sz="2600" dirty="0"/>
              <a:t>İşçi arılarsa bulunan kaynakları işleyerek kovana getirmekle sorumludurlar. (</a:t>
            </a:r>
            <a:r>
              <a:rPr lang="en-US" sz="2600" dirty="0"/>
              <a:t>Employee</a:t>
            </a:r>
            <a:r>
              <a:rPr lang="tr-TR" sz="2600" dirty="0"/>
              <a:t>)</a:t>
            </a:r>
          </a:p>
          <a:p>
            <a:pPr marL="0" indent="0">
              <a:buNone/>
            </a:pPr>
            <a:r>
              <a:rPr lang="tr-TR" sz="2600" dirty="0"/>
              <a:t>Besin kaynağının kalitesi kötüyse veya kaynak tükenmişse de yeni besin kaynağı aranmaya başlar.</a:t>
            </a:r>
          </a:p>
          <a:p>
            <a:pPr marL="0" indent="0">
              <a:buNone/>
            </a:pPr>
            <a:r>
              <a:rPr lang="tr-TR" sz="2600" dirty="0"/>
              <a:t>Besin kaynağı aramalarında en önemli etkenlerden biri de besinin kalitesidir. Kaliteli besin her zaman önce tercih edilir. Örneğin, yakın ama kalitesiz bir besindense uzaktaki kaliteli besin işlenir. </a:t>
            </a:r>
          </a:p>
          <a:p>
            <a:pPr marL="0" indent="0">
              <a:buNone/>
            </a:pPr>
            <a:endParaRPr lang="tr-TR" dirty="0"/>
          </a:p>
        </p:txBody>
      </p:sp>
    </p:spTree>
    <p:extLst>
      <p:ext uri="{BB962C8B-B14F-4D97-AF65-F5344CB8AC3E}">
        <p14:creationId xmlns:p14="http://schemas.microsoft.com/office/powerpoint/2010/main" val="238017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B9F65E-CF43-4957-974E-8862F04DA913}"/>
              </a:ext>
            </a:extLst>
          </p:cNvPr>
          <p:cNvSpPr>
            <a:spLocks noGrp="1"/>
          </p:cNvSpPr>
          <p:nvPr>
            <p:ph type="title"/>
          </p:nvPr>
        </p:nvSpPr>
        <p:spPr>
          <a:xfrm>
            <a:off x="838200" y="477419"/>
            <a:ext cx="10515600" cy="1325563"/>
          </a:xfrm>
        </p:spPr>
        <p:txBody>
          <a:bodyPr/>
          <a:lstStyle/>
          <a:p>
            <a:pPr algn="r"/>
            <a:r>
              <a:rPr lang="tr-TR" dirty="0"/>
              <a:t>ABC Algoritmasının Adımları</a:t>
            </a:r>
          </a:p>
        </p:txBody>
      </p:sp>
      <p:sp>
        <p:nvSpPr>
          <p:cNvPr id="3" name="İçerik Yer Tutucusu 2">
            <a:extLst>
              <a:ext uri="{FF2B5EF4-FFF2-40B4-BE49-F238E27FC236}">
                <a16:creationId xmlns:a16="http://schemas.microsoft.com/office/drawing/2014/main" id="{973BC5AE-3400-43D4-A6BE-BB14EEC35948}"/>
              </a:ext>
            </a:extLst>
          </p:cNvPr>
          <p:cNvSpPr>
            <a:spLocks noGrp="1"/>
          </p:cNvSpPr>
          <p:nvPr>
            <p:ph idx="1"/>
          </p:nvPr>
        </p:nvSpPr>
        <p:spPr>
          <a:xfrm>
            <a:off x="709863" y="2596256"/>
            <a:ext cx="10515600" cy="3326112"/>
          </a:xfrm>
        </p:spPr>
        <p:txBody>
          <a:bodyPr/>
          <a:lstStyle/>
          <a:p>
            <a:pPr marL="0" indent="0">
              <a:buNone/>
            </a:pPr>
            <a:r>
              <a:rPr lang="en-US" sz="2400" dirty="0"/>
              <a:t>Scout</a:t>
            </a:r>
            <a:r>
              <a:rPr lang="tr-TR" sz="2400" dirty="0"/>
              <a:t> </a:t>
            </a:r>
            <a:r>
              <a:rPr lang="en-US" sz="2400" dirty="0"/>
              <a:t>Bees</a:t>
            </a:r>
            <a:r>
              <a:rPr lang="tr-TR" sz="2400" dirty="0"/>
              <a:t> </a:t>
            </a:r>
            <a:r>
              <a:rPr lang="en-US" sz="2400" dirty="0"/>
              <a:t>Phase</a:t>
            </a:r>
            <a:r>
              <a:rPr lang="tr-TR" sz="2400" dirty="0"/>
              <a:t> (</a:t>
            </a:r>
            <a:r>
              <a:rPr lang="en-US" sz="2400" dirty="0"/>
              <a:t>Initial</a:t>
            </a:r>
            <a:r>
              <a:rPr lang="tr-TR" sz="2400" dirty="0"/>
              <a:t> </a:t>
            </a:r>
            <a:r>
              <a:rPr lang="en-US" sz="2400" dirty="0"/>
              <a:t>Food</a:t>
            </a:r>
            <a:r>
              <a:rPr lang="tr-TR" sz="2400" dirty="0"/>
              <a:t> </a:t>
            </a:r>
            <a:r>
              <a:rPr lang="en-US" sz="2400" dirty="0"/>
              <a:t>Sources</a:t>
            </a:r>
            <a:r>
              <a:rPr lang="tr-TR" sz="2400" dirty="0"/>
              <a:t>)   // Kaşif Arılar</a:t>
            </a:r>
          </a:p>
          <a:p>
            <a:pPr marL="0" indent="0">
              <a:buNone/>
            </a:pPr>
            <a:r>
              <a:rPr lang="tr-TR" sz="2400" dirty="0"/>
              <a:t>REPEAT</a:t>
            </a:r>
          </a:p>
          <a:p>
            <a:pPr marL="0" indent="0">
              <a:buNone/>
            </a:pPr>
            <a:r>
              <a:rPr lang="tr-TR" sz="2400" dirty="0"/>
              <a:t>   </a:t>
            </a:r>
            <a:r>
              <a:rPr lang="en-US" sz="2400" dirty="0"/>
              <a:t>Employed</a:t>
            </a:r>
            <a:r>
              <a:rPr lang="tr-TR" sz="2400" dirty="0"/>
              <a:t> </a:t>
            </a:r>
            <a:r>
              <a:rPr lang="en-US" sz="2400" dirty="0"/>
              <a:t>Bees</a:t>
            </a:r>
            <a:r>
              <a:rPr lang="tr-TR" sz="2400" dirty="0"/>
              <a:t> </a:t>
            </a:r>
            <a:r>
              <a:rPr lang="en-US" sz="2400" dirty="0"/>
              <a:t>Phase</a:t>
            </a:r>
            <a:r>
              <a:rPr lang="tr-TR" sz="2400" dirty="0"/>
              <a:t>   	// İşçi Arılar</a:t>
            </a:r>
          </a:p>
          <a:p>
            <a:pPr marL="0" indent="0">
              <a:buNone/>
            </a:pPr>
            <a:r>
              <a:rPr lang="tr-TR" sz="2400" dirty="0"/>
              <a:t>   </a:t>
            </a:r>
            <a:r>
              <a:rPr lang="en-US" sz="2400" dirty="0"/>
              <a:t>Onlooker</a:t>
            </a:r>
            <a:r>
              <a:rPr lang="tr-TR" sz="2400" dirty="0"/>
              <a:t> </a:t>
            </a:r>
            <a:r>
              <a:rPr lang="en-US" sz="2400" dirty="0"/>
              <a:t>Bees</a:t>
            </a:r>
            <a:r>
              <a:rPr lang="tr-TR" sz="2400" dirty="0"/>
              <a:t> </a:t>
            </a:r>
            <a:r>
              <a:rPr lang="en-US" sz="2400" dirty="0"/>
              <a:t>Phase</a:t>
            </a:r>
            <a:r>
              <a:rPr lang="tr-TR" sz="2400" dirty="0"/>
              <a:t>   	//Gözcü Arılar</a:t>
            </a:r>
          </a:p>
          <a:p>
            <a:pPr marL="0" indent="0">
              <a:buNone/>
            </a:pPr>
            <a:r>
              <a:rPr lang="tr-TR" sz="2400" dirty="0"/>
              <a:t>   </a:t>
            </a:r>
            <a:r>
              <a:rPr lang="en-US" sz="2400" dirty="0"/>
              <a:t>Scout</a:t>
            </a:r>
            <a:r>
              <a:rPr lang="tr-TR" sz="2400" dirty="0"/>
              <a:t> </a:t>
            </a:r>
            <a:r>
              <a:rPr lang="en-US" sz="2400" dirty="0"/>
              <a:t>Bees</a:t>
            </a:r>
            <a:r>
              <a:rPr lang="tr-TR" sz="2400" dirty="0"/>
              <a:t> </a:t>
            </a:r>
            <a:r>
              <a:rPr lang="en-US" sz="2400" dirty="0"/>
              <a:t>Phase</a:t>
            </a:r>
          </a:p>
          <a:p>
            <a:pPr marL="0" indent="0">
              <a:buNone/>
            </a:pPr>
            <a:r>
              <a:rPr lang="tr-TR" sz="2400" dirty="0"/>
              <a:t>UNTIL (</a:t>
            </a:r>
            <a:r>
              <a:rPr lang="en-US" sz="2400" dirty="0"/>
              <a:t>requirements</a:t>
            </a:r>
            <a:r>
              <a:rPr lang="tr-TR" sz="2400" dirty="0"/>
              <a:t> </a:t>
            </a:r>
            <a:r>
              <a:rPr lang="en-US" sz="2400" dirty="0"/>
              <a:t>are</a:t>
            </a:r>
            <a:r>
              <a:rPr lang="tr-TR" sz="2400" dirty="0"/>
              <a:t> met)    // Güneş batana kadar</a:t>
            </a:r>
          </a:p>
          <a:p>
            <a:pPr marL="0" indent="0">
              <a:buNone/>
            </a:pPr>
            <a:endParaRPr lang="tr-TR" dirty="0"/>
          </a:p>
        </p:txBody>
      </p:sp>
    </p:spTree>
    <p:extLst>
      <p:ext uri="{BB962C8B-B14F-4D97-AF65-F5344CB8AC3E}">
        <p14:creationId xmlns:p14="http://schemas.microsoft.com/office/powerpoint/2010/main" val="140618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5EA99C-5F2B-47E1-825C-33F3CA8C724C}"/>
              </a:ext>
            </a:extLst>
          </p:cNvPr>
          <p:cNvSpPr>
            <a:spLocks noGrp="1"/>
          </p:cNvSpPr>
          <p:nvPr>
            <p:ph type="title"/>
          </p:nvPr>
        </p:nvSpPr>
        <p:spPr>
          <a:xfrm>
            <a:off x="886326" y="493461"/>
            <a:ext cx="10515600" cy="1325563"/>
          </a:xfrm>
        </p:spPr>
        <p:txBody>
          <a:bodyPr/>
          <a:lstStyle/>
          <a:p>
            <a:pPr algn="r"/>
            <a:r>
              <a:rPr lang="tr-TR" dirty="0"/>
              <a:t>Arıların Davranışları ve Algoritma Karşılığı</a:t>
            </a:r>
          </a:p>
        </p:txBody>
      </p:sp>
      <p:graphicFrame>
        <p:nvGraphicFramePr>
          <p:cNvPr id="4" name="Tablo 5">
            <a:extLst>
              <a:ext uri="{FF2B5EF4-FFF2-40B4-BE49-F238E27FC236}">
                <a16:creationId xmlns:a16="http://schemas.microsoft.com/office/drawing/2014/main" id="{0B97E146-0D94-4358-838E-040BB7666EA9}"/>
              </a:ext>
            </a:extLst>
          </p:cNvPr>
          <p:cNvGraphicFramePr>
            <a:graphicFrameLocks/>
          </p:cNvGraphicFramePr>
          <p:nvPr>
            <p:extLst>
              <p:ext uri="{D42A27DB-BD31-4B8C-83A1-F6EECF244321}">
                <p14:modId xmlns:p14="http://schemas.microsoft.com/office/powerpoint/2010/main" val="1432720520"/>
              </p:ext>
            </p:extLst>
          </p:nvPr>
        </p:nvGraphicFramePr>
        <p:xfrm>
          <a:off x="501926" y="2005243"/>
          <a:ext cx="11188148" cy="4615260"/>
        </p:xfrm>
        <a:graphic>
          <a:graphicData uri="http://schemas.openxmlformats.org/drawingml/2006/table">
            <a:tbl>
              <a:tblPr firstRow="1" bandRow="1">
                <a:tableStyleId>{616DA210-FB5B-4158-B5E0-FEB733F419BA}</a:tableStyleId>
              </a:tblPr>
              <a:tblGrid>
                <a:gridCol w="5594074">
                  <a:extLst>
                    <a:ext uri="{9D8B030D-6E8A-4147-A177-3AD203B41FA5}">
                      <a16:colId xmlns:a16="http://schemas.microsoft.com/office/drawing/2014/main" val="2019048813"/>
                    </a:ext>
                  </a:extLst>
                </a:gridCol>
                <a:gridCol w="5594074">
                  <a:extLst>
                    <a:ext uri="{9D8B030D-6E8A-4147-A177-3AD203B41FA5}">
                      <a16:colId xmlns:a16="http://schemas.microsoft.com/office/drawing/2014/main" val="2748679248"/>
                    </a:ext>
                  </a:extLst>
                </a:gridCol>
              </a:tblGrid>
              <a:tr h="933243">
                <a:tc>
                  <a:txBody>
                    <a:bodyPr/>
                    <a:lstStyle/>
                    <a:p>
                      <a:r>
                        <a:rPr lang="tr-TR" sz="1800" b="0" i="0" kern="1200" dirty="0">
                          <a:solidFill>
                            <a:schemeClr val="tx1"/>
                          </a:solidFill>
                          <a:effectLst/>
                          <a:latin typeface="+mn-lt"/>
                          <a:ea typeface="+mn-ea"/>
                          <a:cs typeface="+mn-cs"/>
                        </a:rPr>
                        <a:t>1. Kâşif arılar rastgele besin kaynakları bulur.</a:t>
                      </a:r>
                      <a:endParaRPr lang="tr-TR"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0" i="0" kern="1200" dirty="0">
                          <a:solidFill>
                            <a:schemeClr val="tx1"/>
                          </a:solidFill>
                          <a:effectLst/>
                          <a:latin typeface="+mn-lt"/>
                          <a:ea typeface="+mn-ea"/>
                          <a:cs typeface="+mn-cs"/>
                        </a:rPr>
                        <a:t>1. Rastgele çözüm kümeleri oluşturulur. Her çözüm kümesi, parametre sayısı kadar eleman içerir. Oluşturulan çözüm kümelerinin uygunluk değerleri bulunur.</a:t>
                      </a:r>
                      <a:endParaRPr lang="tr-TR"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7306246"/>
                  </a:ext>
                </a:extLst>
              </a:tr>
              <a:tr h="938817">
                <a:tc>
                  <a:txBody>
                    <a:bodyPr/>
                    <a:lstStyle/>
                    <a:p>
                      <a:r>
                        <a:rPr lang="tr-TR" sz="1800" b="0" i="0" kern="1200" dirty="0">
                          <a:solidFill>
                            <a:schemeClr val="tx1"/>
                          </a:solidFill>
                          <a:effectLst/>
                          <a:latin typeface="+mn-lt"/>
                          <a:ea typeface="+mn-ea"/>
                          <a:cs typeface="+mn-cs"/>
                        </a:rPr>
                        <a:t>2. İşçi arılar besin kaynaklarına gider ve besin kaynağını işleyerek kovana dönerler.</a:t>
                      </a:r>
                      <a:endParaRPr lang="tr-TR" sz="1800" dirty="0">
                        <a:latin typeface="+mn-lt"/>
                      </a:endParaRPr>
                    </a:p>
                  </a:txBody>
                  <a:tcPr>
                    <a:lnT w="12700" cap="flat" cmpd="sng" algn="ctr">
                      <a:solidFill>
                        <a:schemeClr val="tx1"/>
                      </a:solidFill>
                      <a:prstDash val="solid"/>
                      <a:round/>
                      <a:headEnd type="none" w="med" len="med"/>
                      <a:tailEnd type="none" w="med" len="med"/>
                    </a:lnT>
                  </a:tcPr>
                </a:tc>
                <a:tc>
                  <a:txBody>
                    <a:bodyPr/>
                    <a:lstStyle/>
                    <a:p>
                      <a:r>
                        <a:rPr lang="tr-TR" sz="1800" b="0" i="0" kern="1200" dirty="0">
                          <a:solidFill>
                            <a:schemeClr val="tx1"/>
                          </a:solidFill>
                          <a:effectLst/>
                          <a:latin typeface="+mn-lt"/>
                          <a:ea typeface="+mn-ea"/>
                          <a:cs typeface="+mn-cs"/>
                        </a:rPr>
                        <a:t>2. Tüm çözüm kümelerine sırayla iyileştirilme formülü uygulanır. Eğer çözüm kümesi iyileştirilmişse yeni çözüm kümesi mevcut ile değiştirilir.</a:t>
                      </a:r>
                      <a:endParaRPr lang="tr-TR" dirty="0">
                        <a:latin typeface="+mn-lt"/>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04736069"/>
                  </a:ext>
                </a:extLst>
              </a:tr>
              <a:tr h="1050408">
                <a:tc>
                  <a:txBody>
                    <a:bodyPr/>
                    <a:lstStyle/>
                    <a:p>
                      <a:r>
                        <a:rPr lang="tr-TR" sz="1800" b="0" i="0" kern="1200" dirty="0">
                          <a:solidFill>
                            <a:schemeClr val="tx1"/>
                          </a:solidFill>
                          <a:effectLst/>
                          <a:latin typeface="+mn-lt"/>
                          <a:ea typeface="+mn-ea"/>
                          <a:cs typeface="+mn-cs"/>
                        </a:rPr>
                        <a:t>3. Gözcü arılar işçi arıların danslarından işçi arıların gelmiş olduğu besin kaynakları hakkında bilgi edinirler ve işlemek üzere besin kaynaklarına giderler.</a:t>
                      </a:r>
                      <a:endParaRPr lang="tr-TR" sz="1800" dirty="0">
                        <a:latin typeface="+mn-lt"/>
                      </a:endParaRPr>
                    </a:p>
                  </a:txBody>
                  <a:tcPr/>
                </a:tc>
                <a:tc>
                  <a:txBody>
                    <a:bodyPr/>
                    <a:lstStyle/>
                    <a:p>
                      <a:r>
                        <a:rPr lang="tr-TR" sz="1800" b="0" i="0" kern="1200" dirty="0">
                          <a:solidFill>
                            <a:schemeClr val="tx1"/>
                          </a:solidFill>
                          <a:effectLst/>
                          <a:latin typeface="+mn-lt"/>
                          <a:ea typeface="+mn-ea"/>
                          <a:cs typeface="+mn-cs"/>
                        </a:rPr>
                        <a:t>3. Çözüm kümelerinin uygunluk değeri yüksek olanların olasılığı yüksek olacak şekilde ayarlanır. Bu olasılığa bağlı rastgele seçilen çözüm kümesine bir önceki aşamadaki gibi iyileştirilme formülü uygulanır.</a:t>
                      </a:r>
                      <a:endParaRPr lang="tr-TR" dirty="0">
                        <a:latin typeface="+mn-lt"/>
                      </a:endParaRPr>
                    </a:p>
                  </a:txBody>
                  <a:tcPr/>
                </a:tc>
                <a:extLst>
                  <a:ext uri="{0D108BD9-81ED-4DB2-BD59-A6C34878D82A}">
                    <a16:rowId xmlns:a16="http://schemas.microsoft.com/office/drawing/2014/main" val="3256998566"/>
                  </a:ext>
                </a:extLst>
              </a:tr>
              <a:tr h="862201">
                <a:tc>
                  <a:txBody>
                    <a:bodyPr/>
                    <a:lstStyle/>
                    <a:p>
                      <a:r>
                        <a:rPr lang="tr-TR" sz="1800" b="0" i="0" kern="1200" dirty="0">
                          <a:solidFill>
                            <a:schemeClr val="tx1"/>
                          </a:solidFill>
                          <a:effectLst/>
                          <a:latin typeface="+mn-lt"/>
                          <a:ea typeface="+mn-ea"/>
                          <a:cs typeface="+mn-cs"/>
                        </a:rPr>
                        <a:t>4. Eğer nektar kaynağı daha fazla besin üretemiyorsa işçi arı kâşif arıya dönüşür ve yeni bir nektar kaynağına yönelir.</a:t>
                      </a:r>
                      <a:endParaRPr lang="tr-TR" sz="1800" dirty="0">
                        <a:latin typeface="+mn-lt"/>
                      </a:endParaRPr>
                    </a:p>
                  </a:txBody>
                  <a:tcPr/>
                </a:tc>
                <a:tc>
                  <a:txBody>
                    <a:bodyPr/>
                    <a:lstStyle/>
                    <a:p>
                      <a:r>
                        <a:rPr lang="tr-TR" dirty="0">
                          <a:latin typeface="+mn-lt"/>
                        </a:rPr>
                        <a:t>4. </a:t>
                      </a:r>
                      <a:r>
                        <a:rPr lang="tr-TR" sz="1800" b="0" i="0" kern="1200" dirty="0">
                          <a:solidFill>
                            <a:schemeClr val="tx1"/>
                          </a:solidFill>
                          <a:effectLst/>
                          <a:latin typeface="+mn-lt"/>
                          <a:ea typeface="+mn-ea"/>
                          <a:cs typeface="+mn-cs"/>
                        </a:rPr>
                        <a:t>Eğer belirlenen limit kadar iyileştirilmeyen çözüm kümesi varsa bu hafızadan silinir ve yerine rastgele bir çözüm kümesi oluşturulur.</a:t>
                      </a:r>
                      <a:endParaRPr lang="tr-TR" dirty="0">
                        <a:latin typeface="+mn-lt"/>
                      </a:endParaRPr>
                    </a:p>
                  </a:txBody>
                  <a:tcPr/>
                </a:tc>
                <a:extLst>
                  <a:ext uri="{0D108BD9-81ED-4DB2-BD59-A6C34878D82A}">
                    <a16:rowId xmlns:a16="http://schemas.microsoft.com/office/drawing/2014/main" val="209910517"/>
                  </a:ext>
                </a:extLst>
              </a:tr>
              <a:tr h="603541">
                <a:tc>
                  <a:txBody>
                    <a:bodyPr/>
                    <a:lstStyle/>
                    <a:p>
                      <a:pPr>
                        <a:spcAft>
                          <a:spcPts val="0"/>
                        </a:spcAft>
                        <a:buFont typeface="+mj-lt"/>
                        <a:buAutoNum type="arabicPeriod" startAt="5"/>
                      </a:pPr>
                      <a:r>
                        <a:rPr lang="tr-TR" sz="1800" dirty="0">
                          <a:effectLst/>
                          <a:latin typeface="+mn-lt"/>
                        </a:rPr>
                        <a:t> Belirlenen tekrar sayısına ulaşıncaya kadar 2. Aşamaya geri dönülür.</a:t>
                      </a:r>
                    </a:p>
                  </a:txBody>
                  <a:tcPr anchor="ctr"/>
                </a:tc>
                <a:tc>
                  <a:txBody>
                    <a:bodyPr/>
                    <a:lstStyle/>
                    <a:p>
                      <a:r>
                        <a:rPr lang="tr-TR" dirty="0">
                          <a:effectLst/>
                          <a:latin typeface="+mn-lt"/>
                        </a:rPr>
                        <a:t>5.</a:t>
                      </a:r>
                      <a:r>
                        <a:rPr lang="tr-TR" sz="1800" b="0" i="0" kern="1200" dirty="0">
                          <a:solidFill>
                            <a:schemeClr val="tx1"/>
                          </a:solidFill>
                          <a:effectLst/>
                          <a:latin typeface="+mn-lt"/>
                          <a:ea typeface="+mn-ea"/>
                          <a:cs typeface="+mn-cs"/>
                        </a:rPr>
                        <a:t> Maksimum </a:t>
                      </a:r>
                      <a:r>
                        <a:rPr lang="en-US" sz="1800" b="0" i="0" kern="1200" noProof="0" dirty="0">
                          <a:solidFill>
                            <a:schemeClr val="tx1"/>
                          </a:solidFill>
                          <a:effectLst/>
                          <a:latin typeface="+mn-lt"/>
                          <a:ea typeface="+mn-ea"/>
                          <a:cs typeface="+mn-cs"/>
                        </a:rPr>
                        <a:t>iterasyona</a:t>
                      </a:r>
                      <a:r>
                        <a:rPr lang="tr-TR" sz="1800" b="0" i="0" kern="1200" dirty="0">
                          <a:solidFill>
                            <a:schemeClr val="tx1"/>
                          </a:solidFill>
                          <a:effectLst/>
                          <a:latin typeface="+mn-lt"/>
                          <a:ea typeface="+mn-ea"/>
                          <a:cs typeface="+mn-cs"/>
                        </a:rPr>
                        <a:t> ulaşıncaya kadar 2. Aşamaya geri dönülür.</a:t>
                      </a:r>
                      <a:endParaRPr lang="tr-TR" dirty="0">
                        <a:effectLst/>
                        <a:latin typeface="+mn-lt"/>
                      </a:endParaRPr>
                    </a:p>
                  </a:txBody>
                  <a:tcPr anchor="ctr"/>
                </a:tc>
                <a:extLst>
                  <a:ext uri="{0D108BD9-81ED-4DB2-BD59-A6C34878D82A}">
                    <a16:rowId xmlns:a16="http://schemas.microsoft.com/office/drawing/2014/main" val="60745414"/>
                  </a:ext>
                </a:extLst>
              </a:tr>
            </a:tbl>
          </a:graphicData>
        </a:graphic>
      </p:graphicFrame>
    </p:spTree>
    <p:extLst>
      <p:ext uri="{BB962C8B-B14F-4D97-AF65-F5344CB8AC3E}">
        <p14:creationId xmlns:p14="http://schemas.microsoft.com/office/powerpoint/2010/main" val="323758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199EF0-F302-44D8-9815-CC18D591A258}"/>
              </a:ext>
            </a:extLst>
          </p:cNvPr>
          <p:cNvSpPr>
            <a:spLocks noGrp="1"/>
          </p:cNvSpPr>
          <p:nvPr>
            <p:ph type="title"/>
          </p:nvPr>
        </p:nvSpPr>
        <p:spPr>
          <a:xfrm>
            <a:off x="838200" y="525545"/>
            <a:ext cx="10515600" cy="1325563"/>
          </a:xfrm>
        </p:spPr>
        <p:txBody>
          <a:bodyPr/>
          <a:lstStyle/>
          <a:p>
            <a:pPr algn="r"/>
            <a:r>
              <a:rPr lang="tr-TR" dirty="0"/>
              <a:t>Algoritmadaki Tanımlar</a:t>
            </a:r>
          </a:p>
        </p:txBody>
      </p:sp>
      <p:sp>
        <p:nvSpPr>
          <p:cNvPr id="3" name="İçerik Yer Tutucusu 2">
            <a:extLst>
              <a:ext uri="{FF2B5EF4-FFF2-40B4-BE49-F238E27FC236}">
                <a16:creationId xmlns:a16="http://schemas.microsoft.com/office/drawing/2014/main" id="{B72C7A75-80CA-40DF-8DC4-6FB0EB0365E8}"/>
              </a:ext>
            </a:extLst>
          </p:cNvPr>
          <p:cNvSpPr>
            <a:spLocks noGrp="1"/>
          </p:cNvSpPr>
          <p:nvPr>
            <p:ph idx="1"/>
          </p:nvPr>
        </p:nvSpPr>
        <p:spPr>
          <a:xfrm>
            <a:off x="577516" y="2029243"/>
            <a:ext cx="11036968" cy="4515936"/>
          </a:xfrm>
        </p:spPr>
        <p:txBody>
          <a:bodyPr>
            <a:normAutofit fontScale="85000" lnSpcReduction="20000"/>
          </a:bodyPr>
          <a:lstStyle/>
          <a:p>
            <a:pPr marL="352425" indent="-352425">
              <a:buSzPct val="145000"/>
              <a:buBlip>
                <a:blip r:embed="rId2"/>
              </a:buBlip>
            </a:pPr>
            <a:r>
              <a:rPr lang="tr-TR" b="1" dirty="0"/>
              <a:t>Problem : </a:t>
            </a:r>
            <a:r>
              <a:rPr lang="tr-TR" dirty="0"/>
              <a:t>Algoritmada çözüm aradığımız problemdir ve genellikle bir matematiksel  formülle belirtilir.</a:t>
            </a:r>
          </a:p>
          <a:p>
            <a:pPr marL="352425" indent="-352425">
              <a:buSzPct val="145000"/>
              <a:buBlip>
                <a:blip r:embed="rId2"/>
              </a:buBlip>
            </a:pPr>
            <a:r>
              <a:rPr lang="tr-TR" b="1" dirty="0"/>
              <a:t>Uygunluk fonksiyonu :</a:t>
            </a:r>
            <a:r>
              <a:rPr lang="tr-TR" dirty="0"/>
              <a:t> Algoritmada çözmek istediğimiz problem için bulduğumuz çözüm kümelerinin iyilik derecesini bulmamıza yarayan formül. Probleme göre formül çözen tarafından belirlenir.</a:t>
            </a:r>
          </a:p>
          <a:p>
            <a:pPr marL="352425" indent="-352425">
              <a:buSzPct val="145000"/>
              <a:buBlip>
                <a:blip r:embed="rId2"/>
              </a:buBlip>
            </a:pPr>
            <a:r>
              <a:rPr lang="tr-TR" b="1" dirty="0"/>
              <a:t>Popülasyon Boyutu:</a:t>
            </a:r>
            <a:r>
              <a:rPr lang="tr-TR" dirty="0"/>
              <a:t> Popülasyondaki işçi ve gözcü arı sayısının toplamıdır.</a:t>
            </a:r>
          </a:p>
          <a:p>
            <a:pPr marL="352425" indent="-352425">
              <a:buSzPct val="145000"/>
              <a:buBlip>
                <a:blip r:embed="rId2"/>
              </a:buBlip>
            </a:pPr>
            <a:r>
              <a:rPr lang="tr-TR" b="1" dirty="0"/>
              <a:t>Parametre Boyutu</a:t>
            </a:r>
            <a:r>
              <a:rPr lang="tr-TR" dirty="0"/>
              <a:t>: Uygunluk fonksiyonumuzda bilinmeyen değişkenlerin sayısını ifade eder.</a:t>
            </a:r>
          </a:p>
          <a:p>
            <a:pPr marL="352425" indent="-352425">
              <a:buSzPct val="145000"/>
              <a:buBlip>
                <a:blip r:embed="rId2"/>
              </a:buBlip>
            </a:pPr>
            <a:r>
              <a:rPr lang="tr-TR" b="1" dirty="0"/>
              <a:t>Parametre Aralığı</a:t>
            </a:r>
            <a:r>
              <a:rPr lang="tr-TR" dirty="0"/>
              <a:t>: Parametrelerin alabileceği maksimum ve minimum değerlerdir. Yine probleme göre çözen tarafından belirlenir. Değer aralıkları ne kadar doğru belirlenirse algoritma o kadar iyi çalışır.</a:t>
            </a:r>
          </a:p>
          <a:p>
            <a:pPr marL="352425" indent="-352425">
              <a:buSzPct val="145000"/>
              <a:buBlip>
                <a:blip r:embed="rId2"/>
              </a:buBlip>
            </a:pPr>
            <a:r>
              <a:rPr lang="tr-TR" b="1" dirty="0"/>
              <a:t>Maksimum İterasyon:</a:t>
            </a:r>
            <a:r>
              <a:rPr lang="tr-TR" dirty="0"/>
              <a:t> Algoritmanın çalışacağı maksimum döngü sayısını belirtir.</a:t>
            </a:r>
          </a:p>
          <a:p>
            <a:pPr marL="352425" indent="-352425">
              <a:buSzPct val="145000"/>
              <a:buBlip>
                <a:blip r:embed="rId2"/>
              </a:buBlip>
            </a:pPr>
            <a:r>
              <a:rPr lang="tr-TR" b="1" dirty="0"/>
              <a:t>Besin Kaynağı Sayısı:</a:t>
            </a:r>
            <a:r>
              <a:rPr lang="tr-TR" dirty="0"/>
              <a:t> Popülasyon boyutunun yarısı kadardır. Algoritmadaki hafızada tutulan toplam çözüm kümesini ifade eder.</a:t>
            </a:r>
          </a:p>
          <a:p>
            <a:pPr>
              <a:buSzPct val="145000"/>
            </a:pPr>
            <a:endParaRPr lang="tr-TR" dirty="0"/>
          </a:p>
        </p:txBody>
      </p:sp>
    </p:spTree>
    <p:extLst>
      <p:ext uri="{BB962C8B-B14F-4D97-AF65-F5344CB8AC3E}">
        <p14:creationId xmlns:p14="http://schemas.microsoft.com/office/powerpoint/2010/main" val="139019468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1421</Words>
  <Application>Microsoft Office PowerPoint</Application>
  <PresentationFormat>Geniş ekran</PresentationFormat>
  <Paragraphs>100</Paragraphs>
  <Slides>17</Slides>
  <Notes>0</Notes>
  <HiddenSlides>0</HiddenSlides>
  <MMClips>1</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Biome Light</vt:lpstr>
      <vt:lpstr>Calibri</vt:lpstr>
      <vt:lpstr>Calibri Light</vt:lpstr>
      <vt:lpstr>Office Teması</vt:lpstr>
      <vt:lpstr>Yapay Arı Kolonisi Algoritması (Artificial Bee Colony Algorithm)</vt:lpstr>
      <vt:lpstr>Yapay Arı Kolonisi algoritması</vt:lpstr>
      <vt:lpstr>Arıların Yem Bulma Davranışları</vt:lpstr>
      <vt:lpstr>PowerPoint Sunusu</vt:lpstr>
      <vt:lpstr>Waggle Dance</vt:lpstr>
      <vt:lpstr>PowerPoint Sunusu</vt:lpstr>
      <vt:lpstr>ABC Algoritmasının Adımları</vt:lpstr>
      <vt:lpstr>Arıların Davranışları ve Algoritma Karşılığı</vt:lpstr>
      <vt:lpstr>Algoritmadaki Tanımlar</vt:lpstr>
      <vt:lpstr>PowerPoint Sunusu</vt:lpstr>
      <vt:lpstr>PowerPoint Sunusu</vt:lpstr>
      <vt:lpstr>PowerPoint Sunusu</vt:lpstr>
      <vt:lpstr>Eğer çözüm kümesinde yeni bulunan parametre değerlerinin belirlediğiniz minimum ve maksimum değerleri arasında çıkmasını istiyorsanız aşağıdaki formülü uygulamalısınız.</vt:lpstr>
      <vt:lpstr>3-) Gözcü arıların besin kaynaklarına gitmesi : Uygunluk değerine göre çözüm kümelerinin seçim şansı oluşturulur. Örnek olarak Rulet Seçim Yöntemi, Turnuva Seçim Yöntemi gibi seçim yöntemleri kullanılabilir. Rulet seçim yöntemini inceleyelim.</vt:lpstr>
      <vt:lpstr>PowerPoint Sunusu</vt:lpstr>
      <vt:lpstr>Uygulama Alanları</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Arı Kolonisi Algoritması (Artificial Bee Colony Algorithm)</dc:title>
  <dc:creator>Hilal Yıldız</dc:creator>
  <cp:lastModifiedBy>Şeyma Tüfekçi</cp:lastModifiedBy>
  <cp:revision>39</cp:revision>
  <dcterms:created xsi:type="dcterms:W3CDTF">2020-03-31T08:22:20Z</dcterms:created>
  <dcterms:modified xsi:type="dcterms:W3CDTF">2020-04-26T18:38:46Z</dcterms:modified>
</cp:coreProperties>
</file>