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6" d="100"/>
          <a:sy n="86" d="100"/>
        </p:scale>
        <p:origin x="5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E7301F-7FB9-4ED8-8072-5DD9ABC276BA}"/>
              </a:ext>
            </a:extLst>
          </p:cNvPr>
          <p:cNvSpPr>
            <a:spLocks noGrp="1"/>
          </p:cNvSpPr>
          <p:nvPr>
            <p:ph type="ctrTitle"/>
          </p:nvPr>
        </p:nvSpPr>
        <p:spPr>
          <a:xfrm>
            <a:off x="1915128" y="1278294"/>
            <a:ext cx="8361229" cy="2608386"/>
          </a:xfrm>
        </p:spPr>
        <p:txBody>
          <a:bodyPr/>
          <a:lstStyle/>
          <a:p>
            <a:r>
              <a:rPr lang="tr-TR" sz="4400" dirty="0"/>
              <a:t>YER ÇEKİMSEL ARAMA ALGORİTMASI</a:t>
            </a:r>
            <a:br>
              <a:rPr lang="tr-TR" sz="4400" dirty="0"/>
            </a:br>
            <a:r>
              <a:rPr lang="tr-TR" sz="4400"/>
              <a:t>(GravItatIonal search algorIthm</a:t>
            </a:r>
            <a:r>
              <a:rPr lang="tr-TR" sz="4400" dirty="0"/>
              <a:t>)</a:t>
            </a:r>
          </a:p>
        </p:txBody>
      </p:sp>
      <p:sp>
        <p:nvSpPr>
          <p:cNvPr id="3" name="Alt Başlık 2">
            <a:extLst>
              <a:ext uri="{FF2B5EF4-FFF2-40B4-BE49-F238E27FC236}">
                <a16:creationId xmlns:a16="http://schemas.microsoft.com/office/drawing/2014/main" id="{F3DCB83A-FB26-4771-B7D0-EC80817F6188}"/>
              </a:ext>
            </a:extLst>
          </p:cNvPr>
          <p:cNvSpPr>
            <a:spLocks noGrp="1"/>
          </p:cNvSpPr>
          <p:nvPr>
            <p:ph type="subTitle" idx="1"/>
          </p:nvPr>
        </p:nvSpPr>
        <p:spPr/>
        <p:txBody>
          <a:bodyPr>
            <a:normAutofit fontScale="92500" lnSpcReduction="10000"/>
          </a:bodyPr>
          <a:lstStyle/>
          <a:p>
            <a:r>
              <a:rPr lang="tr-TR" dirty="0"/>
              <a:t>G171210061 ANIL ARSLAN</a:t>
            </a:r>
          </a:p>
          <a:p>
            <a:r>
              <a:rPr lang="tr-TR" dirty="0"/>
              <a:t>G171210067 İLHAN ORDUKAYA</a:t>
            </a:r>
          </a:p>
          <a:p>
            <a:r>
              <a:rPr lang="tr-TR" dirty="0"/>
              <a:t>G171210097 MUHAMMET TARIK ÇEPİ</a:t>
            </a:r>
          </a:p>
        </p:txBody>
      </p:sp>
    </p:spTree>
    <p:extLst>
      <p:ext uri="{BB962C8B-B14F-4D97-AF65-F5344CB8AC3E}">
        <p14:creationId xmlns:p14="http://schemas.microsoft.com/office/powerpoint/2010/main" val="225739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57710993-5DFD-493B-911D-1DE4E41E177B}"/>
              </a:ext>
            </a:extLst>
          </p:cNvPr>
          <p:cNvSpPr>
            <a:spLocks noGrp="1"/>
          </p:cNvSpPr>
          <p:nvPr>
            <p:ph idx="1"/>
          </p:nvPr>
        </p:nvSpPr>
        <p:spPr>
          <a:xfrm>
            <a:off x="1390649" y="1314450"/>
            <a:ext cx="6176776" cy="4778440"/>
          </a:xfrm>
        </p:spPr>
        <p:txBody>
          <a:bodyPr>
            <a:noAutofit/>
          </a:bodyPr>
          <a:lstStyle/>
          <a:p>
            <a:r>
              <a:rPr lang="tr-TR" dirty="0">
                <a:latin typeface="Arial" panose="020B0604020202020204" pitchFamily="34" charset="0"/>
                <a:cs typeface="Arial" panose="020B0604020202020204" pitchFamily="34" charset="0"/>
              </a:rPr>
              <a:t>Popülasyon tabanlı sezgisel algoritmalarda iki ortak görüş vardır: keşif(exploration) ve işletme(exploitation). Keşif arama uzayını geliştirmeye, işletme ise iyi bir çözümde en optimum değeri bulmaya denir.</a:t>
            </a:r>
          </a:p>
          <a:p>
            <a:r>
              <a:rPr lang="tr-TR" dirty="0">
                <a:latin typeface="Arial" panose="020B0604020202020204" pitchFamily="34" charset="0"/>
                <a:cs typeface="Arial" panose="020B0604020202020204" pitchFamily="34" charset="0"/>
              </a:rPr>
              <a:t>Farklı bir bakış açısı ile bakarsak, popülasyon tabanlı arama algoritmalarının üyeleri her iterasyonda keşif ve işletmeyi gerçekleyebilmek için 3 adım atmalı: Kendini uyarlama(self-</a:t>
            </a:r>
            <a:r>
              <a:rPr lang="tr-TR" dirty="0" err="1">
                <a:latin typeface="Arial" panose="020B0604020202020204" pitchFamily="34" charset="0"/>
                <a:cs typeface="Arial" panose="020B0604020202020204" pitchFamily="34" charset="0"/>
              </a:rPr>
              <a:t>adaptation</a:t>
            </a:r>
            <a:r>
              <a:rPr lang="tr-TR" dirty="0">
                <a:latin typeface="Arial" panose="020B0604020202020204" pitchFamily="34" charset="0"/>
                <a:cs typeface="Arial" panose="020B0604020202020204" pitchFamily="34" charset="0"/>
              </a:rPr>
              <a:t>), İşbirliği(Cooperation) ve rekabet. Kendini uyarlamada her üye(temsilci) kendi performansını yükseltir. İşbirliği adımında üyeler işbirliği yaparak birbirleri ile bilgi paylaşımı yapar ve son olarak rekabet adımında üyeler yaşamak için rekabet eder. Bu konsept algoritmayı global optimuma götürmeyi amaçlar.</a:t>
            </a:r>
          </a:p>
        </p:txBody>
      </p:sp>
      <p:pic>
        <p:nvPicPr>
          <p:cNvPr id="3074" name="Picture 2" descr="3 Dakikada Bilim: Antik Çağdan Günümüze Algoritma - Tarihçe ve ...">
            <a:extLst>
              <a:ext uri="{FF2B5EF4-FFF2-40B4-BE49-F238E27FC236}">
                <a16:creationId xmlns:a16="http://schemas.microsoft.com/office/drawing/2014/main" id="{641E10FC-F163-4B8C-A88C-031AA974E0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24" r="2830" b="2"/>
          <a:stretch/>
        </p:blipFill>
        <p:spPr bwMode="auto">
          <a:xfrm>
            <a:off x="8061437" y="1990725"/>
            <a:ext cx="321149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85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0A58CA-5F6F-4447-8D05-63D46177B90A}"/>
              </a:ext>
            </a:extLst>
          </p:cNvPr>
          <p:cNvSpPr>
            <a:spLocks noGrp="1"/>
          </p:cNvSpPr>
          <p:nvPr>
            <p:ph type="title"/>
          </p:nvPr>
        </p:nvSpPr>
        <p:spPr>
          <a:xfrm>
            <a:off x="1371600" y="685800"/>
            <a:ext cx="9601200" cy="639147"/>
          </a:xfrm>
        </p:spPr>
        <p:txBody>
          <a:bodyPr>
            <a:normAutofit fontScale="90000"/>
          </a:bodyPr>
          <a:lstStyle/>
          <a:p>
            <a:r>
              <a:rPr lang="tr-TR" b="1" dirty="0">
                <a:solidFill>
                  <a:srgbClr val="002060"/>
                </a:solidFill>
              </a:rPr>
              <a:t>YER ÇEKİMSEL ARAMA ALGORİTMASI</a:t>
            </a:r>
          </a:p>
        </p:txBody>
      </p:sp>
      <p:sp>
        <p:nvSpPr>
          <p:cNvPr id="3" name="İçerik Yer Tutucusu 2">
            <a:extLst>
              <a:ext uri="{FF2B5EF4-FFF2-40B4-BE49-F238E27FC236}">
                <a16:creationId xmlns:a16="http://schemas.microsoft.com/office/drawing/2014/main" id="{675E39FC-DA5F-4E7B-B375-9253F0C46546}"/>
              </a:ext>
            </a:extLst>
          </p:cNvPr>
          <p:cNvSpPr>
            <a:spLocks noGrp="1"/>
          </p:cNvSpPr>
          <p:nvPr>
            <p:ph idx="1"/>
          </p:nvPr>
        </p:nvSpPr>
        <p:spPr>
          <a:xfrm>
            <a:off x="1371600" y="1810139"/>
            <a:ext cx="9601200" cy="4057261"/>
          </a:xfrm>
        </p:spPr>
        <p:txBody>
          <a:bodyPr>
            <a:normAutofit lnSpcReduction="10000"/>
          </a:bodyPr>
          <a:lstStyle/>
          <a:p>
            <a:r>
              <a:rPr lang="tr-TR" sz="2800" dirty="0">
                <a:latin typeface="Arial" panose="020B0604020202020204" pitchFamily="34" charset="0"/>
                <a:cs typeface="Arial" panose="020B0604020202020204" pitchFamily="34" charset="0"/>
              </a:rPr>
              <a:t>YAA popülasyonundaki çözümlere temsilci(agent) denir. Bu algoritmada temsilciler birer nesne olarak düşünülmüştür ve onların performansı kütlelerine bağlı olarak ölçülür. Bütün bu objeler birbirlerine  yer çekim gücü ile etki ederler ve bu da bütün objelerin ağır kütleli objelere doğru toplu(global) hareket etmelerine neden olur.</a:t>
            </a:r>
          </a:p>
          <a:p>
            <a:r>
              <a:rPr lang="tr-TR" sz="2800" dirty="0">
                <a:latin typeface="Arial" panose="020B0604020202020204" pitchFamily="34" charset="0"/>
                <a:cs typeface="Arial" panose="020B0604020202020204" pitchFamily="34" charset="0"/>
              </a:rPr>
              <a:t>Ağır kütleler  hafiflere göre daha yavaş hareket ederler. Bu algoritmanın işletme(expliotation) adımını garanti eder.</a:t>
            </a:r>
          </a:p>
          <a:p>
            <a:endParaRPr lang="tr-TR" dirty="0"/>
          </a:p>
        </p:txBody>
      </p:sp>
    </p:spTree>
    <p:extLst>
      <p:ext uri="{BB962C8B-B14F-4D97-AF65-F5344CB8AC3E}">
        <p14:creationId xmlns:p14="http://schemas.microsoft.com/office/powerpoint/2010/main" val="352085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25EAD-E7D7-4F66-8B27-07E056C0E8D6}"/>
              </a:ext>
            </a:extLst>
          </p:cNvPr>
          <p:cNvSpPr>
            <a:spLocks noGrp="1"/>
          </p:cNvSpPr>
          <p:nvPr>
            <p:ph type="title"/>
          </p:nvPr>
        </p:nvSpPr>
        <p:spPr>
          <a:xfrm>
            <a:off x="1371600" y="522514"/>
            <a:ext cx="9601200" cy="1082351"/>
          </a:xfrm>
        </p:spPr>
        <p:txBody>
          <a:bodyPr>
            <a:normAutofit fontScale="90000"/>
          </a:bodyPr>
          <a:lstStyle/>
          <a:p>
            <a:r>
              <a:rPr lang="tr-TR" dirty="0"/>
              <a:t>YAA her kütle(temsilci) 4 belirli özelliğe sahiptir;</a:t>
            </a:r>
          </a:p>
        </p:txBody>
      </p:sp>
      <p:sp>
        <p:nvSpPr>
          <p:cNvPr id="3" name="İçerik Yer Tutucusu 2">
            <a:extLst>
              <a:ext uri="{FF2B5EF4-FFF2-40B4-BE49-F238E27FC236}">
                <a16:creationId xmlns:a16="http://schemas.microsoft.com/office/drawing/2014/main" id="{1DE94BFF-19D8-4456-9D6A-20A7559C348B}"/>
              </a:ext>
            </a:extLst>
          </p:cNvPr>
          <p:cNvSpPr>
            <a:spLocks noGrp="1"/>
          </p:cNvSpPr>
          <p:nvPr>
            <p:ph idx="1"/>
          </p:nvPr>
        </p:nvSpPr>
        <p:spPr>
          <a:xfrm>
            <a:off x="1371601" y="1931437"/>
            <a:ext cx="4991878" cy="3935963"/>
          </a:xfrm>
        </p:spPr>
        <p:txBody>
          <a:bodyPr>
            <a:normAutofit lnSpcReduction="10000"/>
          </a:bodyPr>
          <a:lstStyle/>
          <a:p>
            <a:r>
              <a:rPr lang="tr-TR" sz="3600" dirty="0">
                <a:latin typeface="Arial" panose="020B0604020202020204" pitchFamily="34" charset="0"/>
                <a:cs typeface="Arial" panose="020B0604020202020204" pitchFamily="34" charset="0"/>
              </a:rPr>
              <a:t>KONUM</a:t>
            </a:r>
          </a:p>
          <a:p>
            <a:r>
              <a:rPr lang="tr-TR" sz="3600" dirty="0">
                <a:latin typeface="Arial" panose="020B0604020202020204" pitchFamily="34" charset="0"/>
                <a:cs typeface="Arial" panose="020B0604020202020204" pitchFamily="34" charset="0"/>
              </a:rPr>
              <a:t>EYLEMSİZLİK KÜTLESİ</a:t>
            </a:r>
          </a:p>
          <a:p>
            <a:r>
              <a:rPr lang="tr-TR" sz="3600" dirty="0">
                <a:latin typeface="Arial" panose="020B0604020202020204" pitchFamily="34" charset="0"/>
                <a:cs typeface="Arial" panose="020B0604020202020204" pitchFamily="34" charset="0"/>
              </a:rPr>
              <a:t>AKTİF YER ÇEKİMSEL KÜTLE</a:t>
            </a:r>
          </a:p>
          <a:p>
            <a:r>
              <a:rPr lang="tr-TR" sz="3600" dirty="0">
                <a:latin typeface="Arial" panose="020B0604020202020204" pitchFamily="34" charset="0"/>
                <a:cs typeface="Arial" panose="020B0604020202020204" pitchFamily="34" charset="0"/>
              </a:rPr>
              <a:t>PASİF YER ÇEKİMSEL KÜTLE</a:t>
            </a:r>
          </a:p>
          <a:p>
            <a:pPr marL="0" indent="0">
              <a:buNone/>
            </a:pPr>
            <a:endParaRPr lang="tr-TR" sz="3600" dirty="0">
              <a:latin typeface="Arial" panose="020B0604020202020204" pitchFamily="34" charset="0"/>
              <a:cs typeface="Arial" panose="020B0604020202020204" pitchFamily="34" charset="0"/>
            </a:endParaRPr>
          </a:p>
          <a:p>
            <a:endParaRPr lang="tr-TR" dirty="0"/>
          </a:p>
        </p:txBody>
      </p:sp>
      <p:sp>
        <p:nvSpPr>
          <p:cNvPr id="5" name="Dikdörtgen 4">
            <a:extLst>
              <a:ext uri="{FF2B5EF4-FFF2-40B4-BE49-F238E27FC236}">
                <a16:creationId xmlns:a16="http://schemas.microsoft.com/office/drawing/2014/main" id="{CEA47D14-1080-4152-A753-F0D0C635BA77}"/>
              </a:ext>
            </a:extLst>
          </p:cNvPr>
          <p:cNvSpPr/>
          <p:nvPr/>
        </p:nvSpPr>
        <p:spPr>
          <a:xfrm>
            <a:off x="6363479" y="1670180"/>
            <a:ext cx="5262464" cy="4513095"/>
          </a:xfrm>
          <a:prstGeom prst="rect">
            <a:avLst/>
          </a:prstGeom>
        </p:spPr>
        <p:txBody>
          <a:bodyPr wrap="square">
            <a:spAutoFit/>
          </a:bodyPr>
          <a:lstStyle/>
          <a:p>
            <a:pPr>
              <a:lnSpc>
                <a:spcPct val="107000"/>
              </a:lnSpc>
              <a:spcAft>
                <a:spcPts val="800"/>
              </a:spcAft>
            </a:pPr>
            <a:r>
              <a:rPr lang="tr-TR" sz="2400" dirty="0">
                <a:latin typeface="Arial" panose="020B0604020202020204" pitchFamily="34" charset="0"/>
                <a:ea typeface="Calibri" panose="020F0502020204030204" pitchFamily="34" charset="0"/>
                <a:cs typeface="Arial" panose="020B0604020202020204" pitchFamily="34" charset="0"/>
              </a:rPr>
              <a:t>Her kütle bir çözümü sunar ve algoritma yer çekimsel ve eylemsizlik kütlelerinin uygun biçimde ayarlanması ile yönlendirilmiş olur. Belli bir süre sonra kütlelerin en ağır kütle tarafından etkileneceğini beklenir. Bu kütle arama uzayındaki optimum çözümü sunacaktır.</a:t>
            </a:r>
            <a:r>
              <a:rPr lang="tr-TR" dirty="0"/>
              <a:t> </a:t>
            </a:r>
            <a:r>
              <a:rPr lang="tr-TR" sz="2400" dirty="0">
                <a:latin typeface="Arial" panose="020B0604020202020204" pitchFamily="34" charset="0"/>
                <a:cs typeface="Arial" panose="020B0604020202020204" pitchFamily="34" charset="0"/>
              </a:rPr>
              <a:t>Daha kesin bir ifadeyle kütleler şu kurallara itaat etmeli:</a:t>
            </a:r>
          </a:p>
          <a:p>
            <a:pPr>
              <a:lnSpc>
                <a:spcPct val="107000"/>
              </a:lnSpc>
              <a:spcAft>
                <a:spcPts val="800"/>
              </a:spcAft>
            </a:pPr>
            <a:endParaRPr lang="tr-TR"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081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740C56-C252-4F24-AB5A-3C939FF0FCDD}"/>
              </a:ext>
            </a:extLst>
          </p:cNvPr>
          <p:cNvSpPr>
            <a:spLocks noGrp="1"/>
          </p:cNvSpPr>
          <p:nvPr>
            <p:ph idx="1"/>
          </p:nvPr>
        </p:nvSpPr>
        <p:spPr>
          <a:xfrm>
            <a:off x="1371600" y="597159"/>
            <a:ext cx="9601200" cy="5270241"/>
          </a:xfrm>
        </p:spPr>
        <p:txBody>
          <a:bodyPr/>
          <a:lstStyle/>
          <a:p>
            <a:r>
              <a:rPr lang="tr-TR" b="1" dirty="0">
                <a:latin typeface="Arial" panose="020B0604020202020204" pitchFamily="34" charset="0"/>
                <a:cs typeface="Arial" panose="020B0604020202020204" pitchFamily="34" charset="0"/>
              </a:rPr>
              <a:t>Yer çekimi kanunu </a:t>
            </a:r>
            <a:r>
              <a:rPr lang="tr-TR" b="1" dirty="0"/>
              <a:t>:</a:t>
            </a:r>
            <a:r>
              <a:rPr lang="tr-TR" dirty="0">
                <a:latin typeface="Arial" panose="020B0604020202020204" pitchFamily="34" charset="0"/>
                <a:cs typeface="Arial" panose="020B0604020202020204" pitchFamily="34" charset="0"/>
              </a:rPr>
              <a:t>Her bir noktasal kütle diğer noktasal kütleyi, ikisini birleştiren bir çizgi doğrultusundaki bir kuvvet ile çeker. Bu kuvvet bu iki kütlenin çarpımıyla doğru orantılı, aralarındaki mesafe ile ters orantılıdır, R. Burada R^2 yerine R aldık çünkü deney sonuçlarında R daha iyi sonuç verdi</a:t>
            </a:r>
            <a:r>
              <a:rPr lang="tr-TR" dirty="0"/>
              <a:t>.</a:t>
            </a:r>
          </a:p>
          <a:p>
            <a:r>
              <a:rPr lang="tr-TR" b="1" dirty="0">
                <a:latin typeface="Arial" panose="020B0604020202020204" pitchFamily="34" charset="0"/>
                <a:cs typeface="Arial" panose="020B0604020202020204" pitchFamily="34" charset="0"/>
              </a:rPr>
              <a:t>Hareket kanunu: </a:t>
            </a:r>
            <a:r>
              <a:rPr lang="tr-TR" dirty="0">
                <a:latin typeface="Arial" panose="020B0604020202020204" pitchFamily="34" charset="0"/>
                <a:cs typeface="Arial" panose="020B0604020202020204" pitchFamily="34" charset="0"/>
              </a:rPr>
              <a:t>Bir kütlenin mevcut hızı, onun önceki hızı ile hız değişim inin toplamına eşittir. Bir kütlenin hız değişimi veya ivmesi ise sisteme uygulanan kuvvetin eylemsizlik kütlesine bölümüne eşittir.</a:t>
            </a:r>
          </a:p>
          <a:p>
            <a:r>
              <a:rPr lang="tr-TR" dirty="0">
                <a:latin typeface="Arial" panose="020B0604020202020204" pitchFamily="34" charset="0"/>
                <a:cs typeface="Arial" panose="020B0604020202020204" pitchFamily="34" charset="0"/>
              </a:rPr>
              <a:t>Şimdi, N tane temsilcisi(kütle) olan bir sistem düşünelim. </a:t>
            </a:r>
            <a:r>
              <a:rPr lang="tr-TR" dirty="0" err="1">
                <a:latin typeface="Arial" panose="020B0604020202020204" pitchFamily="34" charset="0"/>
                <a:cs typeface="Arial" panose="020B0604020202020204" pitchFamily="34" charset="0"/>
              </a:rPr>
              <a:t>İ.yinci</a:t>
            </a:r>
            <a:r>
              <a:rPr lang="tr-TR" dirty="0">
                <a:latin typeface="Arial" panose="020B0604020202020204" pitchFamily="34" charset="0"/>
                <a:cs typeface="Arial" panose="020B0604020202020204" pitchFamily="34" charset="0"/>
              </a:rPr>
              <a:t> temsilcinin konumunu şöyle ifade ederiz:</a:t>
            </a:r>
          </a:p>
          <a:p>
            <a:endParaRPr lang="tr-TR" b="1" dirty="0">
              <a:latin typeface="Arial" panose="020B0604020202020204" pitchFamily="34" charset="0"/>
              <a:cs typeface="Arial" panose="020B0604020202020204" pitchFamily="34" charset="0"/>
            </a:endParaRPr>
          </a:p>
          <a:p>
            <a:endParaRPr lang="tr-TR" b="1" dirty="0">
              <a:latin typeface="Arial" panose="020B0604020202020204" pitchFamily="34" charset="0"/>
              <a:cs typeface="Arial" panose="020B0604020202020204" pitchFamily="34" charset="0"/>
            </a:endParaRPr>
          </a:p>
        </p:txBody>
      </p:sp>
      <p:pic>
        <p:nvPicPr>
          <p:cNvPr id="11" name="Grafik 1">
            <a:extLst>
              <a:ext uri="{FF2B5EF4-FFF2-40B4-BE49-F238E27FC236}">
                <a16:creationId xmlns:a16="http://schemas.microsoft.com/office/drawing/2014/main" id="{0CEB6B43-3F68-4B98-8CA7-94D523FF3A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759" y="4133461"/>
            <a:ext cx="7184572" cy="606489"/>
          </a:xfrm>
          <a:prstGeom prst="rect">
            <a:avLst/>
          </a:prstGeom>
          <a:noFill/>
          <a:ln>
            <a:noFill/>
          </a:ln>
        </p:spPr>
      </p:pic>
      <p:pic>
        <p:nvPicPr>
          <p:cNvPr id="2056" name="Grafik 2">
            <a:extLst>
              <a:ext uri="{FF2B5EF4-FFF2-40B4-BE49-F238E27FC236}">
                <a16:creationId xmlns:a16="http://schemas.microsoft.com/office/drawing/2014/main" id="{B96F88FA-0BFE-4ABC-A635-E741D3BA9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677" y="5086187"/>
            <a:ext cx="110711"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76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FF4301-713B-4604-8F9B-C780C30E6E3E}"/>
              </a:ext>
            </a:extLst>
          </p:cNvPr>
          <p:cNvSpPr>
            <a:spLocks noGrp="1"/>
          </p:cNvSpPr>
          <p:nvPr>
            <p:ph idx="1"/>
          </p:nvPr>
        </p:nvSpPr>
        <p:spPr>
          <a:xfrm>
            <a:off x="1315616" y="354563"/>
            <a:ext cx="9657184" cy="5971592"/>
          </a:xfrm>
        </p:spPr>
        <p:txBody>
          <a:bodyPr/>
          <a:lstStyle/>
          <a:p>
            <a:r>
              <a:rPr lang="tr-TR" dirty="0">
                <a:latin typeface="Arial" panose="020B0604020202020204" pitchFamily="34" charset="0"/>
                <a:cs typeface="Arial" panose="020B0604020202020204" pitchFamily="34" charset="0"/>
              </a:rPr>
              <a:t>Spesifik bir t zamanında, kütle j den kütle i ye uygulanan kuvveti şu şekilde ifade ederiz:</a:t>
            </a: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E bir küçük sabit, ve Rij(t) i ve j temsilcileri arasındaki Öklid uzaklığıdır</a:t>
            </a:r>
            <a:r>
              <a:rPr lang="tr-TR" dirty="0"/>
              <a:t>.</a:t>
            </a:r>
          </a:p>
          <a:p>
            <a:endParaRPr lang="tr-TR" dirty="0"/>
          </a:p>
          <a:p>
            <a:endParaRPr lang="tr-TR" dirty="0"/>
          </a:p>
          <a:p>
            <a:r>
              <a:rPr lang="tr-TR" dirty="0">
                <a:latin typeface="Arial" panose="020B0604020202020204" pitchFamily="34" charset="0"/>
                <a:cs typeface="Arial" panose="020B0604020202020204" pitchFamily="34" charset="0"/>
              </a:rPr>
              <a:t>Algoritmamıza skolastik(rastlantısal) bir karakteristik verebilmek için, temsilci i ye bir d boyutunun uyguladığı kuvvet, diğer temsilcilere uygulanan kuvvetin d yinci bileşenlerin rastlantısal bir değerle çarpımın toplamıdır. :</a:t>
            </a:r>
          </a:p>
          <a:p>
            <a:pPr marL="3730752" lvl="8" indent="0">
              <a:buNone/>
            </a:pPr>
            <a:r>
              <a:rPr lang="tr-TR" dirty="0">
                <a:latin typeface="Arial" panose="020B0604020202020204" pitchFamily="34" charset="0"/>
                <a:cs typeface="Arial" panose="020B0604020202020204" pitchFamily="34" charset="0"/>
              </a:rPr>
              <a:t>		</a:t>
            </a:r>
          </a:p>
          <a:p>
            <a:pPr marL="3730752" lvl="8" indent="0">
              <a:buNone/>
            </a:pPr>
            <a:r>
              <a:rPr lang="tr-TR"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Burada randj 0-1 aralığında bir rastgele bir değerdir</a:t>
            </a:r>
            <a:r>
              <a:rPr lang="tr-TR" dirty="0"/>
              <a:t>.</a:t>
            </a:r>
            <a:r>
              <a:rPr lang="tr-TR" dirty="0">
                <a:latin typeface="Arial" panose="020B0604020202020204" pitchFamily="34" charset="0"/>
                <a:cs typeface="Arial" panose="020B0604020202020204" pitchFamily="34" charset="0"/>
              </a:rPr>
              <a:t>                               </a:t>
            </a:r>
          </a:p>
          <a:p>
            <a:endParaRPr lang="tr-TR" dirty="0">
              <a:latin typeface="Arial" panose="020B0604020202020204" pitchFamily="34" charset="0"/>
              <a:cs typeface="Arial" panose="020B0604020202020204" pitchFamily="34" charset="0"/>
            </a:endParaRPr>
          </a:p>
          <a:p>
            <a:endParaRPr lang="tr-TR" dirty="0"/>
          </a:p>
          <a:p>
            <a:endParaRPr lang="tr-TR" dirty="0"/>
          </a:p>
          <a:p>
            <a:endParaRPr lang="tr-TR" dirty="0"/>
          </a:p>
          <a:p>
            <a:pPr marL="0" indent="0">
              <a:buNone/>
            </a:pPr>
            <a:endParaRPr lang="tr-TR" dirty="0"/>
          </a:p>
          <a:p>
            <a:endParaRPr lang="tr-TR" dirty="0"/>
          </a:p>
          <a:p>
            <a:pPr marL="0" indent="0">
              <a:buNone/>
            </a:pPr>
            <a:endParaRPr lang="tr-TR" dirty="0"/>
          </a:p>
          <a:p>
            <a:endParaRPr lang="tr-TR" dirty="0"/>
          </a:p>
          <a:p>
            <a:endParaRPr lang="tr-TR" dirty="0"/>
          </a:p>
          <a:p>
            <a:endParaRPr lang="tr-TR" dirty="0"/>
          </a:p>
          <a:p>
            <a:endParaRPr lang="tr-TR" dirty="0">
              <a:latin typeface="Arial" panose="020B0604020202020204" pitchFamily="34" charset="0"/>
              <a:cs typeface="Arial" panose="020B0604020202020204" pitchFamily="34" charset="0"/>
            </a:endParaRPr>
          </a:p>
        </p:txBody>
      </p:sp>
      <p:pic>
        <p:nvPicPr>
          <p:cNvPr id="15" name="Grafik 3">
            <a:extLst>
              <a:ext uri="{FF2B5EF4-FFF2-40B4-BE49-F238E27FC236}">
                <a16:creationId xmlns:a16="http://schemas.microsoft.com/office/drawing/2014/main" id="{0BBDEF00-824A-4E80-9E50-55B85AEC4D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38335"/>
            <a:ext cx="8305800" cy="774441"/>
          </a:xfrm>
          <a:prstGeom prst="rect">
            <a:avLst/>
          </a:prstGeom>
          <a:noFill/>
          <a:ln>
            <a:noFill/>
          </a:ln>
        </p:spPr>
      </p:pic>
      <p:pic>
        <p:nvPicPr>
          <p:cNvPr id="16" name="Grafik 4">
            <a:extLst>
              <a:ext uri="{FF2B5EF4-FFF2-40B4-BE49-F238E27FC236}">
                <a16:creationId xmlns:a16="http://schemas.microsoft.com/office/drawing/2014/main" id="{486B8BB2-CC6D-428B-A74F-D2265D6B7A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05125" y="2939143"/>
            <a:ext cx="5724525" cy="489857"/>
          </a:xfrm>
          <a:prstGeom prst="rect">
            <a:avLst/>
          </a:prstGeom>
          <a:noFill/>
          <a:ln>
            <a:noFill/>
          </a:ln>
        </p:spPr>
      </p:pic>
      <p:pic>
        <p:nvPicPr>
          <p:cNvPr id="17" name="Grafik 5">
            <a:extLst>
              <a:ext uri="{FF2B5EF4-FFF2-40B4-BE49-F238E27FC236}">
                <a16:creationId xmlns:a16="http://schemas.microsoft.com/office/drawing/2014/main" id="{D51BB8BF-1EE6-4762-87C1-DA815B7948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47850" y="4866860"/>
            <a:ext cx="4640580" cy="815340"/>
          </a:xfrm>
          <a:prstGeom prst="rect">
            <a:avLst/>
          </a:prstGeom>
          <a:noFill/>
          <a:ln>
            <a:noFill/>
          </a:ln>
        </p:spPr>
      </p:pic>
    </p:spTree>
    <p:extLst>
      <p:ext uri="{BB962C8B-B14F-4D97-AF65-F5344CB8AC3E}">
        <p14:creationId xmlns:p14="http://schemas.microsoft.com/office/powerpoint/2010/main" val="416052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2DB369-ABE6-46F4-9978-E3DD5AEEEA00}"/>
              </a:ext>
            </a:extLst>
          </p:cNvPr>
          <p:cNvSpPr>
            <a:spLocks noGrp="1"/>
          </p:cNvSpPr>
          <p:nvPr>
            <p:ph idx="1"/>
          </p:nvPr>
        </p:nvSpPr>
        <p:spPr>
          <a:xfrm>
            <a:off x="1371600" y="279918"/>
            <a:ext cx="9601200" cy="5587482"/>
          </a:xfrm>
        </p:spPr>
        <p:txBody>
          <a:bodyPr/>
          <a:lstStyle/>
          <a:p>
            <a:r>
              <a:rPr lang="tr-TR" dirty="0"/>
              <a:t>Bu nedenle hareket yasasına göre temsilci i’nin bir t zamanında ki ve </a:t>
            </a:r>
            <a:r>
              <a:rPr lang="tr-TR" dirty="0" err="1"/>
              <a:t>d’yinci</a:t>
            </a:r>
            <a:r>
              <a:rPr lang="tr-TR" dirty="0"/>
              <a:t> yöndeki ivmesi şu şekilde ifade edilebilir</a:t>
            </a:r>
          </a:p>
          <a:p>
            <a:endParaRPr lang="tr-TR" dirty="0"/>
          </a:p>
          <a:p>
            <a:endParaRPr lang="tr-TR" dirty="0"/>
          </a:p>
          <a:p>
            <a:endParaRPr lang="tr-TR" dirty="0"/>
          </a:p>
          <a:p>
            <a:r>
              <a:rPr lang="tr-TR" dirty="0"/>
              <a:t>Ayrıca bir temsilcinin bir sonraki hızı, mevcut hızı ve mevcut ivmesinin toplamı olarak kabul edilir. Bu nedenle temsilcinin pozisyonu ve hızı şu şekilde hesaplanabilir:</a:t>
            </a:r>
          </a:p>
          <a:p>
            <a:endParaRPr lang="tr-TR" dirty="0"/>
          </a:p>
          <a:p>
            <a:endParaRPr lang="tr-TR" dirty="0"/>
          </a:p>
          <a:p>
            <a:endParaRPr lang="tr-TR" dirty="0"/>
          </a:p>
          <a:p>
            <a:endParaRPr lang="tr-TR" dirty="0"/>
          </a:p>
          <a:p>
            <a:endParaRPr lang="tr-TR" dirty="0"/>
          </a:p>
          <a:p>
            <a:r>
              <a:rPr lang="tr-TR" dirty="0"/>
              <a:t>Burada rastgele bir sayı ile çarparak rastlantısal bir karakteristik kazandırıyoruz.</a:t>
            </a:r>
          </a:p>
          <a:p>
            <a:endParaRPr lang="tr-TR" dirty="0"/>
          </a:p>
        </p:txBody>
      </p:sp>
      <p:pic>
        <p:nvPicPr>
          <p:cNvPr id="4" name="Grafik 6">
            <a:extLst>
              <a:ext uri="{FF2B5EF4-FFF2-40B4-BE49-F238E27FC236}">
                <a16:creationId xmlns:a16="http://schemas.microsoft.com/office/drawing/2014/main" id="{DB0D85EA-9863-425F-893D-B6D113A407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5291" y="990600"/>
            <a:ext cx="3684270" cy="1198563"/>
          </a:xfrm>
          <a:prstGeom prst="rect">
            <a:avLst/>
          </a:prstGeom>
          <a:noFill/>
          <a:ln>
            <a:noFill/>
          </a:ln>
        </p:spPr>
      </p:pic>
      <p:pic>
        <p:nvPicPr>
          <p:cNvPr id="6" name="Grafik 7">
            <a:extLst>
              <a:ext uri="{FF2B5EF4-FFF2-40B4-BE49-F238E27FC236}">
                <a16:creationId xmlns:a16="http://schemas.microsoft.com/office/drawing/2014/main" id="{C8050E7A-9DEE-4480-8FFC-063149ECF6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66252" y="3209289"/>
            <a:ext cx="8292148" cy="1644015"/>
          </a:xfrm>
          <a:prstGeom prst="rect">
            <a:avLst/>
          </a:prstGeom>
          <a:noFill/>
          <a:ln>
            <a:noFill/>
          </a:ln>
        </p:spPr>
      </p:pic>
    </p:spTree>
    <p:extLst>
      <p:ext uri="{BB962C8B-B14F-4D97-AF65-F5344CB8AC3E}">
        <p14:creationId xmlns:p14="http://schemas.microsoft.com/office/powerpoint/2010/main" val="117978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24C4A2-B66C-4306-B088-0B3828D91EB4}"/>
              </a:ext>
            </a:extLst>
          </p:cNvPr>
          <p:cNvSpPr>
            <a:spLocks noGrp="1"/>
          </p:cNvSpPr>
          <p:nvPr>
            <p:ph idx="1"/>
          </p:nvPr>
        </p:nvSpPr>
        <p:spPr>
          <a:xfrm>
            <a:off x="1371600" y="390525"/>
            <a:ext cx="9601200" cy="6267450"/>
          </a:xfrm>
        </p:spPr>
        <p:txBody>
          <a:bodyPr/>
          <a:lstStyle/>
          <a:p>
            <a:r>
              <a:rPr lang="tr-TR" dirty="0" err="1"/>
              <a:t>Yerçekimsel</a:t>
            </a:r>
            <a:r>
              <a:rPr lang="tr-TR" dirty="0"/>
              <a:t> sabit G, başlangıçta tanımlıdır ve zamanla arama doğruluğunun kontrolü için azalır. Diğer bir değişle G, G0 başlangıç değeri ile t zamanının fonksiyonudur:</a:t>
            </a:r>
          </a:p>
          <a:p>
            <a:endParaRPr lang="tr-TR" dirty="0"/>
          </a:p>
          <a:p>
            <a:endParaRPr lang="tr-TR" dirty="0"/>
          </a:p>
          <a:p>
            <a:endParaRPr lang="tr-TR" dirty="0"/>
          </a:p>
          <a:p>
            <a:r>
              <a:rPr lang="tr-TR" dirty="0" err="1"/>
              <a:t>Yerçekimsel</a:t>
            </a:r>
            <a:r>
              <a:rPr lang="tr-TR" dirty="0"/>
              <a:t> ve eylemsizlik kütleleri uygunluk fonksiyonu ile hesaplanır. Yüksek ağırlık daha verimli temsilci demek. Bu demek oluyor ki daha iyi temsilciler yüksek çekim gücüne sahip ve daha yavaş yürüyorlar. </a:t>
            </a:r>
            <a:r>
              <a:rPr lang="tr-TR" dirty="0" err="1"/>
              <a:t>Yerçekimsel</a:t>
            </a:r>
            <a:r>
              <a:rPr lang="tr-TR" dirty="0"/>
              <a:t> ve eylemsizlik kütlelerinin eşit olduğunu varsayarsak, kütlelerin  değeri uygunluk haritası kullanılarak bulunur. </a:t>
            </a:r>
            <a:r>
              <a:rPr lang="tr-TR" dirty="0" err="1"/>
              <a:t>Yerçekimsel</a:t>
            </a:r>
            <a:r>
              <a:rPr lang="tr-TR" dirty="0"/>
              <a:t> ve eylemsizlik kütlelerini şu eşitlikleri kullanarak buluruz: </a:t>
            </a:r>
          </a:p>
          <a:p>
            <a:endParaRPr lang="tr-TR" dirty="0"/>
          </a:p>
          <a:p>
            <a:endParaRPr lang="tr-TR" dirty="0"/>
          </a:p>
        </p:txBody>
      </p:sp>
      <p:pic>
        <p:nvPicPr>
          <p:cNvPr id="4" name="Grafik 8">
            <a:extLst>
              <a:ext uri="{FF2B5EF4-FFF2-40B4-BE49-F238E27FC236}">
                <a16:creationId xmlns:a16="http://schemas.microsoft.com/office/drawing/2014/main" id="{0FD5C028-9DE2-4986-B3E5-666493342D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9730" y="1472247"/>
            <a:ext cx="3112770" cy="1061403"/>
          </a:xfrm>
          <a:prstGeom prst="rect">
            <a:avLst/>
          </a:prstGeom>
          <a:noFill/>
          <a:ln>
            <a:noFill/>
          </a:ln>
        </p:spPr>
      </p:pic>
      <p:pic>
        <p:nvPicPr>
          <p:cNvPr id="5" name="Grafik 9">
            <a:extLst>
              <a:ext uri="{FF2B5EF4-FFF2-40B4-BE49-F238E27FC236}">
                <a16:creationId xmlns:a16="http://schemas.microsoft.com/office/drawing/2014/main" id="{B5EC01DF-2AA4-46DD-BC62-5F5DF79D1DE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499928"/>
            <a:ext cx="9332595" cy="2057400"/>
          </a:xfrm>
          <a:prstGeom prst="rect">
            <a:avLst/>
          </a:prstGeom>
          <a:noFill/>
          <a:ln>
            <a:noFill/>
          </a:ln>
        </p:spPr>
      </p:pic>
    </p:spTree>
    <p:extLst>
      <p:ext uri="{BB962C8B-B14F-4D97-AF65-F5344CB8AC3E}">
        <p14:creationId xmlns:p14="http://schemas.microsoft.com/office/powerpoint/2010/main" val="212147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55D0E6-221F-418F-84D0-99C572BC34DE}"/>
              </a:ext>
            </a:extLst>
          </p:cNvPr>
          <p:cNvSpPr>
            <a:spLocks noGrp="1"/>
          </p:cNvSpPr>
          <p:nvPr>
            <p:ph idx="1"/>
          </p:nvPr>
        </p:nvSpPr>
        <p:spPr>
          <a:xfrm>
            <a:off x="1303094" y="240782"/>
            <a:ext cx="9601200" cy="5998094"/>
          </a:xfrm>
        </p:spPr>
        <p:txBody>
          <a:bodyPr/>
          <a:lstStyle/>
          <a:p>
            <a:r>
              <a:rPr lang="tr-TR" dirty="0"/>
              <a:t>Burada fit(t) temsilci i inin t zamanındaki  uygunluk değerini berlirler ve worst(t) ve best(t) şu şekilde tanımlanır.</a:t>
            </a:r>
          </a:p>
          <a:p>
            <a:endParaRPr lang="tr-TR" dirty="0"/>
          </a:p>
          <a:p>
            <a:endParaRPr lang="tr-TR" dirty="0"/>
          </a:p>
          <a:p>
            <a:endParaRPr lang="tr-TR" dirty="0"/>
          </a:p>
          <a:p>
            <a:endParaRPr lang="tr-TR" dirty="0"/>
          </a:p>
          <a:p>
            <a:endParaRPr lang="tr-TR" dirty="0"/>
          </a:p>
          <a:p>
            <a:pPr marL="0" indent="0">
              <a:buNone/>
            </a:pPr>
            <a:endParaRPr lang="tr-TR" dirty="0"/>
          </a:p>
          <a:p>
            <a:pPr marL="0" indent="0">
              <a:buNone/>
            </a:pPr>
            <a:endParaRPr lang="tr-TR" dirty="0"/>
          </a:p>
          <a:p>
            <a:endParaRPr lang="tr-TR" dirty="0"/>
          </a:p>
          <a:p>
            <a:pPr marL="0" indent="0">
              <a:buNone/>
            </a:pPr>
            <a:endParaRPr lang="tr-TR" dirty="0"/>
          </a:p>
        </p:txBody>
      </p:sp>
      <p:pic>
        <p:nvPicPr>
          <p:cNvPr id="4" name="Grafik 10">
            <a:extLst>
              <a:ext uri="{FF2B5EF4-FFF2-40B4-BE49-F238E27FC236}">
                <a16:creationId xmlns:a16="http://schemas.microsoft.com/office/drawing/2014/main" id="{7004B0CD-0272-4711-B341-2F98218EF4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3480" y="997166"/>
            <a:ext cx="3598619" cy="1495425"/>
          </a:xfrm>
          <a:prstGeom prst="rect">
            <a:avLst/>
          </a:prstGeom>
          <a:noFill/>
          <a:ln>
            <a:noFill/>
          </a:ln>
        </p:spPr>
      </p:pic>
      <p:pic>
        <p:nvPicPr>
          <p:cNvPr id="1034" name="Picture 10" descr="Yapay Zeka İnsanlık için Bir Tehdit Mi? | onlineFizik - Fizik ve ...">
            <a:extLst>
              <a:ext uri="{FF2B5EF4-FFF2-40B4-BE49-F238E27FC236}">
                <a16:creationId xmlns:a16="http://schemas.microsoft.com/office/drawing/2014/main" id="{80C23ABB-03D4-40CD-BEEE-D8848BDB5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80" y="2815966"/>
            <a:ext cx="9761295" cy="342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4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980944-A82A-45EF-90EE-2268B169650F}"/>
              </a:ext>
            </a:extLst>
          </p:cNvPr>
          <p:cNvSpPr>
            <a:spLocks noGrp="1"/>
          </p:cNvSpPr>
          <p:nvPr>
            <p:ph idx="1"/>
          </p:nvPr>
        </p:nvSpPr>
        <p:spPr>
          <a:xfrm>
            <a:off x="1133475" y="306372"/>
            <a:ext cx="9601200" cy="6054571"/>
          </a:xfrm>
        </p:spPr>
        <p:txBody>
          <a:bodyPr/>
          <a:lstStyle/>
          <a:p>
            <a:pPr marL="0" indent="0">
              <a:buNone/>
            </a:pPr>
            <a:endParaRPr lang="tr-TR" b="1" u="sng" dirty="0">
              <a:solidFill>
                <a:srgbClr val="002060"/>
              </a:solidFill>
            </a:endParaRPr>
          </a:p>
          <a:p>
            <a:pPr marL="0" indent="0">
              <a:buNone/>
            </a:pPr>
            <a:r>
              <a:rPr lang="tr-TR" dirty="0"/>
              <a:t>	Keşif ve İşletme arasında iyi bir uzlaşma sağlamak için iyi bir yol zamanla temsilci sayısını azaltmaktır. Bu nedenle sadece yüksek kütleli temsilcilerin bir kısmının kuvvetlerini diğerlerine uygulanmasına izin veriyoruz. Bu işi yaparken dikkatli olmalıyız çünkü bu keşif gücünü azaltıp işletme gücünü artırabilir. </a:t>
            </a:r>
          </a:p>
          <a:p>
            <a:pPr marL="0" indent="0">
              <a:buNone/>
            </a:pPr>
            <a:r>
              <a:rPr lang="tr-TR" dirty="0"/>
              <a:t>Lokal optimumda tıkanmaması için algoritmanın </a:t>
            </a:r>
            <a:r>
              <a:rPr lang="tr-TR" dirty="0" err="1"/>
              <a:t>keşifi</a:t>
            </a:r>
            <a:r>
              <a:rPr lang="tr-TR" dirty="0"/>
              <a:t> başlangıçta kullanması gerekir. İlerleyen </a:t>
            </a:r>
            <a:r>
              <a:rPr lang="tr-TR" dirty="0" err="1"/>
              <a:t>iterasyonlarda</a:t>
            </a:r>
            <a:r>
              <a:rPr lang="tr-TR" dirty="0"/>
              <a:t> keşif yerini işletmeye bırakmalı. </a:t>
            </a:r>
            <a:r>
              <a:rPr lang="tr-TR" dirty="0" err="1"/>
              <a:t>GSA’nın</a:t>
            </a:r>
            <a:r>
              <a:rPr lang="tr-TR" dirty="0"/>
              <a:t> performansını keşif ve işletmeleri kontrol ederek yükseltmek için sadece </a:t>
            </a:r>
            <a:r>
              <a:rPr lang="tr-TR" dirty="0" err="1"/>
              <a:t>Kbest</a:t>
            </a:r>
            <a:r>
              <a:rPr lang="tr-TR" dirty="0"/>
              <a:t> temsilcileri diğerlerini etkileyecek.</a:t>
            </a:r>
          </a:p>
          <a:p>
            <a:pPr marL="0" indent="0">
              <a:buNone/>
            </a:pPr>
            <a:r>
              <a:rPr lang="tr-TR" dirty="0"/>
              <a:t> </a:t>
            </a:r>
            <a:r>
              <a:rPr lang="tr-TR" dirty="0" err="1"/>
              <a:t>Kbest</a:t>
            </a:r>
            <a:r>
              <a:rPr lang="tr-TR" dirty="0"/>
              <a:t> K0 başlangıç değerine sahip zamanla azalan zamana bağlı bir fonksiyondur. Bu şekilde başlangıçta tüm temsilciler kuvvet uygularlar ve zaman geçtikçe Kbest lineer bir biçimde azalır ve en sonunda sadece bir temsilci diğerlerine güç uygular. Bu nedenle 9 numaralı formül şu şekilde değiştirilebilir:</a:t>
            </a:r>
          </a:p>
          <a:p>
            <a:pPr marL="0" indent="0">
              <a:buNone/>
            </a:pPr>
            <a:r>
              <a:rPr lang="tr-TR" dirty="0"/>
              <a:t>					         </a:t>
            </a:r>
          </a:p>
          <a:p>
            <a:pPr marL="0" indent="0">
              <a:buNone/>
            </a:pPr>
            <a:r>
              <a:rPr lang="tr-TR" dirty="0"/>
              <a:t>						Burada </a:t>
            </a:r>
            <a:r>
              <a:rPr lang="tr-TR" dirty="0" err="1"/>
              <a:t>Kbest</a:t>
            </a:r>
            <a:r>
              <a:rPr lang="tr-TR" dirty="0"/>
              <a:t> ilk en iyi uygunluk 							değerine ve en yüksek </a:t>
            </a:r>
            <a:r>
              <a:rPr lang="tr-TR" dirty="0" err="1"/>
              <a:t>ağrılıklı</a:t>
            </a:r>
            <a:r>
              <a:rPr lang="tr-TR" dirty="0"/>
              <a:t> K 							temsilcilerini ifade eder. </a:t>
            </a:r>
          </a:p>
        </p:txBody>
      </p:sp>
      <p:pic>
        <p:nvPicPr>
          <p:cNvPr id="4" name="Grafik 12">
            <a:extLst>
              <a:ext uri="{FF2B5EF4-FFF2-40B4-BE49-F238E27FC236}">
                <a16:creationId xmlns:a16="http://schemas.microsoft.com/office/drawing/2014/main" id="{19B07FCA-22AC-44CC-B5ED-2658AAD983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664809"/>
            <a:ext cx="5019675" cy="1459766"/>
          </a:xfrm>
          <a:prstGeom prst="rect">
            <a:avLst/>
          </a:prstGeom>
          <a:noFill/>
          <a:ln>
            <a:noFill/>
          </a:ln>
        </p:spPr>
      </p:pic>
    </p:spTree>
    <p:extLst>
      <p:ext uri="{BB962C8B-B14F-4D97-AF65-F5344CB8AC3E}">
        <p14:creationId xmlns:p14="http://schemas.microsoft.com/office/powerpoint/2010/main" val="311099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ünlem işareti tutan adam, Ünlem işareti Soru işareti Dikkat ...">
            <a:extLst>
              <a:ext uri="{FF2B5EF4-FFF2-40B4-BE49-F238E27FC236}">
                <a16:creationId xmlns:a16="http://schemas.microsoft.com/office/drawing/2014/main" id="{F35BC067-FFB5-42F1-8DDB-96DC1F8E5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783"/>
          <a:stretch/>
        </p:blipFill>
        <p:spPr bwMode="auto">
          <a:xfrm>
            <a:off x="-1" y="10"/>
            <a:ext cx="448322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920CEA10-CD68-4F0E-B032-26C725C67309}"/>
              </a:ext>
            </a:extLst>
          </p:cNvPr>
          <p:cNvSpPr>
            <a:spLocks noGrp="1"/>
          </p:cNvSpPr>
          <p:nvPr>
            <p:ph idx="1"/>
          </p:nvPr>
        </p:nvSpPr>
        <p:spPr>
          <a:xfrm>
            <a:off x="5100824" y="571500"/>
            <a:ext cx="6176776" cy="5295900"/>
          </a:xfrm>
        </p:spPr>
        <p:txBody>
          <a:bodyPr>
            <a:normAutofit/>
          </a:bodyPr>
          <a:lstStyle/>
          <a:p>
            <a:pPr marL="0" indent="0">
              <a:buNone/>
            </a:pPr>
            <a:r>
              <a:rPr lang="tr-TR" sz="1400" dirty="0"/>
              <a:t>     </a:t>
            </a:r>
            <a:r>
              <a:rPr lang="tr-TR" b="1" u="sng" dirty="0"/>
              <a:t>Algoritmanın adımlarını şu şekilde sıralayabiliriz:</a:t>
            </a:r>
          </a:p>
          <a:p>
            <a:pPr lvl="0"/>
            <a:r>
              <a:rPr lang="tr-TR" dirty="0"/>
              <a:t>Arama alanını tanımla</a:t>
            </a:r>
          </a:p>
          <a:p>
            <a:pPr lvl="0"/>
            <a:r>
              <a:rPr lang="tr-TR" dirty="0"/>
              <a:t>Rastgele başlangıç değerleri ata</a:t>
            </a:r>
          </a:p>
          <a:p>
            <a:pPr lvl="0"/>
            <a:r>
              <a:rPr lang="tr-TR" dirty="0"/>
              <a:t>Temsilcilerin uygunluk değerlendirmesi</a:t>
            </a:r>
          </a:p>
          <a:p>
            <a:pPr lvl="0"/>
            <a:r>
              <a:rPr lang="tr-TR" dirty="0"/>
              <a:t>G(t),</a:t>
            </a:r>
            <a:r>
              <a:rPr lang="tr-TR" dirty="0" err="1"/>
              <a:t>best</a:t>
            </a:r>
            <a:r>
              <a:rPr lang="tr-TR" dirty="0"/>
              <a:t>(t),</a:t>
            </a:r>
            <a:r>
              <a:rPr lang="tr-TR" dirty="0" err="1"/>
              <a:t>worst</a:t>
            </a:r>
            <a:r>
              <a:rPr lang="tr-TR" dirty="0"/>
              <a:t>(t) ve Mi(t) değerlerinin 1,..,N e kadar güncellenmesi</a:t>
            </a:r>
          </a:p>
          <a:p>
            <a:pPr lvl="0"/>
            <a:r>
              <a:rPr lang="tr-TR" dirty="0"/>
              <a:t>Değişik yönlerdeki toplam gücün hesaplanması</a:t>
            </a:r>
          </a:p>
          <a:p>
            <a:pPr lvl="0"/>
            <a:r>
              <a:rPr lang="tr-TR" dirty="0"/>
              <a:t>İvme ve hızın hesaplanması</a:t>
            </a:r>
          </a:p>
          <a:p>
            <a:pPr lvl="0"/>
            <a:r>
              <a:rPr lang="tr-TR" dirty="0"/>
              <a:t>Temsilcinin konumunun güncellenmesi</a:t>
            </a:r>
          </a:p>
          <a:p>
            <a:pPr lvl="0"/>
            <a:r>
              <a:rPr lang="tr-TR" dirty="0"/>
              <a:t>Kriter erişilene dek c den g ye kadar bu adımları tekrarla</a:t>
            </a:r>
          </a:p>
          <a:p>
            <a:r>
              <a:rPr lang="tr-TR" dirty="0"/>
              <a:t>Bitir</a:t>
            </a:r>
          </a:p>
          <a:p>
            <a:endParaRPr lang="tr-TR" sz="1400" dirty="0"/>
          </a:p>
        </p:txBody>
      </p:sp>
    </p:spTree>
    <p:extLst>
      <p:ext uri="{BB962C8B-B14F-4D97-AF65-F5344CB8AC3E}">
        <p14:creationId xmlns:p14="http://schemas.microsoft.com/office/powerpoint/2010/main" val="14000766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B9CB88-B9B2-452C-9589-9473A37C2F63}"/>
              </a:ext>
            </a:extLst>
          </p:cNvPr>
          <p:cNvSpPr>
            <a:spLocks noGrp="1"/>
          </p:cNvSpPr>
          <p:nvPr>
            <p:ph type="title"/>
          </p:nvPr>
        </p:nvSpPr>
        <p:spPr/>
        <p:txBody>
          <a:bodyPr/>
          <a:lstStyle/>
          <a:p>
            <a:r>
              <a:rPr lang="tr-TR" b="1" dirty="0">
                <a:solidFill>
                  <a:srgbClr val="002060"/>
                </a:solidFill>
                <a:latin typeface="Arial" panose="020B0604020202020204" pitchFamily="34" charset="0"/>
                <a:cs typeface="Arial" panose="020B0604020202020204" pitchFamily="34" charset="0"/>
              </a:rPr>
              <a:t>YER ÇEKİMSEL ARAMA ALGORİTMASI</a:t>
            </a:r>
          </a:p>
        </p:txBody>
      </p:sp>
      <p:sp>
        <p:nvSpPr>
          <p:cNvPr id="3" name="İçerik Yer Tutucusu 2">
            <a:extLst>
              <a:ext uri="{FF2B5EF4-FFF2-40B4-BE49-F238E27FC236}">
                <a16:creationId xmlns:a16="http://schemas.microsoft.com/office/drawing/2014/main" id="{F3FF4859-7A06-4EEE-BADA-626603562FE0}"/>
              </a:ext>
            </a:extLst>
          </p:cNvPr>
          <p:cNvSpPr>
            <a:spLocks noGrp="1"/>
          </p:cNvSpPr>
          <p:nvPr>
            <p:ph idx="1"/>
          </p:nvPr>
        </p:nvSpPr>
        <p:spPr/>
        <p:txBody>
          <a:bodyPr>
            <a:normAutofit/>
          </a:bodyPr>
          <a:lstStyle/>
          <a:p>
            <a:r>
              <a:rPr lang="tr-TR" sz="2800" dirty="0">
                <a:latin typeface="Arial" panose="020B0604020202020204" pitchFamily="34" charset="0"/>
                <a:cs typeface="Arial" panose="020B0604020202020204" pitchFamily="34" charset="0"/>
              </a:rPr>
              <a:t>Geride kalan yıllarda çeşitli sezgisel arama </a:t>
            </a:r>
            <a:r>
              <a:rPr lang="tr-TR" sz="2800" dirty="0" err="1">
                <a:latin typeface="Arial" panose="020B0604020202020204" pitchFamily="34" charset="0"/>
                <a:cs typeface="Arial" panose="020B0604020202020204" pitchFamily="34" charset="0"/>
              </a:rPr>
              <a:t>algolitmaları</a:t>
            </a:r>
            <a:r>
              <a:rPr lang="tr-TR" sz="2800" dirty="0">
                <a:latin typeface="Arial" panose="020B0604020202020204" pitchFamily="34" charset="0"/>
                <a:cs typeface="Arial" panose="020B0604020202020204" pitchFamily="34" charset="0"/>
              </a:rPr>
              <a:t> geliştirildi. Bunların birçoğu doğadaki sürü davranışlarından etkilendi. Bu arama algoritması da yer çekim kuralı ve kütle etkileşimini temel almıştır. Bu fikir Esmat Rashedi , Hossein Mezamabadi – Pour ve Saeid Saryazdi adlı</a:t>
            </a:r>
            <a:r>
              <a:rPr lang="tr-TR" sz="2800" b="1" dirty="0">
                <a:latin typeface="Arial" panose="020B0604020202020204" pitchFamily="34" charset="0"/>
                <a:cs typeface="Arial" panose="020B0604020202020204" pitchFamily="34" charset="0"/>
              </a:rPr>
              <a:t> İranlı </a:t>
            </a:r>
            <a:r>
              <a:rPr lang="tr-TR" sz="2800" dirty="0">
                <a:latin typeface="Arial" panose="020B0604020202020204" pitchFamily="34" charset="0"/>
                <a:cs typeface="Arial" panose="020B0604020202020204" pitchFamily="34" charset="0"/>
              </a:rPr>
              <a:t>bilim insanları tarafından </a:t>
            </a:r>
            <a:r>
              <a:rPr lang="tr-TR" sz="2800" b="1" dirty="0">
                <a:latin typeface="Arial" panose="020B0604020202020204" pitchFamily="34" charset="0"/>
                <a:cs typeface="Arial" panose="020B0604020202020204" pitchFamily="34" charset="0"/>
              </a:rPr>
              <a:t>2008</a:t>
            </a:r>
            <a:r>
              <a:rPr lang="tr-TR" sz="2800" dirty="0">
                <a:latin typeface="Arial" panose="020B0604020202020204" pitchFamily="34" charset="0"/>
                <a:cs typeface="Arial" panose="020B0604020202020204" pitchFamily="34" charset="0"/>
              </a:rPr>
              <a:t> yılında geliştirilmiştir.</a:t>
            </a:r>
          </a:p>
        </p:txBody>
      </p:sp>
    </p:spTree>
    <p:extLst>
      <p:ext uri="{BB962C8B-B14F-4D97-AF65-F5344CB8AC3E}">
        <p14:creationId xmlns:p14="http://schemas.microsoft.com/office/powerpoint/2010/main" val="127543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13">
            <a:extLst>
              <a:ext uri="{FF2B5EF4-FFF2-40B4-BE49-F238E27FC236}">
                <a16:creationId xmlns:a16="http://schemas.microsoft.com/office/drawing/2014/main" id="{55BE7B5A-391A-4013-B9AF-63301F5D756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861" y="0"/>
            <a:ext cx="8916140" cy="6858000"/>
          </a:xfrm>
          <a:prstGeom prst="rect">
            <a:avLst/>
          </a:prstGeom>
          <a:noFill/>
          <a:ln>
            <a:noFill/>
          </a:ln>
        </p:spPr>
      </p:pic>
      <p:sp>
        <p:nvSpPr>
          <p:cNvPr id="5" name="Yıldız: 5 Nokta 4">
            <a:extLst>
              <a:ext uri="{FF2B5EF4-FFF2-40B4-BE49-F238E27FC236}">
                <a16:creationId xmlns:a16="http://schemas.microsoft.com/office/drawing/2014/main" id="{EABB01D1-F32F-413F-BF70-69F8FF7A056B}"/>
              </a:ext>
            </a:extLst>
          </p:cNvPr>
          <p:cNvSpPr/>
          <p:nvPr/>
        </p:nvSpPr>
        <p:spPr>
          <a:xfrm>
            <a:off x="1343024" y="352424"/>
            <a:ext cx="1835181" cy="179597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6" name="Yıldız: 5 Nokta 5">
            <a:extLst>
              <a:ext uri="{FF2B5EF4-FFF2-40B4-BE49-F238E27FC236}">
                <a16:creationId xmlns:a16="http://schemas.microsoft.com/office/drawing/2014/main" id="{5C0B1024-902A-4D03-89AF-0BFC5EECA004}"/>
              </a:ext>
            </a:extLst>
          </p:cNvPr>
          <p:cNvSpPr/>
          <p:nvPr/>
        </p:nvSpPr>
        <p:spPr>
          <a:xfrm>
            <a:off x="1343025" y="3959441"/>
            <a:ext cx="1835180" cy="179597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2657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3333CC-E450-4D57-917C-B83D1CB16B4E}"/>
              </a:ext>
            </a:extLst>
          </p:cNvPr>
          <p:cNvSpPr>
            <a:spLocks noGrp="1"/>
          </p:cNvSpPr>
          <p:nvPr>
            <p:ph idx="1"/>
          </p:nvPr>
        </p:nvSpPr>
        <p:spPr>
          <a:xfrm>
            <a:off x="1371600" y="461639"/>
            <a:ext cx="9601200" cy="5405761"/>
          </a:xfrm>
        </p:spPr>
        <p:txBody>
          <a:bodyPr>
            <a:normAutofit fontScale="92500"/>
          </a:bodyPr>
          <a:lstStyle/>
          <a:p>
            <a:pPr lvl="0"/>
            <a:r>
              <a:rPr lang="tr-TR" dirty="0"/>
              <a:t>Her temsilci bir diğerinin performansını gözlemleyebildiği için </a:t>
            </a:r>
            <a:r>
              <a:rPr lang="tr-TR" dirty="0" err="1"/>
              <a:t>yerçekimsel</a:t>
            </a:r>
            <a:r>
              <a:rPr lang="tr-TR" dirty="0"/>
              <a:t> güç bir bilgi-transfer aracıdır.</a:t>
            </a:r>
          </a:p>
          <a:p>
            <a:pPr lvl="0"/>
            <a:r>
              <a:rPr lang="tr-TR" dirty="0"/>
              <a:t>Komşu temsilciler bir temsilciyi etkileyeceği için o temsilci çevresindeki boşluğu görebilir.</a:t>
            </a:r>
          </a:p>
          <a:p>
            <a:pPr lvl="0"/>
            <a:r>
              <a:rPr lang="tr-TR" dirty="0"/>
              <a:t>Ağır bir kütlenin çekim yarıçapına büyük bir etkisi var ve bu nedenle yüksek performanslı temsilcilerin yüksek </a:t>
            </a:r>
            <a:r>
              <a:rPr lang="tr-TR" dirty="0" err="1"/>
              <a:t>yerçekimsel</a:t>
            </a:r>
            <a:r>
              <a:rPr lang="tr-TR" dirty="0"/>
              <a:t> kütlesi vardır. Sonuç olarak temsilciler en iyi temsilciye yönelme eğilimindedir.</a:t>
            </a:r>
          </a:p>
          <a:p>
            <a:pPr lvl="0"/>
            <a:r>
              <a:rPr lang="tr-TR" dirty="0"/>
              <a:t>Eylemsiz kütlesi hareket karşıtıdır ve kütle hareketini yavaşlatır. Bundan dolayı ağır eylemsizlik kütlesine sahip temsilciler yavaş hareket ederler ve bundan dolayı arama uzayları daha lokaldir. Bu uyarlanabilir öğrenme oranı olarak düşünülebilir.</a:t>
            </a:r>
          </a:p>
          <a:p>
            <a:pPr lvl="0"/>
            <a:r>
              <a:rPr lang="tr-TR" dirty="0" err="1"/>
              <a:t>Yerçekimsel</a:t>
            </a:r>
            <a:r>
              <a:rPr lang="tr-TR" dirty="0"/>
              <a:t> sabit aramanın doğruluğunu ayarlar, zamanla değeri düşer.</a:t>
            </a:r>
          </a:p>
          <a:p>
            <a:pPr lvl="0"/>
            <a:r>
              <a:rPr lang="tr-TR" dirty="0"/>
              <a:t>GSA hafızasız bir algoritmadır. Buna rağmen hafızalı algoritmalar kadar verimli çalışır. </a:t>
            </a:r>
          </a:p>
          <a:p>
            <a:pPr lvl="0"/>
            <a:r>
              <a:rPr lang="tr-TR" dirty="0"/>
              <a:t>Biz burada </a:t>
            </a:r>
            <a:r>
              <a:rPr lang="tr-TR" dirty="0" err="1"/>
              <a:t>yerçekimsel</a:t>
            </a:r>
            <a:r>
              <a:rPr lang="tr-TR" dirty="0"/>
              <a:t> ve eylemsizlik kütlelerini eşit aldık. Buna rağmen bazı uygulamalar için değerleri farklı alınabilir. Yüksek </a:t>
            </a:r>
            <a:r>
              <a:rPr lang="tr-TR" dirty="0" err="1"/>
              <a:t>eylemsizik</a:t>
            </a:r>
            <a:r>
              <a:rPr lang="tr-TR" dirty="0"/>
              <a:t> kütlesi temsilcilerin daha yavaş hareket etmesini sağlar ve bundan ötürü arama hassas olur. Yüksek </a:t>
            </a:r>
            <a:r>
              <a:rPr lang="tr-TR" dirty="0" err="1"/>
              <a:t>yerçekimsel</a:t>
            </a:r>
            <a:r>
              <a:rPr lang="tr-TR" dirty="0"/>
              <a:t> kütle temsilcilerde yüksek çekime neden olur ve bundan ötürü arama hızlı olur.</a:t>
            </a:r>
          </a:p>
          <a:p>
            <a:endParaRPr lang="tr-TR" dirty="0"/>
          </a:p>
        </p:txBody>
      </p:sp>
    </p:spTree>
    <p:extLst>
      <p:ext uri="{BB962C8B-B14F-4D97-AF65-F5344CB8AC3E}">
        <p14:creationId xmlns:p14="http://schemas.microsoft.com/office/powerpoint/2010/main" val="138843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801FD-957A-4B81-B0E2-F82E64B37697}"/>
              </a:ext>
            </a:extLst>
          </p:cNvPr>
          <p:cNvSpPr>
            <a:spLocks noGrp="1"/>
          </p:cNvSpPr>
          <p:nvPr>
            <p:ph type="ctrTitle"/>
          </p:nvPr>
        </p:nvSpPr>
        <p:spPr>
          <a:xfrm>
            <a:off x="1261497" y="1182948"/>
            <a:ext cx="9374819" cy="2239394"/>
          </a:xfrm>
        </p:spPr>
        <p:txBody>
          <a:bodyPr/>
          <a:lstStyle/>
          <a:p>
            <a:r>
              <a:rPr lang="tr-TR" sz="9600" b="1" i="1" u="sng" dirty="0">
                <a:solidFill>
                  <a:srgbClr val="002060"/>
                </a:solidFill>
              </a:rPr>
              <a:t>SAYGILARIMIZLA</a:t>
            </a:r>
          </a:p>
        </p:txBody>
      </p:sp>
      <p:sp>
        <p:nvSpPr>
          <p:cNvPr id="3" name="Dikdörtgen 2">
            <a:extLst>
              <a:ext uri="{FF2B5EF4-FFF2-40B4-BE49-F238E27FC236}">
                <a16:creationId xmlns:a16="http://schemas.microsoft.com/office/drawing/2014/main" id="{2CB70F93-980C-4509-9937-A3FFB58DEDE4}"/>
              </a:ext>
            </a:extLst>
          </p:cNvPr>
          <p:cNvSpPr/>
          <p:nvPr/>
        </p:nvSpPr>
        <p:spPr>
          <a:xfrm>
            <a:off x="4456591" y="4567056"/>
            <a:ext cx="7006220" cy="1107996"/>
          </a:xfrm>
          <a:prstGeom prst="rect">
            <a:avLst/>
          </a:prstGeom>
        </p:spPr>
        <p:txBody>
          <a:bodyPr wrap="square">
            <a:spAutoFit/>
          </a:bodyPr>
          <a:lstStyle/>
          <a:p>
            <a:r>
              <a:rPr lang="tr-TR" sz="6600" b="1" dirty="0">
                <a:latin typeface="Segoe UI" panose="020B0502040204020203" pitchFamily="34" charset="0"/>
              </a:rPr>
              <a:t>#</a:t>
            </a:r>
            <a:r>
              <a:rPr lang="tr-TR" sz="6600" b="1" dirty="0" err="1">
                <a:latin typeface="Segoe UI" panose="020B0502040204020203" pitchFamily="34" charset="0"/>
              </a:rPr>
              <a:t>HayatEveSığar</a:t>
            </a:r>
            <a:endParaRPr lang="tr-TR" sz="6600" b="1" dirty="0"/>
          </a:p>
        </p:txBody>
      </p:sp>
    </p:spTree>
    <p:extLst>
      <p:ext uri="{BB962C8B-B14F-4D97-AF65-F5344CB8AC3E}">
        <p14:creationId xmlns:p14="http://schemas.microsoft.com/office/powerpoint/2010/main" val="338673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6910E5-D2C9-4C04-BC4A-764F8E1B0102}"/>
              </a:ext>
            </a:extLst>
          </p:cNvPr>
          <p:cNvSpPr>
            <a:spLocks noGrp="1"/>
          </p:cNvSpPr>
          <p:nvPr>
            <p:ph idx="1"/>
          </p:nvPr>
        </p:nvSpPr>
        <p:spPr>
          <a:xfrm>
            <a:off x="1371600" y="975049"/>
            <a:ext cx="9601200" cy="4892351"/>
          </a:xfrm>
          <a:ln>
            <a:solidFill>
              <a:schemeClr val="accent1"/>
            </a:solidFill>
          </a:ln>
        </p:spPr>
        <p:txBody>
          <a:bodyPr>
            <a:normAutofit/>
          </a:bodyPr>
          <a:lstStyle/>
          <a:p>
            <a:endParaRPr lang="tr-TR" sz="2400" dirty="0">
              <a:solidFill>
                <a:schemeClr val="tx1"/>
              </a:solidFill>
              <a:latin typeface="Arial" panose="020B0604020202020204" pitchFamily="34" charset="0"/>
              <a:cs typeface="Arial" panose="020B0604020202020204" pitchFamily="34" charset="0"/>
            </a:endParaRPr>
          </a:p>
          <a:p>
            <a:r>
              <a:rPr lang="tr-TR" sz="2400" dirty="0">
                <a:latin typeface="Arial" panose="020B0604020202020204" pitchFamily="34" charset="0"/>
                <a:cs typeface="Arial" panose="020B0604020202020204" pitchFamily="34" charset="0"/>
              </a:rPr>
              <a:t>Araştırmacılar algoritmaları geliştirirken doğal olgulardan esinlendiler. Nitekim birçok araştırma da bu biçimde geliştirilmiş algoritmaların karmaşık hesaplamalı problemler için uygun olduğunu göstermiş oldu. Bu problemlere desen tanıma, görüntü işleme, filtre modelleme (filter modeling) örnek verilebilir. Algoritmalara da genetik algoritma , Karınca koloni algoritması gibi algoritmalar örnek verilebilir. </a:t>
            </a:r>
          </a:p>
          <a:p>
            <a:r>
              <a:rPr lang="tr-TR" sz="2400" dirty="0">
                <a:latin typeface="Arial" panose="020B0604020202020204" pitchFamily="34" charset="0"/>
                <a:cs typeface="Arial" panose="020B0604020202020204" pitchFamily="34" charset="0"/>
              </a:rPr>
              <a:t>Yer çekimi arama algoritması Newton’un evrensel kütle çekim yasasına dayanmaktadır.</a:t>
            </a:r>
          </a:p>
        </p:txBody>
      </p:sp>
    </p:spTree>
    <p:extLst>
      <p:ext uri="{BB962C8B-B14F-4D97-AF65-F5344CB8AC3E}">
        <p14:creationId xmlns:p14="http://schemas.microsoft.com/office/powerpoint/2010/main" val="132858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E8598F-3003-4444-BFC0-3A6F921B578F}"/>
              </a:ext>
            </a:extLst>
          </p:cNvPr>
          <p:cNvSpPr>
            <a:spLocks noGrp="1"/>
          </p:cNvSpPr>
          <p:nvPr>
            <p:ph type="title"/>
          </p:nvPr>
        </p:nvSpPr>
        <p:spPr>
          <a:xfrm>
            <a:off x="1604864" y="583164"/>
            <a:ext cx="8789437" cy="1320281"/>
          </a:xfrm>
        </p:spPr>
        <p:txBody>
          <a:bodyPr>
            <a:normAutofit/>
          </a:bodyPr>
          <a:lstStyle/>
          <a:p>
            <a:r>
              <a:rPr lang="tr-TR" sz="5400" b="1" dirty="0">
                <a:solidFill>
                  <a:srgbClr val="002060"/>
                </a:solidFill>
                <a:latin typeface="Arial" panose="020B0604020202020204" pitchFamily="34" charset="0"/>
                <a:cs typeface="Arial" panose="020B0604020202020204" pitchFamily="34" charset="0"/>
              </a:rPr>
              <a:t>YER ÇEKİMİ KANUNU</a:t>
            </a:r>
          </a:p>
        </p:txBody>
      </p:sp>
      <p:sp>
        <p:nvSpPr>
          <p:cNvPr id="3" name="İçerik Yer Tutucusu 2">
            <a:extLst>
              <a:ext uri="{FF2B5EF4-FFF2-40B4-BE49-F238E27FC236}">
                <a16:creationId xmlns:a16="http://schemas.microsoft.com/office/drawing/2014/main" id="{CAB8BACF-CC76-45FD-A823-2E35E703185E}"/>
              </a:ext>
            </a:extLst>
          </p:cNvPr>
          <p:cNvSpPr>
            <a:spLocks noGrp="1"/>
          </p:cNvSpPr>
          <p:nvPr>
            <p:ph idx="1"/>
          </p:nvPr>
        </p:nvSpPr>
        <p:spPr>
          <a:xfrm>
            <a:off x="1371599" y="1530220"/>
            <a:ext cx="9703838" cy="4641980"/>
          </a:xfrm>
        </p:spPr>
        <p:txBody>
          <a:bodyPr>
            <a:normAutofit/>
          </a:bodyPr>
          <a:lstStyle/>
          <a:p>
            <a:pPr marL="0" indent="0">
              <a:buNone/>
            </a:pPr>
            <a:endParaRPr lang="tr-TR" sz="2400" dirty="0">
              <a:latin typeface="Arial" panose="020B0604020202020204" pitchFamily="34" charset="0"/>
              <a:cs typeface="Arial" panose="020B0604020202020204" pitchFamily="34" charset="0"/>
            </a:endParaRPr>
          </a:p>
          <a:p>
            <a:r>
              <a:rPr lang="tr-TR" sz="2400" dirty="0">
                <a:latin typeface="Arial" panose="020B0604020202020204" pitchFamily="34" charset="0"/>
                <a:cs typeface="Arial" panose="020B0604020202020204" pitchFamily="34" charset="0"/>
              </a:rPr>
              <a:t>Çekim kütlelerin birbirine doğru hızlanma eğilimidir. Bu doğanın 4 temel etkileşiminden biridir(Diğerleri; elektromanyetik güç , zayıf nükleer güç , ve yüksek nükleer güç) . Evrendeki her partikül bir diğer partikülü etkiler. Çekim her yerdedir. Yerçekimi kaçınılmazdır. Bu da onu diğer doğal güçlerden ayırır.</a:t>
            </a:r>
          </a:p>
          <a:p>
            <a:r>
              <a:rPr lang="tr-TR" sz="2400" dirty="0">
                <a:latin typeface="Arial" panose="020B0604020202020204" pitchFamily="34" charset="0"/>
                <a:cs typeface="Arial" panose="020B0604020202020204" pitchFamily="34" charset="0"/>
              </a:rPr>
              <a:t>Newton’un yerçekimi güç davranışına belli uzaklıkta hareket olarak adlandırılmış. Yani yerçekimi birbirinden ayrı partiküller arasında aracısız ve gecikmesiz çalışır. Newton’un yerçekimi kanununda her partikül diğer partikülü yer çekimsel güç ile etkiler. </a:t>
            </a: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23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D763EB37-54CA-431E-BBF2-5C538FCA4A65}"/>
              </a:ext>
            </a:extLst>
          </p:cNvPr>
          <p:cNvPicPr>
            <a:picLocks noGrp="1" noChangeAspect="1"/>
          </p:cNvPicPr>
          <p:nvPr>
            <p:ph idx="1"/>
          </p:nvPr>
        </p:nvPicPr>
        <p:blipFill>
          <a:blip r:embed="rId2"/>
          <a:stretch>
            <a:fillRect/>
          </a:stretch>
        </p:blipFill>
        <p:spPr>
          <a:xfrm>
            <a:off x="633807" y="724281"/>
            <a:ext cx="5291668" cy="1032962"/>
          </a:xfrm>
          <a:prstGeom prst="rect">
            <a:avLst/>
          </a:prstGeom>
        </p:spPr>
      </p:pic>
      <p:pic>
        <p:nvPicPr>
          <p:cNvPr id="5" name="Grafik 15">
            <a:extLst>
              <a:ext uri="{FF2B5EF4-FFF2-40B4-BE49-F238E27FC236}">
                <a16:creationId xmlns:a16="http://schemas.microsoft.com/office/drawing/2014/main" id="{85F24F5D-810A-44F3-8AC5-096C303ED9F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559281" y="643467"/>
            <a:ext cx="4686835" cy="2912533"/>
          </a:xfrm>
          <a:prstGeom prst="rect">
            <a:avLst/>
          </a:prstGeom>
          <a:noFill/>
        </p:spPr>
      </p:pic>
      <p:sp>
        <p:nvSpPr>
          <p:cNvPr id="17" name="Freeform: Shape 12">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6" name="Dikdörtgen 5">
            <a:extLst>
              <a:ext uri="{FF2B5EF4-FFF2-40B4-BE49-F238E27FC236}">
                <a16:creationId xmlns:a16="http://schemas.microsoft.com/office/drawing/2014/main" id="{20A4B3A8-7EB0-48DD-80F7-018BFB47264F}"/>
              </a:ext>
            </a:extLst>
          </p:cNvPr>
          <p:cNvSpPr/>
          <p:nvPr/>
        </p:nvSpPr>
        <p:spPr>
          <a:xfrm>
            <a:off x="845295" y="4199466"/>
            <a:ext cx="9972674" cy="1841856"/>
          </a:xfrm>
          <a:prstGeom prst="rect">
            <a:avLst/>
          </a:prstGeom>
        </p:spPr>
        <p:txBody>
          <a:bodyPr vert="horz" wrap="square" lIns="91440" tIns="45720" rIns="91440" bIns="45720" rtlCol="0">
            <a:normAutofit fontScale="92500" lnSpcReduction="10000"/>
          </a:bodyPr>
          <a:lstStyle/>
          <a:p>
            <a:pPr indent="-384048" defTabSz="914400">
              <a:lnSpc>
                <a:spcPct val="94000"/>
              </a:lnSpc>
              <a:spcAft>
                <a:spcPts val="200"/>
              </a:spcAft>
            </a:pPr>
            <a:r>
              <a:rPr lang="tr-TR" sz="2000" dirty="0">
                <a:solidFill>
                  <a:schemeClr val="tx2"/>
                </a:solidFill>
                <a:latin typeface="Arial" panose="020B0604020202020204" pitchFamily="34" charset="0"/>
                <a:cs typeface="Arial" panose="020B0604020202020204" pitchFamily="34" charset="0"/>
              </a:rPr>
              <a:t>(Formül 1)B</a:t>
            </a:r>
            <a:r>
              <a:rPr lang="en-US" sz="2000" dirty="0">
                <a:solidFill>
                  <a:schemeClr val="tx2"/>
                </a:solidFill>
                <a:latin typeface="Arial" panose="020B0604020202020204" pitchFamily="34" charset="0"/>
                <a:cs typeface="Arial" panose="020B0604020202020204" pitchFamily="34" charset="0"/>
              </a:rPr>
              <a:t>urada F yer</a:t>
            </a:r>
            <a:r>
              <a:rPr lang="tr-TR" sz="2000" dirty="0">
                <a:solidFill>
                  <a:schemeClr val="tx2"/>
                </a:solidFill>
                <a:latin typeface="Arial" panose="020B0604020202020204" pitchFamily="34" charset="0"/>
                <a:cs typeface="Arial" panose="020B0604020202020204" pitchFamily="34" charset="0"/>
              </a:rPr>
              <a:t> </a:t>
            </a:r>
            <a:r>
              <a:rPr lang="en-US" sz="2000" dirty="0">
                <a:solidFill>
                  <a:schemeClr val="tx2"/>
                </a:solidFill>
                <a:latin typeface="Arial" panose="020B0604020202020204" pitchFamily="34" charset="0"/>
                <a:cs typeface="Arial" panose="020B0604020202020204" pitchFamily="34" charset="0"/>
              </a:rPr>
              <a:t>çekimsel güç, G yer çekimsel sabit, M1 ve M2 part</a:t>
            </a:r>
            <a:r>
              <a:rPr lang="tr-TR" sz="2000" dirty="0">
                <a:solidFill>
                  <a:schemeClr val="tx2"/>
                </a:solidFill>
                <a:latin typeface="Arial" panose="020B0604020202020204" pitchFamily="34" charset="0"/>
                <a:cs typeface="Arial" panose="020B0604020202020204" pitchFamily="34" charset="0"/>
              </a:rPr>
              <a:t>i</a:t>
            </a:r>
            <a:r>
              <a:rPr lang="en-US" sz="2000" dirty="0">
                <a:solidFill>
                  <a:schemeClr val="tx2"/>
                </a:solidFill>
                <a:latin typeface="Arial" panose="020B0604020202020204" pitchFamily="34" charset="0"/>
                <a:cs typeface="Arial" panose="020B0604020202020204" pitchFamily="34" charset="0"/>
              </a:rPr>
              <a:t>kül ağırlıklar ve R </a:t>
            </a:r>
            <a:r>
              <a:rPr lang="en-US" sz="2000" dirty="0" err="1">
                <a:solidFill>
                  <a:schemeClr val="tx2"/>
                </a:solidFill>
                <a:latin typeface="Arial" panose="020B0604020202020204" pitchFamily="34" charset="0"/>
                <a:cs typeface="Arial" panose="020B0604020202020204" pitchFamily="34" charset="0"/>
              </a:rPr>
              <a:t>aralıklardaki</a:t>
            </a:r>
            <a:r>
              <a:rPr lang="en-US" sz="2000" dirty="0">
                <a:solidFill>
                  <a:schemeClr val="tx2"/>
                </a:solidFill>
                <a:latin typeface="Arial" panose="020B0604020202020204" pitchFamily="34" charset="0"/>
                <a:cs typeface="Arial" panose="020B0604020202020204" pitchFamily="34" charset="0"/>
              </a:rPr>
              <a:t> </a:t>
            </a:r>
            <a:r>
              <a:rPr lang="en-US" sz="2000" dirty="0" err="1">
                <a:solidFill>
                  <a:schemeClr val="tx2"/>
                </a:solidFill>
                <a:latin typeface="Arial" panose="020B0604020202020204" pitchFamily="34" charset="0"/>
                <a:cs typeface="Arial" panose="020B0604020202020204" pitchFamily="34" charset="0"/>
              </a:rPr>
              <a:t>uzaklık</a:t>
            </a:r>
            <a:r>
              <a:rPr lang="tr-TR" sz="2000" dirty="0">
                <a:solidFill>
                  <a:schemeClr val="tx2"/>
                </a:solidFill>
                <a:latin typeface="Arial" panose="020B0604020202020204" pitchFamily="34" charset="0"/>
                <a:cs typeface="Arial" panose="020B0604020202020204" pitchFamily="34" charset="0"/>
              </a:rPr>
              <a:t>.(Formül 2)</a:t>
            </a:r>
            <a:r>
              <a:rPr lang="en-US" sz="2000" dirty="0">
                <a:solidFill>
                  <a:schemeClr val="tx2"/>
                </a:solidFill>
                <a:latin typeface="Arial" panose="020B0604020202020204" pitchFamily="34" charset="0"/>
                <a:cs typeface="Arial" panose="020B0604020202020204" pitchFamily="34" charset="0"/>
              </a:rPr>
              <a:t> Newton</a:t>
            </a:r>
            <a:r>
              <a:rPr lang="tr-TR" sz="2000" dirty="0">
                <a:solidFill>
                  <a:schemeClr val="tx2"/>
                </a:solidFill>
                <a:latin typeface="Arial" panose="020B0604020202020204" pitchFamily="34" charset="0"/>
                <a:cs typeface="Arial" panose="020B0604020202020204" pitchFamily="34" charset="0"/>
              </a:rPr>
              <a:t>’</a:t>
            </a:r>
            <a:r>
              <a:rPr lang="en-US" sz="2000" dirty="0">
                <a:solidFill>
                  <a:schemeClr val="tx2"/>
                </a:solidFill>
                <a:latin typeface="Arial" panose="020B0604020202020204" pitchFamily="34" charset="0"/>
                <a:cs typeface="Arial" panose="020B0604020202020204" pitchFamily="34" charset="0"/>
              </a:rPr>
              <a:t>un 2. Yasası der ki eğer bir </a:t>
            </a:r>
            <a:r>
              <a:rPr lang="en-US" sz="2000" dirty="0" err="1">
                <a:solidFill>
                  <a:schemeClr val="tx2"/>
                </a:solidFill>
                <a:latin typeface="Arial" panose="020B0604020202020204" pitchFamily="34" charset="0"/>
                <a:cs typeface="Arial" panose="020B0604020202020204" pitchFamily="34" charset="0"/>
              </a:rPr>
              <a:t>güç</a:t>
            </a:r>
            <a:r>
              <a:rPr lang="en-US" sz="2000" dirty="0">
                <a:solidFill>
                  <a:schemeClr val="tx2"/>
                </a:solidFill>
                <a:latin typeface="Arial" panose="020B0604020202020204" pitchFamily="34" charset="0"/>
                <a:cs typeface="Arial" panose="020B0604020202020204" pitchFamily="34" charset="0"/>
              </a:rPr>
              <a:t> </a:t>
            </a:r>
            <a:r>
              <a:rPr lang="tr-TR" sz="2000" dirty="0">
                <a:solidFill>
                  <a:schemeClr val="tx2"/>
                </a:solidFill>
                <a:latin typeface="Arial" panose="020B0604020202020204" pitchFamily="34" charset="0"/>
                <a:cs typeface="Arial" panose="020B0604020202020204" pitchFamily="34" charset="0"/>
              </a:rPr>
              <a:t>(</a:t>
            </a:r>
            <a:r>
              <a:rPr lang="en-US" sz="2000" dirty="0">
                <a:solidFill>
                  <a:schemeClr val="tx2"/>
                </a:solidFill>
                <a:latin typeface="Arial" panose="020B0604020202020204" pitchFamily="34" charset="0"/>
                <a:cs typeface="Arial" panose="020B0604020202020204" pitchFamily="34" charset="0"/>
              </a:rPr>
              <a:t>F</a:t>
            </a:r>
            <a:r>
              <a:rPr lang="tr-TR" sz="2000" dirty="0">
                <a:solidFill>
                  <a:schemeClr val="tx2"/>
                </a:solidFill>
                <a:latin typeface="Arial" panose="020B0604020202020204" pitchFamily="34" charset="0"/>
                <a:cs typeface="Arial" panose="020B0604020202020204" pitchFamily="34" charset="0"/>
              </a:rPr>
              <a:t>)</a:t>
            </a:r>
            <a:r>
              <a:rPr lang="en-US" sz="2000" dirty="0">
                <a:solidFill>
                  <a:schemeClr val="tx2"/>
                </a:solidFill>
                <a:latin typeface="Arial" panose="020B0604020202020204" pitchFamily="34" charset="0"/>
                <a:cs typeface="Arial" panose="020B0604020202020204" pitchFamily="34" charset="0"/>
              </a:rPr>
              <a:t> bir partiküle uygulanırsa onun </a:t>
            </a:r>
            <a:r>
              <a:rPr lang="en-US" sz="2000" dirty="0" err="1">
                <a:solidFill>
                  <a:schemeClr val="tx2"/>
                </a:solidFill>
                <a:latin typeface="Arial" panose="020B0604020202020204" pitchFamily="34" charset="0"/>
                <a:cs typeface="Arial" panose="020B0604020202020204" pitchFamily="34" charset="0"/>
              </a:rPr>
              <a:t>ivmesi</a:t>
            </a:r>
            <a:r>
              <a:rPr lang="en-US" sz="2000" dirty="0">
                <a:solidFill>
                  <a:schemeClr val="tx2"/>
                </a:solidFill>
                <a:latin typeface="Arial" panose="020B0604020202020204" pitchFamily="34" charset="0"/>
                <a:cs typeface="Arial" panose="020B0604020202020204" pitchFamily="34" charset="0"/>
              </a:rPr>
              <a:t> </a:t>
            </a:r>
            <a:r>
              <a:rPr lang="tr-TR" sz="2000" dirty="0">
                <a:solidFill>
                  <a:schemeClr val="tx2"/>
                </a:solidFill>
                <a:latin typeface="Arial" panose="020B0604020202020204" pitchFamily="34" charset="0"/>
                <a:cs typeface="Arial" panose="020B0604020202020204" pitchFamily="34" charset="0"/>
              </a:rPr>
              <a:t>(</a:t>
            </a:r>
            <a:r>
              <a:rPr lang="en-US" sz="2000" dirty="0">
                <a:solidFill>
                  <a:schemeClr val="tx2"/>
                </a:solidFill>
                <a:latin typeface="Arial" panose="020B0604020202020204" pitchFamily="34" charset="0"/>
                <a:cs typeface="Arial" panose="020B0604020202020204" pitchFamily="34" charset="0"/>
              </a:rPr>
              <a:t>a</a:t>
            </a:r>
            <a:r>
              <a:rPr lang="tr-TR" sz="2000" dirty="0">
                <a:solidFill>
                  <a:schemeClr val="tx2"/>
                </a:solidFill>
                <a:latin typeface="Arial" panose="020B0604020202020204" pitchFamily="34" charset="0"/>
                <a:cs typeface="Arial" panose="020B0604020202020204" pitchFamily="34" charset="0"/>
              </a:rPr>
              <a:t>)</a:t>
            </a:r>
            <a:r>
              <a:rPr lang="en-US" sz="2000" dirty="0">
                <a:solidFill>
                  <a:schemeClr val="tx2"/>
                </a:solidFill>
                <a:latin typeface="Arial" panose="020B0604020202020204" pitchFamily="34" charset="0"/>
                <a:cs typeface="Arial" panose="020B0604020202020204" pitchFamily="34" charset="0"/>
              </a:rPr>
              <a:t> sadece güce ve onun kütlesine bağıdır</a:t>
            </a:r>
            <a:r>
              <a:rPr lang="tr-TR" sz="2000" dirty="0">
                <a:solidFill>
                  <a:schemeClr val="tx2"/>
                </a:solidFill>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İlk iki yasada görüleceği üzere evrendeki her partikül arasında bir yer çekimsel güç vardır. Bu yüksek ağırlık ve yakın partiküller arasında yüksektir. İki partikül arası mesafeyi arttırmak yer çekim gücünü düşürür.(Formül 3)</a:t>
            </a:r>
            <a:r>
              <a:rPr lang="tr-TR" dirty="0"/>
              <a:t> </a:t>
            </a:r>
            <a:r>
              <a:rPr lang="tr-TR" sz="2100" dirty="0">
                <a:latin typeface="Arial" panose="020B0604020202020204" pitchFamily="34" charset="0"/>
                <a:cs typeface="Arial" panose="020B0604020202020204" pitchFamily="34" charset="0"/>
              </a:rPr>
              <a:t>Burada G(t) sabitin bir zamandaki değeri , G(t0) t0 zamandaki ilk kozmik kuantum aralığındaki değer.</a:t>
            </a:r>
          </a:p>
          <a:p>
            <a:pPr indent="-384048" defTabSz="914400">
              <a:lnSpc>
                <a:spcPct val="94000"/>
              </a:lnSpc>
              <a:spcAft>
                <a:spcPts val="200"/>
              </a:spcAft>
              <a:buFont typeface="Franklin Gothic Book" panose="020B0503020102020204" pitchFamily="34" charset="0"/>
            </a:pPr>
            <a:endParaRPr lang="en-US" sz="2400" dirty="0">
              <a:solidFill>
                <a:schemeClr val="tx2"/>
              </a:solidFill>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8" name="Grafik 7">
            <a:extLst>
              <a:ext uri="{FF2B5EF4-FFF2-40B4-BE49-F238E27FC236}">
                <a16:creationId xmlns:a16="http://schemas.microsoft.com/office/drawing/2014/main" id="{D16DEC73-A73B-4F16-936A-29E552AC0A3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3807" y="2188154"/>
            <a:ext cx="5291668" cy="812870"/>
          </a:xfrm>
          <a:prstGeom prst="rect">
            <a:avLst/>
          </a:prstGeom>
          <a:noFill/>
          <a:ln>
            <a:noFill/>
          </a:ln>
        </p:spPr>
      </p:pic>
    </p:spTree>
    <p:extLst>
      <p:ext uri="{BB962C8B-B14F-4D97-AF65-F5344CB8AC3E}">
        <p14:creationId xmlns:p14="http://schemas.microsoft.com/office/powerpoint/2010/main" val="404111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D6C939-6AE0-459D-B78B-94440DC594B5}"/>
              </a:ext>
            </a:extLst>
          </p:cNvPr>
          <p:cNvSpPr>
            <a:spLocks noGrp="1"/>
          </p:cNvSpPr>
          <p:nvPr>
            <p:ph type="title"/>
          </p:nvPr>
        </p:nvSpPr>
        <p:spPr>
          <a:xfrm>
            <a:off x="1371600" y="685800"/>
            <a:ext cx="9601200" cy="751114"/>
          </a:xfrm>
        </p:spPr>
        <p:txBody>
          <a:bodyPr/>
          <a:lstStyle/>
          <a:p>
            <a:r>
              <a:rPr lang="tr-TR" b="1" dirty="0">
                <a:solidFill>
                  <a:srgbClr val="002060"/>
                </a:solidFill>
              </a:rPr>
              <a:t>Fizikteki 3 Kütle</a:t>
            </a:r>
          </a:p>
        </p:txBody>
      </p:sp>
      <p:sp>
        <p:nvSpPr>
          <p:cNvPr id="3" name="İçerik Yer Tutucusu 2">
            <a:extLst>
              <a:ext uri="{FF2B5EF4-FFF2-40B4-BE49-F238E27FC236}">
                <a16:creationId xmlns:a16="http://schemas.microsoft.com/office/drawing/2014/main" id="{42534AF5-8119-4CDE-8FAE-38821C408A5E}"/>
              </a:ext>
            </a:extLst>
          </p:cNvPr>
          <p:cNvSpPr>
            <a:spLocks noGrp="1"/>
          </p:cNvSpPr>
          <p:nvPr>
            <p:ph idx="1"/>
          </p:nvPr>
        </p:nvSpPr>
        <p:spPr>
          <a:xfrm>
            <a:off x="1371600" y="1642188"/>
            <a:ext cx="9601200" cy="4225212"/>
          </a:xfrm>
        </p:spPr>
        <p:txBody>
          <a:bodyPr>
            <a:normAutofit/>
          </a:bodyPr>
          <a:lstStyle/>
          <a:p>
            <a:r>
              <a:rPr lang="tr-TR" sz="2800" b="1" dirty="0">
                <a:solidFill>
                  <a:srgbClr val="FF0000"/>
                </a:solidFill>
                <a:latin typeface="Arial" panose="020B0604020202020204" pitchFamily="34" charset="0"/>
                <a:cs typeface="Arial" panose="020B0604020202020204" pitchFamily="34" charset="0"/>
              </a:rPr>
              <a:t>Aktif Yer Çekimsel Kütle </a:t>
            </a:r>
            <a:r>
              <a:rPr lang="tr-TR" sz="2800" dirty="0">
                <a:latin typeface="Arial" panose="020B0604020202020204" pitchFamily="34" charset="0"/>
                <a:cs typeface="Arial" panose="020B0604020202020204" pitchFamily="34" charset="0"/>
              </a:rPr>
              <a:t>= Ma, belirli bir nesne nedeniyle oluşan yer çekimsel alanın gücünün ölçüsüdür. Küçük aktif yer çekimsel kütlesi olan bir yer çekimsel alan, daha aktif yer çekimsel kütlesi olan bir nesneden daha zayıftır.</a:t>
            </a:r>
          </a:p>
          <a:p>
            <a:r>
              <a:rPr lang="tr-TR" sz="2800" b="1" dirty="0">
                <a:solidFill>
                  <a:srgbClr val="FF0000"/>
                </a:solidFill>
                <a:latin typeface="Arial" panose="020B0604020202020204" pitchFamily="34" charset="0"/>
                <a:cs typeface="Arial" panose="020B0604020202020204" pitchFamily="34" charset="0"/>
              </a:rPr>
              <a:t>Pasif Yer Çekimsel Kütle</a:t>
            </a:r>
            <a:r>
              <a:rPr lang="tr-TR" sz="2800" b="1" dirty="0">
                <a:latin typeface="Arial" panose="020B0604020202020204" pitchFamily="34" charset="0"/>
                <a:cs typeface="Arial" panose="020B0604020202020204" pitchFamily="34" charset="0"/>
              </a:rPr>
              <a:t>: </a:t>
            </a:r>
            <a:r>
              <a:rPr lang="tr-TR" sz="2800" dirty="0">
                <a:latin typeface="Arial" panose="020B0604020202020204" pitchFamily="34" charset="0"/>
                <a:cs typeface="Arial" panose="020B0604020202020204" pitchFamily="34" charset="0"/>
              </a:rPr>
              <a:t>Mp bir objenin yer çekimsel alan içerisinde daha küçük pasif yer çekimsel kütlesi olan bir nesne, daha büyük pasif yer çekimsel kütleye sahip bir nesneye göre daha düşük bir gücü tecrübe eder. </a:t>
            </a:r>
          </a:p>
          <a:p>
            <a:endParaRPr lang="tr-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286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C33371-AEEF-479C-AB18-2758ED25792A}"/>
              </a:ext>
            </a:extLst>
          </p:cNvPr>
          <p:cNvSpPr>
            <a:spLocks noGrp="1"/>
          </p:cNvSpPr>
          <p:nvPr>
            <p:ph type="title"/>
          </p:nvPr>
        </p:nvSpPr>
        <p:spPr>
          <a:xfrm>
            <a:off x="1023562" y="685800"/>
            <a:ext cx="10493524" cy="956388"/>
          </a:xfrm>
        </p:spPr>
        <p:txBody>
          <a:bodyPr>
            <a:normAutofit/>
          </a:bodyPr>
          <a:lstStyle/>
          <a:p>
            <a:r>
              <a:rPr lang="tr-TR" b="1" dirty="0">
                <a:solidFill>
                  <a:srgbClr val="002060"/>
                </a:solidFill>
                <a:latin typeface="Arial" panose="020B0604020202020204" pitchFamily="34" charset="0"/>
                <a:cs typeface="Arial" panose="020B0604020202020204" pitchFamily="34" charset="0"/>
              </a:rPr>
              <a:t>EYLEMSİZLİK KÜTLESİ</a:t>
            </a:r>
          </a:p>
        </p:txBody>
      </p:sp>
      <p:sp>
        <p:nvSpPr>
          <p:cNvPr id="71"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F83622C0-BC03-421A-84E7-5ECBC23ED4F1}"/>
              </a:ext>
            </a:extLst>
          </p:cNvPr>
          <p:cNvSpPr>
            <a:spLocks noGrp="1"/>
          </p:cNvSpPr>
          <p:nvPr>
            <p:ph idx="1"/>
          </p:nvPr>
        </p:nvSpPr>
        <p:spPr>
          <a:xfrm>
            <a:off x="1023562" y="2286000"/>
            <a:ext cx="5072437" cy="3581400"/>
          </a:xfrm>
        </p:spPr>
        <p:txBody>
          <a:bodyPr>
            <a:normAutofit/>
          </a:bodyPr>
          <a:lstStyle/>
          <a:p>
            <a:r>
              <a:rPr lang="tr-TR" sz="2400" dirty="0">
                <a:latin typeface="Arial" panose="020B0604020202020204" pitchFamily="34" charset="0"/>
                <a:cs typeface="Arial" panose="020B0604020202020204" pitchFamily="34" charset="0"/>
              </a:rPr>
              <a:t>Mi bir objenin güce maruz kaldıktan sonra hareket durumu değişimine karşı dayanıklılığını ölçer yüksek eylemsizlik kütlesine sahip bir obje, daha düşük eylemsizlik kütlesine sahip olan bir objeye göre durumunu daha yavaş değişir.</a:t>
            </a:r>
          </a:p>
        </p:txBody>
      </p:sp>
      <p:pic>
        <p:nvPicPr>
          <p:cNvPr id="1026" name="Picture 2" descr="Atalet (Eylemsizlik) Nedir? Cisimlerin Doğasıyla ve ...">
            <a:extLst>
              <a:ext uri="{FF2B5EF4-FFF2-40B4-BE49-F238E27FC236}">
                <a16:creationId xmlns:a16="http://schemas.microsoft.com/office/drawing/2014/main" id="{29E4ECD1-DCFC-4B56-80D3-8906933A0F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641" y="2692019"/>
            <a:ext cx="5105445" cy="285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9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538C4425-694A-46AD-AD06-218F3C051394}"/>
              </a:ext>
            </a:extLst>
          </p:cNvPr>
          <p:cNvSpPr>
            <a:spLocks noGrp="1"/>
          </p:cNvSpPr>
          <p:nvPr>
            <p:ph idx="1"/>
          </p:nvPr>
        </p:nvSpPr>
        <p:spPr>
          <a:xfrm>
            <a:off x="1023562" y="742951"/>
            <a:ext cx="5072437" cy="5124450"/>
          </a:xfrm>
        </p:spPr>
        <p:txBody>
          <a:bodyPr>
            <a:normAutofit fontScale="92500" lnSpcReduction="10000"/>
          </a:bodyPr>
          <a:lstStyle/>
          <a:p>
            <a:r>
              <a:rPr lang="tr-TR" sz="2400" dirty="0">
                <a:latin typeface="Arial" panose="020B0604020202020204" pitchFamily="34" charset="0"/>
                <a:cs typeface="Arial" panose="020B0604020202020204" pitchFamily="34" charset="0"/>
              </a:rPr>
              <a:t>Eylemsizlik kütlesi, aktif-pasif yer çekimsel kütleleri birbirinden konsept olarak ayrı olsalar dahi bunlar arasında bir fark olduğunu net bir şekilde gösteren bir deney olmadı. </a:t>
            </a:r>
          </a:p>
          <a:p>
            <a:r>
              <a:rPr lang="tr-TR" sz="2400" dirty="0">
                <a:latin typeface="Arial" panose="020B0604020202020204" pitchFamily="34" charset="0"/>
                <a:cs typeface="Arial" panose="020B0604020202020204" pitchFamily="34" charset="0"/>
              </a:rPr>
              <a:t>Üstteki bilgileri dikkate alıp Newton yasalarını tekrardan yazalım.Yer çekimsel güç, Fij, kütle i’ ye etki eder, kütle j’ nin aktif yer çekimsel kütlesi ve kütle i’ nin pasif yer çekimsel kütlesi çarpımı ile doğru orantılı, uzaklıklarının karesiyle ters orantılıdır. ai ise Fij ile doğru, kütle i’nin eylemsizlik kütlesi ile ters orantılıdır. Formülü tekrardan yazarsak:</a:t>
            </a:r>
          </a:p>
        </p:txBody>
      </p:sp>
      <p:pic>
        <p:nvPicPr>
          <p:cNvPr id="6" name="Grafik 17">
            <a:extLst>
              <a:ext uri="{FF2B5EF4-FFF2-40B4-BE49-F238E27FC236}">
                <a16:creationId xmlns:a16="http://schemas.microsoft.com/office/drawing/2014/main" id="{6C75323E-F30B-4A16-9BC4-7242EE42973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657974" y="1704975"/>
            <a:ext cx="4343401" cy="3581400"/>
          </a:xfrm>
          <a:prstGeom prst="rect">
            <a:avLst/>
          </a:prstGeom>
          <a:noFill/>
        </p:spPr>
      </p:pic>
    </p:spTree>
    <p:extLst>
      <p:ext uri="{BB962C8B-B14F-4D97-AF65-F5344CB8AC3E}">
        <p14:creationId xmlns:p14="http://schemas.microsoft.com/office/powerpoint/2010/main" val="167960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6FF727-5E51-42D9-B549-C58B4A2EA124}"/>
              </a:ext>
            </a:extLst>
          </p:cNvPr>
          <p:cNvSpPr>
            <a:spLocks noGrp="1"/>
          </p:cNvSpPr>
          <p:nvPr>
            <p:ph type="title"/>
          </p:nvPr>
        </p:nvSpPr>
        <p:spPr>
          <a:xfrm>
            <a:off x="1023562" y="685800"/>
            <a:ext cx="10493524" cy="1485900"/>
          </a:xfrm>
        </p:spPr>
        <p:txBody>
          <a:bodyPr>
            <a:normAutofit/>
          </a:bodyPr>
          <a:lstStyle/>
          <a:p>
            <a:r>
              <a:rPr lang="tr-TR" b="1"/>
              <a:t>SEZGİSEL ALGORİTMALAR</a:t>
            </a:r>
          </a:p>
        </p:txBody>
      </p:sp>
      <p:sp>
        <p:nvSpPr>
          <p:cNvPr id="71"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5E23309B-C0C6-4295-9859-C42144A69582}"/>
              </a:ext>
            </a:extLst>
          </p:cNvPr>
          <p:cNvSpPr>
            <a:spLocks noGrp="1"/>
          </p:cNvSpPr>
          <p:nvPr>
            <p:ph idx="1"/>
          </p:nvPr>
        </p:nvSpPr>
        <p:spPr>
          <a:xfrm>
            <a:off x="1123951" y="1647825"/>
            <a:ext cx="5962650" cy="4219575"/>
          </a:xfrm>
        </p:spPr>
        <p:txBody>
          <a:bodyPr>
            <a:normAutofit/>
          </a:bodyPr>
          <a:lstStyle/>
          <a:p>
            <a:r>
              <a:rPr lang="tr-TR" dirty="0">
                <a:latin typeface="Arial" panose="020B0604020202020204" pitchFamily="34" charset="0"/>
                <a:cs typeface="Arial" panose="020B0604020202020204" pitchFamily="34" charset="0"/>
              </a:rPr>
              <a:t>Sezgisel algoritmalar fiziksel ve biyolojik prosesleri taklit ederler. Bu algoritmalar genellikle skolastik(rastlantısal)tir. Buna rağmen Formato Yer çekimsel Kinematiği  temel alan Merkez Optimizasyon Gücü (CFO) adında deterministik bir sezgisel arama algoritması geliştirmiştir. </a:t>
            </a:r>
          </a:p>
          <a:p>
            <a:pPr marL="0" indent="0">
              <a:buNone/>
            </a:pPr>
            <a:endParaRPr lang="tr-TR" dirty="0">
              <a:latin typeface="Arial" panose="020B0604020202020204" pitchFamily="34" charset="0"/>
              <a:cs typeface="Arial" panose="020B0604020202020204" pitchFamily="34" charset="0"/>
            </a:endParaRPr>
          </a:p>
          <a:p>
            <a:endParaRPr lang="tr-TR" sz="1800" dirty="0"/>
          </a:p>
        </p:txBody>
      </p:sp>
      <p:pic>
        <p:nvPicPr>
          <p:cNvPr id="2050" name="Picture 2" descr="Yapay Zeka 5: Sezgisel Algoritmalar - Yapay Zeka ve Muhteşem Beyin">
            <a:extLst>
              <a:ext uri="{FF2B5EF4-FFF2-40B4-BE49-F238E27FC236}">
                <a16:creationId xmlns:a16="http://schemas.microsoft.com/office/drawing/2014/main" id="{A05C95CB-B028-46D1-B5E5-E6520C993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5" r="15303" b="-3"/>
          <a:stretch/>
        </p:blipFill>
        <p:spPr bwMode="auto">
          <a:xfrm>
            <a:off x="7924800" y="2350235"/>
            <a:ext cx="3505200" cy="354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0070"/>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ec550219-ee0c-4369-ae6d-4f633f33bff5" Revision="1" Stencil="System.MyShapes" StencilVersion="1.0"/>
</Control>
</file>

<file path=customXml/itemProps1.xml><?xml version="1.0" encoding="utf-8"?>
<ds:datastoreItem xmlns:ds="http://schemas.openxmlformats.org/officeDocument/2006/customXml" ds:itemID="{CCEA7D16-E3FF-4F14-934D-45C5B7D0030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TotalTime>
  <Words>1609</Words>
  <Application>Microsoft Office PowerPoint</Application>
  <PresentationFormat>Geniş ekran</PresentationFormat>
  <Paragraphs>105</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Franklin Gothic Book</vt:lpstr>
      <vt:lpstr>Segoe UI</vt:lpstr>
      <vt:lpstr>Kırpma</vt:lpstr>
      <vt:lpstr>YER ÇEKİMSEL ARAMA ALGORİTMASI (GravItatIonal search algorIthm)</vt:lpstr>
      <vt:lpstr>YER ÇEKİMSEL ARAMA ALGORİTMASI</vt:lpstr>
      <vt:lpstr>PowerPoint Sunusu</vt:lpstr>
      <vt:lpstr>YER ÇEKİMİ KANUNU</vt:lpstr>
      <vt:lpstr>PowerPoint Sunusu</vt:lpstr>
      <vt:lpstr>Fizikteki 3 Kütle</vt:lpstr>
      <vt:lpstr>EYLEMSİZLİK KÜTLESİ</vt:lpstr>
      <vt:lpstr>PowerPoint Sunusu</vt:lpstr>
      <vt:lpstr>SEZGİSEL ALGORİTMALAR</vt:lpstr>
      <vt:lpstr>PowerPoint Sunusu</vt:lpstr>
      <vt:lpstr>YER ÇEKİMSEL ARAMA ALGORİTMASI</vt:lpstr>
      <vt:lpstr>YAA her kütle(temsilci) 4 belirli özelliğe sahiptir;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SAYGILARIMIZLA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YER ÇEKİMSEL ARAMA ALGORİTMASI (Gravitational search algorithm)</dc:title>
  <dc:creator>Anıl Arslan</dc:creator>
  <cp:lastModifiedBy>Anıl Arslan</cp:lastModifiedBy>
  <cp:revision>9</cp:revision>
  <dcterms:created xsi:type="dcterms:W3CDTF">2020-04-25T21:18:31Z</dcterms:created>
  <dcterms:modified xsi:type="dcterms:W3CDTF">2020-04-26T12:32:34Z</dcterms:modified>
</cp:coreProperties>
</file>