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87E9B7-4C73-4F3D-A292-DAE6DE50636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9F90990-4523-4961-BAAB-B338DABF1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3F2F318-F3FA-4BA7-ABE8-648FA5EA07A6}"/>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Alt Bilgi Yer Tutucusu 4">
            <a:extLst>
              <a:ext uri="{FF2B5EF4-FFF2-40B4-BE49-F238E27FC236}">
                <a16:creationId xmlns:a16="http://schemas.microsoft.com/office/drawing/2014/main" id="{5FD05452-AA05-44FA-ACD6-6F7F9C4B159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EB10D17-0D53-4C4E-A0F1-F096C4745C20}"/>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37746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D8109B-0303-4F70-AB6A-270AA417F4A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0990C38-B006-4446-800C-31955EB549F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0EB81C5-1209-40AA-A1EC-F14C48D72E89}"/>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Alt Bilgi Yer Tutucusu 4">
            <a:extLst>
              <a:ext uri="{FF2B5EF4-FFF2-40B4-BE49-F238E27FC236}">
                <a16:creationId xmlns:a16="http://schemas.microsoft.com/office/drawing/2014/main" id="{13D66A14-A7CF-47D3-8556-7D8676F7881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9EAC60D-C355-4FCD-926E-EB100BFA940C}"/>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78841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8986FCC-B44F-4122-8506-97A94494105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636210A-E754-4447-A6E0-EC4D1296DA5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D16E457-4F1F-4501-B72F-D35234779730}"/>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Alt Bilgi Yer Tutucusu 4">
            <a:extLst>
              <a:ext uri="{FF2B5EF4-FFF2-40B4-BE49-F238E27FC236}">
                <a16:creationId xmlns:a16="http://schemas.microsoft.com/office/drawing/2014/main" id="{928130E8-D261-4F62-88CB-D3DB2A431E1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B5FE1CE-D095-4042-864C-8C8507D2C023}"/>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83578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B26FCA-764B-4DC5-B125-7CA7444C5A6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4424949-F4B1-46A2-8464-36BB29E286A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BBC47EA-0B2F-45A9-AC79-C27F0A90B441}"/>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Alt Bilgi Yer Tutucusu 4">
            <a:extLst>
              <a:ext uri="{FF2B5EF4-FFF2-40B4-BE49-F238E27FC236}">
                <a16:creationId xmlns:a16="http://schemas.microsoft.com/office/drawing/2014/main" id="{F02C80AA-E95D-46E5-BE49-25534A9E21E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691A4EE-1033-4F1E-BC79-913D027AA280}"/>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33000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59F58F-8C58-4409-803C-EC22367B1B6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1385DBC-D922-4EE7-B23E-DB2819AF1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3E2D0BF-4BB9-4A63-AAF6-9CCCADA86132}"/>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Alt Bilgi Yer Tutucusu 4">
            <a:extLst>
              <a:ext uri="{FF2B5EF4-FFF2-40B4-BE49-F238E27FC236}">
                <a16:creationId xmlns:a16="http://schemas.microsoft.com/office/drawing/2014/main" id="{ACA3A168-CF3D-41FB-98A7-A118B779154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8C292FF-DF44-4D24-BB35-B6E672AEDE34}"/>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305363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29C145-E4FA-4C2F-9435-1B27ABDDD9D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55B745B-C897-4058-9A41-37F45716460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948EB4D-C21C-43F9-BCB7-53E44CF84FA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83286C4-2F5C-4C39-8839-56102C146577}"/>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6" name="Alt Bilgi Yer Tutucusu 5">
            <a:extLst>
              <a:ext uri="{FF2B5EF4-FFF2-40B4-BE49-F238E27FC236}">
                <a16:creationId xmlns:a16="http://schemas.microsoft.com/office/drawing/2014/main" id="{9C5F0133-E3CF-4CE6-A5E0-8AA1638429C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77FA605-B58D-442A-9DF9-3BD19BAFFD70}"/>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17717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965997-289D-4D97-B29C-FBEEB67B1D6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E1D9FEF-F7C0-4868-9DEF-791F833C8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4821B50-46AB-49AF-9C04-34DE76B5B1B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5BABD50-8B53-4F65-AF1B-60EF02138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2E826EE-CABF-409D-8176-D199EBF2402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F0EC8A4-C5C3-413D-9B4E-014C6CF3417B}"/>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8" name="Alt Bilgi Yer Tutucusu 7">
            <a:extLst>
              <a:ext uri="{FF2B5EF4-FFF2-40B4-BE49-F238E27FC236}">
                <a16:creationId xmlns:a16="http://schemas.microsoft.com/office/drawing/2014/main" id="{6569A567-251D-460B-A529-77E00186BB1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CE5071A-E3E4-4ACF-9CC8-32D58E93A37B}"/>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32063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305A4-0718-4FBE-8243-EAB5C902F60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76AB217-7CDC-4F60-8874-4F169C0AB3CA}"/>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4" name="Alt Bilgi Yer Tutucusu 3">
            <a:extLst>
              <a:ext uri="{FF2B5EF4-FFF2-40B4-BE49-F238E27FC236}">
                <a16:creationId xmlns:a16="http://schemas.microsoft.com/office/drawing/2014/main" id="{E3D0A7C1-88AA-4D87-A5BF-909FD59C2D0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3BEA074-414D-40DA-9EFA-F490FFF3E48F}"/>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356451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93E97C3-BE71-45B4-B2A1-0BE2A0707D5A}"/>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3" name="Alt Bilgi Yer Tutucusu 2">
            <a:extLst>
              <a:ext uri="{FF2B5EF4-FFF2-40B4-BE49-F238E27FC236}">
                <a16:creationId xmlns:a16="http://schemas.microsoft.com/office/drawing/2014/main" id="{11799ED0-6440-4AC7-BDF7-1A0A74DCA1F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A294CDA-6472-46EF-A57E-678252499807}"/>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97360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CBBFFD-FE24-4AA5-81DE-8865CAAB196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3A1217F-98A3-48E3-B61F-FB23A2638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B1498FA-8001-41BD-880C-B73343C15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55FF5C2-28EA-474D-B8D3-9B9E707B3526}"/>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6" name="Alt Bilgi Yer Tutucusu 5">
            <a:extLst>
              <a:ext uri="{FF2B5EF4-FFF2-40B4-BE49-F238E27FC236}">
                <a16:creationId xmlns:a16="http://schemas.microsoft.com/office/drawing/2014/main" id="{E179E482-5D9E-4755-9870-CD82EBF3221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AF68D15-FA55-4BCA-8C93-CCA45780806E}"/>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332031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F33A0E-9B80-45EB-863E-010AAE6632D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34CB4A6-34FE-43B6-ACBE-243EDF5D4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8D0242B-8C5A-4F4A-8562-71464D901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A0B347D-95AF-4DA1-8A73-13EFAA92F524}"/>
              </a:ext>
            </a:extLst>
          </p:cNvPr>
          <p:cNvSpPr>
            <a:spLocks noGrp="1"/>
          </p:cNvSpPr>
          <p:nvPr>
            <p:ph type="dt" sz="half" idx="10"/>
          </p:nvPr>
        </p:nvSpPr>
        <p:spPr/>
        <p:txBody>
          <a:bodyPr/>
          <a:lstStyle/>
          <a:p>
            <a:fld id="{6E1DC4F0-3FA5-4110-8277-7B9CC6AA8FC5}" type="datetimeFigureOut">
              <a:rPr lang="tr-TR" smtClean="0"/>
              <a:t>17.04.2020</a:t>
            </a:fld>
            <a:endParaRPr lang="tr-TR"/>
          </a:p>
        </p:txBody>
      </p:sp>
      <p:sp>
        <p:nvSpPr>
          <p:cNvPr id="6" name="Alt Bilgi Yer Tutucusu 5">
            <a:extLst>
              <a:ext uri="{FF2B5EF4-FFF2-40B4-BE49-F238E27FC236}">
                <a16:creationId xmlns:a16="http://schemas.microsoft.com/office/drawing/2014/main" id="{F8E7CA67-93E5-4482-9D00-96FBF507DC5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7137169-1133-46F9-8235-61A5ABAD1C26}"/>
              </a:ext>
            </a:extLst>
          </p:cNvPr>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257547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A606D40-D88F-42EB-9163-80D2AF64B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35AACB0-DC87-4C5F-B008-B5CE4F3C48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03D3730-7198-4051-94FA-512024ED9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DC4F0-3FA5-4110-8277-7B9CC6AA8FC5}" type="datetimeFigureOut">
              <a:rPr lang="tr-TR" smtClean="0"/>
              <a:t>17.04.2020</a:t>
            </a:fld>
            <a:endParaRPr lang="tr-TR"/>
          </a:p>
        </p:txBody>
      </p:sp>
      <p:sp>
        <p:nvSpPr>
          <p:cNvPr id="5" name="Alt Bilgi Yer Tutucusu 4">
            <a:extLst>
              <a:ext uri="{FF2B5EF4-FFF2-40B4-BE49-F238E27FC236}">
                <a16:creationId xmlns:a16="http://schemas.microsoft.com/office/drawing/2014/main" id="{EC7D2F9F-C2B4-422C-A5EE-CFF570A6C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8285DB9-6952-4084-A74C-7CC9F8AC0E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0E47C-9DB0-4204-BB3E-DBAF13373A6B}" type="slidenum">
              <a:rPr lang="tr-TR" smtClean="0"/>
              <a:t>‹#›</a:t>
            </a:fld>
            <a:endParaRPr lang="tr-TR"/>
          </a:p>
        </p:txBody>
      </p:sp>
    </p:spTree>
    <p:extLst>
      <p:ext uri="{BB962C8B-B14F-4D97-AF65-F5344CB8AC3E}">
        <p14:creationId xmlns:p14="http://schemas.microsoft.com/office/powerpoint/2010/main" val="189095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dcs.bbk.ac.uk/~dell/teaching/ir/examples/nb_example.pdf" TargetMode="External"/><Relationship Id="rId2" Type="http://schemas.openxmlformats.org/officeDocument/2006/relationships/hyperlink" Target="http://www.stanford.edu/class/cs124/lec/naivebayes.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5FE13-79CF-4D7C-B594-14DC7AF5C291}"/>
              </a:ext>
            </a:extLst>
          </p:cNvPr>
          <p:cNvSpPr>
            <a:spLocks noGrp="1"/>
          </p:cNvSpPr>
          <p:nvPr>
            <p:ph type="ctrTitle"/>
          </p:nvPr>
        </p:nvSpPr>
        <p:spPr/>
        <p:txBody>
          <a:bodyPr/>
          <a:lstStyle/>
          <a:p>
            <a:r>
              <a:rPr lang="tr-TR" dirty="0" err="1"/>
              <a:t>Naive</a:t>
            </a:r>
            <a:r>
              <a:rPr lang="tr-TR" dirty="0"/>
              <a:t> </a:t>
            </a:r>
            <a:r>
              <a:rPr lang="tr-TR" dirty="0" err="1"/>
              <a:t>Bayes</a:t>
            </a:r>
            <a:r>
              <a:rPr lang="tr-TR" dirty="0"/>
              <a:t> Sınıflandırma Algoritması</a:t>
            </a:r>
          </a:p>
        </p:txBody>
      </p:sp>
    </p:spTree>
    <p:extLst>
      <p:ext uri="{BB962C8B-B14F-4D97-AF65-F5344CB8AC3E}">
        <p14:creationId xmlns:p14="http://schemas.microsoft.com/office/powerpoint/2010/main" val="315709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9E3F0B-3DAE-421A-A128-C6F75B399B6D}"/>
              </a:ext>
            </a:extLst>
          </p:cNvPr>
          <p:cNvSpPr>
            <a:spLocks noGrp="1"/>
          </p:cNvSpPr>
          <p:nvPr>
            <p:ph type="title"/>
          </p:nvPr>
        </p:nvSpPr>
        <p:spPr>
          <a:xfrm>
            <a:off x="594360" y="640263"/>
            <a:ext cx="3822192" cy="1344975"/>
          </a:xfrm>
        </p:spPr>
        <p:txBody>
          <a:bodyPr>
            <a:normAutofit/>
          </a:bodyPr>
          <a:lstStyle/>
          <a:p>
            <a:r>
              <a:rPr lang="tr-TR" sz="3600">
                <a:solidFill>
                  <a:schemeClr val="bg1"/>
                </a:solidFill>
              </a:rPr>
              <a:t>Naive Varsayım</a:t>
            </a:r>
          </a:p>
        </p:txBody>
      </p:sp>
      <p:cxnSp>
        <p:nvCxnSpPr>
          <p:cNvPr id="26" name="Straight Connector 2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E053EF8-5834-4F56-A585-4EC609D5D507}"/>
              </a:ext>
            </a:extLst>
          </p:cNvPr>
          <p:cNvSpPr>
            <a:spLocks noGrp="1"/>
          </p:cNvSpPr>
          <p:nvPr>
            <p:ph idx="1"/>
          </p:nvPr>
        </p:nvSpPr>
        <p:spPr>
          <a:xfrm>
            <a:off x="593610" y="2121763"/>
            <a:ext cx="3822192" cy="3773010"/>
          </a:xfrm>
        </p:spPr>
        <p:txBody>
          <a:bodyPr>
            <a:normAutofit/>
          </a:bodyPr>
          <a:lstStyle/>
          <a:p>
            <a:r>
              <a:rPr lang="tr-TR" sz="2000">
                <a:solidFill>
                  <a:schemeClr val="bg1"/>
                </a:solidFill>
              </a:rPr>
              <a:t>Şimdi, Bayes teoremine Naive bir varsayım yapma zamanı, yani özellikler arasında bağımsızlık.</a:t>
            </a:r>
          </a:p>
          <a:p>
            <a:r>
              <a:rPr lang="tr-TR" sz="2000">
                <a:solidFill>
                  <a:schemeClr val="bg1"/>
                </a:solidFill>
              </a:rPr>
              <a:t> Şimdi delilleri bağımsız parçalara ayırıyoruz. Şimdi, A ve B olaylarından herhangi biri bağımsızsa,</a:t>
            </a:r>
          </a:p>
          <a:p>
            <a:endParaRPr lang="tr-TR" sz="2000">
              <a:solidFill>
                <a:schemeClr val="bg1"/>
              </a:solidFill>
            </a:endParaRPr>
          </a:p>
        </p:txBody>
      </p:sp>
      <p:pic>
        <p:nvPicPr>
          <p:cNvPr id="5" name="Resim 4" descr="ekran görüntüsü içeren bir resim&#10;&#10;Açıklama otomatik olarak oluşturuldu">
            <a:extLst>
              <a:ext uri="{FF2B5EF4-FFF2-40B4-BE49-F238E27FC236}">
                <a16:creationId xmlns:a16="http://schemas.microsoft.com/office/drawing/2014/main" id="{6B77B7D1-9D25-42CB-8D9B-18C36A8B1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866" y="303591"/>
            <a:ext cx="6596652" cy="3282988"/>
          </a:xfrm>
          <a:prstGeom prst="rect">
            <a:avLst/>
          </a:prstGeom>
        </p:spPr>
      </p:pic>
      <p:sp>
        <p:nvSpPr>
          <p:cNvPr id="6" name="Metin kutusu 5">
            <a:extLst>
              <a:ext uri="{FF2B5EF4-FFF2-40B4-BE49-F238E27FC236}">
                <a16:creationId xmlns:a16="http://schemas.microsoft.com/office/drawing/2014/main" id="{69CC8DE4-4305-47D5-9C15-EADEAFED925B}"/>
              </a:ext>
            </a:extLst>
          </p:cNvPr>
          <p:cNvSpPr txBox="1"/>
          <p:nvPr/>
        </p:nvSpPr>
        <p:spPr>
          <a:xfrm>
            <a:off x="4927866" y="3784107"/>
            <a:ext cx="6135468" cy="2585323"/>
          </a:xfrm>
          <a:prstGeom prst="rect">
            <a:avLst/>
          </a:prstGeom>
          <a:noFill/>
        </p:spPr>
        <p:txBody>
          <a:bodyPr wrap="square" rtlCol="0">
            <a:spAutoFit/>
          </a:bodyPr>
          <a:lstStyle/>
          <a:p>
            <a:r>
              <a:rPr lang="tr-TR" dirty="0">
                <a:solidFill>
                  <a:schemeClr val="accent4">
                    <a:lumMod val="75000"/>
                  </a:schemeClr>
                </a:solidFill>
              </a:rPr>
              <a:t>  Son olarak, P (y) ve P (xi | y) hesaplama görevimiz kalmıştır. </a:t>
            </a:r>
          </a:p>
          <a:p>
            <a:r>
              <a:rPr lang="tr-TR" dirty="0">
                <a:solidFill>
                  <a:schemeClr val="accent4">
                    <a:lumMod val="75000"/>
                  </a:schemeClr>
                </a:solidFill>
              </a:rPr>
              <a:t> P (y) 'ye sınıf olasılığı ve P (xi | y)' ye koşullu olasılık denir. </a:t>
            </a:r>
          </a:p>
          <a:p>
            <a:r>
              <a:rPr lang="tr-TR" dirty="0">
                <a:solidFill>
                  <a:schemeClr val="accent4">
                    <a:lumMod val="75000"/>
                  </a:schemeClr>
                </a:solidFill>
              </a:rPr>
              <a:t> </a:t>
            </a:r>
          </a:p>
          <a:p>
            <a:r>
              <a:rPr lang="tr-TR" dirty="0">
                <a:solidFill>
                  <a:schemeClr val="accent4">
                    <a:lumMod val="75000"/>
                  </a:schemeClr>
                </a:solidFill>
              </a:rPr>
              <a:t> Farklı </a:t>
            </a:r>
            <a:r>
              <a:rPr lang="tr-TR" dirty="0" err="1">
                <a:solidFill>
                  <a:schemeClr val="accent4">
                    <a:lumMod val="75000"/>
                  </a:schemeClr>
                </a:solidFill>
              </a:rPr>
              <a:t>Naive</a:t>
            </a:r>
            <a:r>
              <a:rPr lang="tr-TR" dirty="0">
                <a:solidFill>
                  <a:schemeClr val="accent4">
                    <a:lumMod val="75000"/>
                  </a:schemeClr>
                </a:solidFill>
              </a:rPr>
              <a:t> </a:t>
            </a:r>
            <a:r>
              <a:rPr lang="tr-TR" dirty="0" err="1">
                <a:solidFill>
                  <a:schemeClr val="accent4">
                    <a:lumMod val="75000"/>
                  </a:schemeClr>
                </a:solidFill>
              </a:rPr>
              <a:t>Bayes</a:t>
            </a:r>
            <a:r>
              <a:rPr lang="tr-TR" dirty="0">
                <a:solidFill>
                  <a:schemeClr val="accent4">
                    <a:lumMod val="75000"/>
                  </a:schemeClr>
                </a:solidFill>
              </a:rPr>
              <a:t> sınıflandırıcıları temel olarak P (xi | y) dağılımı ile ilgili yaptıkları varsayımlara göre farklılık gösterir. </a:t>
            </a:r>
          </a:p>
          <a:p>
            <a:r>
              <a:rPr lang="tr-TR" dirty="0">
                <a:solidFill>
                  <a:schemeClr val="accent4">
                    <a:lumMod val="75000"/>
                  </a:schemeClr>
                </a:solidFill>
              </a:rPr>
              <a:t>  </a:t>
            </a:r>
          </a:p>
          <a:p>
            <a:r>
              <a:rPr lang="tr-TR" dirty="0">
                <a:solidFill>
                  <a:schemeClr val="accent4">
                    <a:lumMod val="75000"/>
                  </a:schemeClr>
                </a:solidFill>
              </a:rPr>
              <a:t>Yukarıdaki formülü hava durumu veri setimize manuel olarak uygulamaya çalışalım. Bunun için veri setimizde bazı ön hesaplamalar yapmamız gerekiyor.</a:t>
            </a:r>
          </a:p>
        </p:txBody>
      </p:sp>
    </p:spTree>
    <p:extLst>
      <p:ext uri="{BB962C8B-B14F-4D97-AF65-F5344CB8AC3E}">
        <p14:creationId xmlns:p14="http://schemas.microsoft.com/office/powerpoint/2010/main" val="138292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939CC016-B85B-4578-9386-CA4D72BA0DBF}"/>
              </a:ext>
            </a:extLst>
          </p:cNvPr>
          <p:cNvSpPr>
            <a:spLocks noGrp="1"/>
          </p:cNvSpPr>
          <p:nvPr>
            <p:ph idx="1"/>
          </p:nvPr>
        </p:nvSpPr>
        <p:spPr>
          <a:xfrm>
            <a:off x="643468" y="457201"/>
            <a:ext cx="3363974" cy="5596466"/>
          </a:xfrm>
        </p:spPr>
        <p:txBody>
          <a:bodyPr>
            <a:normAutofit/>
          </a:bodyPr>
          <a:lstStyle/>
          <a:p>
            <a:r>
              <a:rPr lang="tr-TR" sz="1300" dirty="0" err="1"/>
              <a:t>X'teki</a:t>
            </a:r>
            <a:r>
              <a:rPr lang="tr-TR" sz="1300" dirty="0"/>
              <a:t> her xi için y (xi | </a:t>
            </a:r>
            <a:r>
              <a:rPr lang="tr-TR" sz="1300" dirty="0" err="1"/>
              <a:t>yj</a:t>
            </a:r>
            <a:r>
              <a:rPr lang="tr-TR" sz="1300" dirty="0"/>
              <a:t>) ve y'deki </a:t>
            </a:r>
            <a:r>
              <a:rPr lang="tr-TR" sz="1300" dirty="0" err="1"/>
              <a:t>yj</a:t>
            </a:r>
            <a:r>
              <a:rPr lang="tr-TR" sz="1300" dirty="0"/>
              <a:t> için P (xi | </a:t>
            </a:r>
            <a:r>
              <a:rPr lang="tr-TR" sz="1300" dirty="0" err="1"/>
              <a:t>yj</a:t>
            </a:r>
            <a:r>
              <a:rPr lang="tr-TR" sz="1300" dirty="0"/>
              <a:t>) bulmamız gerekir. Tüm bu hesaplamalar yandaki tablolarda gösterilmiştir:</a:t>
            </a:r>
          </a:p>
          <a:p>
            <a:r>
              <a:rPr lang="tr-TR" sz="1300" dirty="0"/>
              <a:t>Dolayısıyla, yandaki şekilde, </a:t>
            </a:r>
            <a:r>
              <a:rPr lang="tr-TR" sz="1300" dirty="0" err="1"/>
              <a:t>X'deki</a:t>
            </a:r>
            <a:r>
              <a:rPr lang="tr-TR" sz="1300" dirty="0"/>
              <a:t> her xi için P (xi | </a:t>
            </a:r>
            <a:r>
              <a:rPr lang="tr-TR" sz="1300" dirty="0" err="1"/>
              <a:t>yj</a:t>
            </a:r>
            <a:r>
              <a:rPr lang="tr-TR" sz="1300" dirty="0"/>
              <a:t>) ve 1-4 tablolarında manuel olarak </a:t>
            </a:r>
            <a:r>
              <a:rPr lang="tr-TR" sz="1300" dirty="0" err="1"/>
              <a:t>yj</a:t>
            </a:r>
            <a:r>
              <a:rPr lang="tr-TR" sz="1300" dirty="0"/>
              <a:t> olarak y'yi hesapladık. </a:t>
            </a:r>
          </a:p>
          <a:p>
            <a:r>
              <a:rPr lang="tr-TR" sz="1300" dirty="0"/>
              <a:t>Örneğin, sıcaklığın serin olduğu göz önüne alındığında golf oynama olasılığı, yani P (sıcaklık = serin | golf oynamak = Evet) = 3/9. Ayrıca, tablo 5'te hesaplanan sınıf olasılıklarını (P (y)) bulmamız gerekir. Örneğin, P (golf oyna = Evet) = 9/14. </a:t>
            </a:r>
          </a:p>
          <a:p>
            <a:r>
              <a:rPr lang="tr-TR" sz="1300" dirty="0"/>
              <a:t>Şimdi, ön hesaplamalarımızla işimiz bitti ve sınıflandırıcı hazır.</a:t>
            </a:r>
            <a:br>
              <a:rPr lang="tr-TR" sz="1300" dirty="0"/>
            </a:br>
            <a:endParaRPr lang="tr-TR" sz="1300" dirty="0"/>
          </a:p>
        </p:txBody>
      </p:sp>
      <p:pic>
        <p:nvPicPr>
          <p:cNvPr id="5" name="Resim 4">
            <a:extLst>
              <a:ext uri="{FF2B5EF4-FFF2-40B4-BE49-F238E27FC236}">
                <a16:creationId xmlns:a16="http://schemas.microsoft.com/office/drawing/2014/main" id="{7B172D86-FB6C-4F3C-81E2-EA9F05798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101" y="643467"/>
            <a:ext cx="4558092" cy="5410199"/>
          </a:xfrm>
          <a:prstGeom prst="rect">
            <a:avLst/>
          </a:prstGeom>
        </p:spPr>
      </p:pic>
    </p:spTree>
    <p:extLst>
      <p:ext uri="{BB962C8B-B14F-4D97-AF65-F5344CB8AC3E}">
        <p14:creationId xmlns:p14="http://schemas.microsoft.com/office/powerpoint/2010/main" val="68552213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CEC7F79E-F819-4734-A2C0-3DC177207F63}"/>
              </a:ext>
            </a:extLst>
          </p:cNvPr>
          <p:cNvSpPr>
            <a:spLocks noGrp="1"/>
          </p:cNvSpPr>
          <p:nvPr>
            <p:ph idx="1"/>
          </p:nvPr>
        </p:nvSpPr>
        <p:spPr>
          <a:xfrm>
            <a:off x="188828" y="241073"/>
            <a:ext cx="4347661" cy="735472"/>
          </a:xfrm>
        </p:spPr>
        <p:txBody>
          <a:bodyPr>
            <a:normAutofit/>
          </a:bodyPr>
          <a:lstStyle/>
          <a:p>
            <a:r>
              <a:rPr lang="tr-TR" sz="2000" dirty="0"/>
              <a:t>Yeni bir dizi özellik üzerinde test edelim (bugün arayalım):</a:t>
            </a:r>
          </a:p>
          <a:p>
            <a:endParaRPr lang="tr-TR" sz="2000" dirty="0"/>
          </a:p>
        </p:txBody>
      </p:sp>
      <p:pic>
        <p:nvPicPr>
          <p:cNvPr id="5" name="Resim 4" descr="ekran görüntüsü içeren bir resim&#10;&#10;Açıklama otomatik olarak oluşturuldu">
            <a:extLst>
              <a:ext uri="{FF2B5EF4-FFF2-40B4-BE49-F238E27FC236}">
                <a16:creationId xmlns:a16="http://schemas.microsoft.com/office/drawing/2014/main" id="{97DB363B-43D5-4F59-9101-BFFF27714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71020"/>
            <a:ext cx="6250769" cy="6125594"/>
          </a:xfrm>
          <a:prstGeom prst="rect">
            <a:avLst/>
          </a:prstGeom>
        </p:spPr>
      </p:pic>
      <p:sp>
        <p:nvSpPr>
          <p:cNvPr id="6" name="Metin kutusu 5">
            <a:extLst>
              <a:ext uri="{FF2B5EF4-FFF2-40B4-BE49-F238E27FC236}">
                <a16:creationId xmlns:a16="http://schemas.microsoft.com/office/drawing/2014/main" id="{E2CB706A-2E5C-43FB-9C52-9FEDFE25BDEF}"/>
              </a:ext>
            </a:extLst>
          </p:cNvPr>
          <p:cNvSpPr txBox="1"/>
          <p:nvPr/>
        </p:nvSpPr>
        <p:spPr>
          <a:xfrm>
            <a:off x="188828" y="3249227"/>
            <a:ext cx="4347661" cy="2800767"/>
          </a:xfrm>
          <a:prstGeom prst="rect">
            <a:avLst/>
          </a:prstGeom>
          <a:noFill/>
        </p:spPr>
        <p:txBody>
          <a:bodyPr wrap="square" rtlCol="0">
            <a:spAutoFit/>
          </a:bodyPr>
          <a:lstStyle/>
          <a:p>
            <a:r>
              <a:rPr lang="tr-TR" sz="1600" dirty="0"/>
              <a:t>Golfun oynanacağını tahmin etmek 'Evet’. Yanda tartıştığımız yöntem ayrık veriler için geçerlidir. Sürekli veri durumunda, her bir özelliğin değerlerinin dağılımı ile ilgili bazı varsayımlar yapmamız gerekir.</a:t>
            </a:r>
          </a:p>
          <a:p>
            <a:endParaRPr lang="tr-TR" sz="1600" dirty="0"/>
          </a:p>
          <a:p>
            <a:endParaRPr lang="tr-TR" sz="1600" dirty="0"/>
          </a:p>
          <a:p>
            <a:r>
              <a:rPr lang="tr-TR" sz="1600" dirty="0"/>
              <a:t> Farklı saf </a:t>
            </a:r>
            <a:r>
              <a:rPr lang="tr-TR" sz="1600" dirty="0" err="1"/>
              <a:t>Bayes</a:t>
            </a:r>
            <a:r>
              <a:rPr lang="tr-TR" sz="1600" dirty="0"/>
              <a:t> sınıflandırıcıları temel olarak P (xi | y) dağılımı ile ilgili yaptıkları varsayımlara göre farklılık gösterir. Şimdi, bu tür sınıflandırıcılardan birini burada tartışıyoruz.</a:t>
            </a:r>
          </a:p>
        </p:txBody>
      </p:sp>
    </p:spTree>
    <p:extLst>
      <p:ext uri="{BB962C8B-B14F-4D97-AF65-F5344CB8AC3E}">
        <p14:creationId xmlns:p14="http://schemas.microsoft.com/office/powerpoint/2010/main" val="294010616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6F73534-2786-483E-BD26-427DF3721466}"/>
              </a:ext>
            </a:extLst>
          </p:cNvPr>
          <p:cNvSpPr>
            <a:spLocks noGrp="1"/>
          </p:cNvSpPr>
          <p:nvPr>
            <p:ph type="title"/>
          </p:nvPr>
        </p:nvSpPr>
        <p:spPr>
          <a:xfrm>
            <a:off x="643467" y="640080"/>
            <a:ext cx="3096427" cy="5613236"/>
          </a:xfrm>
        </p:spPr>
        <p:txBody>
          <a:bodyPr anchor="ctr">
            <a:normAutofit/>
          </a:bodyPr>
          <a:lstStyle/>
          <a:p>
            <a:r>
              <a:rPr lang="tr-TR">
                <a:solidFill>
                  <a:srgbClr val="FFFFFF"/>
                </a:solidFill>
              </a:rPr>
              <a:t>Gaussian Naive Bayes Sınıflandırıcı </a:t>
            </a:r>
            <a:br>
              <a:rPr lang="tr-TR">
                <a:solidFill>
                  <a:srgbClr val="FFFFFF"/>
                </a:solidFill>
              </a:rPr>
            </a:br>
            <a:endParaRPr lang="tr-TR">
              <a:solidFill>
                <a:srgbClr val="FFFFFF"/>
              </a:solidFill>
            </a:endParaRPr>
          </a:p>
        </p:txBody>
      </p:sp>
      <p:sp>
        <p:nvSpPr>
          <p:cNvPr id="3" name="İçerik Yer Tutucusu 2">
            <a:extLst>
              <a:ext uri="{FF2B5EF4-FFF2-40B4-BE49-F238E27FC236}">
                <a16:creationId xmlns:a16="http://schemas.microsoft.com/office/drawing/2014/main" id="{DDD9B9DD-A190-4BDB-9D8C-AD787F511F85}"/>
              </a:ext>
            </a:extLst>
          </p:cNvPr>
          <p:cNvSpPr>
            <a:spLocks noGrp="1"/>
          </p:cNvSpPr>
          <p:nvPr>
            <p:ph idx="1"/>
          </p:nvPr>
        </p:nvSpPr>
        <p:spPr>
          <a:xfrm>
            <a:off x="4699818" y="640082"/>
            <a:ext cx="6848715" cy="2484884"/>
          </a:xfrm>
        </p:spPr>
        <p:txBody>
          <a:bodyPr anchor="ctr">
            <a:normAutofit/>
          </a:bodyPr>
          <a:lstStyle/>
          <a:p>
            <a:pPr fontAlgn="base"/>
            <a:r>
              <a:rPr lang="tr-TR" sz="1700" dirty="0"/>
              <a:t>Gauss </a:t>
            </a:r>
            <a:r>
              <a:rPr lang="tr-TR" sz="1700" dirty="0" err="1"/>
              <a:t>Naive</a:t>
            </a:r>
            <a:r>
              <a:rPr lang="tr-TR" sz="1700" dirty="0"/>
              <a:t> </a:t>
            </a:r>
            <a:r>
              <a:rPr lang="tr-TR" sz="1700" dirty="0" err="1"/>
              <a:t>Bayes'te</a:t>
            </a:r>
            <a:r>
              <a:rPr lang="tr-TR" sz="1700" dirty="0"/>
              <a:t>, her bir özellikle ilişkili sürekli değerlerin bir Gauss dağılımına göre dağıtıldığı varsayılmaktadır. Gauss dağılımına Normal dağılım da denir. Çizildiğinde, çan şeklinde bir eğri verir. </a:t>
            </a:r>
          </a:p>
          <a:p>
            <a:pPr fontAlgn="base"/>
            <a:r>
              <a:rPr lang="tr-TR" sz="1700" dirty="0"/>
              <a:t>Aşağıda gösterildiği gibi özellik değerlerinin ortalaması hakkında simetrik:</a:t>
            </a:r>
          </a:p>
          <a:p>
            <a:pPr marL="0" indent="0" fontAlgn="base">
              <a:buNone/>
            </a:pPr>
            <a:endParaRPr lang="tr-TR" sz="1700" dirty="0"/>
          </a:p>
          <a:p>
            <a:pPr marL="0" indent="0">
              <a:buNone/>
            </a:pPr>
            <a:br>
              <a:rPr lang="tr-TR" sz="1700" dirty="0"/>
            </a:br>
            <a:endParaRPr lang="tr-TR" sz="1700" dirty="0"/>
          </a:p>
        </p:txBody>
      </p:sp>
      <p:pic>
        <p:nvPicPr>
          <p:cNvPr id="5" name="Resim 4" descr="fotoğraf, tablo, farklı, adam içeren bir resim&#10;&#10;Açıklama otomatik olarak oluşturuldu">
            <a:extLst>
              <a:ext uri="{FF2B5EF4-FFF2-40B4-BE49-F238E27FC236}">
                <a16:creationId xmlns:a16="http://schemas.microsoft.com/office/drawing/2014/main" id="{6DB35C42-9DB7-4DD0-8FE2-131BC8457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0747" y="3446698"/>
            <a:ext cx="3981336" cy="2488335"/>
          </a:xfrm>
          <a:prstGeom prst="rect">
            <a:avLst/>
          </a:prstGeom>
        </p:spPr>
      </p:pic>
    </p:spTree>
    <p:extLst>
      <p:ext uri="{BB962C8B-B14F-4D97-AF65-F5344CB8AC3E}">
        <p14:creationId xmlns:p14="http://schemas.microsoft.com/office/powerpoint/2010/main" val="309360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3B81A4D-4272-4CC0-983E-77F5C40C7FC7}"/>
              </a:ext>
            </a:extLst>
          </p:cNvPr>
          <p:cNvSpPr>
            <a:spLocks noGrp="1"/>
          </p:cNvSpPr>
          <p:nvPr>
            <p:ph idx="1"/>
          </p:nvPr>
        </p:nvSpPr>
        <p:spPr/>
        <p:txBody>
          <a:bodyPr/>
          <a:lstStyle/>
          <a:p>
            <a:r>
              <a:rPr lang="tr-TR" dirty="0"/>
              <a:t>Özelliklerin olasılığının Gauss olduğu varsayılır, bu nedenle koşullu olasılık şu şekilde verilir:</a:t>
            </a:r>
          </a:p>
          <a:p>
            <a:endParaRPr lang="tr-TR" dirty="0"/>
          </a:p>
        </p:txBody>
      </p:sp>
      <p:pic>
        <p:nvPicPr>
          <p:cNvPr id="7" name="Resim 6">
            <a:extLst>
              <a:ext uri="{FF2B5EF4-FFF2-40B4-BE49-F238E27FC236}">
                <a16:creationId xmlns:a16="http://schemas.microsoft.com/office/drawing/2014/main" id="{271B42B6-4B78-4789-8CA7-00A46D1CF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99790"/>
            <a:ext cx="5257800" cy="1001694"/>
          </a:xfrm>
          <a:prstGeom prst="rect">
            <a:avLst/>
          </a:prstGeom>
        </p:spPr>
      </p:pic>
    </p:spTree>
    <p:extLst>
      <p:ext uri="{BB962C8B-B14F-4D97-AF65-F5344CB8AC3E}">
        <p14:creationId xmlns:p14="http://schemas.microsoft.com/office/powerpoint/2010/main" val="1693330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701386-994C-48B7-AAC2-2CD297996BD8}"/>
              </a:ext>
            </a:extLst>
          </p:cNvPr>
          <p:cNvSpPr>
            <a:spLocks noGrp="1"/>
          </p:cNvSpPr>
          <p:nvPr>
            <p:ph type="title"/>
          </p:nvPr>
        </p:nvSpPr>
        <p:spPr>
          <a:xfrm>
            <a:off x="686834" y="1153572"/>
            <a:ext cx="3200400" cy="4461163"/>
          </a:xfrm>
        </p:spPr>
        <p:txBody>
          <a:bodyPr>
            <a:normAutofit/>
          </a:bodyPr>
          <a:lstStyle/>
          <a:p>
            <a:r>
              <a:rPr lang="tr-TR" sz="3700">
                <a:solidFill>
                  <a:srgbClr val="FFFFFF"/>
                </a:solidFill>
              </a:rPr>
              <a:t>Diğer Popüler Naive Bayes Sınıflandırıcılar: </a:t>
            </a:r>
            <a:br>
              <a:rPr lang="tr-TR" sz="3700">
                <a:solidFill>
                  <a:srgbClr val="FFFFFF"/>
                </a:solidFill>
              </a:rPr>
            </a:br>
            <a:endParaRPr lang="tr-TR"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57A944F9-5822-45D2-A2E3-6C06B5509259}"/>
              </a:ext>
            </a:extLst>
          </p:cNvPr>
          <p:cNvSpPr>
            <a:spLocks noGrp="1"/>
          </p:cNvSpPr>
          <p:nvPr>
            <p:ph idx="1"/>
          </p:nvPr>
        </p:nvSpPr>
        <p:spPr>
          <a:xfrm>
            <a:off x="4447308" y="591344"/>
            <a:ext cx="6906491" cy="5585619"/>
          </a:xfrm>
        </p:spPr>
        <p:txBody>
          <a:bodyPr anchor="ctr">
            <a:normAutofit/>
          </a:bodyPr>
          <a:lstStyle/>
          <a:p>
            <a:r>
              <a:rPr lang="tr-TR" sz="1800" dirty="0" err="1"/>
              <a:t>Multinomial</a:t>
            </a:r>
            <a:r>
              <a:rPr lang="tr-TR" sz="1800" dirty="0"/>
              <a:t> </a:t>
            </a:r>
            <a:r>
              <a:rPr lang="tr-TR" sz="1800" dirty="0" err="1"/>
              <a:t>Naive</a:t>
            </a:r>
            <a:r>
              <a:rPr lang="tr-TR" sz="1800" dirty="0"/>
              <a:t> </a:t>
            </a:r>
            <a:r>
              <a:rPr lang="tr-TR" sz="1800" dirty="0" err="1"/>
              <a:t>Bayes</a:t>
            </a:r>
            <a:r>
              <a:rPr lang="tr-TR" sz="1800" dirty="0"/>
              <a:t>: Özellik vektörleri, belirli olayların </a:t>
            </a:r>
            <a:r>
              <a:rPr lang="tr-TR" sz="1800" dirty="0" err="1"/>
              <a:t>multinomial</a:t>
            </a:r>
            <a:r>
              <a:rPr lang="tr-TR" sz="1800" dirty="0"/>
              <a:t> dağılımla üretildiği frekansları temsil eder. Bu, belge sınıflandırması için tipik olarak kullanılan olay modelidir. </a:t>
            </a:r>
          </a:p>
          <a:p>
            <a:r>
              <a:rPr lang="tr-TR" sz="1800" dirty="0" err="1"/>
              <a:t>Bernoulli</a:t>
            </a:r>
            <a:r>
              <a:rPr lang="tr-TR" sz="1800" dirty="0"/>
              <a:t> </a:t>
            </a:r>
            <a:r>
              <a:rPr lang="tr-TR" sz="1800" dirty="0" err="1"/>
              <a:t>Naive</a:t>
            </a:r>
            <a:r>
              <a:rPr lang="tr-TR" sz="1800" dirty="0"/>
              <a:t> </a:t>
            </a:r>
            <a:r>
              <a:rPr lang="tr-TR" sz="1800" dirty="0" err="1"/>
              <a:t>Bayes</a:t>
            </a:r>
            <a:r>
              <a:rPr lang="tr-TR" sz="1800" dirty="0"/>
              <a:t>: Çok değişkenli </a:t>
            </a:r>
            <a:r>
              <a:rPr lang="tr-TR" sz="1800" dirty="0" err="1"/>
              <a:t>Bernoulli</a:t>
            </a:r>
            <a:r>
              <a:rPr lang="tr-TR" sz="1800" dirty="0"/>
              <a:t> olay modelinde, özellikler girdileri tanımlayan bağımsız </a:t>
            </a:r>
            <a:r>
              <a:rPr lang="tr-TR" sz="1800" dirty="0" err="1"/>
              <a:t>booleanlardır</a:t>
            </a:r>
            <a:r>
              <a:rPr lang="tr-TR" sz="1800" dirty="0"/>
              <a:t> (ikili değişkenler). Çok terimli modelde olduğu gibi, bu model, ikili terimlerin (yani bir belgede bir kelime oluşup oluşmadığı) özelliklerin terim sıklıkları (yani belgedeki bir kelimenin sıklığı) yerine kullanıldığı belge sınıflandırma görevleri için popülerdir. Bu </a:t>
            </a:r>
            <a:r>
              <a:rPr lang="tr-TR" sz="1800" dirty="0" err="1"/>
              <a:t>slaytın</a:t>
            </a:r>
            <a:r>
              <a:rPr lang="tr-TR" sz="1800" dirty="0"/>
              <a:t> sonuna geldiğimizde, düşünmeniz gereken bazı önemli noktalar şunlardır: </a:t>
            </a:r>
          </a:p>
          <a:p>
            <a:r>
              <a:rPr lang="tr-TR" sz="1800" dirty="0"/>
              <a:t>Görünüşe göre aşırı basitleştirilmiş varsayımlarına rağmen, </a:t>
            </a:r>
            <a:r>
              <a:rPr lang="tr-TR" sz="1800" dirty="0" err="1"/>
              <a:t>Naive</a:t>
            </a:r>
            <a:r>
              <a:rPr lang="tr-TR" sz="1800" dirty="0"/>
              <a:t> </a:t>
            </a:r>
            <a:r>
              <a:rPr lang="tr-TR" sz="1800" dirty="0" err="1"/>
              <a:t>Bayes</a:t>
            </a:r>
            <a:r>
              <a:rPr lang="tr-TR" sz="1800" dirty="0"/>
              <a:t> sınıflandırıcılar birçok gerçek dünya koşulunda, ünlü belge sınıflandırması ve </a:t>
            </a:r>
            <a:r>
              <a:rPr lang="tr-TR" sz="1800" dirty="0" err="1"/>
              <a:t>spam</a:t>
            </a:r>
            <a:r>
              <a:rPr lang="tr-TR" sz="1800" dirty="0"/>
              <a:t> filtrelemede oldukça iyi çalıştı. Gerekli parametreleri tahmin etmek için az miktarda eğitim verisi gerektirirler. </a:t>
            </a:r>
          </a:p>
          <a:p>
            <a:r>
              <a:rPr lang="tr-TR" sz="1800" dirty="0" err="1"/>
              <a:t>Naive</a:t>
            </a:r>
            <a:r>
              <a:rPr lang="tr-TR" sz="1800" dirty="0"/>
              <a:t> </a:t>
            </a:r>
            <a:r>
              <a:rPr lang="tr-TR" sz="1800" dirty="0" err="1"/>
              <a:t>Bayes</a:t>
            </a:r>
            <a:r>
              <a:rPr lang="tr-TR" sz="1800" dirty="0"/>
              <a:t> öğrenicileri ve sınıflandırıcıları, daha sofistike yöntemlere kıyasla son derece hızlı olabilir. Sınıf koşullu özellik dağılımlarının ayrılması, her bir dağılımın bağımsız olarak tek boyutlu bir dağılım olarak tahmin edilebileceği anlamına gelir. Bu da </a:t>
            </a:r>
            <a:r>
              <a:rPr lang="tr-TR" sz="1800" dirty="0" err="1"/>
              <a:t>boyutsallığın</a:t>
            </a:r>
            <a:r>
              <a:rPr lang="tr-TR" sz="1800" dirty="0"/>
              <a:t> lanetinden kaynaklanan sorunların hafifletilmesine yardımcı olur.</a:t>
            </a:r>
          </a:p>
        </p:txBody>
      </p:sp>
    </p:spTree>
    <p:extLst>
      <p:ext uri="{BB962C8B-B14F-4D97-AF65-F5344CB8AC3E}">
        <p14:creationId xmlns:p14="http://schemas.microsoft.com/office/powerpoint/2010/main" val="3627742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60ABE9-FFB6-477E-AF61-1971012FD8FB}"/>
              </a:ext>
            </a:extLst>
          </p:cNvPr>
          <p:cNvSpPr>
            <a:spLocks noGrp="1"/>
          </p:cNvSpPr>
          <p:nvPr>
            <p:ph type="title"/>
          </p:nvPr>
        </p:nvSpPr>
        <p:spPr>
          <a:xfrm>
            <a:off x="838200" y="365125"/>
            <a:ext cx="10515600" cy="922137"/>
          </a:xfrm>
        </p:spPr>
        <p:txBody>
          <a:bodyPr/>
          <a:lstStyle/>
          <a:p>
            <a:r>
              <a:rPr lang="tr-TR" dirty="0"/>
              <a:t>REFERANSLAR</a:t>
            </a:r>
          </a:p>
        </p:txBody>
      </p:sp>
      <p:sp>
        <p:nvSpPr>
          <p:cNvPr id="3" name="İçerik Yer Tutucusu 2">
            <a:extLst>
              <a:ext uri="{FF2B5EF4-FFF2-40B4-BE49-F238E27FC236}">
                <a16:creationId xmlns:a16="http://schemas.microsoft.com/office/drawing/2014/main" id="{1623A036-7C68-448D-ACCD-5E90F381BD73}"/>
              </a:ext>
            </a:extLst>
          </p:cNvPr>
          <p:cNvSpPr>
            <a:spLocks noGrp="1"/>
          </p:cNvSpPr>
          <p:nvPr>
            <p:ph idx="1"/>
          </p:nvPr>
        </p:nvSpPr>
        <p:spPr>
          <a:xfrm>
            <a:off x="838200" y="1287262"/>
            <a:ext cx="10515600" cy="4889701"/>
          </a:xfrm>
        </p:spPr>
        <p:txBody>
          <a:bodyPr>
            <a:normAutofit fontScale="92500" lnSpcReduction="20000"/>
          </a:bodyPr>
          <a:lstStyle/>
          <a:p>
            <a:pPr marL="0" indent="0">
              <a:buNone/>
            </a:pPr>
            <a:endParaRPr lang="tr-TR" dirty="0"/>
          </a:p>
          <a:p>
            <a:r>
              <a:rPr lang="tr-TR" dirty="0"/>
              <a:t>https://en.wikipedia.org/wiki/Naive_Bayes_classifier</a:t>
            </a:r>
          </a:p>
          <a:p>
            <a:endParaRPr lang="tr-TR" dirty="0"/>
          </a:p>
          <a:p>
            <a:r>
              <a:rPr lang="tr-TR" dirty="0"/>
              <a:t>http://gerardnico.com/wiki/data_mining/naive_bayes</a:t>
            </a:r>
          </a:p>
          <a:p>
            <a:endParaRPr lang="tr-TR" dirty="0"/>
          </a:p>
          <a:p>
            <a:r>
              <a:rPr lang="tr-TR" dirty="0"/>
              <a:t>http://scikit-learn.org/stable/modules/naive_bayes.html</a:t>
            </a:r>
          </a:p>
          <a:p>
            <a:endParaRPr lang="tr-TR" dirty="0">
              <a:hlinkClick r:id="rId2" tooltip="http://www.stanford.edu/class/cs124/lec/naivebayes.pdf"/>
            </a:endParaRPr>
          </a:p>
          <a:p>
            <a:r>
              <a:rPr lang="tr-TR" dirty="0">
                <a:hlinkClick r:id="rId2" tooltip="http://www.stanford.edu/class/cs124/lec/naivebayes.pdf"/>
              </a:rPr>
              <a:t>http://www.stanford.edu/class/cs124/lec/naivebayes.pdf</a:t>
            </a:r>
            <a:r>
              <a:rPr lang="tr-TR" dirty="0"/>
              <a:t> </a:t>
            </a:r>
          </a:p>
          <a:p>
            <a:endParaRPr lang="tr-TR" dirty="0">
              <a:hlinkClick r:id="rId3" tooltip="http://www.dcs.bbk.ac.uk/~dell/teaching/ir/examples/nb_example.pdf"/>
            </a:endParaRPr>
          </a:p>
          <a:p>
            <a:r>
              <a:rPr lang="tr-TR" dirty="0">
                <a:hlinkClick r:id="rId3" tooltip="http://www.dcs.bbk.ac.uk/~dell/teaching/ir/examples/nb_example.pdf"/>
              </a:rPr>
              <a:t>http://www.dcs.bbk.ac.uk/~dell/teaching/ir/examples/nb_example.pdf</a:t>
            </a:r>
            <a:endParaRPr lang="tr-TR" dirty="0"/>
          </a:p>
          <a:p>
            <a:pPr marL="0" indent="0">
              <a:buNone/>
            </a:pPr>
            <a:br>
              <a:rPr lang="tr-TR" dirty="0"/>
            </a:br>
            <a:endParaRPr lang="tr-TR" dirty="0"/>
          </a:p>
        </p:txBody>
      </p:sp>
    </p:spTree>
    <p:extLst>
      <p:ext uri="{BB962C8B-B14F-4D97-AF65-F5344CB8AC3E}">
        <p14:creationId xmlns:p14="http://schemas.microsoft.com/office/powerpoint/2010/main" val="239340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ADDAC-C0F8-46FF-B99F-062294805365}"/>
              </a:ext>
            </a:extLst>
          </p:cNvPr>
          <p:cNvSpPr>
            <a:spLocks noGrp="1"/>
          </p:cNvSpPr>
          <p:nvPr>
            <p:ph type="title"/>
          </p:nvPr>
        </p:nvSpPr>
        <p:spPr/>
        <p:txBody>
          <a:bodyPr/>
          <a:lstStyle/>
          <a:p>
            <a:r>
              <a:rPr lang="tr-TR" dirty="0" err="1"/>
              <a:t>Naive</a:t>
            </a:r>
            <a:r>
              <a:rPr lang="tr-TR" dirty="0"/>
              <a:t> </a:t>
            </a:r>
            <a:r>
              <a:rPr lang="tr-TR" dirty="0" err="1"/>
              <a:t>Bayes</a:t>
            </a:r>
            <a:r>
              <a:rPr lang="tr-TR" dirty="0"/>
              <a:t> Sınıflandırma</a:t>
            </a:r>
          </a:p>
        </p:txBody>
      </p:sp>
      <p:sp>
        <p:nvSpPr>
          <p:cNvPr id="3" name="İçerik Yer Tutucusu 2">
            <a:extLst>
              <a:ext uri="{FF2B5EF4-FFF2-40B4-BE49-F238E27FC236}">
                <a16:creationId xmlns:a16="http://schemas.microsoft.com/office/drawing/2014/main" id="{F7FDDB5D-A397-4A68-BC81-58042696F52E}"/>
              </a:ext>
            </a:extLst>
          </p:cNvPr>
          <p:cNvSpPr>
            <a:spLocks noGrp="1"/>
          </p:cNvSpPr>
          <p:nvPr>
            <p:ph idx="1"/>
          </p:nvPr>
        </p:nvSpPr>
        <p:spPr/>
        <p:txBody>
          <a:bodyPr>
            <a:normAutofit fontScale="70000" lnSpcReduction="20000"/>
          </a:bodyPr>
          <a:lstStyle/>
          <a:p>
            <a:r>
              <a:rPr lang="tr-TR" dirty="0" err="1"/>
              <a:t>Naive</a:t>
            </a:r>
            <a:r>
              <a:rPr lang="tr-TR" dirty="0"/>
              <a:t> </a:t>
            </a:r>
            <a:r>
              <a:rPr lang="tr-TR" dirty="0" err="1"/>
              <a:t>Bayes</a:t>
            </a:r>
            <a:r>
              <a:rPr lang="tr-TR" dirty="0"/>
              <a:t> sınıflandırma algoritması, adını Matematikçi Thomas </a:t>
            </a:r>
            <a:r>
              <a:rPr lang="tr-TR" dirty="0" err="1"/>
              <a:t>Bayes’den</a:t>
            </a:r>
            <a:r>
              <a:rPr lang="tr-TR" dirty="0"/>
              <a:t> alan bir sınıflandırma/ </a:t>
            </a:r>
            <a:r>
              <a:rPr lang="tr-TR" dirty="0" err="1"/>
              <a:t>kategorilendirme</a:t>
            </a:r>
            <a:r>
              <a:rPr lang="tr-TR" dirty="0"/>
              <a:t> algoritmasıdır. </a:t>
            </a:r>
            <a:r>
              <a:rPr lang="tr-TR" dirty="0" err="1"/>
              <a:t>Naive</a:t>
            </a:r>
            <a:r>
              <a:rPr lang="tr-TR" dirty="0"/>
              <a:t> </a:t>
            </a:r>
            <a:r>
              <a:rPr lang="tr-TR" dirty="0" err="1"/>
              <a:t>Bayes</a:t>
            </a:r>
            <a:r>
              <a:rPr lang="tr-TR" dirty="0"/>
              <a:t> sınıflandırması olasılık ilkelerine göre tanımlanmış bir dizi hesaplama ile, sisteme sunulan verilerin sınıfını yani kategorisini tespit etmeyi amaçlar.</a:t>
            </a:r>
          </a:p>
          <a:p>
            <a:endParaRPr lang="tr-TR" dirty="0"/>
          </a:p>
          <a:p>
            <a:r>
              <a:rPr lang="tr-TR" dirty="0" err="1"/>
              <a:t>Naive</a:t>
            </a:r>
            <a:r>
              <a:rPr lang="tr-TR" dirty="0"/>
              <a:t> </a:t>
            </a:r>
            <a:r>
              <a:rPr lang="tr-TR" dirty="0" err="1"/>
              <a:t>Bayes</a:t>
            </a:r>
            <a:r>
              <a:rPr lang="tr-TR" dirty="0"/>
              <a:t> sınıflandırmasında sisteme belirli bir oranda öğretilmiş veri sunulur (</a:t>
            </a:r>
            <a:r>
              <a:rPr lang="tr-TR" dirty="0" err="1"/>
              <a:t>Örn</a:t>
            </a:r>
            <a:r>
              <a:rPr lang="tr-TR" dirty="0"/>
              <a:t>: 100 adet). Öğretim için sunulan verilerin mutlaka bir sınıfı/kategorisi bulunmalıdır. Öğretilmiş veriler üzerinde yapılan olasılık işlemleri ile, sisteme sunulan yeni test verileri, daha önce elde edilmiş olasılık değerlerine göre işletilir ve verilen test verisinin hangi kategoride olduğu tespit edilmeye çalışılır. Elbette öğretilmiş veri sayısı ne kadar çok ise, test verisinin gerçek kategorisini tespit etmek o kadar kesin olabilmektedir.</a:t>
            </a:r>
          </a:p>
          <a:p>
            <a:endParaRPr lang="tr-TR" dirty="0"/>
          </a:p>
          <a:p>
            <a:r>
              <a:rPr lang="tr-TR" dirty="0" err="1"/>
              <a:t>Naive</a:t>
            </a:r>
            <a:r>
              <a:rPr lang="tr-TR" dirty="0"/>
              <a:t> </a:t>
            </a:r>
            <a:r>
              <a:rPr lang="tr-TR" dirty="0" err="1"/>
              <a:t>Bayes</a:t>
            </a:r>
            <a:r>
              <a:rPr lang="tr-TR" dirty="0"/>
              <a:t> sınıflandırma yönteminin birçok kullanım alanı bulunabilir fakat, burada neyin sınıflandırıldığından çok nasıl sınıflandırıldığı önemli. Yani öğretilecek veriler </a:t>
            </a:r>
            <a:r>
              <a:rPr lang="tr-TR" dirty="0" err="1"/>
              <a:t>binary</a:t>
            </a:r>
            <a:r>
              <a:rPr lang="tr-TR" dirty="0"/>
              <a:t> veya </a:t>
            </a:r>
            <a:r>
              <a:rPr lang="tr-TR" dirty="0" err="1"/>
              <a:t>text</a:t>
            </a:r>
            <a:r>
              <a:rPr lang="tr-TR" dirty="0"/>
              <a:t> veriler olabilir, burada veri tipinden ve ne olduğundan ziyade, bu veriler arasında nasıl bir oransal ilişki kurduğumuz önem kazanıyor.</a:t>
            </a:r>
          </a:p>
        </p:txBody>
      </p:sp>
    </p:spTree>
    <p:extLst>
      <p:ext uri="{BB962C8B-B14F-4D97-AF65-F5344CB8AC3E}">
        <p14:creationId xmlns:p14="http://schemas.microsoft.com/office/powerpoint/2010/main" val="108286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B2424CE-EB51-4965-9310-37E862D64555}"/>
              </a:ext>
            </a:extLst>
          </p:cNvPr>
          <p:cNvSpPr>
            <a:spLocks noGrp="1"/>
          </p:cNvSpPr>
          <p:nvPr>
            <p:ph idx="1"/>
          </p:nvPr>
        </p:nvSpPr>
        <p:spPr>
          <a:xfrm>
            <a:off x="838200" y="88777"/>
            <a:ext cx="10515600" cy="6088186"/>
          </a:xfrm>
        </p:spPr>
        <p:txBody>
          <a:bodyPr/>
          <a:lstStyle/>
          <a:p>
            <a:pPr marL="0" indent="0">
              <a:buNone/>
            </a:pPr>
            <a:r>
              <a:rPr lang="tr-TR" dirty="0"/>
              <a:t>Örnek:</a:t>
            </a:r>
          </a:p>
          <a:p>
            <a:endParaRPr lang="tr-TR" dirty="0"/>
          </a:p>
          <a:p>
            <a:r>
              <a:rPr lang="tr-TR" dirty="0"/>
              <a:t>Aşağıda yer alan tabloda 4 adet </a:t>
            </a:r>
            <a:r>
              <a:rPr lang="tr-TR" dirty="0" err="1"/>
              <a:t>döküman</a:t>
            </a:r>
            <a:r>
              <a:rPr lang="tr-TR" dirty="0"/>
              <a:t>, bunların içerikleri ve kategorileri yer almaktadır. Tabloda yer alan bilgiler </a:t>
            </a:r>
            <a:r>
              <a:rPr lang="tr-TR" dirty="0" err="1"/>
              <a:t>Multinominal</a:t>
            </a:r>
            <a:r>
              <a:rPr lang="tr-TR" dirty="0"/>
              <a:t> </a:t>
            </a:r>
            <a:r>
              <a:rPr lang="tr-TR" dirty="0" err="1"/>
              <a:t>Naive</a:t>
            </a:r>
            <a:r>
              <a:rPr lang="tr-TR" dirty="0"/>
              <a:t> </a:t>
            </a:r>
            <a:r>
              <a:rPr lang="tr-TR" dirty="0" err="1"/>
              <a:t>Bayes</a:t>
            </a:r>
            <a:r>
              <a:rPr lang="tr-TR" dirty="0"/>
              <a:t> sınıflandırma yöntemi ile sisteme öğretilecek bilgilerdir. Buradaki amaç ise, sisteme yeni sunulan bir </a:t>
            </a:r>
            <a:r>
              <a:rPr lang="tr-TR" dirty="0" err="1"/>
              <a:t>dökümanın</a:t>
            </a:r>
            <a:r>
              <a:rPr lang="tr-TR" dirty="0"/>
              <a:t> hangi kategoriye ait olduğunu bulmaktır.</a:t>
            </a:r>
          </a:p>
          <a:p>
            <a:endParaRPr lang="tr-TR" dirty="0"/>
          </a:p>
        </p:txBody>
      </p:sp>
      <p:pic>
        <p:nvPicPr>
          <p:cNvPr id="4" name="Resim 3">
            <a:extLst>
              <a:ext uri="{FF2B5EF4-FFF2-40B4-BE49-F238E27FC236}">
                <a16:creationId xmlns:a16="http://schemas.microsoft.com/office/drawing/2014/main" id="{85ACE8A7-1075-43CE-85DB-03FC85FB1632}"/>
              </a:ext>
            </a:extLst>
          </p:cNvPr>
          <p:cNvPicPr>
            <a:picLocks noChangeAspect="1"/>
          </p:cNvPicPr>
          <p:nvPr/>
        </p:nvPicPr>
        <p:blipFill>
          <a:blip r:embed="rId2"/>
          <a:stretch>
            <a:fillRect/>
          </a:stretch>
        </p:blipFill>
        <p:spPr>
          <a:xfrm>
            <a:off x="1895475" y="3595688"/>
            <a:ext cx="8401050" cy="2581275"/>
          </a:xfrm>
          <a:prstGeom prst="rect">
            <a:avLst/>
          </a:prstGeom>
        </p:spPr>
      </p:pic>
    </p:spTree>
    <p:extLst>
      <p:ext uri="{BB962C8B-B14F-4D97-AF65-F5344CB8AC3E}">
        <p14:creationId xmlns:p14="http://schemas.microsoft.com/office/powerpoint/2010/main" val="228407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9CBAF19-A78D-4F6D-B5D8-48544A5B5611}"/>
              </a:ext>
            </a:extLst>
          </p:cNvPr>
          <p:cNvSpPr>
            <a:spLocks noGrp="1"/>
          </p:cNvSpPr>
          <p:nvPr>
            <p:ph idx="1"/>
          </p:nvPr>
        </p:nvSpPr>
        <p:spPr>
          <a:xfrm>
            <a:off x="838200" y="150920"/>
            <a:ext cx="10515600" cy="6026043"/>
          </a:xfrm>
        </p:spPr>
        <p:txBody>
          <a:bodyPr>
            <a:normAutofit/>
          </a:bodyPr>
          <a:lstStyle/>
          <a:p>
            <a:pPr marL="0" indent="0">
              <a:buNone/>
            </a:pPr>
            <a:r>
              <a:rPr lang="tr-TR" sz="1800" dirty="0"/>
              <a:t>Örneğin:</a:t>
            </a:r>
          </a:p>
          <a:p>
            <a:endParaRPr lang="tr-TR" sz="1800" dirty="0"/>
          </a:p>
          <a:p>
            <a:r>
              <a:rPr lang="tr-TR" sz="1800" dirty="0"/>
              <a:t>P(Ç) = 3/4 = 0.75 (Öğretilecek verilerde Ç kategorisindeki satırların tüm satırlara oranı)</a:t>
            </a:r>
          </a:p>
          <a:p>
            <a:endParaRPr lang="tr-TR" sz="1800" dirty="0"/>
          </a:p>
          <a:p>
            <a:r>
              <a:rPr lang="tr-TR" sz="1800" dirty="0"/>
              <a:t>P(J) = 1/4 = 0.25 (Öğretilecek verilerde Japonya kategorisindeki satırların tüm satırlara oranı)</a:t>
            </a:r>
          </a:p>
          <a:p>
            <a:endParaRPr lang="tr-TR" sz="1800" dirty="0"/>
          </a:p>
          <a:p>
            <a:r>
              <a:rPr lang="tr-TR" sz="1800" dirty="0"/>
              <a:t>Sonrasında ise, öğretilecek kelimelerin ait olduğu kategoriye göre koşullu olasılığı bulunur</a:t>
            </a:r>
          </a:p>
          <a:p>
            <a:endParaRPr lang="tr-TR" sz="1800" dirty="0"/>
          </a:p>
          <a:p>
            <a:r>
              <a:rPr lang="tr-TR" sz="1800" dirty="0"/>
              <a:t>P(X| Y)= </a:t>
            </a:r>
            <a:r>
              <a:rPr lang="tr-TR" sz="1800" dirty="0">
                <a:solidFill>
                  <a:srgbClr val="FF0000"/>
                </a:solidFill>
              </a:rPr>
              <a:t>(Y kategorisindeki satırlarda “X” ifadesinin tekrar sayısı +1)</a:t>
            </a:r>
            <a:r>
              <a:rPr lang="tr-TR" sz="1800" dirty="0"/>
              <a:t> / </a:t>
            </a:r>
            <a:r>
              <a:rPr lang="tr-TR" sz="1800" dirty="0">
                <a:solidFill>
                  <a:schemeClr val="accent1">
                    <a:lumMod val="50000"/>
                  </a:schemeClr>
                </a:solidFill>
              </a:rPr>
              <a:t>(Y kategorisindeki satırlarda bulunan tüm kelimelerin sayısı + Öğretilen veri sayısı)</a:t>
            </a:r>
          </a:p>
          <a:p>
            <a:endParaRPr lang="tr-TR" sz="1800" dirty="0">
              <a:solidFill>
                <a:schemeClr val="accent1">
                  <a:lumMod val="50000"/>
                </a:schemeClr>
              </a:solidFill>
            </a:endParaRPr>
          </a:p>
        </p:txBody>
      </p:sp>
      <p:pic>
        <p:nvPicPr>
          <p:cNvPr id="7" name="Resim 6" descr="ekran görüntüsü içeren bir resim&#10;&#10;Açıklama otomatik olarak oluşturuldu">
            <a:extLst>
              <a:ext uri="{FF2B5EF4-FFF2-40B4-BE49-F238E27FC236}">
                <a16:creationId xmlns:a16="http://schemas.microsoft.com/office/drawing/2014/main" id="{A4BF9730-3DCB-4904-A34A-8D6665F44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783" y="3917792"/>
            <a:ext cx="8478433" cy="1810003"/>
          </a:xfrm>
          <a:prstGeom prst="rect">
            <a:avLst/>
          </a:prstGeom>
        </p:spPr>
      </p:pic>
    </p:spTree>
    <p:extLst>
      <p:ext uri="{BB962C8B-B14F-4D97-AF65-F5344CB8AC3E}">
        <p14:creationId xmlns:p14="http://schemas.microsoft.com/office/powerpoint/2010/main" val="238397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3482C57-8F10-4A3C-9A21-4B4A58C16E05}"/>
              </a:ext>
            </a:extLst>
          </p:cNvPr>
          <p:cNvSpPr>
            <a:spLocks noGrp="1"/>
          </p:cNvSpPr>
          <p:nvPr>
            <p:ph type="title"/>
          </p:nvPr>
        </p:nvSpPr>
        <p:spPr>
          <a:xfrm>
            <a:off x="643467" y="640080"/>
            <a:ext cx="3096427" cy="5613236"/>
          </a:xfrm>
        </p:spPr>
        <p:txBody>
          <a:bodyPr anchor="ctr">
            <a:normAutofit/>
          </a:bodyPr>
          <a:lstStyle/>
          <a:p>
            <a:r>
              <a:rPr lang="tr-TR" dirty="0">
                <a:solidFill>
                  <a:srgbClr val="FFFFFF"/>
                </a:solidFill>
              </a:rPr>
              <a:t>Yeni Bir Dokümanın Test edilmesi</a:t>
            </a:r>
          </a:p>
        </p:txBody>
      </p:sp>
      <p:sp>
        <p:nvSpPr>
          <p:cNvPr id="3" name="İçerik Yer Tutucusu 2">
            <a:extLst>
              <a:ext uri="{FF2B5EF4-FFF2-40B4-BE49-F238E27FC236}">
                <a16:creationId xmlns:a16="http://schemas.microsoft.com/office/drawing/2014/main" id="{73A36B07-DF82-4D01-A63E-FF7E75439F38}"/>
              </a:ext>
            </a:extLst>
          </p:cNvPr>
          <p:cNvSpPr>
            <a:spLocks noGrp="1"/>
          </p:cNvSpPr>
          <p:nvPr>
            <p:ph idx="1"/>
          </p:nvPr>
        </p:nvSpPr>
        <p:spPr>
          <a:xfrm>
            <a:off x="4699818" y="640082"/>
            <a:ext cx="6848715" cy="2484884"/>
          </a:xfrm>
        </p:spPr>
        <p:txBody>
          <a:bodyPr anchor="ctr">
            <a:normAutofit/>
          </a:bodyPr>
          <a:lstStyle/>
          <a:p>
            <a:r>
              <a:rPr lang="tr-TR" sz="2000"/>
              <a:t>Şimdi ise herhangi bir cümlenin öğretilen 6 bilgiye göre kategorisini bulmaya çalışalım.</a:t>
            </a:r>
          </a:p>
          <a:p>
            <a:endParaRPr lang="tr-TR" sz="2000"/>
          </a:p>
          <a:p>
            <a:r>
              <a:rPr lang="tr-TR" sz="2000"/>
              <a:t>Not: Eğer test için sunulan kelimelerden herhangi  biri için olasılık değeri bulunmuyorsa, etkisini indirgemek adına çarpma işleminde etkisiz eleman olan “1” oran olarak verilebilir. (Örn: İstanbul, Lüleburgaz..)</a:t>
            </a:r>
          </a:p>
        </p:txBody>
      </p:sp>
      <p:pic>
        <p:nvPicPr>
          <p:cNvPr id="5" name="Resim 4" descr="ekran görüntüsü içeren bir resim&#10;&#10;Açıklama otomatik olarak oluşturuldu">
            <a:extLst>
              <a:ext uri="{FF2B5EF4-FFF2-40B4-BE49-F238E27FC236}">
                <a16:creationId xmlns:a16="http://schemas.microsoft.com/office/drawing/2014/main" id="{E5B1D1B2-164D-4D38-864F-9233944AD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433" y="3446698"/>
            <a:ext cx="6259964" cy="2488335"/>
          </a:xfrm>
          <a:prstGeom prst="rect">
            <a:avLst/>
          </a:prstGeom>
        </p:spPr>
      </p:pic>
    </p:spTree>
    <p:extLst>
      <p:ext uri="{BB962C8B-B14F-4D97-AF65-F5344CB8AC3E}">
        <p14:creationId xmlns:p14="http://schemas.microsoft.com/office/powerpoint/2010/main" val="289796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4E7136A-7136-4487-85DE-322C83085CA6}"/>
              </a:ext>
            </a:extLst>
          </p:cNvPr>
          <p:cNvSpPr>
            <a:spLocks noGrp="1"/>
          </p:cNvSpPr>
          <p:nvPr>
            <p:ph idx="1"/>
          </p:nvPr>
        </p:nvSpPr>
        <p:spPr>
          <a:xfrm>
            <a:off x="841248" y="328475"/>
            <a:ext cx="10619824" cy="1447059"/>
          </a:xfrm>
        </p:spPr>
        <p:txBody>
          <a:bodyPr anchor="ctr">
            <a:normAutofit fontScale="77500" lnSpcReduction="20000"/>
          </a:bodyPr>
          <a:lstStyle/>
          <a:p>
            <a:pPr marL="0" indent="0">
              <a:buNone/>
            </a:pPr>
            <a:r>
              <a:rPr lang="tr-TR" sz="2200" dirty="0">
                <a:solidFill>
                  <a:schemeClr val="bg1"/>
                </a:solidFill>
              </a:rPr>
              <a:t>Örneğin:</a:t>
            </a:r>
          </a:p>
          <a:p>
            <a:endParaRPr lang="tr-TR" sz="2200" dirty="0">
              <a:solidFill>
                <a:schemeClr val="bg1"/>
              </a:solidFill>
            </a:endParaRPr>
          </a:p>
          <a:p>
            <a:r>
              <a:rPr lang="tr-TR" sz="2200" dirty="0">
                <a:solidFill>
                  <a:schemeClr val="bg1"/>
                </a:solidFill>
              </a:rPr>
              <a:t>Golf oynamak için hava koşullarını açıklayan kurgusal bir veri kümesini düşünün. Hava koşulları göz önüne alındığında, her bir grup koşulları golf oynamak için uygun (“Evet”) veya uygun değil (“Hayır”) olarak sınıflandırır.</a:t>
            </a:r>
          </a:p>
          <a:p>
            <a:r>
              <a:rPr lang="tr-TR" sz="2200" dirty="0">
                <a:solidFill>
                  <a:schemeClr val="bg1"/>
                </a:solidFill>
              </a:rPr>
              <a:t>İşte veri setimizin tablo halinde gösterimi.</a:t>
            </a:r>
          </a:p>
          <a:p>
            <a:endParaRPr lang="tr-TR" sz="2200" dirty="0"/>
          </a:p>
        </p:txBody>
      </p:sp>
      <p:pic>
        <p:nvPicPr>
          <p:cNvPr id="5" name="Resim 4" descr="dizüstü, bilgisayar içeren bir resim&#10;&#10;Açıklama otomatik olarak oluşturuldu">
            <a:extLst>
              <a:ext uri="{FF2B5EF4-FFF2-40B4-BE49-F238E27FC236}">
                <a16:creationId xmlns:a16="http://schemas.microsoft.com/office/drawing/2014/main" id="{D4B27D1E-FD6F-4BAD-A2E9-A3C94BA0F905}"/>
              </a:ext>
            </a:extLst>
          </p:cNvPr>
          <p:cNvPicPr>
            <a:picLocks noChangeAspect="1"/>
          </p:cNvPicPr>
          <p:nvPr/>
        </p:nvPicPr>
        <p:blipFill rotWithShape="1">
          <a:blip r:embed="rId2">
            <a:extLst>
              <a:ext uri="{28A0092B-C50C-407E-A947-70E740481C1C}">
                <a14:useLocalDpi xmlns:a14="http://schemas.microsoft.com/office/drawing/2010/main" val="0"/>
              </a:ext>
            </a:extLst>
          </a:blip>
          <a:srcRect l="681" r="2547" b="-1"/>
          <a:stretch/>
        </p:blipFill>
        <p:spPr>
          <a:xfrm>
            <a:off x="6335270" y="2276857"/>
            <a:ext cx="5015484" cy="3900106"/>
          </a:xfrm>
          <a:prstGeom prst="rect">
            <a:avLst/>
          </a:prstGeom>
        </p:spPr>
      </p:pic>
      <p:sp>
        <p:nvSpPr>
          <p:cNvPr id="6" name="Metin kutusu 5">
            <a:extLst>
              <a:ext uri="{FF2B5EF4-FFF2-40B4-BE49-F238E27FC236}">
                <a16:creationId xmlns:a16="http://schemas.microsoft.com/office/drawing/2014/main" id="{7DB116D4-55DA-472E-A14E-C1855CD1437D}"/>
              </a:ext>
            </a:extLst>
          </p:cNvPr>
          <p:cNvSpPr txBox="1"/>
          <p:nvPr/>
        </p:nvSpPr>
        <p:spPr>
          <a:xfrm>
            <a:off x="841248" y="2547891"/>
            <a:ext cx="4867094" cy="3477875"/>
          </a:xfrm>
          <a:prstGeom prst="rect">
            <a:avLst/>
          </a:prstGeom>
          <a:noFill/>
        </p:spPr>
        <p:txBody>
          <a:bodyPr wrap="square" rtlCol="0">
            <a:spAutoFit/>
          </a:bodyPr>
          <a:lstStyle/>
          <a:p>
            <a:r>
              <a:rPr lang="tr-TR" sz="2000" dirty="0"/>
              <a:t>  Veri kümesi, özellik matrisi ve yanıt vektörü olmak üzere iki bölüme ayrılmıştır. Özellik matrisi, her vektörün bağımlı özelliklerin değerinden oluştuğu veri kümesinin tüm vektörlerini (satırlarını) içerir.</a:t>
            </a:r>
          </a:p>
          <a:p>
            <a:r>
              <a:rPr lang="tr-TR" sz="2000" dirty="0"/>
              <a:t>   Yukarıdaki veri kümesinde özellikler "Dışarısı", "Sıcaklık", "Nem" ve "Rüzgarlı" </a:t>
            </a:r>
            <a:r>
              <a:rPr lang="tr-TR" sz="2000" dirty="0" err="1"/>
              <a:t>dır</a:t>
            </a:r>
            <a:r>
              <a:rPr lang="tr-TR" sz="2000" dirty="0"/>
              <a:t>. Yanıt vektörü, her bir özellik matrisi satırı için sınıf değişkeninin (tahmin veya çıktı) değerini içerir. Yukarıdaki veri kümesinde, sınıf değişkeni adı "Golf oyna" </a:t>
            </a:r>
            <a:r>
              <a:rPr lang="tr-TR" sz="2000" dirty="0" err="1"/>
              <a:t>dır</a:t>
            </a:r>
            <a:r>
              <a:rPr lang="tr-TR" sz="2000" dirty="0"/>
              <a:t>.</a:t>
            </a:r>
          </a:p>
        </p:txBody>
      </p:sp>
    </p:spTree>
    <p:extLst>
      <p:ext uri="{BB962C8B-B14F-4D97-AF65-F5344CB8AC3E}">
        <p14:creationId xmlns:p14="http://schemas.microsoft.com/office/powerpoint/2010/main" val="357380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CD3670-C15A-4B27-8613-F5C5E64AA29E}"/>
              </a:ext>
            </a:extLst>
          </p:cNvPr>
          <p:cNvSpPr>
            <a:spLocks noGrp="1"/>
          </p:cNvSpPr>
          <p:nvPr>
            <p:ph type="title"/>
          </p:nvPr>
        </p:nvSpPr>
        <p:spPr/>
        <p:txBody>
          <a:bodyPr/>
          <a:lstStyle/>
          <a:p>
            <a:r>
              <a:rPr lang="tr-TR" dirty="0"/>
              <a:t>Varsayım:</a:t>
            </a:r>
          </a:p>
        </p:txBody>
      </p:sp>
      <p:sp>
        <p:nvSpPr>
          <p:cNvPr id="3" name="İçerik Yer Tutucusu 2">
            <a:extLst>
              <a:ext uri="{FF2B5EF4-FFF2-40B4-BE49-F238E27FC236}">
                <a16:creationId xmlns:a16="http://schemas.microsoft.com/office/drawing/2014/main" id="{AEF855CF-1ED5-4CF1-8822-7E5F4AD16C0D}"/>
              </a:ext>
            </a:extLst>
          </p:cNvPr>
          <p:cNvSpPr>
            <a:spLocks noGrp="1"/>
          </p:cNvSpPr>
          <p:nvPr>
            <p:ph idx="1"/>
          </p:nvPr>
        </p:nvSpPr>
        <p:spPr>
          <a:xfrm>
            <a:off x="838200" y="1562470"/>
            <a:ext cx="10515600" cy="4614493"/>
          </a:xfrm>
        </p:spPr>
        <p:txBody>
          <a:bodyPr>
            <a:normAutofit lnSpcReduction="10000"/>
          </a:bodyPr>
          <a:lstStyle/>
          <a:p>
            <a:r>
              <a:rPr lang="tr-TR" dirty="0"/>
              <a:t>Temel </a:t>
            </a:r>
            <a:r>
              <a:rPr lang="tr-TR" dirty="0" err="1"/>
              <a:t>Naive</a:t>
            </a:r>
            <a:r>
              <a:rPr lang="tr-TR" dirty="0"/>
              <a:t> </a:t>
            </a:r>
            <a:r>
              <a:rPr lang="tr-TR" dirty="0" err="1"/>
              <a:t>Bayes</a:t>
            </a:r>
            <a:r>
              <a:rPr lang="tr-TR" dirty="0"/>
              <a:t> varsayımı, her bir özelliğin: </a:t>
            </a:r>
          </a:p>
          <a:p>
            <a:r>
              <a:rPr lang="tr-TR" dirty="0"/>
              <a:t>bağımsız ,</a:t>
            </a:r>
          </a:p>
          <a:p>
            <a:r>
              <a:rPr lang="tr-TR" dirty="0"/>
              <a:t>eşit ,</a:t>
            </a:r>
          </a:p>
          <a:p>
            <a:r>
              <a:rPr lang="tr-TR" dirty="0"/>
              <a:t>sonuca katkı.</a:t>
            </a:r>
          </a:p>
          <a:p>
            <a:r>
              <a:rPr lang="tr-TR" dirty="0"/>
              <a:t> Veri setimizle ilgili olarak, bu kavram şu şekilde anlaşılabilir: Hiçbir özelliğin bağımlı olmadığını varsayıyoruz. Örneğin, ‘Sıcak’ olan sıcaklığın, nem ile ilgisi yoktur veya </a:t>
            </a:r>
            <a:r>
              <a:rPr lang="tr-TR" dirty="0" err="1"/>
              <a:t>out</a:t>
            </a:r>
            <a:r>
              <a:rPr lang="tr-TR" dirty="0"/>
              <a:t> Yağmurlu ’durumunun rüzgarlar üzerinde bir etkisi yoktur. Dolayısıyla, özelliklerin bağımsız olduğu varsayılmaktadır. İkinci olarak, her özelliğe aynı ağırlık (veya önem) verilir. Örneğin, sadece sıcaklık ve nemi bilmek sonucu kesin olarak tahmin edemez. </a:t>
            </a:r>
          </a:p>
        </p:txBody>
      </p:sp>
    </p:spTree>
    <p:extLst>
      <p:ext uri="{BB962C8B-B14F-4D97-AF65-F5344CB8AC3E}">
        <p14:creationId xmlns:p14="http://schemas.microsoft.com/office/powerpoint/2010/main" val="187901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726F24-1B21-406E-B5AF-248DCB393D13}"/>
              </a:ext>
            </a:extLst>
          </p:cNvPr>
          <p:cNvSpPr>
            <a:spLocks noGrp="1"/>
          </p:cNvSpPr>
          <p:nvPr>
            <p:ph type="title"/>
          </p:nvPr>
        </p:nvSpPr>
        <p:spPr/>
        <p:txBody>
          <a:bodyPr/>
          <a:lstStyle/>
          <a:p>
            <a:r>
              <a:rPr lang="tr-TR" dirty="0" err="1"/>
              <a:t>Bayes</a:t>
            </a:r>
            <a:r>
              <a:rPr lang="tr-TR" dirty="0"/>
              <a:t> teoremi:</a:t>
            </a:r>
            <a:br>
              <a:rPr lang="tr-TR" dirty="0"/>
            </a:br>
            <a:endParaRPr lang="tr-TR" dirty="0"/>
          </a:p>
        </p:txBody>
      </p:sp>
      <p:sp>
        <p:nvSpPr>
          <p:cNvPr id="3" name="İçerik Yer Tutucusu 2">
            <a:extLst>
              <a:ext uri="{FF2B5EF4-FFF2-40B4-BE49-F238E27FC236}">
                <a16:creationId xmlns:a16="http://schemas.microsoft.com/office/drawing/2014/main" id="{C3C2967C-1B7F-485C-A770-A96E37C51F93}"/>
              </a:ext>
            </a:extLst>
          </p:cNvPr>
          <p:cNvSpPr>
            <a:spLocks noGrp="1"/>
          </p:cNvSpPr>
          <p:nvPr>
            <p:ph idx="1"/>
          </p:nvPr>
        </p:nvSpPr>
        <p:spPr>
          <a:xfrm>
            <a:off x="838200" y="1322773"/>
            <a:ext cx="10515600" cy="4854190"/>
          </a:xfrm>
        </p:spPr>
        <p:txBody>
          <a:bodyPr>
            <a:normAutofit fontScale="70000" lnSpcReduction="20000"/>
          </a:bodyPr>
          <a:lstStyle/>
          <a:p>
            <a:pPr marL="0" indent="0">
              <a:buNone/>
            </a:pPr>
            <a:r>
              <a:rPr lang="tr-TR" dirty="0"/>
              <a:t>  </a:t>
            </a:r>
            <a:r>
              <a:rPr lang="tr-TR" dirty="0" err="1"/>
              <a:t>Bayes</a:t>
            </a:r>
            <a:r>
              <a:rPr lang="tr-TR" dirty="0"/>
              <a:t> Teoremi, daha önce gerçekleşmiş başka bir olayın olasılığı göz önüne alındığında bir olayın gerçekleşme olasılığını bulur. </a:t>
            </a:r>
            <a:r>
              <a:rPr lang="tr-TR" dirty="0" err="1"/>
              <a:t>Bayes</a:t>
            </a:r>
            <a:r>
              <a:rPr lang="tr-TR" dirty="0"/>
              <a:t> teoremi matematiksel olarak aşağıdaki denklem olarak ifade edilir:</a:t>
            </a:r>
          </a:p>
          <a:p>
            <a:endParaRPr lang="tr-TR" dirty="0"/>
          </a:p>
          <a:p>
            <a:endParaRPr lang="tr-TR" dirty="0"/>
          </a:p>
          <a:p>
            <a:pPr fontAlgn="base"/>
            <a:endParaRPr lang="tr-TR" dirty="0"/>
          </a:p>
          <a:p>
            <a:pPr fontAlgn="base"/>
            <a:endParaRPr lang="tr-TR" dirty="0"/>
          </a:p>
          <a:p>
            <a:pPr fontAlgn="base"/>
            <a:r>
              <a:rPr lang="tr-TR" dirty="0"/>
              <a:t>A ve B olayları, B olayı doğru olduğu sürece A olayının olasılığını bulmaya çalışıyoruz. Olay B'ye kanıt da denir.</a:t>
            </a:r>
          </a:p>
          <a:p>
            <a:pPr fontAlgn="base"/>
            <a:endParaRPr lang="tr-TR" dirty="0"/>
          </a:p>
          <a:p>
            <a:pPr fontAlgn="base"/>
            <a:r>
              <a:rPr lang="tr-TR" dirty="0"/>
              <a:t> P (A), A'nın a </a:t>
            </a:r>
            <a:r>
              <a:rPr lang="tr-TR" dirty="0" err="1"/>
              <a:t>priori'sidir</a:t>
            </a:r>
            <a:r>
              <a:rPr lang="tr-TR" dirty="0"/>
              <a:t> (önceki olasılık, yani kanıt görülmeden önce olayın olasılığı). Kanıt, bilinmeyen bir örneğin öznitelik değeridir (burada, olay B'dir). </a:t>
            </a:r>
          </a:p>
          <a:p>
            <a:pPr fontAlgn="base"/>
            <a:endParaRPr lang="tr-TR" dirty="0"/>
          </a:p>
          <a:p>
            <a:pPr fontAlgn="base"/>
            <a:r>
              <a:rPr lang="tr-TR" dirty="0"/>
              <a:t>P (A | B) B'nin </a:t>
            </a:r>
            <a:r>
              <a:rPr lang="tr-TR" dirty="0" err="1"/>
              <a:t>posteriori</a:t>
            </a:r>
            <a:r>
              <a:rPr lang="tr-TR" dirty="0"/>
              <a:t> olasılığı, yani kanıt görüldükten sonra olay olasılığıdır.</a:t>
            </a:r>
          </a:p>
          <a:p>
            <a:pPr marL="0" indent="0">
              <a:buNone/>
            </a:pPr>
            <a:br>
              <a:rPr lang="tr-TR" dirty="0"/>
            </a:br>
            <a:endParaRPr lang="tr-TR" dirty="0"/>
          </a:p>
        </p:txBody>
      </p:sp>
      <p:pic>
        <p:nvPicPr>
          <p:cNvPr id="5" name="Resim 4" descr="tablo içeren bir resim&#10;&#10;Açıklama otomatik olarak oluşturuldu">
            <a:extLst>
              <a:ext uri="{FF2B5EF4-FFF2-40B4-BE49-F238E27FC236}">
                <a16:creationId xmlns:a16="http://schemas.microsoft.com/office/drawing/2014/main" id="{040BDB3B-1CBA-4E51-B84B-C7E238B2A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25702"/>
            <a:ext cx="3032464" cy="845267"/>
          </a:xfrm>
          <a:prstGeom prst="rect">
            <a:avLst/>
          </a:prstGeom>
        </p:spPr>
      </p:pic>
    </p:spTree>
    <p:extLst>
      <p:ext uri="{BB962C8B-B14F-4D97-AF65-F5344CB8AC3E}">
        <p14:creationId xmlns:p14="http://schemas.microsoft.com/office/powerpoint/2010/main" val="46865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EC2AE0-547E-4B17-9DD2-AF2B6ECA62B7}"/>
              </a:ext>
            </a:extLst>
          </p:cNvPr>
          <p:cNvSpPr>
            <a:spLocks noGrp="1"/>
          </p:cNvSpPr>
          <p:nvPr>
            <p:ph idx="1"/>
          </p:nvPr>
        </p:nvSpPr>
        <p:spPr>
          <a:xfrm>
            <a:off x="838200" y="142043"/>
            <a:ext cx="10515600" cy="6034920"/>
          </a:xfrm>
        </p:spPr>
        <p:txBody>
          <a:bodyPr/>
          <a:lstStyle/>
          <a:p>
            <a:r>
              <a:rPr lang="tr-TR"/>
              <a:t>Şimdi, veri setimizle ilgili olarak, Bayes teoremini şu şekilde uygulayabiliriz:</a:t>
            </a:r>
          </a:p>
          <a:p>
            <a:endParaRPr lang="tr-TR"/>
          </a:p>
          <a:p>
            <a:endParaRPr lang="tr-TR"/>
          </a:p>
          <a:p>
            <a:r>
              <a:rPr lang="tr-TR"/>
              <a:t>burada, y, sınıf değişkenidir ve X, bağımlı bir özellik vektörüdür (n boyutunda):</a:t>
            </a:r>
          </a:p>
          <a:p>
            <a:endParaRPr lang="tr-TR"/>
          </a:p>
          <a:p>
            <a:endParaRPr lang="tr-TR"/>
          </a:p>
          <a:p>
            <a:r>
              <a:rPr lang="tr-TR"/>
              <a:t>Açıklamak gerekirse, bir özellik vektörünün ve karşılık gelen sınıf değişkeninin bir örneği şunlar olabilir: (veri kümesinin 1. satırına bakın)</a:t>
            </a:r>
          </a:p>
          <a:p>
            <a:endParaRPr lang="tr-TR" dirty="0"/>
          </a:p>
        </p:txBody>
      </p:sp>
      <p:pic>
        <p:nvPicPr>
          <p:cNvPr id="5" name="Resim 4">
            <a:extLst>
              <a:ext uri="{FF2B5EF4-FFF2-40B4-BE49-F238E27FC236}">
                <a16:creationId xmlns:a16="http://schemas.microsoft.com/office/drawing/2014/main" id="{2BF71C16-C284-40B7-A1A6-D98936863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06313"/>
            <a:ext cx="2486372" cy="543001"/>
          </a:xfrm>
          <a:prstGeom prst="rect">
            <a:avLst/>
          </a:prstGeom>
        </p:spPr>
      </p:pic>
      <p:pic>
        <p:nvPicPr>
          <p:cNvPr id="7" name="Resim 6">
            <a:extLst>
              <a:ext uri="{FF2B5EF4-FFF2-40B4-BE49-F238E27FC236}">
                <a16:creationId xmlns:a16="http://schemas.microsoft.com/office/drawing/2014/main" id="{424626F4-F9EC-449A-A169-D381A5249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59503"/>
            <a:ext cx="2772162" cy="675650"/>
          </a:xfrm>
          <a:prstGeom prst="rect">
            <a:avLst/>
          </a:prstGeom>
        </p:spPr>
      </p:pic>
      <p:pic>
        <p:nvPicPr>
          <p:cNvPr id="9" name="Resim 8">
            <a:extLst>
              <a:ext uri="{FF2B5EF4-FFF2-40B4-BE49-F238E27FC236}">
                <a16:creationId xmlns:a16="http://schemas.microsoft.com/office/drawing/2014/main" id="{0FDF2453-3149-4906-9CAF-6F52FDDCB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351607"/>
            <a:ext cx="4906060" cy="825356"/>
          </a:xfrm>
          <a:prstGeom prst="rect">
            <a:avLst/>
          </a:prstGeom>
        </p:spPr>
      </p:pic>
    </p:spTree>
    <p:extLst>
      <p:ext uri="{BB962C8B-B14F-4D97-AF65-F5344CB8AC3E}">
        <p14:creationId xmlns:p14="http://schemas.microsoft.com/office/powerpoint/2010/main" val="251215616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1382</Words>
  <Application>Microsoft Office PowerPoint</Application>
  <PresentationFormat>Geniş ekran</PresentationFormat>
  <Paragraphs>95</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Calibri</vt:lpstr>
      <vt:lpstr>Calibri Light</vt:lpstr>
      <vt:lpstr>Office Teması</vt:lpstr>
      <vt:lpstr>Naive Bayes Sınıflandırma Algoritması</vt:lpstr>
      <vt:lpstr>Naive Bayes Sınıflandırma</vt:lpstr>
      <vt:lpstr>PowerPoint Sunusu</vt:lpstr>
      <vt:lpstr>PowerPoint Sunusu</vt:lpstr>
      <vt:lpstr>Yeni Bir Dokümanın Test edilmesi</vt:lpstr>
      <vt:lpstr>PowerPoint Sunusu</vt:lpstr>
      <vt:lpstr>Varsayım:</vt:lpstr>
      <vt:lpstr>Bayes teoremi: </vt:lpstr>
      <vt:lpstr>PowerPoint Sunusu</vt:lpstr>
      <vt:lpstr>Naive Varsayım</vt:lpstr>
      <vt:lpstr>PowerPoint Sunusu</vt:lpstr>
      <vt:lpstr>PowerPoint Sunusu</vt:lpstr>
      <vt:lpstr>Gaussian Naive Bayes Sınıflandırıcı  </vt:lpstr>
      <vt:lpstr>PowerPoint Sunusu</vt:lpstr>
      <vt:lpstr>Diğer Popüler Naive Bayes Sınıflandırıcılar:  </vt:lpstr>
      <vt:lpstr>REFERANSLAR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Sınıflandırma Algoritması</dc:title>
  <dc:creator>Ayse Gunes</dc:creator>
  <cp:lastModifiedBy>kadir tosun</cp:lastModifiedBy>
  <cp:revision>4</cp:revision>
  <dcterms:created xsi:type="dcterms:W3CDTF">2020-04-16T03:11:40Z</dcterms:created>
  <dcterms:modified xsi:type="dcterms:W3CDTF">2020-04-17T05:25:41Z</dcterms:modified>
</cp:coreProperties>
</file>