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59" r:id="rId6"/>
    <p:sldId id="260" r:id="rId7"/>
    <p:sldId id="262" r:id="rId8"/>
    <p:sldId id="264" r:id="rId9"/>
    <p:sldId id="271" r:id="rId10"/>
    <p:sldId id="270" r:id="rId11"/>
    <p:sldId id="275" r:id="rId12"/>
    <p:sldId id="261" r:id="rId13"/>
    <p:sldId id="258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D5FD019-6EFB-4C28-959D-A6A0F9C3139A}">
          <p14:sldIdLst>
            <p14:sldId id="256"/>
            <p14:sldId id="257"/>
            <p14:sldId id="273"/>
            <p14:sldId id="274"/>
            <p14:sldId id="259"/>
            <p14:sldId id="260"/>
            <p14:sldId id="262"/>
            <p14:sldId id="264"/>
            <p14:sldId id="271"/>
            <p14:sldId id="270"/>
            <p14:sldId id="275"/>
            <p14:sldId id="261"/>
            <p14:sldId id="258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 Kayacı" initials="AK" lastIdx="2" clrIdx="0">
    <p:extLst>
      <p:ext uri="{19B8F6BF-5375-455C-9EA6-DF929625EA0E}">
        <p15:presenceInfo xmlns:p15="http://schemas.microsoft.com/office/powerpoint/2012/main" userId="Ahmet Kayac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10B3-61F4-4F85-86EB-0E08BC0E9CFB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9AC8-9495-4141-95D6-5F6991ED1C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61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tr-TR"/>
              <a:t>Asıl alt başlık stilini düzenlemek için tıklayın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9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GB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GB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GB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GB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/>
              <a:t>Insert image</a:t>
            </a:r>
            <a:endParaRPr lang="en-GB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22330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/>
              <a:t>Insert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3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70676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İçeri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6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48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tr-TR"/>
              <a:t>Asıl metin stillerini düzenlemek için tıklayın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tr-TR"/>
              <a:t>Asıl metin stillerini düzenlemek için tıklayın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7853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/>
              <a:t>Asıl başlık stilini düzenlemek için tıklayın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D14F-3A1A-4B8A-942F-D37E5BDF45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AB9C03-07F9-4589-BD43-CDFBEAB96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303" y="583096"/>
            <a:ext cx="3748778" cy="4921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100" b="1" dirty="0"/>
              <a:t>Tepe Tırmanma Algor</a:t>
            </a:r>
            <a:r>
              <a:rPr lang="tr-TR" sz="5100" b="1" dirty="0"/>
              <a:t>itması</a:t>
            </a:r>
            <a:r>
              <a:rPr lang="en-US" sz="5100" b="1" dirty="0"/>
              <a:t> </a:t>
            </a:r>
            <a:br>
              <a:rPr lang="en-US" sz="5100" b="1" dirty="0"/>
            </a:br>
            <a:br>
              <a:rPr lang="en-US" sz="5100" b="1" dirty="0"/>
            </a:br>
            <a:r>
              <a:rPr lang="en-US" sz="5100" b="1" dirty="0"/>
              <a:t>Hill Climbing Algorithm</a:t>
            </a:r>
          </a:p>
        </p:txBody>
      </p:sp>
      <p:pic>
        <p:nvPicPr>
          <p:cNvPr id="8" name="Resim 7" descr="açık hava, su, güneş, günbatımı içeren bir resim&#10;&#10;Açıklama otomatik olarak oluşturuldu">
            <a:extLst>
              <a:ext uri="{FF2B5EF4-FFF2-40B4-BE49-F238E27FC236}">
                <a16:creationId xmlns:a16="http://schemas.microsoft.com/office/drawing/2014/main" id="{DB7C2414-324B-4E80-9016-74FBAF43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9" y="1535873"/>
            <a:ext cx="6020181" cy="4347361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89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9D6208-8281-4409-87BA-DB276DA0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Örnek-1 (8 </a:t>
            </a:r>
            <a:r>
              <a:rPr lang="tr-TR"/>
              <a:t>Taş Problemi)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7C1A3C1-5180-4589-BA0E-12BB0DFA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9" name="Tablo 11">
            <a:extLst>
              <a:ext uri="{FF2B5EF4-FFF2-40B4-BE49-F238E27FC236}">
                <a16:creationId xmlns:a16="http://schemas.microsoft.com/office/drawing/2014/main" id="{EB249FE8-434F-45D1-B0FA-223220474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539970"/>
              </p:ext>
            </p:extLst>
          </p:nvPr>
        </p:nvGraphicFramePr>
        <p:xfrm>
          <a:off x="1411909" y="1657502"/>
          <a:ext cx="1453908" cy="144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6">
                  <a:extLst>
                    <a:ext uri="{9D8B030D-6E8A-4147-A177-3AD203B41FA5}">
                      <a16:colId xmlns:a16="http://schemas.microsoft.com/office/drawing/2014/main" val="2852165084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1050978082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729155174"/>
                    </a:ext>
                  </a:extLst>
                </a:gridCol>
              </a:tblGrid>
              <a:tr h="480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58073"/>
                  </a:ext>
                </a:extLst>
              </a:tr>
              <a:tr h="480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739407"/>
                  </a:ext>
                </a:extLst>
              </a:tr>
              <a:tr h="480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09350"/>
                  </a:ext>
                </a:extLst>
              </a:tr>
            </a:tbl>
          </a:graphicData>
        </a:graphic>
      </p:graphicFrame>
      <p:graphicFrame>
        <p:nvGraphicFramePr>
          <p:cNvPr id="30" name="Tablo 11">
            <a:extLst>
              <a:ext uri="{FF2B5EF4-FFF2-40B4-BE49-F238E27FC236}">
                <a16:creationId xmlns:a16="http://schemas.microsoft.com/office/drawing/2014/main" id="{9173298B-D443-4F3F-983D-9E28CF77A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4303"/>
              </p:ext>
            </p:extLst>
          </p:nvPr>
        </p:nvGraphicFramePr>
        <p:xfrm>
          <a:off x="4895799" y="1653348"/>
          <a:ext cx="1453908" cy="144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6">
                  <a:extLst>
                    <a:ext uri="{9D8B030D-6E8A-4147-A177-3AD203B41FA5}">
                      <a16:colId xmlns:a16="http://schemas.microsoft.com/office/drawing/2014/main" val="2852165084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1050978082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729155174"/>
                    </a:ext>
                  </a:extLst>
                </a:gridCol>
              </a:tblGrid>
              <a:tr h="480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58073"/>
                  </a:ext>
                </a:extLst>
              </a:tr>
              <a:tr h="480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739407"/>
                  </a:ext>
                </a:extLst>
              </a:tr>
              <a:tr h="480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09350"/>
                  </a:ext>
                </a:extLst>
              </a:tr>
            </a:tbl>
          </a:graphicData>
        </a:graphic>
      </p:graphicFrame>
      <p:sp>
        <p:nvSpPr>
          <p:cNvPr id="31" name="Ok: Sağ 30">
            <a:extLst>
              <a:ext uri="{FF2B5EF4-FFF2-40B4-BE49-F238E27FC236}">
                <a16:creationId xmlns:a16="http://schemas.microsoft.com/office/drawing/2014/main" id="{334EA0FF-0F8A-441F-82E0-029B6B3E96C8}"/>
              </a:ext>
            </a:extLst>
          </p:cNvPr>
          <p:cNvSpPr/>
          <p:nvPr/>
        </p:nvSpPr>
        <p:spPr>
          <a:xfrm>
            <a:off x="3153854" y="2226364"/>
            <a:ext cx="14539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955B6E-112A-457D-B7D0-9FDFB014A556}"/>
              </a:ext>
            </a:extLst>
          </p:cNvPr>
          <p:cNvCxnSpPr>
            <a:cxnSpLocks/>
          </p:cNvCxnSpPr>
          <p:nvPr/>
        </p:nvCxnSpPr>
        <p:spPr>
          <a:xfrm flipH="1">
            <a:off x="1622024" y="3047509"/>
            <a:ext cx="530087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C96ED55A-946A-4146-BD6D-C31B5DAE637D}"/>
              </a:ext>
            </a:extLst>
          </p:cNvPr>
          <p:cNvCxnSpPr>
            <a:cxnSpLocks/>
          </p:cNvCxnSpPr>
          <p:nvPr/>
        </p:nvCxnSpPr>
        <p:spPr>
          <a:xfrm flipH="1">
            <a:off x="2152113" y="3023828"/>
            <a:ext cx="1" cy="61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54D70085-B534-4FBF-86F2-212B0880FDD0}"/>
              </a:ext>
            </a:extLst>
          </p:cNvPr>
          <p:cNvCxnSpPr>
            <a:cxnSpLocks/>
          </p:cNvCxnSpPr>
          <p:nvPr/>
        </p:nvCxnSpPr>
        <p:spPr>
          <a:xfrm>
            <a:off x="2152113" y="3030454"/>
            <a:ext cx="530087" cy="5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1951FB3D-98DF-4F6A-A435-9CD194A0A98B}"/>
              </a:ext>
            </a:extLst>
          </p:cNvPr>
          <p:cNvSpPr txBox="1"/>
          <p:nvPr/>
        </p:nvSpPr>
        <p:spPr>
          <a:xfrm>
            <a:off x="1812812" y="3610716"/>
            <a:ext cx="72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h = 5</a:t>
            </a:r>
          </a:p>
        </p:txBody>
      </p:sp>
      <p:sp>
        <p:nvSpPr>
          <p:cNvPr id="43" name="Ok: Sağ 42">
            <a:extLst>
              <a:ext uri="{FF2B5EF4-FFF2-40B4-BE49-F238E27FC236}">
                <a16:creationId xmlns:a16="http://schemas.microsoft.com/office/drawing/2014/main" id="{4B4A5D95-472B-4916-AEFF-2B13DC9894AD}"/>
              </a:ext>
            </a:extLst>
          </p:cNvPr>
          <p:cNvSpPr/>
          <p:nvPr/>
        </p:nvSpPr>
        <p:spPr>
          <a:xfrm>
            <a:off x="6637744" y="2222211"/>
            <a:ext cx="14539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44" name="Tablo 11">
            <a:extLst>
              <a:ext uri="{FF2B5EF4-FFF2-40B4-BE49-F238E27FC236}">
                <a16:creationId xmlns:a16="http://schemas.microsoft.com/office/drawing/2014/main" id="{838E8A91-C388-449C-A256-8B9EDCE47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947104"/>
              </p:ext>
            </p:extLst>
          </p:nvPr>
        </p:nvGraphicFramePr>
        <p:xfrm>
          <a:off x="8379689" y="1623667"/>
          <a:ext cx="1453908" cy="148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6">
                  <a:extLst>
                    <a:ext uri="{9D8B030D-6E8A-4147-A177-3AD203B41FA5}">
                      <a16:colId xmlns:a16="http://schemas.microsoft.com/office/drawing/2014/main" val="2852165084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1050978082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729155174"/>
                    </a:ext>
                  </a:extLst>
                </a:gridCol>
              </a:tblGrid>
              <a:tr h="49409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58073"/>
                  </a:ext>
                </a:extLst>
              </a:tr>
              <a:tr h="49409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739407"/>
                  </a:ext>
                </a:extLst>
              </a:tr>
              <a:tr h="49409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09350"/>
                  </a:ext>
                </a:extLst>
              </a:tr>
            </a:tbl>
          </a:graphicData>
        </a:graphic>
      </p:graphicFrame>
      <p:graphicFrame>
        <p:nvGraphicFramePr>
          <p:cNvPr id="47" name="Tablo 11">
            <a:extLst>
              <a:ext uri="{FF2B5EF4-FFF2-40B4-BE49-F238E27FC236}">
                <a16:creationId xmlns:a16="http://schemas.microsoft.com/office/drawing/2014/main" id="{945A1576-E63A-4749-8F17-87BFED8DA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27465"/>
              </p:ext>
            </p:extLst>
          </p:nvPr>
        </p:nvGraphicFramePr>
        <p:xfrm>
          <a:off x="8379689" y="4127305"/>
          <a:ext cx="1453908" cy="148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6">
                  <a:extLst>
                    <a:ext uri="{9D8B030D-6E8A-4147-A177-3AD203B41FA5}">
                      <a16:colId xmlns:a16="http://schemas.microsoft.com/office/drawing/2014/main" val="2852165084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1050978082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729155174"/>
                    </a:ext>
                  </a:extLst>
                </a:gridCol>
              </a:tblGrid>
              <a:tr h="49311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58073"/>
                  </a:ext>
                </a:extLst>
              </a:tr>
              <a:tr h="49458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739407"/>
                  </a:ext>
                </a:extLst>
              </a:tr>
              <a:tr h="49458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09350"/>
                  </a:ext>
                </a:extLst>
              </a:tr>
            </a:tbl>
          </a:graphicData>
        </a:graphic>
      </p:graphicFrame>
      <p:sp>
        <p:nvSpPr>
          <p:cNvPr id="48" name="Ok: Sağ 47">
            <a:extLst>
              <a:ext uri="{FF2B5EF4-FFF2-40B4-BE49-F238E27FC236}">
                <a16:creationId xmlns:a16="http://schemas.microsoft.com/office/drawing/2014/main" id="{7F14DDDD-B569-4155-90D2-D7B3FC3F3D3E}"/>
              </a:ext>
            </a:extLst>
          </p:cNvPr>
          <p:cNvSpPr/>
          <p:nvPr/>
        </p:nvSpPr>
        <p:spPr>
          <a:xfrm rot="5400000">
            <a:off x="8747705" y="3455732"/>
            <a:ext cx="717875" cy="28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k: Sağ 48">
            <a:extLst>
              <a:ext uri="{FF2B5EF4-FFF2-40B4-BE49-F238E27FC236}">
                <a16:creationId xmlns:a16="http://schemas.microsoft.com/office/drawing/2014/main" id="{DBEC6607-587A-4F8F-BC90-F5E6B43E865F}"/>
              </a:ext>
            </a:extLst>
          </p:cNvPr>
          <p:cNvSpPr/>
          <p:nvPr/>
        </p:nvSpPr>
        <p:spPr>
          <a:xfrm rot="10800000">
            <a:off x="6637744" y="4709611"/>
            <a:ext cx="14539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50" name="Tablo 11">
            <a:extLst>
              <a:ext uri="{FF2B5EF4-FFF2-40B4-BE49-F238E27FC236}">
                <a16:creationId xmlns:a16="http://schemas.microsoft.com/office/drawing/2014/main" id="{54001768-4547-4034-84D5-135C1F364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662571"/>
              </p:ext>
            </p:extLst>
          </p:nvPr>
        </p:nvGraphicFramePr>
        <p:xfrm>
          <a:off x="4895795" y="4120310"/>
          <a:ext cx="1453911" cy="148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7">
                  <a:extLst>
                    <a:ext uri="{9D8B030D-6E8A-4147-A177-3AD203B41FA5}">
                      <a16:colId xmlns:a16="http://schemas.microsoft.com/office/drawing/2014/main" val="2852165084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1050978082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729155174"/>
                    </a:ext>
                  </a:extLst>
                </a:gridCol>
              </a:tblGrid>
              <a:tr h="49409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58073"/>
                  </a:ext>
                </a:extLst>
              </a:tr>
              <a:tr h="494095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739407"/>
                  </a:ext>
                </a:extLst>
              </a:tr>
              <a:tr h="49409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09350"/>
                  </a:ext>
                </a:extLst>
              </a:tr>
            </a:tbl>
          </a:graphicData>
        </a:graphic>
      </p:graphicFrame>
      <p:sp>
        <p:nvSpPr>
          <p:cNvPr id="51" name="Ok: Sağ 50">
            <a:extLst>
              <a:ext uri="{FF2B5EF4-FFF2-40B4-BE49-F238E27FC236}">
                <a16:creationId xmlns:a16="http://schemas.microsoft.com/office/drawing/2014/main" id="{0BB00BED-7D21-4B2F-A052-01E74226C9BF}"/>
              </a:ext>
            </a:extLst>
          </p:cNvPr>
          <p:cNvSpPr/>
          <p:nvPr/>
        </p:nvSpPr>
        <p:spPr>
          <a:xfrm rot="10800000">
            <a:off x="3153850" y="4709052"/>
            <a:ext cx="14539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52" name="Tablo 11">
            <a:extLst>
              <a:ext uri="{FF2B5EF4-FFF2-40B4-BE49-F238E27FC236}">
                <a16:creationId xmlns:a16="http://schemas.microsoft.com/office/drawing/2014/main" id="{F07A8BF0-CF37-4058-BFB0-C901E82A1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558628"/>
              </p:ext>
            </p:extLst>
          </p:nvPr>
        </p:nvGraphicFramePr>
        <p:xfrm>
          <a:off x="1408877" y="4127305"/>
          <a:ext cx="1453908" cy="148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6">
                  <a:extLst>
                    <a:ext uri="{9D8B030D-6E8A-4147-A177-3AD203B41FA5}">
                      <a16:colId xmlns:a16="http://schemas.microsoft.com/office/drawing/2014/main" val="2852165084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1050978082"/>
                    </a:ext>
                  </a:extLst>
                </a:gridCol>
                <a:gridCol w="484636">
                  <a:extLst>
                    <a:ext uri="{9D8B030D-6E8A-4147-A177-3AD203B41FA5}">
                      <a16:colId xmlns:a16="http://schemas.microsoft.com/office/drawing/2014/main" val="729155174"/>
                    </a:ext>
                  </a:extLst>
                </a:gridCol>
              </a:tblGrid>
              <a:tr h="494095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58073"/>
                  </a:ext>
                </a:extLst>
              </a:tr>
              <a:tr h="49409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739407"/>
                  </a:ext>
                </a:extLst>
              </a:tr>
              <a:tr h="49409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509350"/>
                  </a:ext>
                </a:extLst>
              </a:tr>
            </a:tbl>
          </a:graphicData>
        </a:graphic>
      </p:graphicFrame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6538D27E-C890-41C8-8496-08E7B4906FF7}"/>
              </a:ext>
            </a:extLst>
          </p:cNvPr>
          <p:cNvCxnSpPr>
            <a:cxnSpLocks/>
          </p:cNvCxnSpPr>
          <p:nvPr/>
        </p:nvCxnSpPr>
        <p:spPr>
          <a:xfrm flipH="1">
            <a:off x="5557921" y="3020757"/>
            <a:ext cx="1" cy="61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0CFD866-8C64-4173-BCB8-4BC2220DA6E7}"/>
              </a:ext>
            </a:extLst>
          </p:cNvPr>
          <p:cNvCxnSpPr>
            <a:cxnSpLocks/>
          </p:cNvCxnSpPr>
          <p:nvPr/>
        </p:nvCxnSpPr>
        <p:spPr>
          <a:xfrm flipH="1">
            <a:off x="5027831" y="3026750"/>
            <a:ext cx="530087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791B81AE-97AA-4A47-AB7C-AA411B42CE36}"/>
              </a:ext>
            </a:extLst>
          </p:cNvPr>
          <p:cNvSpPr txBox="1"/>
          <p:nvPr/>
        </p:nvSpPr>
        <p:spPr>
          <a:xfrm>
            <a:off x="5258233" y="3637964"/>
            <a:ext cx="72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h = 4</a:t>
            </a:r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64C08128-157C-41E3-B9CF-A7867CB0C5AF}"/>
              </a:ext>
            </a:extLst>
          </p:cNvPr>
          <p:cNvCxnSpPr>
            <a:cxnSpLocks/>
          </p:cNvCxnSpPr>
          <p:nvPr/>
        </p:nvCxnSpPr>
        <p:spPr>
          <a:xfrm>
            <a:off x="9607484" y="2447675"/>
            <a:ext cx="530087" cy="5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27E51D78-C6FB-43E8-8C7F-F57DF5E20459}"/>
              </a:ext>
            </a:extLst>
          </p:cNvPr>
          <p:cNvCxnSpPr>
            <a:cxnSpLocks/>
          </p:cNvCxnSpPr>
          <p:nvPr/>
        </p:nvCxnSpPr>
        <p:spPr>
          <a:xfrm flipV="1">
            <a:off x="9607484" y="1926288"/>
            <a:ext cx="530087" cy="54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F259E844-8958-49BE-95BC-880451DC86ED}"/>
              </a:ext>
            </a:extLst>
          </p:cNvPr>
          <p:cNvSpPr txBox="1"/>
          <p:nvPr/>
        </p:nvSpPr>
        <p:spPr>
          <a:xfrm>
            <a:off x="10332359" y="2263009"/>
            <a:ext cx="72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h = 3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12BB1698-6B6D-41B8-9879-515D045F9216}"/>
              </a:ext>
            </a:extLst>
          </p:cNvPr>
          <p:cNvSpPr txBox="1"/>
          <p:nvPr/>
        </p:nvSpPr>
        <p:spPr>
          <a:xfrm>
            <a:off x="8742125" y="5781792"/>
            <a:ext cx="72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h = 2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399A0D7A-2ED2-470D-BB0B-D0CC1F5215BB}"/>
              </a:ext>
            </a:extLst>
          </p:cNvPr>
          <p:cNvSpPr txBox="1"/>
          <p:nvPr/>
        </p:nvSpPr>
        <p:spPr>
          <a:xfrm>
            <a:off x="5193401" y="5752908"/>
            <a:ext cx="72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h = 1</a:t>
            </a: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0F513EDE-7B25-4738-974F-575B6544F1FD}"/>
              </a:ext>
            </a:extLst>
          </p:cNvPr>
          <p:cNvSpPr txBox="1"/>
          <p:nvPr/>
        </p:nvSpPr>
        <p:spPr>
          <a:xfrm>
            <a:off x="1771314" y="5781792"/>
            <a:ext cx="72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h = 0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76A5B2C1-5D20-4F91-BE4B-3036F397C35E}"/>
              </a:ext>
            </a:extLst>
          </p:cNvPr>
          <p:cNvSpPr txBox="1"/>
          <p:nvPr/>
        </p:nvSpPr>
        <p:spPr>
          <a:xfrm>
            <a:off x="1286872" y="3604102"/>
            <a:ext cx="45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3D3564DF-25A3-4CD7-BC94-FD513E940846}"/>
              </a:ext>
            </a:extLst>
          </p:cNvPr>
          <p:cNvSpPr txBox="1"/>
          <p:nvPr/>
        </p:nvSpPr>
        <p:spPr>
          <a:xfrm>
            <a:off x="2610506" y="3604102"/>
            <a:ext cx="45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69DEE8B8-AEDD-4564-809E-1CAD2353D8DA}"/>
              </a:ext>
            </a:extLst>
          </p:cNvPr>
          <p:cNvSpPr txBox="1"/>
          <p:nvPr/>
        </p:nvSpPr>
        <p:spPr>
          <a:xfrm>
            <a:off x="4802401" y="3637964"/>
            <a:ext cx="45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C3E4D0E5-80F3-4ECC-B855-27EFE893BD34}"/>
              </a:ext>
            </a:extLst>
          </p:cNvPr>
          <p:cNvSpPr txBox="1"/>
          <p:nvPr/>
        </p:nvSpPr>
        <p:spPr>
          <a:xfrm>
            <a:off x="10206543" y="1741622"/>
            <a:ext cx="45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2FA096FB-DA35-44E8-B53E-5440D06CFC19}"/>
              </a:ext>
            </a:extLst>
          </p:cNvPr>
          <p:cNvSpPr txBox="1"/>
          <p:nvPr/>
        </p:nvSpPr>
        <p:spPr>
          <a:xfrm>
            <a:off x="10206543" y="2870368"/>
            <a:ext cx="45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74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/>
      <p:bldP spid="43" grpId="0" animBg="1"/>
      <p:bldP spid="48" grpId="0" animBg="1"/>
      <p:bldP spid="49" grpId="0" animBg="1"/>
      <p:bldP spid="51" grpId="0" animBg="1"/>
      <p:bldP spid="56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F58B0F-4A4F-4ED9-A7A7-0D3BACA5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tr-TR" dirty="0"/>
              <a:t>Örnek-2 (Vezir Problemi)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204987-58BD-4603-9898-E125C226AB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4732" y="4928232"/>
            <a:ext cx="9402006" cy="14630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Her satır ve sütunda 1 tane vezir olacak ve düz - çapraz olarak birbirini yemeyecek durumuna getirmeliyiz. </a:t>
            </a:r>
            <a:endParaRPr lang="en-US" sz="24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F65C5D9E-6236-4A08-B56D-306EAAF2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4AD14F-3A1A-4B8A-942F-D37E5BDF452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82E22667-D509-4110-9FB4-3EAD73D8303F}"/>
              </a:ext>
            </a:extLst>
          </p:cNvPr>
          <p:cNvSpPr/>
          <p:nvPr/>
        </p:nvSpPr>
        <p:spPr>
          <a:xfrm>
            <a:off x="3154223" y="2844315"/>
            <a:ext cx="14539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968C6EAC-46E8-42FB-A91A-DB9D6495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8" y="1935572"/>
            <a:ext cx="1926109" cy="2122287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5924F99B-0796-473A-B8C5-04021708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17" y="1935573"/>
            <a:ext cx="1910057" cy="2122286"/>
          </a:xfrm>
          <a:prstGeom prst="rect">
            <a:avLst/>
          </a:prstGeom>
        </p:spPr>
      </p:pic>
      <p:sp>
        <p:nvSpPr>
          <p:cNvPr id="23" name="Ok: Sağ 22">
            <a:extLst>
              <a:ext uri="{FF2B5EF4-FFF2-40B4-BE49-F238E27FC236}">
                <a16:creationId xmlns:a16="http://schemas.microsoft.com/office/drawing/2014/main" id="{1E818041-D41C-4B21-BFD8-AA94C7EB9F87}"/>
              </a:ext>
            </a:extLst>
          </p:cNvPr>
          <p:cNvSpPr/>
          <p:nvPr/>
        </p:nvSpPr>
        <p:spPr>
          <a:xfrm>
            <a:off x="7279160" y="2844315"/>
            <a:ext cx="14539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F9C2C476-3C30-4EA4-BA3C-3201A8A28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554" y="1935573"/>
            <a:ext cx="1959034" cy="2122286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2E9AE5C8-BF15-42F7-9810-22561AE5FDC1}"/>
              </a:ext>
            </a:extLst>
          </p:cNvPr>
          <p:cNvSpPr txBox="1"/>
          <p:nvPr/>
        </p:nvSpPr>
        <p:spPr>
          <a:xfrm>
            <a:off x="1457738" y="420354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h=5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00B2EFEF-2487-47AF-8EDA-D5A49C1EA979}"/>
              </a:ext>
            </a:extLst>
          </p:cNvPr>
          <p:cNvSpPr txBox="1"/>
          <p:nvPr/>
        </p:nvSpPr>
        <p:spPr>
          <a:xfrm>
            <a:off x="5745735" y="4189422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h=2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57468B0C-8C89-44F0-890F-1568208B26DF}"/>
              </a:ext>
            </a:extLst>
          </p:cNvPr>
          <p:cNvSpPr txBox="1"/>
          <p:nvPr/>
        </p:nvSpPr>
        <p:spPr>
          <a:xfrm>
            <a:off x="9793357" y="4189422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h=0</a:t>
            </a:r>
          </a:p>
        </p:txBody>
      </p:sp>
    </p:spTree>
    <p:extLst>
      <p:ext uri="{BB962C8B-B14F-4D97-AF65-F5344CB8AC3E}">
        <p14:creationId xmlns:p14="http://schemas.microsoft.com/office/powerpoint/2010/main" val="30511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5" grpId="0" animBg="1"/>
      <p:bldP spid="23" grpId="0" animBg="1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3AAAE-B33B-47C0-9727-4305C890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Tepe Tırmanma</a:t>
            </a:r>
            <a:r>
              <a:rPr lang="tr-TR" dirty="0"/>
              <a:t> Algoritmasının Sorunları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374762A-E7E2-4686-B4C2-B0F10900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12</a:t>
            </a:fld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9BC580-D60B-47A1-B4E9-8BA19C3CC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565900" cy="5054815"/>
          </a:xfrm>
        </p:spPr>
        <p:txBody>
          <a:bodyPr>
            <a:normAutofit/>
          </a:bodyPr>
          <a:lstStyle/>
          <a:p>
            <a:r>
              <a:rPr lang="en-US" sz="2000" dirty="0"/>
              <a:t>Algoritmanın çalışmasını tamamladığı nokta, duruma göre </a:t>
            </a:r>
            <a:r>
              <a:rPr lang="en-US" sz="2000" b="1" u="sng" dirty="0"/>
              <a:t>yerel maksimum</a:t>
            </a:r>
            <a:r>
              <a:rPr lang="en-US" sz="2000" b="1" dirty="0"/>
              <a:t> </a:t>
            </a:r>
            <a:r>
              <a:rPr lang="en-US" sz="2000" dirty="0"/>
              <a:t>noktası ya da </a:t>
            </a:r>
            <a:r>
              <a:rPr lang="en-US" sz="2000" b="1" u="sng" dirty="0"/>
              <a:t>global maksimum</a:t>
            </a:r>
            <a:r>
              <a:rPr lang="en-US" sz="2000" b="1" dirty="0"/>
              <a:t> </a:t>
            </a:r>
            <a:r>
              <a:rPr lang="en-US" sz="2000" dirty="0"/>
              <a:t>noktası olabilir. Yerel maksimum noktasını bulduğunda algoritma, en iyi sonucu bulamadan çalışmasını tamamlamış olur.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Algoritmanın önemli zayıflıklarından bir </a:t>
            </a:r>
            <a:r>
              <a:rPr lang="tr-TR" sz="2000" dirty="0"/>
              <a:t>tanesi de</a:t>
            </a:r>
            <a:r>
              <a:rPr lang="en-US" sz="2000" dirty="0"/>
              <a:t> başlangıç noktasının fonksiyonda </a:t>
            </a:r>
            <a:r>
              <a:rPr lang="en-US" sz="2000" b="1" u="sng" dirty="0"/>
              <a:t>plato</a:t>
            </a:r>
            <a:r>
              <a:rPr lang="en-US" sz="2000" b="1" dirty="0"/>
              <a:t> </a:t>
            </a:r>
            <a:r>
              <a:rPr lang="en-US" sz="2000" dirty="0"/>
              <a:t>dediğimiz, eğimin sıfır olduğu bir yerde alınmasıdır.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/>
              <a:t>Algoritmanın diğer bir zayıflığı ise sırt dediğimiz noktalardır. Bu noktalarda Tepe Tırmanma Algoritması ile gezinmek çok zordur.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Resim 5" descr="nesne, top, saat, oyuncu içeren bir resim&#10;&#10;Açıklama otomatik olarak oluşturuldu">
            <a:extLst>
              <a:ext uri="{FF2B5EF4-FFF2-40B4-BE49-F238E27FC236}">
                <a16:creationId xmlns:a16="http://schemas.microsoft.com/office/drawing/2014/main" id="{F01198D2-A393-4FF1-9B69-1346250C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497399"/>
            <a:ext cx="2923602" cy="1545513"/>
          </a:xfrm>
          <a:prstGeom prst="rect">
            <a:avLst/>
          </a:prstGeom>
        </p:spPr>
      </p:pic>
      <p:pic>
        <p:nvPicPr>
          <p:cNvPr id="9" name="Resim 8" descr="nesne, anten içeren bir resim&#10;&#10;Açıklama otomatik olarak oluşturuldu">
            <a:extLst>
              <a:ext uri="{FF2B5EF4-FFF2-40B4-BE49-F238E27FC236}">
                <a16:creationId xmlns:a16="http://schemas.microsoft.com/office/drawing/2014/main" id="{1A156267-8F11-4792-BB12-63DAB79D5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146132"/>
            <a:ext cx="2923601" cy="15455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9875CE-8627-4AC2-A6DA-A6638BE72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88117"/>
            <a:ext cx="2923601" cy="17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4BD5887-3B96-45B5-B7B9-FDB4E500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5" y="2173030"/>
            <a:ext cx="5451627" cy="3066540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88805DE4-E1E1-4A6B-B034-6EDE5CD0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Maksimum Sorunu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E2F3DCE-AC20-4D10-BCF8-EE149C7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13</a:t>
            </a:fld>
            <a:endParaRPr lang="en-US"/>
          </a:p>
        </p:txBody>
      </p:sp>
      <p:pic>
        <p:nvPicPr>
          <p:cNvPr id="21" name="İçerik Yer Tutucusu 5">
            <a:extLst>
              <a:ext uri="{FF2B5EF4-FFF2-40B4-BE49-F238E27FC236}">
                <a16:creationId xmlns:a16="http://schemas.microsoft.com/office/drawing/2014/main" id="{A5BFC9AB-09AB-4646-B3BF-098129B72C1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30" y="2163240"/>
            <a:ext cx="5451475" cy="3067050"/>
          </a:xfrm>
        </p:spPr>
      </p:pic>
    </p:spTree>
    <p:extLst>
      <p:ext uri="{BB962C8B-B14F-4D97-AF65-F5344CB8AC3E}">
        <p14:creationId xmlns:p14="http://schemas.microsoft.com/office/powerpoint/2010/main" val="51158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07C42-447C-4ABF-AC22-44381398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Örnek-</a:t>
            </a:r>
            <a:r>
              <a:rPr lang="tr-TR" dirty="0"/>
              <a:t>3 (Ağaç Problemi)</a:t>
            </a:r>
            <a:endParaRPr lang="en-US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AFF31641-599E-4D58-9F8A-D771BB87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4AD14F-3A1A-4B8A-942F-D37E5BDF452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00526C53-AA81-4435-B03A-527CDBB1E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r="3680" b="1"/>
          <a:stretch/>
        </p:blipFill>
        <p:spPr>
          <a:xfrm>
            <a:off x="736600" y="1517715"/>
            <a:ext cx="5184437" cy="4659248"/>
          </a:xfrm>
          <a:noFill/>
        </p:spPr>
      </p:pic>
      <p:pic>
        <p:nvPicPr>
          <p:cNvPr id="24" name="İçerik Yer Tutucusu 23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168020A5-8F78-4DE9-8A4A-D81C44E50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" r="5873" b="1"/>
          <a:stretch/>
        </p:blipFill>
        <p:spPr>
          <a:xfrm>
            <a:off x="6270963" y="1517715"/>
            <a:ext cx="5184437" cy="4659248"/>
          </a:xfrm>
          <a:noFill/>
        </p:spPr>
      </p:pic>
    </p:spTree>
    <p:extLst>
      <p:ext uri="{BB962C8B-B14F-4D97-AF65-F5344CB8AC3E}">
        <p14:creationId xmlns:p14="http://schemas.microsoft.com/office/powerpoint/2010/main" val="5394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0" y="3680791"/>
            <a:ext cx="6934610" cy="1243584"/>
          </a:xfrm>
        </p:spPr>
        <p:txBody>
          <a:bodyPr/>
          <a:lstStyle/>
          <a:p>
            <a:pPr algn="ctr"/>
            <a:r>
              <a:rPr lang="en-US" dirty="0"/>
              <a:t>Dinlediğiniz için teşekkür</a:t>
            </a:r>
            <a:r>
              <a:rPr lang="tr-TR" dirty="0"/>
              <a:t> ederiz.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tr-TR" dirty="0">
                <a:sym typeface="Wingdings" panose="05000000000000000000" pitchFamily="2" charset="2"/>
              </a:rPr>
            </a:br>
            <a:br>
              <a:rPr lang="tr-TR" dirty="0">
                <a:sym typeface="Wingdings" panose="05000000000000000000" pitchFamily="2" charset="2"/>
              </a:rPr>
            </a:br>
            <a:br>
              <a:rPr lang="tr-TR" dirty="0">
                <a:sym typeface="Wingdings" panose="05000000000000000000" pitchFamily="2" charset="2"/>
              </a:rPr>
            </a:br>
            <a:endParaRPr lang="en-GB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693617D-6FAC-4270-9590-9614BAA628D2}"/>
              </a:ext>
            </a:extLst>
          </p:cNvPr>
          <p:cNvSpPr txBox="1"/>
          <p:nvPr/>
        </p:nvSpPr>
        <p:spPr>
          <a:xfrm>
            <a:off x="4465983" y="4725592"/>
            <a:ext cx="7381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Berkecan Ayhan | Ahmet Kayacı | Burak Kalkavan | İrfan Aşkın Kılıç | Ömer Faruk Akkaya</a:t>
            </a:r>
            <a:endParaRPr lang="tr-TR" sz="23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858616-1C7D-426D-A8F1-F0BD2003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83" y="662195"/>
            <a:ext cx="11214100" cy="535531"/>
          </a:xfrm>
        </p:spPr>
        <p:txBody>
          <a:bodyPr/>
          <a:lstStyle/>
          <a:p>
            <a:r>
              <a:rPr lang="tr-TR" dirty="0"/>
              <a:t>TANIMI</a:t>
            </a:r>
            <a:endParaRPr lang="en-US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D83D01E5-7E73-4CF1-8F63-F80DA22D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2249695"/>
            <a:ext cx="11215235" cy="4351338"/>
          </a:xfrm>
        </p:spPr>
        <p:txBody>
          <a:bodyPr>
            <a:normAutofit/>
          </a:bodyPr>
          <a:lstStyle/>
          <a:p>
            <a:r>
              <a:rPr lang="en-US" dirty="0"/>
              <a:t>Tepe Tırmanma Algoritması, bir probleme </a:t>
            </a:r>
            <a:r>
              <a:rPr lang="en-US" b="1" dirty="0"/>
              <a:t>yeterince</a:t>
            </a:r>
            <a:r>
              <a:rPr lang="en-US" dirty="0"/>
              <a:t> iyi bir çözüm bulmaya çalışan</a:t>
            </a:r>
            <a:r>
              <a:rPr lang="tr-TR" dirty="0"/>
              <a:t> </a:t>
            </a:r>
            <a:r>
              <a:rPr lang="en-US" b="1" dirty="0"/>
              <a:t>yerel arama algoritmasıdır.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Büyük hacimli bir veri kümesi ve iyi bir sezgisel fonksiyon ile hızlı bir şekilde probleme çözüm bulur. Bulunan çözüm en optimal, yüksek başarımlı çözüm olmayabilir.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E62F18A-3590-4FEE-9AF3-0A6A04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F8C79-B105-4920-861A-49D14471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Tepe Tırmanma Algoritması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19DC639-1001-49EC-A6DD-6E25054E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3</a:t>
            </a:fld>
            <a:endParaRPr lang="en-US"/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38D0ACCF-8CBF-4713-BFA5-AEF9C5661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94" y="1821583"/>
            <a:ext cx="8787112" cy="3935894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687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9CCFAED6-F363-4E94-99C1-0819179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Sözde Kod	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5E79C75-0200-49D4-BB38-D3DB626E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4</a:t>
            </a:fld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1425F6-F40F-41E6-9EF5-1E7EF428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960834"/>
            <a:ext cx="11215235" cy="34718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Başlangıç noktasını seç</a:t>
            </a:r>
            <a:r>
              <a:rPr lang="tr-TR" dirty="0"/>
              <a:t>,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Çözüm bulana kadar ya da gidecek nokta kalmayana kadar döndür</a:t>
            </a:r>
            <a:r>
              <a:rPr lang="tr-TR" dirty="0"/>
              <a:t>,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Yeni bir noktayı incele</a:t>
            </a:r>
            <a:r>
              <a:rPr lang="tr-TR" dirty="0"/>
              <a:t>,</a:t>
            </a:r>
            <a:endParaRPr lang="en-US" dirty="0"/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Bulmak istediğin noktaysa seç ve çıkış</a:t>
            </a:r>
            <a:r>
              <a:rPr lang="tr-TR" dirty="0"/>
              <a:t>.</a:t>
            </a:r>
            <a:endParaRPr lang="en-US" dirty="0"/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Bulunduğun noktadan daha iyiyse yeni noktaya geçiş yap döngüye devam et</a:t>
            </a:r>
            <a:r>
              <a:rPr lang="tr-TR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64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7286E-054D-46CE-A27E-ECB43291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0574" y="557850"/>
            <a:ext cx="6692348" cy="7938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Tepe Tırmanma Algoritmasının</a:t>
            </a:r>
            <a:r>
              <a:rPr lang="tr-TR" b="1" dirty="0"/>
              <a:t> </a:t>
            </a:r>
            <a:r>
              <a:rPr lang="en-US" b="1" dirty="0"/>
              <a:t>Varyasyonları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5A609A-4F01-4F3D-9E10-C3F9CC18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42051"/>
            <a:ext cx="8915400" cy="40021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u="sng" dirty="0"/>
              <a:t>Temel Tepe Tırmanma</a:t>
            </a:r>
            <a:r>
              <a:rPr lang="en-US" sz="3200" dirty="0"/>
              <a:t> (Simple Hill Climbing</a:t>
            </a:r>
            <a:r>
              <a:rPr lang="en-US" sz="32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u="sng" dirty="0"/>
              <a:t>En Dik-Çıkış Tepe Tırmanma</a:t>
            </a:r>
            <a:r>
              <a:rPr lang="en-US" sz="3200" dirty="0"/>
              <a:t>(Steepest-Ascent Hill Climbing</a:t>
            </a:r>
            <a:r>
              <a:rPr lang="en-US" sz="32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u="sng" dirty="0"/>
              <a:t>Rastlantısal Tepe Tırmanma</a:t>
            </a:r>
            <a:r>
              <a:rPr lang="en-US" sz="3200" dirty="0"/>
              <a:t>(Stochastic hill climbing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54D1D30-981F-4F8A-82B8-8FC194FB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AB0561-E24C-40F0-9F0E-B87624F2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Temel Tepe Tırmanma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918B4C-89FC-497F-A9F7-E7C6C8EE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19" y="1713396"/>
            <a:ext cx="11215235" cy="4601679"/>
          </a:xfrm>
        </p:spPr>
        <p:txBody>
          <a:bodyPr>
            <a:normAutofit/>
          </a:bodyPr>
          <a:lstStyle/>
          <a:p>
            <a:r>
              <a:rPr lang="en-US" sz="2200" dirty="0"/>
              <a:t>Temel Tepe Tırmanma’da amaç, başlangıç noktası olarak belirlenen bir noktadan komşu noktalara gezerek daha iyi sonuçlar elde etmektir. 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Eğer belirlediğimiz başlangıç noktasının bir tarafında problem iyileşirken diğer tarafında kötüleşiyorsa, algoritma iyi olan tarafa doğru hareket eder.</a:t>
            </a:r>
            <a:endParaRPr lang="tr-TR" sz="2200" dirty="0"/>
          </a:p>
          <a:p>
            <a:pPr marL="457200" lvl="0" indent="-457200">
              <a:buFont typeface="+mj-lt"/>
              <a:buAutoNum type="arabicPeriod"/>
            </a:pPr>
            <a:endParaRPr lang="tr-TR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Eğer belirlediğimiz başlangıç noktasının iki tarafında da problem iyileşiyorsa, algoritma taraflardan birini seçer. (Hangisini seçtiği problem çözücünün </a:t>
            </a:r>
            <a:endParaRPr lang="tr-TR" sz="2200" dirty="0"/>
          </a:p>
          <a:p>
            <a:pPr marL="457200" lvl="1" indent="0">
              <a:buNone/>
            </a:pPr>
            <a:r>
              <a:rPr lang="en-US" sz="2200" dirty="0"/>
              <a:t>kararına bağlıdır.)</a:t>
            </a:r>
            <a:endParaRPr lang="tr-TR" sz="2200" dirty="0"/>
          </a:p>
          <a:p>
            <a:pPr marL="457200" lvl="1" indent="0">
              <a:buNone/>
            </a:pPr>
            <a:endParaRPr lang="tr-TR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Eğer belirlediğimiz başlangıç noktasının iki tarafında da problem </a:t>
            </a:r>
            <a:endParaRPr lang="tr-TR" sz="2200" dirty="0"/>
          </a:p>
          <a:p>
            <a:pPr marL="457200" lvl="1" indent="0">
              <a:buNone/>
            </a:pPr>
            <a:r>
              <a:rPr lang="en-US" sz="2200" dirty="0"/>
              <a:t>kötüleşiyorsa, algoritma bu noktada kalır ve çalışmasını tamamlar.</a:t>
            </a:r>
            <a:endParaRPr lang="tr-TR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A19903-3721-4101-8F11-0444E658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346" y="2752846"/>
            <a:ext cx="551696" cy="1150246"/>
          </a:xfrm>
          <a:prstGeom prst="rect">
            <a:avLst/>
          </a:prstGeom>
        </p:spPr>
      </p:pic>
      <p:pic>
        <p:nvPicPr>
          <p:cNvPr id="9" name="Resim 8" descr="saat içeren bir resim&#10;&#10;Açıklama otomatik olarak oluşturuldu">
            <a:extLst>
              <a:ext uri="{FF2B5EF4-FFF2-40B4-BE49-F238E27FC236}">
                <a16:creationId xmlns:a16="http://schemas.microsoft.com/office/drawing/2014/main" id="{54621172-9448-4B54-91AF-89A17545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74" y="4019311"/>
            <a:ext cx="1099439" cy="1037441"/>
          </a:xfrm>
          <a:prstGeom prst="rect">
            <a:avLst/>
          </a:prstGeom>
        </p:spPr>
      </p:pic>
      <p:pic>
        <p:nvPicPr>
          <p:cNvPr id="11" name="Resim 10" descr="kayak, adam, siyah, fotoğraf içeren bir resim&#10;&#10;Açıklama otomatik olarak oluşturuldu">
            <a:extLst>
              <a:ext uri="{FF2B5EF4-FFF2-40B4-BE49-F238E27FC236}">
                <a16:creationId xmlns:a16="http://schemas.microsoft.com/office/drawing/2014/main" id="{BC277CCA-931A-498D-BA26-F880EBAD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63" y="5203379"/>
            <a:ext cx="1232452" cy="1212011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E1DAE0E-CE90-4757-B108-4422E2A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aşlık 23">
            <a:extLst>
              <a:ext uri="{FF2B5EF4-FFF2-40B4-BE49-F238E27FC236}">
                <a16:creationId xmlns:a16="http://schemas.microsoft.com/office/drawing/2014/main" id="{847CDBDB-D8F2-4833-8700-66C5E5CD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Dik-Çıkış Tepe Tırmanma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98F220-FA1D-44A1-BC5B-F0F3024E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Temel Tepe Tırmanma’nın aksine seçilebilecek daha iyi olan ilk noktayı değil, daha iyi olan noktalar arasındaki </a:t>
            </a:r>
            <a:r>
              <a:rPr lang="en-US" b="1" u="sng" dirty="0"/>
              <a:t>en iyi noktayı</a:t>
            </a:r>
            <a:r>
              <a:rPr lang="en-US" dirty="0"/>
              <a:t> bulmaya çalışır.</a:t>
            </a:r>
            <a:endParaRPr lang="tr-TR" dirty="0"/>
          </a:p>
          <a:p>
            <a:endParaRPr lang="en-US" dirty="0"/>
          </a:p>
          <a:p>
            <a:r>
              <a:rPr lang="en-US" dirty="0"/>
              <a:t>Bulunduğu noktadan gidilebilecek tüm noktaları değerlendirmeye alır.</a:t>
            </a:r>
            <a:endParaRPr lang="tr-TR" dirty="0"/>
          </a:p>
          <a:p>
            <a:endParaRPr lang="en-US" dirty="0"/>
          </a:p>
          <a:p>
            <a:r>
              <a:rPr lang="en-US" dirty="0"/>
              <a:t>Sonraki nokta olarak en iyi noktayı seçer.</a:t>
            </a:r>
          </a:p>
        </p:txBody>
      </p:sp>
      <p:sp>
        <p:nvSpPr>
          <p:cNvPr id="25" name="Slayt Numarası Yer Tutucusu 24">
            <a:extLst>
              <a:ext uri="{FF2B5EF4-FFF2-40B4-BE49-F238E27FC236}">
                <a16:creationId xmlns:a16="http://schemas.microsoft.com/office/drawing/2014/main" id="{E4FF84FF-BB7F-4EC8-8D55-7EB68F77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E3C3FC-E8BF-41FA-BAFD-8A49EFA0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Rastlantısal Tepe Tırmanma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B4608A-BDE2-439E-B532-32862882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Başlangıç noktasından iyiye doğru olan taraf seçilir. </a:t>
            </a: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lvl="0"/>
            <a:r>
              <a:rPr lang="en-US" dirty="0"/>
              <a:t>Şayet bu nokta beklenildiği gibi bir iyileştirme sağlıyorsa yola devam edilir.</a:t>
            </a:r>
            <a:endParaRPr lang="tr-TR" dirty="0"/>
          </a:p>
          <a:p>
            <a:pPr lvl="0"/>
            <a:endParaRPr lang="tr-TR" dirty="0"/>
          </a:p>
          <a:p>
            <a:pPr lvl="0"/>
            <a:r>
              <a:rPr lang="en-US" dirty="0"/>
              <a:t>İyileştirme sağlanamadıysa </a:t>
            </a:r>
            <a:r>
              <a:rPr lang="en-US" b="1" u="sng" dirty="0"/>
              <a:t>rastgele yeni bir başlangıç noktası</a:t>
            </a:r>
            <a:r>
              <a:rPr lang="en-US" dirty="0"/>
              <a:t> seçilir. 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D4A364-56A9-40DC-A799-0BD211F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E8C9DB-D3E3-44D1-A038-4391657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Alanları	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7BF6AED-10F7-4727-99DE-CA6DA13B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D14F-3A1A-4B8A-942F-D37E5BDF452C}" type="slidenum">
              <a:rPr lang="en-US" smtClean="0"/>
              <a:t>9</a:t>
            </a:fld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BD55C4-BA7C-4282-B71D-104876F3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Kullanım alanlarına gezgin satıcı, 8 vezir, devre tasarımı örnek gösterilebilir.</a:t>
            </a:r>
          </a:p>
          <a:p>
            <a:endParaRPr lang="tr-TR" dirty="0"/>
          </a:p>
          <a:p>
            <a:r>
              <a:rPr lang="tr-TR" dirty="0"/>
              <a:t> Kullanım alanlarından biri de tümevarımsal öğrenme modellemesidir. Bu modellemeye bir örnek, bir olasılıksal tepe tırmanma sistemi olan PALO'dur.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Tepe tırmanma aynı zamanda robotikte çok sayıda robot grubunu yönetmek için de kullanılır. Örnek olarak Parish Algoritması gösterilebilir. Algoritma, çok sayıda robot bulunan sistemlerde ölçeklenebilir ve verimli bir koordinasyon sağlar.</a:t>
            </a:r>
          </a:p>
        </p:txBody>
      </p:sp>
    </p:spTree>
    <p:extLst>
      <p:ext uri="{BB962C8B-B14F-4D97-AF65-F5344CB8AC3E}">
        <p14:creationId xmlns:p14="http://schemas.microsoft.com/office/powerpoint/2010/main" val="30244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BD444EF-CAF1-47B0-9BF4-DDAF60A2BBBC}" vid="{F06A629D-67E8-424A-8BEA-60A95ED83CE3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589</Words>
  <Application>Microsoft Office PowerPoint</Application>
  <PresentationFormat>Geniş ekran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Wingdings</vt:lpstr>
      <vt:lpstr>Tema1</vt:lpstr>
      <vt:lpstr>Tepe Tırmanma Algoritması   Hill Climbing Algorithm</vt:lpstr>
      <vt:lpstr>TANIMI</vt:lpstr>
      <vt:lpstr>Tepe Tırmanma Algoritması</vt:lpstr>
      <vt:lpstr>Sözde Kod </vt:lpstr>
      <vt:lpstr>Tepe Tırmanma Algoritmasının Varyasyonları</vt:lpstr>
      <vt:lpstr>Temel Tepe Tırmanma</vt:lpstr>
      <vt:lpstr>En Dik-Çıkış Tepe Tırmanma</vt:lpstr>
      <vt:lpstr>Rastlantısal Tepe Tırmanma</vt:lpstr>
      <vt:lpstr>Kullanım Alanları </vt:lpstr>
      <vt:lpstr>Örnek-1 (8 Taş Problemi)</vt:lpstr>
      <vt:lpstr>Örnek-2 (Vezir Problemi)</vt:lpstr>
      <vt:lpstr>Tepe Tırmanma Algoritmasının Sorunları</vt:lpstr>
      <vt:lpstr>Yerel Maksimum Sorunu</vt:lpstr>
      <vt:lpstr>Örnek-3 (Ağaç Problemi)</vt:lpstr>
      <vt:lpstr>Dinlediğiniz için teşekkür ederiz. 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Tepe Tırmanma Algoritması   Hill Climbing Algorithm</dc:title>
  <dc:creator>İrfan Kılıç</dc:creator>
  <cp:lastModifiedBy>Ahmet Kayacı</cp:lastModifiedBy>
  <cp:revision>74</cp:revision>
  <dcterms:created xsi:type="dcterms:W3CDTF">2020-04-06T13:15:51Z</dcterms:created>
  <dcterms:modified xsi:type="dcterms:W3CDTF">2020-04-25T21:41:46Z</dcterms:modified>
</cp:coreProperties>
</file>