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1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63" d="100"/>
          <a:sy n="63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CCD1-E675-4386-B99D-9B8CE2CD3FA7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png"/><Relationship Id="rId9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41171" y="1792184"/>
            <a:ext cx="563880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PresortMode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[0...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-1])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assumes that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sorted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 0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modefrequency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 0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 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 1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runvalue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i+runlength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runvalue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&gt;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modefequency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modefrequency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modevalue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←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runvalue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tr-TR" altLang="tr-TR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modevalue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903522" y="5762502"/>
            <a:ext cx="540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 = 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sort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 + 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scan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 ε Θ(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 log 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 + Θ(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 = Θ(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 log </a:t>
            </a: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88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6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Tanım</a:t>
            </a:r>
            <a:r>
              <a:rPr lang="en-US" dirty="0" smtClean="0"/>
              <a:t> : </a:t>
            </a:r>
            <a:r>
              <a:rPr lang="en-US" dirty="0" err="1" smtClean="0"/>
              <a:t>İki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üç</a:t>
            </a:r>
            <a:r>
              <a:rPr lang="en-US" dirty="0" smtClean="0"/>
              <a:t> </a:t>
            </a:r>
            <a:r>
              <a:rPr lang="en-US" dirty="0" err="1" smtClean="0"/>
              <a:t>bitişik</a:t>
            </a:r>
            <a:r>
              <a:rPr lang="en-US" dirty="0" smtClean="0"/>
              <a:t> </a:t>
            </a:r>
            <a:r>
              <a:rPr lang="en-US" dirty="0" err="1" smtClean="0"/>
              <a:t>düğümün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Çocuk</a:t>
            </a:r>
            <a:r>
              <a:rPr lang="en-US" dirty="0" smtClean="0"/>
              <a:t>(Children)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ataların</a:t>
            </a:r>
            <a:r>
              <a:rPr lang="en-US" dirty="0" smtClean="0"/>
              <a:t> (parents) </a:t>
            </a:r>
            <a:r>
              <a:rPr lang="en-US" dirty="0" err="1" smtClean="0"/>
              <a:t>ağacın</a:t>
            </a:r>
            <a:r>
              <a:rPr lang="en-US" dirty="0" smtClean="0"/>
              <a:t> </a:t>
            </a:r>
            <a:r>
              <a:rPr lang="en-US" dirty="0" err="1" smtClean="0"/>
              <a:t>dengesini</a:t>
            </a:r>
            <a:r>
              <a:rPr lang="en-US" dirty="0" smtClean="0"/>
              <a:t> </a:t>
            </a:r>
            <a:r>
              <a:rPr lang="en-US" dirty="0" err="1" smtClean="0"/>
              <a:t>sağlamak</a:t>
            </a:r>
            <a:r>
              <a:rPr lang="en-US" dirty="0" smtClean="0"/>
              <a:t> </a:t>
            </a:r>
            <a:r>
              <a:rPr lang="en-US" dirty="0" err="1" smtClean="0"/>
              <a:t>adına</a:t>
            </a:r>
            <a:r>
              <a:rPr lang="en-US" dirty="0" smtClean="0"/>
              <a:t> </a:t>
            </a:r>
            <a:r>
              <a:rPr lang="en-US" dirty="0" err="1" smtClean="0"/>
              <a:t>değiştirilmesidir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Döndürme</a:t>
            </a:r>
            <a:r>
              <a:rPr lang="en-US" dirty="0" smtClean="0"/>
              <a:t>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düğümların</a:t>
            </a:r>
            <a:r>
              <a:rPr lang="en-US" dirty="0" smtClean="0"/>
              <a:t> </a:t>
            </a:r>
            <a:r>
              <a:rPr lang="en-US" dirty="0" err="1" smtClean="0"/>
              <a:t>derinliğini</a:t>
            </a:r>
            <a:r>
              <a:rPr lang="en-US" dirty="0" smtClean="0"/>
              <a:t> </a:t>
            </a:r>
            <a:r>
              <a:rPr lang="en-US" dirty="0" err="1" smtClean="0"/>
              <a:t>değiştirebilir</a:t>
            </a:r>
            <a:r>
              <a:rPr lang="en-US" dirty="0" smtClean="0"/>
              <a:t>. </a:t>
            </a:r>
            <a:r>
              <a:rPr lang="en-US" dirty="0" err="1" smtClean="0"/>
              <a:t>Fakat</a:t>
            </a:r>
            <a:r>
              <a:rPr lang="en-US" dirty="0"/>
              <a:t> </a:t>
            </a:r>
            <a:r>
              <a:rPr lang="en-US" dirty="0" err="1" smtClean="0"/>
              <a:t>göreli</a:t>
            </a:r>
            <a:r>
              <a:rPr lang="en-US" dirty="0" smtClean="0"/>
              <a:t> </a:t>
            </a:r>
            <a:r>
              <a:rPr lang="en-US" dirty="0" err="1" smtClean="0"/>
              <a:t>sırasını</a:t>
            </a:r>
            <a:r>
              <a:rPr lang="en-US" dirty="0" smtClean="0"/>
              <a:t> </a:t>
            </a:r>
            <a:r>
              <a:rPr lang="en-US" dirty="0" err="1" smtClean="0"/>
              <a:t>değiştirmez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Sola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(Left Rotation)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326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Bir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ikili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ağacında</a:t>
            </a:r>
            <a:r>
              <a:rPr lang="en-US" dirty="0" smtClean="0">
                <a:latin typeface="Comic Sans MS" panose="030F0702030302020204" pitchFamily="66" charset="0"/>
              </a:rPr>
              <a:t>,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doğru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taşınmasıdır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dirty="0" smtClean="0">
                <a:latin typeface="Comic Sans MS" panose="030F0702030302020204" pitchFamily="66" charset="0"/>
              </a:rPr>
              <a:t>A’ </a:t>
            </a:r>
            <a:r>
              <a:rPr lang="en-US" dirty="0" err="1" smtClean="0">
                <a:latin typeface="Comic Sans MS" panose="030F0702030302020204" pitchFamily="66" charset="0"/>
              </a:rPr>
              <a:t>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düğümü’nun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yerine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geçer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</a:t>
            </a:r>
            <a:r>
              <a:rPr lang="en-US" dirty="0" smtClean="0">
                <a:latin typeface="Comic Sans MS" panose="030F0702030302020204" pitchFamily="66" charset="0"/>
              </a:rPr>
              <a:t> sol </a:t>
            </a:r>
            <a:r>
              <a:rPr lang="tr-TR" dirty="0" smtClean="0">
                <a:latin typeface="Comic Sans MS" panose="030F0702030302020204" pitchFamily="66" charset="0"/>
              </a:rPr>
              <a:t>  </a:t>
            </a:r>
          </a:p>
          <a:p>
            <a:pPr marL="0" indent="0" algn="just">
              <a:buNone/>
            </a:pP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düğümü’nun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898410" y="4415554"/>
            <a:ext cx="1441450" cy="481012"/>
            <a:chOff x="2426" y="2583"/>
            <a:chExt cx="908" cy="303"/>
          </a:xfrm>
        </p:grpSpPr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42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Left Rotation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 flipH="1">
            <a:off x="6720860" y="3959941"/>
            <a:ext cx="2786063" cy="1820863"/>
            <a:chOff x="551" y="2432"/>
            <a:chExt cx="1755" cy="1147"/>
          </a:xfrm>
        </p:grpSpPr>
        <p:sp>
          <p:nvSpPr>
            <p:cNvPr id="8" name="Oval 44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Oval 46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12" name="Oval 48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2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1921848" y="3815479"/>
            <a:ext cx="2786062" cy="1965325"/>
            <a:chOff x="551" y="2069"/>
            <a:chExt cx="1755" cy="1238"/>
          </a:xfrm>
        </p:grpSpPr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551" y="2160"/>
              <a:ext cx="1755" cy="1147"/>
              <a:chOff x="551" y="2432"/>
              <a:chExt cx="1755" cy="1147"/>
            </a:xfrm>
          </p:grpSpPr>
          <p:sp>
            <p:nvSpPr>
              <p:cNvPr id="20" name="Oval 7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1" name="Oval 8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39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1292" y="206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8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Sağa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(Right Rotation)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1407"/>
          </a:xfrm>
        </p:spPr>
        <p:txBody>
          <a:bodyPr/>
          <a:lstStyle/>
          <a:p>
            <a:pPr algn="just"/>
            <a:r>
              <a:rPr lang="tr-TR" dirty="0" smtClean="0">
                <a:latin typeface="Comic Sans MS" panose="030F0702030302020204" pitchFamily="66" charset="0"/>
              </a:rPr>
              <a:t>Bir ikili arama ağacında, A düğümünün s</a:t>
            </a:r>
            <a:r>
              <a:rPr lang="en-US" dirty="0" err="1" smtClean="0">
                <a:latin typeface="Comic Sans MS" panose="030F0702030302020204" pitchFamily="66" charset="0"/>
              </a:rPr>
              <a:t>ağ</a:t>
            </a:r>
            <a:r>
              <a:rPr lang="tr-TR" dirty="0" smtClean="0">
                <a:latin typeface="Comic Sans MS" panose="030F0702030302020204" pitchFamily="66" charset="0"/>
              </a:rPr>
              <a:t> alt ağaca doğru taşınmasıdır. </a:t>
            </a:r>
          </a:p>
          <a:p>
            <a:pPr algn="just"/>
            <a:r>
              <a:rPr lang="tr-TR" dirty="0" smtClean="0">
                <a:latin typeface="Comic Sans MS" panose="030F0702030302020204" pitchFamily="66" charset="0"/>
              </a:rPr>
              <a:t>A’ </a:t>
            </a:r>
            <a:r>
              <a:rPr lang="tr-TR" dirty="0" err="1" smtClean="0">
                <a:latin typeface="Comic Sans MS" panose="030F0702030302020204" pitchFamily="66" charset="0"/>
              </a:rPr>
              <a:t>nın</a:t>
            </a:r>
            <a:r>
              <a:rPr lang="tr-TR" dirty="0" smtClean="0">
                <a:latin typeface="Comic Sans MS" panose="030F0702030302020204" pitchFamily="66" charset="0"/>
              </a:rPr>
              <a:t> s</a:t>
            </a:r>
            <a:r>
              <a:rPr lang="en-US" dirty="0" err="1" smtClean="0">
                <a:latin typeface="Comic Sans MS" panose="030F0702030302020204" pitchFamily="66" charset="0"/>
              </a:rPr>
              <a:t>ol</a:t>
            </a:r>
            <a:r>
              <a:rPr lang="tr-TR" dirty="0" smtClean="0">
                <a:latin typeface="Comic Sans MS" panose="030F0702030302020204" pitchFamily="66" charset="0"/>
              </a:rPr>
              <a:t> çocuğu A </a:t>
            </a:r>
            <a:r>
              <a:rPr lang="tr-TR" dirty="0" err="1" smtClean="0">
                <a:latin typeface="Comic Sans MS" panose="030F0702030302020204" pitchFamily="66" charset="0"/>
              </a:rPr>
              <a:t>düğümü’nun</a:t>
            </a:r>
            <a:r>
              <a:rPr lang="tr-TR" dirty="0" smtClean="0">
                <a:latin typeface="Comic Sans MS" panose="030F0702030302020204" pitchFamily="66" charset="0"/>
              </a:rPr>
              <a:t> yerine geçer ve s</a:t>
            </a:r>
            <a:r>
              <a:rPr lang="en-US" dirty="0" err="1" smtClean="0">
                <a:latin typeface="Comic Sans MS" panose="030F0702030302020204" pitchFamily="66" charset="0"/>
              </a:rPr>
              <a:t>ol</a:t>
            </a:r>
            <a:r>
              <a:rPr lang="tr-TR" dirty="0" smtClean="0">
                <a:latin typeface="Comic Sans MS" panose="030F0702030302020204" pitchFamily="66" charset="0"/>
              </a:rPr>
              <a:t> alt ağacın s</a:t>
            </a:r>
            <a:r>
              <a:rPr lang="en-US" dirty="0" err="1" smtClean="0">
                <a:latin typeface="Comic Sans MS" panose="030F0702030302020204" pitchFamily="66" charset="0"/>
              </a:rPr>
              <a:t>ağ</a:t>
            </a:r>
            <a:r>
              <a:rPr lang="tr-TR" dirty="0" smtClean="0">
                <a:latin typeface="Comic Sans MS" panose="030F0702030302020204" pitchFamily="66" charset="0"/>
              </a:rPr>
              <a:t> çocuğu A </a:t>
            </a:r>
            <a:r>
              <a:rPr lang="tr-TR" dirty="0" err="1" smtClean="0">
                <a:latin typeface="Comic Sans MS" panose="030F0702030302020204" pitchFamily="66" charset="0"/>
              </a:rPr>
              <a:t>düğümü’nun</a:t>
            </a:r>
            <a:r>
              <a:rPr lang="tr-TR" dirty="0" smtClean="0">
                <a:latin typeface="Comic Sans MS" panose="030F0702030302020204" pitchFamily="66" charset="0"/>
              </a:rPr>
              <a:t> s</a:t>
            </a:r>
            <a:r>
              <a:rPr lang="en-US" dirty="0" err="1" smtClean="0">
                <a:latin typeface="Comic Sans MS" panose="030F0702030302020204" pitchFamily="66" charset="0"/>
              </a:rPr>
              <a:t>ol</a:t>
            </a:r>
            <a:r>
              <a:rPr lang="tr-TR" dirty="0" smtClean="0">
                <a:latin typeface="Comic Sans MS" panose="030F0702030302020204" pitchFamily="66" charset="0"/>
              </a:rPr>
              <a:t> çocuğu olur. </a:t>
            </a:r>
          </a:p>
          <a:p>
            <a:endParaRPr lang="tr-T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45542" y="3982068"/>
            <a:ext cx="2786062" cy="1820862"/>
            <a:chOff x="551" y="2432"/>
            <a:chExt cx="1755" cy="114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107192" y="4437680"/>
            <a:ext cx="1727200" cy="481013"/>
            <a:chOff x="2426" y="2583"/>
            <a:chExt cx="908" cy="303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Right Rotation</a:t>
              </a:r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083004" y="3837605"/>
            <a:ext cx="2786063" cy="1965325"/>
            <a:chOff x="476" y="2024"/>
            <a:chExt cx="1755" cy="1238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>
              <a:off x="476" y="2115"/>
              <a:ext cx="1755" cy="1147"/>
              <a:chOff x="551" y="2432"/>
              <a:chExt cx="1755" cy="1147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247" y="2024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8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Tekli ve İkili Döndürme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69870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omic Sans MS" panose="030F0702030302020204" pitchFamily="66" charset="0"/>
              </a:rPr>
              <a:t>Tekli döndürme : LL dengesizliği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tr-TR" dirty="0" smtClean="0">
                <a:latin typeface="Comic Sans MS" panose="030F0702030302020204" pitchFamily="66" charset="0"/>
              </a:rPr>
              <a:t>için </a:t>
            </a:r>
            <a:r>
              <a:rPr lang="tr-TR" dirty="0" err="1" smtClean="0">
                <a:latin typeface="Comic Sans MS" panose="030F0702030302020204" pitchFamily="66" charset="0"/>
              </a:rPr>
              <a:t>sa</a:t>
            </a:r>
            <a:r>
              <a:rPr lang="en-US" dirty="0" smtClean="0">
                <a:latin typeface="Comic Sans MS" panose="030F0702030302020204" pitchFamily="66" charset="0"/>
              </a:rPr>
              <a:t>ğ</a:t>
            </a:r>
            <a:r>
              <a:rPr lang="tr-TR" dirty="0" smtClean="0">
                <a:latin typeface="Comic Sans MS" panose="030F0702030302020204" pitchFamily="66" charset="0"/>
              </a:rPr>
              <a:t>a, RR dengesizliği için ise sola döndürme işlemleri uygulanır. </a:t>
            </a:r>
          </a:p>
          <a:p>
            <a:r>
              <a:rPr lang="tr-TR" dirty="0" smtClean="0">
                <a:latin typeface="Comic Sans MS" panose="030F0702030302020204" pitchFamily="66" charset="0"/>
              </a:rPr>
              <a:t>İkili döndürme: LR veya RL dengesizliklerini düzeltmek adına gerçekleştirilir. </a:t>
            </a:r>
          </a:p>
          <a:p>
            <a:pPr lvl="1"/>
            <a:r>
              <a:rPr lang="tr-TR" sz="2800" dirty="0" smtClean="0">
                <a:latin typeface="Comic Sans MS" panose="030F0702030302020204" pitchFamily="66" charset="0"/>
              </a:rPr>
              <a:t>LR dengesizliğini düzeltmek için önce </a:t>
            </a:r>
            <a:r>
              <a:rPr lang="en-US" sz="2800" dirty="0" smtClean="0">
                <a:latin typeface="Comic Sans MS" panose="030F0702030302020204" pitchFamily="66" charset="0"/>
              </a:rPr>
              <a:t>sola</a:t>
            </a:r>
            <a:r>
              <a:rPr lang="tr-TR" sz="2800" dirty="0" smtClean="0">
                <a:latin typeface="Comic Sans MS" panose="030F0702030302020204" pitchFamily="66" charset="0"/>
              </a:rPr>
              <a:t> döndürme ardından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tr-TR" sz="2800" dirty="0" smtClean="0">
                <a:latin typeface="Comic Sans MS" panose="030F0702030302020204" pitchFamily="66" charset="0"/>
              </a:rPr>
              <a:t>sağa döndürme uygulanır.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800" dirty="0" smtClean="0">
                <a:latin typeface="Comic Sans MS" panose="030F0702030302020204" pitchFamily="66" charset="0"/>
              </a:rPr>
              <a:t>RL </a:t>
            </a:r>
            <a:r>
              <a:rPr lang="tr-TR" sz="2800" dirty="0" smtClean="0">
                <a:latin typeface="Comic Sans MS" panose="030F0702030302020204" pitchFamily="66" charset="0"/>
              </a:rPr>
              <a:t>dengesizliğini düzeltmek için önce </a:t>
            </a:r>
            <a:r>
              <a:rPr lang="tr-TR" sz="2800" dirty="0" err="1" smtClean="0">
                <a:latin typeface="Comic Sans MS" panose="030F0702030302020204" pitchFamily="66" charset="0"/>
              </a:rPr>
              <a:t>sa</a:t>
            </a:r>
            <a:r>
              <a:rPr lang="en-US" sz="2800" dirty="0" smtClean="0">
                <a:latin typeface="Comic Sans MS" panose="030F0702030302020204" pitchFamily="66" charset="0"/>
              </a:rPr>
              <a:t>ğ</a:t>
            </a:r>
            <a:r>
              <a:rPr lang="tr-TR" sz="2800" dirty="0" smtClean="0">
                <a:latin typeface="Comic Sans MS" panose="030F0702030302020204" pitchFamily="66" charset="0"/>
              </a:rPr>
              <a:t>a döndürme ardından ise sola döndürme uygulanır. </a:t>
            </a:r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420272" y="513735"/>
            <a:ext cx="6542088" cy="3160713"/>
            <a:chOff x="912" y="985"/>
            <a:chExt cx="4121" cy="1991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32" name="Text Box 98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33" name="Text Box 99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4" name="Text Box 100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5" name="Text Box 101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6" name="Text Box 102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7" name="Text Box 103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8" name="Text Box 104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Text Box 105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0" name="Text Box 106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107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2" name="Text Box 108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9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10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6" name="Group 111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7" name="Line 112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113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14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115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16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7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8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9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20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21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22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23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124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0" name="Oval 125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1" name="Oval 126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22" name="Oval 127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23" name="Oval 128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24" name="Oval 129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25" name="Oval 130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26" name="Oval 131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27" name="Oval 132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Oval 133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9" name="Oval 134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0" name="Oval 135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1" name="Oval 136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910944" y="590729"/>
            <a:ext cx="1709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Insert(29)</a:t>
            </a:r>
          </a:p>
        </p:txBody>
      </p:sp>
      <p:sp>
        <p:nvSpPr>
          <p:cNvPr id="46" name="Text Box 137"/>
          <p:cNvSpPr txBox="1">
            <a:spLocks noChangeArrowheads="1"/>
          </p:cNvSpPr>
          <p:nvPr/>
        </p:nvSpPr>
        <p:spPr bwMode="auto">
          <a:xfrm>
            <a:off x="125707" y="5042079"/>
            <a:ext cx="76307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29 AVL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üzerinde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noktaya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yerleşecektir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sz="200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Ekleme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işleminden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sonra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oluşan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ağaç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sz="20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47" name="Group 95"/>
          <p:cNvGrpSpPr>
            <a:grpSpLocks/>
          </p:cNvGrpSpPr>
          <p:nvPr/>
        </p:nvGrpSpPr>
        <p:grpSpPr bwMode="auto">
          <a:xfrm>
            <a:off x="7037438" y="3623188"/>
            <a:ext cx="677863" cy="692150"/>
            <a:chOff x="3648" y="2876"/>
            <a:chExt cx="427" cy="436"/>
          </a:xfrm>
        </p:grpSpPr>
        <p:sp>
          <p:nvSpPr>
            <p:cNvPr id="48" name="Line 86"/>
            <p:cNvSpPr>
              <a:spLocks noChangeShapeType="1"/>
            </p:cNvSpPr>
            <p:nvPr/>
          </p:nvSpPr>
          <p:spPr bwMode="auto">
            <a:xfrm>
              <a:off x="3648" y="287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Oval 88"/>
            <p:cNvSpPr>
              <a:spLocks noChangeArrowheads="1"/>
            </p:cNvSpPr>
            <p:nvPr/>
          </p:nvSpPr>
          <p:spPr bwMode="auto">
            <a:xfrm>
              <a:off x="3819" y="313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solidFill>
                    <a:srgbClr val="0000FF"/>
                  </a:solidFill>
                  <a:latin typeface="굴림" panose="020B0600000101010101" pitchFamily="34" charset="-127"/>
                </a:rPr>
                <a:t>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374183" y="462578"/>
            <a:ext cx="6542088" cy="3816350"/>
            <a:chOff x="912" y="816"/>
            <a:chExt cx="4121" cy="240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792" y="2784"/>
              <a:ext cx="427" cy="436"/>
              <a:chOff x="3648" y="2876"/>
              <a:chExt cx="427" cy="436"/>
            </a:xfrm>
          </p:grpSpPr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>
                <a:off x="3648" y="287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Oval 6"/>
              <p:cNvSpPr>
                <a:spLocks noChangeArrowheads="1"/>
              </p:cNvSpPr>
              <p:nvPr/>
            </p:nvSpPr>
            <p:spPr bwMode="auto">
              <a:xfrm>
                <a:off x="3819" y="313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29</a:t>
                </a:r>
              </a:p>
            </p:txBody>
          </p:sp>
        </p:grp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705" y="816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1851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284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912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553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278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696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3312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3644" y="212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4571" y="168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827" y="201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169" y="1064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3108" y="1064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614" y="1500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169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H="1">
              <a:off x="3620" y="1500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H="1">
              <a:off x="1230" y="1936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161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H="1">
              <a:off x="336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>
              <a:off x="3663" y="19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4047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4517" y="1936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3407" y="237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2980" y="883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30" name="Oval 44"/>
            <p:cNvSpPr>
              <a:spLocks noChangeArrowheads="1"/>
            </p:cNvSpPr>
            <p:nvPr/>
          </p:nvSpPr>
          <p:spPr bwMode="auto">
            <a:xfrm>
              <a:off x="3876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31" name="Oval 45"/>
            <p:cNvSpPr>
              <a:spLocks noChangeArrowheads="1"/>
            </p:cNvSpPr>
            <p:nvPr/>
          </p:nvSpPr>
          <p:spPr bwMode="auto">
            <a:xfrm>
              <a:off x="3492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32" name="Oval 46"/>
            <p:cNvSpPr>
              <a:spLocks noChangeArrowheads="1"/>
            </p:cNvSpPr>
            <p:nvPr/>
          </p:nvSpPr>
          <p:spPr bwMode="auto">
            <a:xfrm>
              <a:off x="434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3236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34" name="Oval 48"/>
            <p:cNvSpPr>
              <a:spLocks noChangeArrowheads="1"/>
            </p:cNvSpPr>
            <p:nvPr/>
          </p:nvSpPr>
          <p:spPr bwMode="auto">
            <a:xfrm>
              <a:off x="3834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35" name="Oval 49"/>
            <p:cNvSpPr>
              <a:spLocks noChangeArrowheads="1"/>
            </p:cNvSpPr>
            <p:nvPr/>
          </p:nvSpPr>
          <p:spPr bwMode="auto">
            <a:xfrm>
              <a:off x="3578" y="262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687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2041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8" name="Oval 52"/>
            <p:cNvSpPr>
              <a:spLocks noChangeArrowheads="1"/>
            </p:cNvSpPr>
            <p:nvPr/>
          </p:nvSpPr>
          <p:spPr bwMode="auto">
            <a:xfrm>
              <a:off x="148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2468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1144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742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44" name="Group 57"/>
          <p:cNvGrpSpPr>
            <a:grpSpLocks/>
          </p:cNvGrpSpPr>
          <p:nvPr/>
        </p:nvGrpSpPr>
        <p:grpSpPr bwMode="auto">
          <a:xfrm>
            <a:off x="5665533" y="2478702"/>
            <a:ext cx="2209800" cy="2057400"/>
            <a:chOff x="2976" y="2064"/>
            <a:chExt cx="1392" cy="1296"/>
          </a:xfrm>
        </p:grpSpPr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976" y="221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-2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765" y="250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4160" y="294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3776" y="2936"/>
              <a:ext cx="592" cy="424"/>
            </a:xfrm>
            <a:custGeom>
              <a:avLst/>
              <a:gdLst>
                <a:gd name="T0" fmla="*/ 336 w 592"/>
                <a:gd name="T1" fmla="*/ 24 h 424"/>
                <a:gd name="T2" fmla="*/ 96 w 592"/>
                <a:gd name="T3" fmla="*/ 24 h 424"/>
                <a:gd name="T4" fmla="*/ 0 w 592"/>
                <a:gd name="T5" fmla="*/ 168 h 424"/>
                <a:gd name="T6" fmla="*/ 96 w 592"/>
                <a:gd name="T7" fmla="*/ 360 h 424"/>
                <a:gd name="T8" fmla="*/ 432 w 592"/>
                <a:gd name="T9" fmla="*/ 408 h 424"/>
                <a:gd name="T10" fmla="*/ 576 w 592"/>
                <a:gd name="T11" fmla="*/ 264 h 424"/>
                <a:gd name="T12" fmla="*/ 528 w 592"/>
                <a:gd name="T13" fmla="*/ 72 h 424"/>
                <a:gd name="T14" fmla="*/ 480 w 592"/>
                <a:gd name="T15" fmla="*/ 72 h 424"/>
                <a:gd name="T16" fmla="*/ 336 w 592"/>
                <a:gd name="T17" fmla="*/ 24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3456" y="2456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2976" y="2064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323850" y="3573463"/>
            <a:ext cx="50403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20, 25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ve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29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için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faktörü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nedir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Ne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tür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döndrürme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yapmak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gerekiyor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RR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dengeziliği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mecuttur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Yeni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düğüm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sağ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alt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sağına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eklenmiştir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(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Atası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20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olmak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üzere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). </a:t>
            </a:r>
            <a:endParaRPr lang="en-US" altLang="ko-KR" sz="200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döndürme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yapılmadır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312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632587" y="669055"/>
            <a:ext cx="6542088" cy="2470150"/>
            <a:chOff x="720" y="960"/>
            <a:chExt cx="4121" cy="155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1958" y="1185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897" y="1185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403" y="1621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958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409" y="1621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019" y="2057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0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15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452" y="2057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513" y="96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659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092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20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361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086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04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120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45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36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379" y="1831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306" y="2057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635" y="215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769" y="100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3665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3281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413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3623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4476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1830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27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2257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933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1531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38" name="Group 54"/>
          <p:cNvGrpSpPr>
            <a:grpSpLocks/>
          </p:cNvGrpSpPr>
          <p:nvPr/>
        </p:nvGrpSpPr>
        <p:grpSpPr bwMode="auto">
          <a:xfrm>
            <a:off x="5194300" y="2559313"/>
            <a:ext cx="2209800" cy="1498600"/>
            <a:chOff x="2408" y="2160"/>
            <a:chExt cx="1392" cy="94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83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3525" y="255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2592" y="258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grpSp>
          <p:nvGrpSpPr>
            <p:cNvPr id="42" name="Group 53"/>
            <p:cNvGrpSpPr>
              <a:grpSpLocks/>
            </p:cNvGrpSpPr>
            <p:nvPr/>
          </p:nvGrpSpPr>
          <p:grpSpPr bwMode="auto">
            <a:xfrm>
              <a:off x="2408" y="2160"/>
              <a:ext cx="1392" cy="944"/>
              <a:chOff x="2408" y="2160"/>
              <a:chExt cx="1392" cy="944"/>
            </a:xfrm>
          </p:grpSpPr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3196" y="2492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Oval 33"/>
              <p:cNvSpPr>
                <a:spLocks noChangeArrowheads="1"/>
              </p:cNvSpPr>
              <p:nvPr/>
            </p:nvSpPr>
            <p:spPr bwMode="auto">
              <a:xfrm>
                <a:off x="3025" y="2311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45" name="Oval 35"/>
              <p:cNvSpPr>
                <a:spLocks noChangeArrowheads="1"/>
              </p:cNvSpPr>
              <p:nvPr/>
            </p:nvSpPr>
            <p:spPr bwMode="auto">
              <a:xfrm>
                <a:off x="2720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46" name="Oval 44"/>
              <p:cNvSpPr>
                <a:spLocks noChangeArrowheads="1"/>
              </p:cNvSpPr>
              <p:nvPr/>
            </p:nvSpPr>
            <p:spPr bwMode="auto">
              <a:xfrm>
                <a:off x="3392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29</a:t>
                </a:r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H="1">
                <a:off x="2832" y="249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2408" y="2160"/>
                <a:ext cx="1392" cy="944"/>
              </a:xfrm>
              <a:custGeom>
                <a:avLst/>
                <a:gdLst>
                  <a:gd name="T0" fmla="*/ 760 w 1392"/>
                  <a:gd name="T1" fmla="*/ 32 h 944"/>
                  <a:gd name="T2" fmla="*/ 712 w 1392"/>
                  <a:gd name="T3" fmla="*/ 32 h 944"/>
                  <a:gd name="T4" fmla="*/ 424 w 1392"/>
                  <a:gd name="T5" fmla="*/ 32 h 944"/>
                  <a:gd name="T6" fmla="*/ 232 w 1392"/>
                  <a:gd name="T7" fmla="*/ 176 h 944"/>
                  <a:gd name="T8" fmla="*/ 40 w 1392"/>
                  <a:gd name="T9" fmla="*/ 512 h 944"/>
                  <a:gd name="T10" fmla="*/ 472 w 1392"/>
                  <a:gd name="T11" fmla="*/ 896 h 944"/>
                  <a:gd name="T12" fmla="*/ 1240 w 1392"/>
                  <a:gd name="T13" fmla="*/ 800 h 944"/>
                  <a:gd name="T14" fmla="*/ 1384 w 1392"/>
                  <a:gd name="T15" fmla="*/ 512 h 944"/>
                  <a:gd name="T16" fmla="*/ 1288 w 1392"/>
                  <a:gd name="T17" fmla="*/ 368 h 944"/>
                  <a:gd name="T18" fmla="*/ 1000 w 1392"/>
                  <a:gd name="T19" fmla="*/ 224 h 944"/>
                  <a:gd name="T20" fmla="*/ 760 w 1392"/>
                  <a:gd name="T21" fmla="*/ 32 h 9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2"/>
                  <a:gd name="T34" fmla="*/ 0 h 944"/>
                  <a:gd name="T35" fmla="*/ 1392 w 1392"/>
                  <a:gd name="T36" fmla="*/ 944 h 94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2" h="944">
                    <a:moveTo>
                      <a:pt x="760" y="32"/>
                    </a:moveTo>
                    <a:cubicBezTo>
                      <a:pt x="712" y="0"/>
                      <a:pt x="768" y="32"/>
                      <a:pt x="712" y="32"/>
                    </a:cubicBezTo>
                    <a:cubicBezTo>
                      <a:pt x="656" y="32"/>
                      <a:pt x="504" y="8"/>
                      <a:pt x="424" y="32"/>
                    </a:cubicBezTo>
                    <a:cubicBezTo>
                      <a:pt x="344" y="56"/>
                      <a:pt x="296" y="96"/>
                      <a:pt x="232" y="176"/>
                    </a:cubicBezTo>
                    <a:cubicBezTo>
                      <a:pt x="168" y="256"/>
                      <a:pt x="0" y="392"/>
                      <a:pt x="40" y="512"/>
                    </a:cubicBezTo>
                    <a:cubicBezTo>
                      <a:pt x="80" y="632"/>
                      <a:pt x="272" y="848"/>
                      <a:pt x="472" y="896"/>
                    </a:cubicBezTo>
                    <a:cubicBezTo>
                      <a:pt x="672" y="944"/>
                      <a:pt x="1088" y="864"/>
                      <a:pt x="1240" y="800"/>
                    </a:cubicBezTo>
                    <a:cubicBezTo>
                      <a:pt x="1392" y="736"/>
                      <a:pt x="1376" y="584"/>
                      <a:pt x="1384" y="512"/>
                    </a:cubicBezTo>
                    <a:cubicBezTo>
                      <a:pt x="1392" y="440"/>
                      <a:pt x="1352" y="416"/>
                      <a:pt x="1288" y="368"/>
                    </a:cubicBezTo>
                    <a:cubicBezTo>
                      <a:pt x="1224" y="320"/>
                      <a:pt x="1088" y="280"/>
                      <a:pt x="1000" y="224"/>
                    </a:cubicBezTo>
                    <a:cubicBezTo>
                      <a:pt x="912" y="168"/>
                      <a:pt x="808" y="64"/>
                      <a:pt x="760" y="32"/>
                    </a:cubicBezTo>
                    <a:close/>
                  </a:path>
                </a:pathLst>
              </a:custGeom>
              <a:noFill/>
              <a:ln w="222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179387" y="4365625"/>
            <a:ext cx="10616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Sola </a:t>
            </a:r>
            <a:r>
              <a:rPr lang="tr-TR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döndürme işleminden sonra oluşan ağaç bir AVL ağacı mıdır? </a:t>
            </a:r>
            <a:endParaRPr lang="tr-T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18" descr="av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69" y="1867669"/>
            <a:ext cx="4192656" cy="263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838200" y="1690688"/>
            <a:ext cx="4485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 smtClean="0">
                <a:latin typeface="Comic Sans MS" panose="030F0702030302020204" pitchFamily="66" charset="0"/>
              </a:rPr>
              <a:t>Yandaki ağaca 3 anahtarı eklenmek isteniyor. Ekleme işleminden sonra ağacın yapısı nasıl olur?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664673" y="3721509"/>
            <a:ext cx="1889688" cy="2251587"/>
            <a:chOff x="242" y="768"/>
            <a:chExt cx="766" cy="1104"/>
          </a:xfrm>
        </p:grpSpPr>
        <p:sp>
          <p:nvSpPr>
            <p:cNvPr id="7" name="Oval 24"/>
            <p:cNvSpPr>
              <a:spLocks noChangeArrowheads="1"/>
            </p:cNvSpPr>
            <p:nvPr/>
          </p:nvSpPr>
          <p:spPr bwMode="auto">
            <a:xfrm>
              <a:off x="571" y="909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641" y="768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715" y="1167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418" y="1167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 flipH="1">
              <a:off x="528" y="1056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690" y="1045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517" y="1324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 flipH="1">
              <a:off x="320" y="1320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295" y="1726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370" y="1580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16" y="900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-2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242" y="1162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-1</a:t>
              </a:r>
            </a:p>
          </p:txBody>
        </p:sp>
        <p:sp>
          <p:nvSpPr>
            <p:cNvPr id="19" name="AutoShape 36"/>
            <p:cNvSpPr>
              <a:spLocks noChangeArrowheads="1"/>
            </p:cNvSpPr>
            <p:nvPr/>
          </p:nvSpPr>
          <p:spPr bwMode="auto">
            <a:xfrm>
              <a:off x="710" y="1316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1571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v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4" y="594262"/>
            <a:ext cx="3799097" cy="2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983772" y="3306174"/>
            <a:ext cx="792163" cy="719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52825" y="4188653"/>
            <a:ext cx="2220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3 düğümünü ekle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7802614" y="3377612"/>
            <a:ext cx="720725" cy="647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8" name="Picture 19" descr="av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6" y="609010"/>
            <a:ext cx="3927986" cy="22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vl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03" y="3665743"/>
            <a:ext cx="3666386" cy="253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919671" y="3911654"/>
            <a:ext cx="24808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10 düğümü pivot olmak üzere sağa döndürme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24166" y="417379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9448562" y="1834999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3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6"/>
            <a:ext cx="4692445" cy="2407162"/>
          </a:xfrm>
        </p:spPr>
        <p:txBody>
          <a:bodyPr/>
          <a:lstStyle/>
          <a:p>
            <a:r>
              <a:rPr lang="tr-TR" dirty="0" smtClean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45</a:t>
            </a:r>
            <a:r>
              <a:rPr lang="tr-TR" dirty="0" smtClean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1" descr="av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83" y="1950577"/>
            <a:ext cx="4083729" cy="24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61587" y="4365523"/>
            <a:ext cx="1117600" cy="1752600"/>
            <a:chOff x="2491" y="3072"/>
            <a:chExt cx="704" cy="1104"/>
          </a:xfrm>
        </p:grpSpPr>
        <p:sp>
          <p:nvSpPr>
            <p:cNvPr id="6" name="Oval 20"/>
            <p:cNvSpPr>
              <a:spLocks noChangeArrowheads="1"/>
            </p:cNvSpPr>
            <p:nvPr/>
          </p:nvSpPr>
          <p:spPr bwMode="auto">
            <a:xfrm flipH="1">
              <a:off x="2688" y="3213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H="1">
              <a:off x="2767" y="307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 flipH="1">
              <a:off x="2544" y="3471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 flipH="1">
              <a:off x="2842" y="3471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2806" y="3360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2644" y="3349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 flipH="1">
              <a:off x="2742" y="3628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27"/>
            <p:cNvSpPr>
              <a:spLocks noChangeArrowheads="1"/>
            </p:cNvSpPr>
            <p:nvPr/>
          </p:nvSpPr>
          <p:spPr bwMode="auto">
            <a:xfrm>
              <a:off x="2940" y="3624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28"/>
            <p:cNvSpPr>
              <a:spLocks noChangeArrowheads="1"/>
            </p:cNvSpPr>
            <p:nvPr/>
          </p:nvSpPr>
          <p:spPr bwMode="auto">
            <a:xfrm flipH="1">
              <a:off x="2964" y="4030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3038" y="388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 flipH="1">
              <a:off x="2491" y="3204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+2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 flipH="1">
              <a:off x="2955" y="345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+1</a:t>
              </a:r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 flipH="1">
              <a:off x="2549" y="3620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19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HeapBottomUp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[1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...n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])</a:t>
            </a:r>
          </a:p>
          <a:p>
            <a:pPr marL="457200"/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floor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/2)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down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1 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 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parent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index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 H[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 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proposed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parent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value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/>
            <a:r>
              <a:rPr lang="tr-TR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false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/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2*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≤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716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 2*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  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left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child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index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71600"/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&lt;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there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children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828800"/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 &lt;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+1]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++ 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larger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child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value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71600"/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≥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tr-TR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 </a:t>
            </a:r>
            <a:r>
              <a:rPr lang="tr-TR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true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check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ordering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71600"/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 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correct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ordering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8288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 ←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 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bubble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down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8288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←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//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move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down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/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] ← 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 // insert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value</a:t>
            </a:r>
            <a:endParaRPr lang="tr-T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6584140" y="4983061"/>
            <a:ext cx="2237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132524" y="4278259"/>
            <a:ext cx="2366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 45 anahtarını ekle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11" descr="av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0" y="1265623"/>
            <a:ext cx="3784929" cy="22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avl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84" y="1341555"/>
            <a:ext cx="3869038" cy="20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185506" y="4983061"/>
            <a:ext cx="204504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84140" y="4278259"/>
            <a:ext cx="37697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3</a:t>
            </a:r>
            <a:r>
              <a:rPr lang="tr-TR" altLang="en-US" dirty="0" smtClean="0">
                <a:latin typeface="Comic Sans MS" panose="030F0702030302020204" pitchFamily="66" charset="0"/>
              </a:rPr>
              <a:t>0 düğümü pivot olmak üzere sağa döndürme</a:t>
            </a:r>
          </a:p>
        </p:txBody>
      </p:sp>
      <p:pic>
        <p:nvPicPr>
          <p:cNvPr id="10" name="Picture 17" descr="avl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37" y="1238426"/>
            <a:ext cx="4004547" cy="287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/>
          <p:cNvSpPr>
            <a:spLocks noChangeArrowheads="1"/>
          </p:cNvSpPr>
          <p:nvPr/>
        </p:nvSpPr>
        <p:spPr bwMode="auto">
          <a:xfrm flipH="1">
            <a:off x="4948083" y="1823833"/>
            <a:ext cx="322901" cy="336438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4829313" y="1341555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8641304" y="221860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5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3: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2495652"/>
          </a:xfrm>
        </p:spPr>
        <p:txBody>
          <a:bodyPr/>
          <a:lstStyle/>
          <a:p>
            <a:r>
              <a:rPr lang="tr-TR" dirty="0" smtClean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7</a:t>
            </a:r>
            <a:r>
              <a:rPr lang="tr-TR" dirty="0" smtClean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4" descr="av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19" y="1027906"/>
            <a:ext cx="4178801" cy="265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924664" y="4483510"/>
            <a:ext cx="1171575" cy="1752600"/>
            <a:chOff x="1632" y="960"/>
            <a:chExt cx="738" cy="1104"/>
          </a:xfrm>
        </p:grpSpPr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2078" y="1104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-2</a:t>
              </a: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1632" y="960"/>
              <a:ext cx="622" cy="1104"/>
              <a:chOff x="1056" y="672"/>
              <a:chExt cx="622" cy="1104"/>
            </a:xfrm>
          </p:grpSpPr>
          <p:sp>
            <p:nvSpPr>
              <p:cNvPr id="8" name="Oval 40"/>
              <p:cNvSpPr>
                <a:spLocks noChangeArrowheads="1"/>
              </p:cNvSpPr>
              <p:nvPr/>
            </p:nvSpPr>
            <p:spPr bwMode="auto">
              <a:xfrm>
                <a:off x="1385" y="813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" name="Line 41"/>
              <p:cNvSpPr>
                <a:spLocks noChangeShapeType="1"/>
              </p:cNvSpPr>
              <p:nvPr/>
            </p:nvSpPr>
            <p:spPr bwMode="auto">
              <a:xfrm>
                <a:off x="1455" y="672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" name="Oval 42"/>
              <p:cNvSpPr>
                <a:spLocks noChangeArrowheads="1"/>
              </p:cNvSpPr>
              <p:nvPr/>
            </p:nvSpPr>
            <p:spPr bwMode="auto">
              <a:xfrm>
                <a:off x="1529" y="1071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1232" y="1071"/>
                <a:ext cx="148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" name="Line 44"/>
              <p:cNvSpPr>
                <a:spLocks noChangeShapeType="1"/>
              </p:cNvSpPr>
              <p:nvPr/>
            </p:nvSpPr>
            <p:spPr bwMode="auto">
              <a:xfrm flipH="1">
                <a:off x="1342" y="960"/>
                <a:ext cx="74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" name="Line 45"/>
              <p:cNvSpPr>
                <a:spLocks noChangeShapeType="1"/>
              </p:cNvSpPr>
              <p:nvPr/>
            </p:nvSpPr>
            <p:spPr bwMode="auto">
              <a:xfrm>
                <a:off x="1504" y="949"/>
                <a:ext cx="74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" name="AutoShape 46"/>
              <p:cNvSpPr>
                <a:spLocks noChangeArrowheads="1"/>
              </p:cNvSpPr>
              <p:nvPr/>
            </p:nvSpPr>
            <p:spPr bwMode="auto">
              <a:xfrm>
                <a:off x="1331" y="1228"/>
                <a:ext cx="149" cy="26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" name="AutoShape 47"/>
              <p:cNvSpPr>
                <a:spLocks noChangeArrowheads="1"/>
              </p:cNvSpPr>
              <p:nvPr/>
            </p:nvSpPr>
            <p:spPr bwMode="auto">
              <a:xfrm flipH="1">
                <a:off x="1134" y="1224"/>
                <a:ext cx="148" cy="268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1319" y="1630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" name="Line 49"/>
              <p:cNvSpPr>
                <a:spLocks noChangeShapeType="1"/>
              </p:cNvSpPr>
              <p:nvPr/>
            </p:nvSpPr>
            <p:spPr bwMode="auto">
              <a:xfrm>
                <a:off x="1401" y="1484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1056" y="1066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altLang="en-US" sz="1200"/>
                  <a:t>+1</a:t>
                </a:r>
              </a:p>
            </p:txBody>
          </p:sp>
          <p:sp>
            <p:nvSpPr>
              <p:cNvPr id="19" name="AutoShape 51"/>
              <p:cNvSpPr>
                <a:spLocks noChangeArrowheads="1"/>
              </p:cNvSpPr>
              <p:nvPr/>
            </p:nvSpPr>
            <p:spPr bwMode="auto">
              <a:xfrm>
                <a:off x="1524" y="1220"/>
                <a:ext cx="149" cy="171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2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258289" y="1900801"/>
            <a:ext cx="31063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58289" y="1281853"/>
            <a:ext cx="2952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7</a:t>
            </a:r>
            <a:r>
              <a:rPr lang="tr-TR" altLang="en-US" dirty="0" smtClean="0">
                <a:latin typeface="Comic Sans MS" panose="030F0702030302020204" pitchFamily="66" charset="0"/>
              </a:rPr>
              <a:t> anahtarını ekle</a:t>
            </a:r>
            <a:endParaRPr lang="en-US" altLang="en-US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7363830" y="2547336"/>
            <a:ext cx="0" cy="120780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7" name="Picture 14" descr="av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2" y="612907"/>
            <a:ext cx="3365169" cy="21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avl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53" y="574070"/>
            <a:ext cx="3398725" cy="2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avl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74" y="4031226"/>
            <a:ext cx="3727092" cy="2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7" descr="avl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" y="3999272"/>
            <a:ext cx="3398725" cy="219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366739" y="3274745"/>
            <a:ext cx="356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5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düğümü pivot olmak üzere sola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016476" y="5309422"/>
            <a:ext cx="37966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b="1" dirty="0"/>
              <a:t>right rotation, with </a:t>
            </a:r>
            <a:r>
              <a:rPr lang="en-US" altLang="en-US" sz="1400" b="1" dirty="0" err="1" smtClean="0"/>
              <a:t>düğüm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10 as the pivot</a:t>
            </a: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704530" y="5079716"/>
            <a:ext cx="345146" cy="319712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 flipH="1">
            <a:off x="8494302" y="2135283"/>
            <a:ext cx="230097" cy="213142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016476" y="4835015"/>
            <a:ext cx="31063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8273074" y="168853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8635950" y="450588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5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4: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4972665" cy="1758233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15</a:t>
            </a:r>
            <a:r>
              <a:rPr lang="tr-TR" dirty="0" smtClean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4" descr="avl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94" y="2102157"/>
            <a:ext cx="4628169" cy="23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16456" y="3969774"/>
            <a:ext cx="1108075" cy="1752600"/>
            <a:chOff x="672" y="1872"/>
            <a:chExt cx="698" cy="1104"/>
          </a:xfrm>
        </p:grpSpPr>
        <p:sp>
          <p:nvSpPr>
            <p:cNvPr id="6" name="Oval 24"/>
            <p:cNvSpPr>
              <a:spLocks noChangeArrowheads="1"/>
            </p:cNvSpPr>
            <p:nvPr/>
          </p:nvSpPr>
          <p:spPr bwMode="auto">
            <a:xfrm flipH="1">
              <a:off x="864" y="2013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 flipH="1">
              <a:off x="943" y="187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 flipH="1">
              <a:off x="720" y="2271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 flipH="1">
              <a:off x="1018" y="2271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982" y="2160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820" y="2149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 flipH="1">
              <a:off x="918" y="2428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1116" y="2424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 flipH="1">
              <a:off x="930" y="2830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1011" y="268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 flipH="1">
              <a:off x="672" y="2016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+2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 flipH="1">
              <a:off x="1130" y="226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-1</a:t>
              </a:r>
            </a:p>
          </p:txBody>
        </p:sp>
        <p:sp>
          <p:nvSpPr>
            <p:cNvPr id="18" name="AutoShape 36"/>
            <p:cNvSpPr>
              <a:spLocks noChangeArrowheads="1"/>
            </p:cNvSpPr>
            <p:nvPr/>
          </p:nvSpPr>
          <p:spPr bwMode="auto">
            <a:xfrm flipH="1">
              <a:off x="725" y="2420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505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56234" y="1245233"/>
            <a:ext cx="25034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15</a:t>
            </a:r>
            <a:r>
              <a:rPr lang="tr-TR" altLang="en-US" dirty="0" smtClean="0">
                <a:latin typeface="Comic Sans MS" panose="030F0702030302020204" pitchFamily="66" charset="0"/>
              </a:rPr>
              <a:t> anahtarını ekle</a:t>
            </a:r>
            <a:endParaRPr lang="en-US" alt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859843" y="2847283"/>
            <a:ext cx="0" cy="130089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6" name="Picture 14" descr="avl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4" y="456732"/>
            <a:ext cx="4012690" cy="20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vl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14" y="683342"/>
            <a:ext cx="3873992" cy="22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avl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13" y="3623792"/>
            <a:ext cx="4132257" cy="22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" descr="avl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3896671"/>
            <a:ext cx="4046168" cy="20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4532679" y="4921365"/>
            <a:ext cx="2567021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0282991" y="2629735"/>
            <a:ext cx="308042" cy="344354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 flipH="1">
            <a:off x="10128970" y="5025515"/>
            <a:ext cx="308042" cy="344354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7099700" y="3143126"/>
            <a:ext cx="5064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Comic Sans MS" panose="030F0702030302020204" pitchFamily="66" charset="0"/>
              </a:rPr>
              <a:t>16</a:t>
            </a:r>
            <a:r>
              <a:rPr lang="tr-TR" altLang="en-US" dirty="0" smtClean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dirty="0" err="1" smtClean="0">
                <a:latin typeface="Comic Sans MS" panose="030F0702030302020204" pitchFamily="66" charset="0"/>
              </a:rPr>
              <a:t>ağa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smtClean="0">
                <a:latin typeface="Comic Sans MS" panose="030F0702030302020204" pitchFamily="66" charset="0"/>
              </a:rPr>
              <a:t>döndürme</a:t>
            </a:r>
            <a:endParaRPr lang="en-US" altLang="en-US" b="1" dirty="0" smtClean="0"/>
          </a:p>
          <a:p>
            <a:pPr algn="l"/>
            <a:endParaRPr lang="en-US" altLang="en-US" b="1" dirty="0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823016" y="5413569"/>
            <a:ext cx="359144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9</a:t>
            </a:r>
            <a:r>
              <a:rPr lang="tr-TR" altLang="en-US" dirty="0" smtClean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dirty="0" err="1" smtClean="0">
                <a:latin typeface="Comic Sans MS" panose="030F0702030302020204" pitchFamily="66" charset="0"/>
              </a:rPr>
              <a:t>ola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smtClean="0">
                <a:latin typeface="Comic Sans MS" panose="030F0702030302020204" pitchFamily="66" charset="0"/>
              </a:rPr>
              <a:t>döndürme</a:t>
            </a:r>
            <a:endParaRPr lang="en-US" altLang="en-US" b="1" dirty="0" smtClean="0"/>
          </a:p>
          <a:p>
            <a:pPr algn="l"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761809" y="2074607"/>
            <a:ext cx="213490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0030593" y="2126530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0079222" y="457185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6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Özet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67"/>
          <p:cNvSpPr txBox="1">
            <a:spLocks noChangeArrowheads="1"/>
          </p:cNvSpPr>
          <p:nvPr/>
        </p:nvSpPr>
        <p:spPr bwMode="auto">
          <a:xfrm flipH="1">
            <a:off x="10079088" y="3055119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102151" y="1831156"/>
            <a:ext cx="1673225" cy="3335338"/>
            <a:chOff x="1655" y="754"/>
            <a:chExt cx="1054" cy="2101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2154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229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2427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1881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2064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381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2064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 flipH="1">
              <a:off x="1701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2108" y="2582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245" y="2303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7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1655" y="1525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+1</a:t>
              </a:r>
            </a:p>
          </p:txBody>
        </p:sp>
        <p:sp>
          <p:nvSpPr>
            <p:cNvPr id="18" name="AutoShape 68"/>
            <p:cNvSpPr>
              <a:spLocks noChangeArrowheads="1"/>
            </p:cNvSpPr>
            <p:nvPr/>
          </p:nvSpPr>
          <p:spPr bwMode="auto">
            <a:xfrm>
              <a:off x="2426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1943151" y="1831156"/>
            <a:ext cx="1657350" cy="3313113"/>
            <a:chOff x="295" y="754"/>
            <a:chExt cx="1044" cy="2087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02" y="1043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930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066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520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H="1">
              <a:off x="703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1020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703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 flipH="1">
              <a:off x="340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295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432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066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295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32" name="AutoShape 69"/>
            <p:cNvSpPr>
              <a:spLocks noChangeArrowheads="1"/>
            </p:cNvSpPr>
            <p:nvPr/>
          </p:nvSpPr>
          <p:spPr bwMode="auto">
            <a:xfrm>
              <a:off x="1056" y="1804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3" name="Group 80"/>
          <p:cNvGrpSpPr>
            <a:grpSpLocks/>
          </p:cNvGrpSpPr>
          <p:nvPr/>
        </p:nvGrpSpPr>
        <p:grpSpPr bwMode="auto">
          <a:xfrm>
            <a:off x="6478638" y="1831156"/>
            <a:ext cx="1874838" cy="3346450"/>
            <a:chOff x="3152" y="754"/>
            <a:chExt cx="1181" cy="2108"/>
          </a:xfrm>
        </p:grpSpPr>
        <p:sp>
          <p:nvSpPr>
            <p:cNvPr id="34" name="Oval 42"/>
            <p:cNvSpPr>
              <a:spLocks noChangeArrowheads="1"/>
            </p:cNvSpPr>
            <p:nvPr/>
          </p:nvSpPr>
          <p:spPr bwMode="auto">
            <a:xfrm flipH="1">
              <a:off x="3425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H="1">
              <a:off x="356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Oval 44"/>
            <p:cNvSpPr>
              <a:spLocks noChangeArrowheads="1"/>
            </p:cNvSpPr>
            <p:nvPr/>
          </p:nvSpPr>
          <p:spPr bwMode="auto">
            <a:xfrm flipH="1">
              <a:off x="315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 flipH="1">
              <a:off x="369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365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33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AutoShape 48"/>
            <p:cNvSpPr>
              <a:spLocks noChangeArrowheads="1"/>
            </p:cNvSpPr>
            <p:nvPr/>
          </p:nvSpPr>
          <p:spPr bwMode="auto">
            <a:xfrm flipH="1">
              <a:off x="351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" name="AutoShape 49"/>
            <p:cNvSpPr>
              <a:spLocks noChangeArrowheads="1"/>
            </p:cNvSpPr>
            <p:nvPr/>
          </p:nvSpPr>
          <p:spPr bwMode="auto">
            <a:xfrm>
              <a:off x="387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auto">
            <a:xfrm flipH="1">
              <a:off x="3923" y="2589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>
              <a:off x="4059" y="2310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Text Box 52"/>
            <p:cNvSpPr txBox="1">
              <a:spLocks noChangeArrowheads="1"/>
            </p:cNvSpPr>
            <p:nvPr/>
          </p:nvSpPr>
          <p:spPr bwMode="auto">
            <a:xfrm flipH="1">
              <a:off x="3153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5" name="Text Box 53"/>
            <p:cNvSpPr txBox="1">
              <a:spLocks noChangeArrowheads="1"/>
            </p:cNvSpPr>
            <p:nvPr/>
          </p:nvSpPr>
          <p:spPr bwMode="auto">
            <a:xfrm flipH="1">
              <a:off x="3970" y="152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+1</a:t>
              </a:r>
            </a:p>
          </p:txBody>
        </p:sp>
        <p:sp>
          <p:nvSpPr>
            <p:cNvPr id="46" name="AutoShape 70"/>
            <p:cNvSpPr>
              <a:spLocks noChangeArrowheads="1"/>
            </p:cNvSpPr>
            <p:nvPr/>
          </p:nvSpPr>
          <p:spPr bwMode="auto">
            <a:xfrm>
              <a:off x="3152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7" name="Group 81"/>
          <p:cNvGrpSpPr>
            <a:grpSpLocks/>
          </p:cNvGrpSpPr>
          <p:nvPr/>
        </p:nvGrpSpPr>
        <p:grpSpPr bwMode="auto">
          <a:xfrm>
            <a:off x="8709076" y="1853381"/>
            <a:ext cx="1657350" cy="3290888"/>
            <a:chOff x="4557" y="768"/>
            <a:chExt cx="1044" cy="2073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 flipH="1">
              <a:off x="4875" y="1047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 flipH="1">
              <a:off x="5011" y="768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 flipH="1">
              <a:off x="460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 flipH="1">
              <a:off x="514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510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 flipH="1">
              <a:off x="478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 flipH="1">
              <a:off x="496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" name="AutoShape 63"/>
            <p:cNvSpPr>
              <a:spLocks noChangeArrowheads="1"/>
            </p:cNvSpPr>
            <p:nvPr/>
          </p:nvSpPr>
          <p:spPr bwMode="auto">
            <a:xfrm>
              <a:off x="532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 flipH="1">
              <a:off x="4921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>
              <a:off x="5057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8" name="Text Box 66"/>
            <p:cNvSpPr txBox="1">
              <a:spLocks noChangeArrowheads="1"/>
            </p:cNvSpPr>
            <p:nvPr/>
          </p:nvSpPr>
          <p:spPr bwMode="auto">
            <a:xfrm flipH="1">
              <a:off x="4604" y="1026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+2</a:t>
              </a:r>
            </a:p>
          </p:txBody>
        </p:sp>
        <p:sp>
          <p:nvSpPr>
            <p:cNvPr id="59" name="AutoShape 71"/>
            <p:cNvSpPr>
              <a:spLocks noChangeArrowheads="1"/>
            </p:cNvSpPr>
            <p:nvPr/>
          </p:nvSpPr>
          <p:spPr bwMode="auto">
            <a:xfrm>
              <a:off x="4557" y="1797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60" name="Rectangle 72"/>
          <p:cNvSpPr>
            <a:spLocks noChangeArrowheads="1"/>
          </p:cNvSpPr>
          <p:nvPr/>
        </p:nvSpPr>
        <p:spPr bwMode="auto">
          <a:xfrm>
            <a:off x="6262738" y="2262956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+2</a:t>
            </a:r>
          </a:p>
        </p:txBody>
      </p:sp>
      <p:sp>
        <p:nvSpPr>
          <p:cNvPr id="61" name="Text Box 73"/>
          <p:cNvSpPr txBox="1">
            <a:spLocks noChangeArrowheads="1"/>
          </p:cNvSpPr>
          <p:nvPr/>
        </p:nvSpPr>
        <p:spPr bwMode="auto">
          <a:xfrm>
            <a:off x="1870126" y="5287144"/>
            <a:ext cx="1081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Single right rotation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4102151" y="5287144"/>
            <a:ext cx="1081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Double left-right rotation</a:t>
            </a:r>
          </a:p>
        </p:txBody>
      </p:sp>
      <p:sp>
        <p:nvSpPr>
          <p:cNvPr id="63" name="Text Box 75"/>
          <p:cNvSpPr txBox="1">
            <a:spLocks noChangeArrowheads="1"/>
          </p:cNvSpPr>
          <p:nvPr/>
        </p:nvSpPr>
        <p:spPr bwMode="auto">
          <a:xfrm>
            <a:off x="6478638" y="5287144"/>
            <a:ext cx="10080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Single left rotation</a:t>
            </a:r>
          </a:p>
        </p:txBody>
      </p:sp>
      <p:sp>
        <p:nvSpPr>
          <p:cNvPr id="64" name="Rectangle 77"/>
          <p:cNvSpPr>
            <a:spLocks noChangeArrowheads="1"/>
          </p:cNvSpPr>
          <p:nvPr/>
        </p:nvSpPr>
        <p:spPr bwMode="auto">
          <a:xfrm>
            <a:off x="8999588" y="5287144"/>
            <a:ext cx="11096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/>
              <a:t>Double right-left rotation</a:t>
            </a:r>
          </a:p>
        </p:txBody>
      </p:sp>
    </p:spTree>
    <p:extLst>
      <p:ext uri="{BB962C8B-B14F-4D97-AF65-F5344CB8AC3E}">
        <p14:creationId xmlns:p14="http://schemas.microsoft.com/office/powerpoint/2010/main" val="3108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Silme (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Deletion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0104"/>
          </a:xfrm>
        </p:spPr>
        <p:txBody>
          <a:bodyPr/>
          <a:lstStyle/>
          <a:p>
            <a:r>
              <a:rPr lang="tr-TR" dirty="0" smtClean="0">
                <a:latin typeface="Comic Sans MS" panose="030F0702030302020204" pitchFamily="66" charset="0"/>
              </a:rPr>
              <a:t>Silme işleminin sonucunda ağaçta dengesizlik oluşursa düzeltilir. </a:t>
            </a:r>
          </a:p>
          <a:p>
            <a:r>
              <a:rPr lang="tr-TR" dirty="0" smtClean="0">
                <a:latin typeface="Comic Sans MS" panose="030F0702030302020204" pitchFamily="66" charset="0"/>
              </a:rPr>
              <a:t>Silme işleminde 3 durum söz konusudur:</a:t>
            </a:r>
          </a:p>
          <a:p>
            <a:pPr lvl="1"/>
            <a:r>
              <a:rPr lang="tr-TR" dirty="0" smtClean="0">
                <a:latin typeface="Comic Sans MS" panose="030F0702030302020204" pitchFamily="66" charset="0"/>
              </a:rPr>
              <a:t>Dengesizliğe neden olmayan silme işlemi</a:t>
            </a:r>
          </a:p>
          <a:p>
            <a:pPr lvl="1"/>
            <a:r>
              <a:rPr lang="tr-TR" dirty="0" smtClean="0">
                <a:latin typeface="Comic Sans MS" panose="030F0702030302020204" pitchFamily="66" charset="0"/>
              </a:rPr>
              <a:t>Tek bir döndürme ile dengelenebilen silme işlemi</a:t>
            </a:r>
          </a:p>
          <a:p>
            <a:pPr lvl="1"/>
            <a:r>
              <a:rPr lang="tr-TR" dirty="0" smtClean="0">
                <a:latin typeface="Comic Sans MS" panose="030F0702030302020204" pitchFamily="66" charset="0"/>
              </a:rPr>
              <a:t>Çift döndürme ile dengelenebilen silme işlemi.</a:t>
            </a:r>
            <a:endParaRPr lang="tr-T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1: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614203" y="2758440"/>
            <a:ext cx="176120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369467" y="2022014"/>
            <a:ext cx="287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14 düğümünün silinmesi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8" descr="d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0" y="1918823"/>
            <a:ext cx="4116357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d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26" y="2022014"/>
            <a:ext cx="3961227" cy="226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2: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1930449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40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anahtarı </a:t>
            </a:r>
            <a:r>
              <a:rPr lang="tr-TR" dirty="0" smtClean="0">
                <a:latin typeface="Comic Sans MS" panose="030F0702030302020204" pitchFamily="66" charset="0"/>
              </a:rPr>
              <a:t>silinmek </a:t>
            </a:r>
            <a:r>
              <a:rPr lang="tr-TR" dirty="0">
                <a:latin typeface="Comic Sans MS" panose="030F0702030302020204" pitchFamily="66" charset="0"/>
              </a:rPr>
              <a:t>isteniyor</a:t>
            </a:r>
            <a:r>
              <a:rPr lang="tr-TR" dirty="0" smtClean="0">
                <a:latin typeface="Comic Sans MS" panose="030F0702030302020204" pitchFamily="66" charset="0"/>
              </a:rPr>
              <a:t>.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tr-TR" dirty="0" smtClean="0">
                <a:latin typeface="Comic Sans MS" panose="030F0702030302020204" pitchFamily="66" charset="0"/>
              </a:rPr>
              <a:t>Silme </a:t>
            </a:r>
            <a:r>
              <a:rPr lang="tr-TR" dirty="0">
                <a:latin typeface="Comic Sans MS" panose="030F0702030302020204" pitchFamily="66" charset="0"/>
              </a:rPr>
              <a:t>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5" descr="de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68" y="1578146"/>
            <a:ext cx="4137130" cy="276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1057862" y="3878334"/>
            <a:ext cx="1207037" cy="2346949"/>
            <a:chOff x="295" y="754"/>
            <a:chExt cx="1044" cy="20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802" y="1043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930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66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20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703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020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703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flipH="1">
              <a:off x="340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95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2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066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95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8" name="AutoShape 69"/>
            <p:cNvSpPr>
              <a:spLocks noChangeArrowheads="1"/>
            </p:cNvSpPr>
            <p:nvPr/>
          </p:nvSpPr>
          <p:spPr bwMode="auto">
            <a:xfrm>
              <a:off x="1056" y="1804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049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019668" y="3559346"/>
            <a:ext cx="26048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/>
              <a:t>40 anahtarının silinmesi</a:t>
            </a:r>
            <a:endParaRPr lang="tr-TR" altLang="en-US" dirty="0"/>
          </a:p>
        </p:txBody>
      </p:sp>
      <p:pic>
        <p:nvPicPr>
          <p:cNvPr id="5" name="Picture 15" descr="de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03" y="1578146"/>
            <a:ext cx="2663825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del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78" y="4256259"/>
            <a:ext cx="2308225" cy="18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de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53" y="1578146"/>
            <a:ext cx="3486150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2404403" y="3787946"/>
            <a:ext cx="12954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5757203" y="5159546"/>
            <a:ext cx="228600" cy="2286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519203" y="3559346"/>
            <a:ext cx="10668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355253" y="4256259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Comic Sans MS" panose="030F0702030302020204" pitchFamily="66" charset="0"/>
              </a:rPr>
              <a:t>35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düğümü pivot olmak üzere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s</a:t>
            </a:r>
            <a:r>
              <a:rPr lang="en-US" altLang="en-US" sz="1400" dirty="0" err="1" smtClean="0">
                <a:latin typeface="Comic Sans MS" panose="030F0702030302020204" pitchFamily="66" charset="0"/>
              </a:rPr>
              <a:t>ağa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5535560" y="470234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9022003" y="288634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8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50571" y="3068899"/>
            <a:ext cx="9144000" cy="1300163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Ağaçları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Silme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Örnekleri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sz="43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850571" y="1288867"/>
            <a:ext cx="9144000" cy="130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300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Dönüştür&amp;Yönet</a:t>
            </a:r>
            <a:endParaRPr lang="en-US" sz="43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3: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423117" cy="2225870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32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0" descr="d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562049" cy="271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355067" y="3863242"/>
            <a:ext cx="1497744" cy="2565693"/>
            <a:chOff x="3152" y="754"/>
            <a:chExt cx="1181" cy="2108"/>
          </a:xfrm>
        </p:grpSpPr>
        <p:sp>
          <p:nvSpPr>
            <p:cNvPr id="6" name="Oval 42"/>
            <p:cNvSpPr>
              <a:spLocks noChangeArrowheads="1"/>
            </p:cNvSpPr>
            <p:nvPr/>
          </p:nvSpPr>
          <p:spPr bwMode="auto">
            <a:xfrm flipH="1">
              <a:off x="3425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 flipH="1">
              <a:off x="356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44"/>
            <p:cNvSpPr>
              <a:spLocks noChangeArrowheads="1"/>
            </p:cNvSpPr>
            <p:nvPr/>
          </p:nvSpPr>
          <p:spPr bwMode="auto">
            <a:xfrm flipH="1">
              <a:off x="315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 flipH="1">
              <a:off x="369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365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H="1">
              <a:off x="333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48"/>
            <p:cNvSpPr>
              <a:spLocks noChangeArrowheads="1"/>
            </p:cNvSpPr>
            <p:nvPr/>
          </p:nvSpPr>
          <p:spPr bwMode="auto">
            <a:xfrm flipH="1">
              <a:off x="351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49"/>
            <p:cNvSpPr>
              <a:spLocks noChangeArrowheads="1"/>
            </p:cNvSpPr>
            <p:nvPr/>
          </p:nvSpPr>
          <p:spPr bwMode="auto">
            <a:xfrm>
              <a:off x="387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50"/>
            <p:cNvSpPr>
              <a:spLocks noChangeArrowheads="1"/>
            </p:cNvSpPr>
            <p:nvPr/>
          </p:nvSpPr>
          <p:spPr bwMode="auto">
            <a:xfrm flipH="1">
              <a:off x="3923" y="2589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H="1">
              <a:off x="4059" y="2310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 flipH="1">
              <a:off x="3153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 flipH="1">
              <a:off x="3970" y="152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dirty="0"/>
                <a:t>+1</a:t>
              </a:r>
            </a:p>
          </p:txBody>
        </p:sp>
        <p:sp>
          <p:nvSpPr>
            <p:cNvPr id="18" name="AutoShape 70"/>
            <p:cNvSpPr>
              <a:spLocks noChangeArrowheads="1"/>
            </p:cNvSpPr>
            <p:nvPr/>
          </p:nvSpPr>
          <p:spPr bwMode="auto">
            <a:xfrm>
              <a:off x="3152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900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36276" y="3260426"/>
            <a:ext cx="2835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/>
              <a:t> 32 anahtarının silinmesi  </a:t>
            </a:r>
            <a:endParaRPr lang="tr-TR" altLang="en-US" dirty="0"/>
          </a:p>
        </p:txBody>
      </p:sp>
      <p:pic>
        <p:nvPicPr>
          <p:cNvPr id="5" name="Picture 10" descr="d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95" y="943708"/>
            <a:ext cx="3279775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el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20" y="3877408"/>
            <a:ext cx="31781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del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20" y="886558"/>
            <a:ext cx="29368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756095" y="3305908"/>
            <a:ext cx="9906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7023295" y="3305908"/>
            <a:ext cx="9144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 flipH="1">
            <a:off x="5118295" y="4372708"/>
            <a:ext cx="228600" cy="2286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556695" y="3610708"/>
            <a:ext cx="23622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Comic Sans MS" panose="030F0702030302020204" pitchFamily="66" charset="0"/>
              </a:rPr>
              <a:t>44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düğümü pivot olmak üzere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sola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  <a:p>
            <a:pPr algn="l">
              <a:spcBef>
                <a:spcPct val="50000"/>
              </a:spcBef>
            </a:pP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4949968" y="3869470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40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4: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226169" cy="2282141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40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87328"/>
              </p:ext>
            </p:extLst>
          </p:nvPr>
        </p:nvGraphicFramePr>
        <p:xfrm>
          <a:off x="5677437" y="1825625"/>
          <a:ext cx="5319442" cy="256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3" imgW="4549534" imgH="2225233" progId="Paint.Picture">
                  <p:embed/>
                </p:oleObj>
              </mc:Choice>
              <mc:Fallback>
                <p:oleObj name="Bitmap Image" r:id="rId3" imgW="4549534" imgH="22252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0" b="2995"/>
                      <a:stretch>
                        <a:fillRect/>
                      </a:stretch>
                    </p:blipFill>
                    <p:spPr bwMode="auto">
                      <a:xfrm>
                        <a:off x="5677437" y="1825625"/>
                        <a:ext cx="5319442" cy="256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35716"/>
              </p:ext>
            </p:extLst>
          </p:nvPr>
        </p:nvGraphicFramePr>
        <p:xfrm>
          <a:off x="1147641" y="1022766"/>
          <a:ext cx="447833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Bitmap Image" r:id="rId3" imgW="4549534" imgH="2225233" progId="Paint.Picture">
                  <p:embed/>
                </p:oleObj>
              </mc:Choice>
              <mc:Fallback>
                <p:oleObj name="Bitmap Image" r:id="rId3" imgW="4549534" imgH="22252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0" b="2995"/>
                      <a:stretch>
                        <a:fillRect/>
                      </a:stretch>
                    </p:blipFill>
                    <p:spPr bwMode="auto">
                      <a:xfrm>
                        <a:off x="1147641" y="1022766"/>
                        <a:ext cx="447833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316416" y="1294228"/>
            <a:ext cx="11525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51974" y="711100"/>
            <a:ext cx="3352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/>
              <a:t> </a:t>
            </a:r>
            <a:r>
              <a:rPr lang="en-US" altLang="en-US" dirty="0" smtClean="0"/>
              <a:t>40</a:t>
            </a:r>
            <a:r>
              <a:rPr lang="tr-TR" altLang="en-US" dirty="0" smtClean="0"/>
              <a:t> </a:t>
            </a:r>
            <a:r>
              <a:rPr lang="tr-TR" altLang="en-US" dirty="0"/>
              <a:t>anahtarının silinmesi  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579941" y="3580228"/>
            <a:ext cx="4506913" cy="2232025"/>
            <a:chOff x="2736" y="2592"/>
            <a:chExt cx="2839" cy="1406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736" y="2592"/>
            <a:ext cx="2812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Bitmap Image" r:id="rId5" imgW="4549534" imgH="2324301" progId="Paint.Picture">
                    <p:embed/>
                  </p:oleObj>
                </mc:Choice>
                <mc:Fallback>
                  <p:oleObj name="Bitmap Image" r:id="rId5" imgW="4549534" imgH="232430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884" b="3961"/>
                        <a:stretch>
                          <a:fillRect/>
                        </a:stretch>
                      </p:blipFill>
                      <p:spPr bwMode="auto">
                        <a:xfrm>
                          <a:off x="2736" y="2592"/>
                          <a:ext cx="2812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757" y="3854"/>
              <a:ext cx="240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5335" y="3209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125416" y="3732628"/>
            <a:ext cx="4135438" cy="2117725"/>
            <a:chOff x="0" y="2688"/>
            <a:chExt cx="2605" cy="1334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0" y="2688"/>
            <a:ext cx="2522" cy="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4" name="Bitmap Image" r:id="rId7" imgW="4077053" imgH="2163810" progId="Paint.Picture">
                    <p:embed/>
                  </p:oleObj>
                </mc:Choice>
                <mc:Fallback>
                  <p:oleObj name="Bitmap Image" r:id="rId7" imgW="4077053" imgH="21638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791" b="3448"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2522" cy="1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413" y="381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/>
                <a:t>0</a:t>
              </a:r>
            </a:p>
          </p:txBody>
        </p:sp>
      </p:grpSp>
      <p:pic>
        <p:nvPicPr>
          <p:cNvPr id="14" name="Picture 20" descr="del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16" y="749716"/>
            <a:ext cx="361156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9802691" y="1675228"/>
            <a:ext cx="304800" cy="228600"/>
          </a:xfrm>
          <a:prstGeom prst="curvedDown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8288216" y="4037428"/>
            <a:ext cx="304800" cy="228600"/>
          </a:xfrm>
          <a:prstGeom prst="curvedDown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278816" y="2742028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4859216" y="4494628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611816" y="2968096"/>
            <a:ext cx="26670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Comic Sans MS" panose="030F0702030302020204" pitchFamily="66" charset="0"/>
              </a:rPr>
              <a:t>35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düğümü pivot olmak üzere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s</a:t>
            </a:r>
            <a:r>
              <a:rPr lang="en-US" altLang="en-US" sz="1400" dirty="0" err="1" smtClean="0">
                <a:latin typeface="Comic Sans MS" panose="030F0702030302020204" pitchFamily="66" charset="0"/>
              </a:rPr>
              <a:t>ağa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  <a:p>
            <a:pPr algn="l">
              <a:spcBef>
                <a:spcPct val="50000"/>
              </a:spcBef>
            </a:pPr>
            <a:endParaRPr lang="en-US" altLang="en-US" sz="1400" b="1" dirty="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427490" y="3677720"/>
            <a:ext cx="2752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30  </a:t>
            </a:r>
            <a:r>
              <a:rPr lang="en-US" altLang="en-US" sz="1400" dirty="0" err="1">
                <a:latin typeface="Comic Sans MS" panose="030F0702030302020204" pitchFamily="66" charset="0"/>
              </a:rPr>
              <a:t>Düğümü</a:t>
            </a:r>
            <a:r>
              <a:rPr lang="en-US" altLang="en-US" sz="1400" dirty="0">
                <a:latin typeface="Comic Sans MS" panose="030F0702030302020204" pitchFamily="66" charset="0"/>
              </a:rPr>
              <a:t> pivot </a:t>
            </a:r>
            <a:r>
              <a:rPr lang="en-US" altLang="en-US" sz="1400" dirty="0" err="1">
                <a:latin typeface="Comic Sans MS" panose="030F0702030302020204" pitchFamily="66" charset="0"/>
              </a:rPr>
              <a:t>olmak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üzere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tekrar</a:t>
            </a:r>
            <a:r>
              <a:rPr lang="en-US" altLang="en-US" sz="1400" dirty="0">
                <a:latin typeface="Comic Sans MS" panose="030F0702030302020204" pitchFamily="66" charset="0"/>
              </a:rPr>
              <a:t> saga </a:t>
            </a:r>
            <a:r>
              <a:rPr lang="en-US" altLang="en-US" sz="1400" dirty="0" err="1">
                <a:latin typeface="Comic Sans MS" panose="030F0702030302020204" pitchFamily="66" charset="0"/>
              </a:rPr>
              <a:t>döndürme</a:t>
            </a:r>
            <a:r>
              <a:rPr lang="en-US" altLang="en-US" sz="14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1" name="Oval 20"/>
          <p:cNvSpPr/>
          <p:nvPr/>
        </p:nvSpPr>
        <p:spPr>
          <a:xfrm>
            <a:off x="9674871" y="1218028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8177479" y="3555773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6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Tanım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8671"/>
          </a:xfrm>
        </p:spPr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Ağaçlardır.</a:t>
            </a:r>
          </a:p>
          <a:p>
            <a:r>
              <a:rPr lang="tr-TR" dirty="0" smtClean="0"/>
              <a:t>T ağacı, T</a:t>
            </a:r>
            <a:r>
              <a:rPr lang="tr-TR" baseline="-25000" dirty="0" smtClean="0"/>
              <a:t>L</a:t>
            </a:r>
            <a:r>
              <a:rPr lang="tr-TR" dirty="0" smtClean="0"/>
              <a:t> ve T</a:t>
            </a:r>
            <a:r>
              <a:rPr lang="tr-TR" baseline="-25000" dirty="0" smtClean="0"/>
              <a:t>r</a:t>
            </a:r>
            <a:r>
              <a:rPr lang="tr-TR" dirty="0" smtClean="0"/>
              <a:t> alt ağaçları boş olmamak kaydıyla aşağıdaki şartları sağlıyorsa AVL ağacıdır. </a:t>
            </a:r>
          </a:p>
          <a:p>
            <a:pPr lvl="1"/>
            <a:r>
              <a:rPr lang="tr-TR" dirty="0" smtClean="0"/>
              <a:t>T</a:t>
            </a:r>
            <a:r>
              <a:rPr lang="tr-TR" baseline="-25000" dirty="0" smtClean="0"/>
              <a:t>L</a:t>
            </a:r>
            <a:r>
              <a:rPr lang="tr-TR" dirty="0" smtClean="0"/>
              <a:t> ve T</a:t>
            </a:r>
            <a:r>
              <a:rPr lang="tr-TR" baseline="-25000" dirty="0" smtClean="0"/>
              <a:t>r</a:t>
            </a:r>
            <a:r>
              <a:rPr lang="tr-TR" dirty="0" smtClean="0"/>
              <a:t> birer AVL ağacı olmalı,</a:t>
            </a:r>
          </a:p>
          <a:p>
            <a:pPr lvl="1"/>
            <a:r>
              <a:rPr lang="tr-TR" dirty="0" smtClean="0"/>
              <a:t>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L</a:t>
            </a:r>
            <a:r>
              <a:rPr lang="tr-TR" dirty="0" smtClean="0"/>
              <a:t> ve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R</a:t>
            </a:r>
            <a:r>
              <a:rPr lang="tr-TR" dirty="0" smtClean="0"/>
              <a:t> sırasıyla T</a:t>
            </a:r>
            <a:r>
              <a:rPr lang="tr-TR" baseline="-25000" dirty="0" smtClean="0"/>
              <a:t>L</a:t>
            </a:r>
            <a:r>
              <a:rPr lang="tr-TR" dirty="0" smtClean="0"/>
              <a:t> ve T</a:t>
            </a:r>
            <a:r>
              <a:rPr lang="tr-TR" baseline="-25000" dirty="0" smtClean="0"/>
              <a:t>R</a:t>
            </a:r>
            <a:r>
              <a:rPr lang="tr-TR" dirty="0" smtClean="0"/>
              <a:t> </a:t>
            </a:r>
            <a:r>
              <a:rPr lang="tr-TR" dirty="0" err="1" smtClean="0"/>
              <a:t>ağaclarının</a:t>
            </a:r>
            <a:r>
              <a:rPr lang="tr-TR" dirty="0" smtClean="0"/>
              <a:t> yükseklikleri olmak koşuluyla</a:t>
            </a:r>
          </a:p>
          <a:p>
            <a:pPr marL="457200" lvl="1" indent="0">
              <a:buNone/>
            </a:pPr>
            <a:r>
              <a:rPr lang="tr-TR" dirty="0" smtClean="0"/>
              <a:t>    |</a:t>
            </a:r>
            <a:r>
              <a:rPr lang="tr-TR" dirty="0" err="1" smtClean="0"/>
              <a:t>h</a:t>
            </a:r>
            <a:r>
              <a:rPr lang="tr-TR" baseline="-25000" dirty="0" err="1" smtClean="0"/>
              <a:t>L</a:t>
            </a:r>
            <a:r>
              <a:rPr lang="tr-TR" dirty="0" err="1" smtClean="0"/>
              <a:t>-h</a:t>
            </a:r>
            <a:r>
              <a:rPr lang="tr-TR" baseline="-25000" dirty="0" err="1" smtClean="0"/>
              <a:t>R</a:t>
            </a:r>
            <a:r>
              <a:rPr lang="tr-TR" dirty="0" smtClean="0"/>
              <a:t>| &lt;=1  olmalıdır. 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Bir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«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»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ikili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olan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bir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AVL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ağacıdır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23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Denge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Faktörü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</a:t>
            </a:r>
            <a:r>
              <a:rPr lang="en-US" dirty="0" err="1" smtClean="0"/>
              <a:t>ağaçları</a:t>
            </a:r>
            <a:r>
              <a:rPr lang="en-US" dirty="0" smtClean="0"/>
              <a:t> </a:t>
            </a:r>
            <a:r>
              <a:rPr lang="en-US" dirty="0" err="1" smtClean="0"/>
              <a:t>genelde</a:t>
            </a:r>
            <a:r>
              <a:rPr lang="en-US" dirty="0" smtClean="0"/>
              <a:t> </a:t>
            </a:r>
            <a:r>
              <a:rPr lang="en-US" dirty="0" err="1" smtClean="0"/>
              <a:t>bağlı</a:t>
            </a:r>
            <a:r>
              <a:rPr lang="en-US" dirty="0" smtClean="0"/>
              <a:t> </a:t>
            </a:r>
            <a:r>
              <a:rPr lang="en-US" dirty="0" err="1" smtClean="0"/>
              <a:t>temsil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gösterilirler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Ekleme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silme</a:t>
            </a:r>
            <a:r>
              <a:rPr lang="en-US" dirty="0" smtClean="0"/>
              <a:t> </a:t>
            </a:r>
            <a:r>
              <a:rPr lang="en-US" dirty="0" err="1" smtClean="0"/>
              <a:t>işlemlerini</a:t>
            </a:r>
            <a:r>
              <a:rPr lang="en-US" dirty="0" smtClean="0"/>
              <a:t> </a:t>
            </a:r>
            <a:r>
              <a:rPr lang="en-US" dirty="0" err="1" smtClean="0"/>
              <a:t>kolaylaştırmak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denge</a:t>
            </a:r>
            <a:r>
              <a:rPr lang="en-US" dirty="0" smtClean="0"/>
              <a:t> </a:t>
            </a:r>
            <a:r>
              <a:rPr lang="en-US" dirty="0" err="1" smtClean="0"/>
              <a:t>faktörüü</a:t>
            </a:r>
            <a:r>
              <a:rPr lang="en-US" dirty="0" smtClean="0"/>
              <a:t> (bf) her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düğüm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ilişkilendirilir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x </a:t>
            </a:r>
            <a:r>
              <a:rPr lang="en-US" dirty="0" err="1" smtClean="0"/>
              <a:t>düğümünün</a:t>
            </a:r>
            <a:r>
              <a:rPr lang="en-US" dirty="0" smtClean="0"/>
              <a:t>  </a:t>
            </a:r>
            <a:r>
              <a:rPr lang="en-US" dirty="0" err="1" smtClean="0"/>
              <a:t>denge</a:t>
            </a:r>
            <a:r>
              <a:rPr lang="en-US" dirty="0" smtClean="0"/>
              <a:t> </a:t>
            </a:r>
            <a:r>
              <a:rPr lang="en-US" dirty="0" err="1" smtClean="0"/>
              <a:t>faktörüü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height(</a:t>
            </a:r>
            <a:r>
              <a:rPr lang="en-US" altLang="ko-KR" dirty="0" err="1">
                <a:solidFill>
                  <a:srgbClr val="0000FF"/>
                </a:solidFill>
              </a:rPr>
              <a:t>x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0000FF"/>
                </a:solidFill>
              </a:rPr>
              <a:t>leftChild</a:t>
            </a:r>
            <a:r>
              <a:rPr lang="en-US" altLang="ko-KR" dirty="0">
                <a:solidFill>
                  <a:srgbClr val="0000FF"/>
                </a:solidFill>
              </a:rPr>
              <a:t>) – height(</a:t>
            </a:r>
            <a:r>
              <a:rPr lang="en-US" altLang="ko-KR" dirty="0" err="1">
                <a:solidFill>
                  <a:srgbClr val="0000FF"/>
                </a:solidFill>
              </a:rPr>
              <a:t>x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0000FF"/>
                </a:solidFill>
              </a:rPr>
              <a:t>rightChild</a:t>
            </a:r>
            <a:r>
              <a:rPr lang="en-US" altLang="ko-KR" dirty="0" smtClean="0">
                <a:solidFill>
                  <a:srgbClr val="0000FF"/>
                </a:solidFill>
              </a:rPr>
              <a:t>)  </a:t>
            </a:r>
          </a:p>
          <a:p>
            <a:pPr marL="457200" lvl="1" indent="0">
              <a:buNone/>
            </a:pPr>
            <a:r>
              <a:rPr lang="en-US" sz="2800" dirty="0" err="1" smtClean="0"/>
              <a:t>şeklinde</a:t>
            </a:r>
            <a:r>
              <a:rPr lang="en-US" sz="2800" dirty="0" smtClean="0"/>
              <a:t> </a:t>
            </a:r>
            <a:r>
              <a:rPr lang="en-US" sz="2800" dirty="0" err="1"/>
              <a:t>hesaplanır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292100" lvl="1"/>
            <a:r>
              <a:rPr lang="en-US" sz="2800" dirty="0" smtClean="0"/>
              <a:t>Her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düğüm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</a:t>
            </a:r>
            <a:r>
              <a:rPr lang="en-US" sz="2800" dirty="0" err="1" smtClean="0"/>
              <a:t>denge</a:t>
            </a:r>
            <a:r>
              <a:rPr lang="en-US" sz="2800" dirty="0" smtClean="0"/>
              <a:t> </a:t>
            </a:r>
            <a:r>
              <a:rPr lang="en-US" sz="2800" dirty="0" err="1" smtClean="0"/>
              <a:t>faktörüü</a:t>
            </a:r>
            <a:r>
              <a:rPr lang="en-US" sz="2800" dirty="0" smtClean="0"/>
              <a:t> -1,0,1 </a:t>
            </a:r>
            <a:r>
              <a:rPr lang="en-US" sz="2800" dirty="0" err="1" smtClean="0"/>
              <a:t>olmalıdır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58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5"/>
          <p:cNvGrpSpPr>
            <a:grpSpLocks/>
          </p:cNvGrpSpPr>
          <p:nvPr/>
        </p:nvGrpSpPr>
        <p:grpSpPr bwMode="auto">
          <a:xfrm>
            <a:off x="1816100" y="1303338"/>
            <a:ext cx="6032500" cy="3054350"/>
            <a:chOff x="981" y="1148"/>
            <a:chExt cx="3800" cy="1924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 flipH="1">
              <a:off x="2006" y="1329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2945" y="1329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 flipH="1">
              <a:off x="1451" y="1765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>
              <a:off x="2006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3457" y="1765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1067" y="2201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>
              <a:off x="145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320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>
              <a:off x="3500" y="220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884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4354" y="2201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>
              <a:off x="3244" y="26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Oval 98"/>
            <p:cNvSpPr>
              <a:spLocks noChangeArrowheads="1"/>
            </p:cNvSpPr>
            <p:nvPr/>
          </p:nvSpPr>
          <p:spPr bwMode="auto">
            <a:xfrm>
              <a:off x="2817" y="1148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46" name="Oval 99"/>
            <p:cNvSpPr>
              <a:spLocks noChangeArrowheads="1"/>
            </p:cNvSpPr>
            <p:nvPr/>
          </p:nvSpPr>
          <p:spPr bwMode="auto">
            <a:xfrm>
              <a:off x="3713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47" name="Oval 100"/>
            <p:cNvSpPr>
              <a:spLocks noChangeArrowheads="1"/>
            </p:cNvSpPr>
            <p:nvPr/>
          </p:nvSpPr>
          <p:spPr bwMode="auto">
            <a:xfrm>
              <a:off x="3329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48" name="Oval 101"/>
            <p:cNvSpPr>
              <a:spLocks noChangeArrowheads="1"/>
            </p:cNvSpPr>
            <p:nvPr/>
          </p:nvSpPr>
          <p:spPr bwMode="auto">
            <a:xfrm>
              <a:off x="418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49" name="Oval 102"/>
            <p:cNvSpPr>
              <a:spLocks noChangeArrowheads="1"/>
            </p:cNvSpPr>
            <p:nvPr/>
          </p:nvSpPr>
          <p:spPr bwMode="auto">
            <a:xfrm>
              <a:off x="3073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50" name="Oval 103"/>
            <p:cNvSpPr>
              <a:spLocks noChangeArrowheads="1"/>
            </p:cNvSpPr>
            <p:nvPr/>
          </p:nvSpPr>
          <p:spPr bwMode="auto">
            <a:xfrm>
              <a:off x="3671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51" name="Oval 104"/>
            <p:cNvSpPr>
              <a:spLocks noChangeArrowheads="1"/>
            </p:cNvSpPr>
            <p:nvPr/>
          </p:nvSpPr>
          <p:spPr bwMode="auto">
            <a:xfrm>
              <a:off x="3415" y="289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52" name="Oval 105"/>
            <p:cNvSpPr>
              <a:spLocks noChangeArrowheads="1"/>
            </p:cNvSpPr>
            <p:nvPr/>
          </p:nvSpPr>
          <p:spPr bwMode="auto">
            <a:xfrm>
              <a:off x="4524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53" name="Oval 106"/>
            <p:cNvSpPr>
              <a:spLocks noChangeArrowheads="1"/>
            </p:cNvSpPr>
            <p:nvPr/>
          </p:nvSpPr>
          <p:spPr bwMode="auto">
            <a:xfrm>
              <a:off x="1878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54" name="Oval 107"/>
            <p:cNvSpPr>
              <a:spLocks noChangeArrowheads="1"/>
            </p:cNvSpPr>
            <p:nvPr/>
          </p:nvSpPr>
          <p:spPr bwMode="auto">
            <a:xfrm>
              <a:off x="132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55" name="Oval 108"/>
            <p:cNvSpPr>
              <a:spLocks noChangeArrowheads="1"/>
            </p:cNvSpPr>
            <p:nvPr/>
          </p:nvSpPr>
          <p:spPr bwMode="auto">
            <a:xfrm>
              <a:off x="2305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981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1579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539750" y="4149725"/>
            <a:ext cx="828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Bu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Her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düğüm’un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faktörüü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nedir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Bu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arama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59" name="Group 83"/>
          <p:cNvGrpSpPr>
            <a:grpSpLocks/>
          </p:cNvGrpSpPr>
          <p:nvPr/>
        </p:nvGrpSpPr>
        <p:grpSpPr bwMode="auto">
          <a:xfrm>
            <a:off x="1447800" y="1196975"/>
            <a:ext cx="6542088" cy="2932113"/>
            <a:chOff x="912" y="998"/>
            <a:chExt cx="4121" cy="1847"/>
          </a:xfrm>
        </p:grpSpPr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2705" y="99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851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1284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912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1553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2278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696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312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76" y="2304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3644" y="230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70" name="Text Box 64"/>
            <p:cNvSpPr txBox="1">
              <a:spLocks noChangeArrowheads="1"/>
            </p:cNvSpPr>
            <p:nvPr/>
          </p:nvSpPr>
          <p:spPr bwMode="auto">
            <a:xfrm>
              <a:off x="4571" y="186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 dirty="0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4827" y="21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3717" y="2595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0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Ağaçlarına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9898"/>
          </a:xfrm>
        </p:spPr>
        <p:txBody>
          <a:bodyPr/>
          <a:lstStyle/>
          <a:p>
            <a:r>
              <a:rPr lang="tr-TR" dirty="0" smtClean="0"/>
              <a:t>Eleman ekleme işleminde sonra oluşacak ağaç her zaman AVL ağacı olmayabilir. </a:t>
            </a:r>
          </a:p>
          <a:p>
            <a:r>
              <a:rPr lang="tr-TR" dirty="0" smtClean="0"/>
              <a:t>Bunun nedeni ağacın dengesizleşmesidir.</a:t>
            </a:r>
          </a:p>
          <a:p>
            <a:r>
              <a:rPr lang="tr-TR" dirty="0" smtClean="0"/>
              <a:t>Eğer ağaç dengesizleşirse ağacı dengenin sağlanması adına döndürmek (</a:t>
            </a:r>
            <a:r>
              <a:rPr lang="tr-TR" dirty="0" err="1" smtClean="0"/>
              <a:t>rotation</a:t>
            </a:r>
            <a:r>
              <a:rPr lang="tr-TR" dirty="0" smtClean="0"/>
              <a:t>) gerekir.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01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2745658" y="708640"/>
            <a:ext cx="6542088" cy="3160713"/>
            <a:chOff x="912" y="985"/>
            <a:chExt cx="4121" cy="1991"/>
          </a:xfrm>
        </p:grpSpPr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32" name="Text Box 97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33" name="Text Box 98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4" name="Text Box 99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5" name="Text Box 100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6" name="Text Box 101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7" name="Text Box 102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8" name="Text Box 103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Text Box 104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0" name="Text Box 105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106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6" name="Group 110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7" name="Line 111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112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13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114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15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6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7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8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19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20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21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22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123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0" name="Oval 124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1" name="Oval 125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22" name="Oval 126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23" name="Oval 127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24" name="Oval 128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25" name="Oval 129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26" name="Oval 130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27" name="Oval 131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Oval 132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9" name="Oval 133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0" name="Oval 134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1" name="Oval 135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1371600" y="1196975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Insert(9)</a:t>
            </a:r>
          </a:p>
        </p:txBody>
      </p:sp>
      <p:sp>
        <p:nvSpPr>
          <p:cNvPr id="46" name="Freeform 91"/>
          <p:cNvSpPr>
            <a:spLocks/>
          </p:cNvSpPr>
          <p:nvPr/>
        </p:nvSpPr>
        <p:spPr bwMode="auto">
          <a:xfrm>
            <a:off x="4894011" y="1981557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Freeform 92"/>
          <p:cNvSpPr>
            <a:spLocks/>
          </p:cNvSpPr>
          <p:nvPr/>
        </p:nvSpPr>
        <p:spPr bwMode="auto">
          <a:xfrm>
            <a:off x="4208211" y="1295757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48" name="Group 95"/>
          <p:cNvGrpSpPr>
            <a:grpSpLocks/>
          </p:cNvGrpSpPr>
          <p:nvPr/>
        </p:nvGrpSpPr>
        <p:grpSpPr bwMode="auto">
          <a:xfrm>
            <a:off x="5319252" y="2438765"/>
            <a:ext cx="708025" cy="685800"/>
            <a:chOff x="2434" y="2496"/>
            <a:chExt cx="446" cy="432"/>
          </a:xfrm>
        </p:grpSpPr>
        <p:sp>
          <p:nvSpPr>
            <p:cNvPr id="49" name="Oval 87"/>
            <p:cNvSpPr>
              <a:spLocks noChangeArrowheads="1"/>
            </p:cNvSpPr>
            <p:nvPr/>
          </p:nvSpPr>
          <p:spPr bwMode="auto">
            <a:xfrm>
              <a:off x="2624" y="2736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50" name="Line 88"/>
            <p:cNvSpPr>
              <a:spLocks noChangeShapeType="1"/>
            </p:cNvSpPr>
            <p:nvPr/>
          </p:nvSpPr>
          <p:spPr bwMode="auto">
            <a:xfrm>
              <a:off x="2592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Text Box 89"/>
            <p:cNvSpPr txBox="1">
              <a:spLocks noChangeArrowheads="1"/>
            </p:cNvSpPr>
            <p:nvPr/>
          </p:nvSpPr>
          <p:spPr bwMode="auto">
            <a:xfrm>
              <a:off x="2434" y="267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  <p:sp>
        <p:nvSpPr>
          <p:cNvPr id="52" name="Text Box 137"/>
          <p:cNvSpPr txBox="1">
            <a:spLocks noChangeArrowheads="1"/>
          </p:cNvSpPr>
          <p:nvPr/>
        </p:nvSpPr>
        <p:spPr bwMode="auto">
          <a:xfrm>
            <a:off x="250825" y="4221163"/>
            <a:ext cx="8135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9,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noktaya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eklenecektir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Ekleme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işleminden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sonra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ağaç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dengeli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halde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midir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 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nimBg="1"/>
      <p:bldP spid="47" grpId="0" animBg="1"/>
      <p:bldP spid="52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0281"/>
            <a:ext cx="10515600" cy="5769795"/>
          </a:xfrm>
        </p:spPr>
        <p:txBody>
          <a:bodyPr/>
          <a:lstStyle/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Ekleme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işleminden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sonra</a:t>
            </a:r>
            <a:r>
              <a:rPr lang="en-US" dirty="0" smtClean="0">
                <a:latin typeface="Comic Sans MS" panose="030F0702030302020204" pitchFamily="66" charset="0"/>
              </a:rPr>
              <a:t>, A </a:t>
            </a:r>
            <a:r>
              <a:rPr lang="en-US" dirty="0" err="1" smtClean="0">
                <a:latin typeface="Comic Sans MS" panose="030F0702030302020204" pitchFamily="66" charset="0"/>
              </a:rPr>
              <a:t>düğümündeki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denge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faktörü</a:t>
            </a:r>
            <a:r>
              <a:rPr lang="en-US" dirty="0" smtClean="0">
                <a:latin typeface="Comic Sans MS" panose="030F0702030302020204" pitchFamily="66" charset="0"/>
              </a:rPr>
              <a:t> -2 </a:t>
            </a:r>
            <a:r>
              <a:rPr lang="en-US" dirty="0" err="1" smtClean="0">
                <a:latin typeface="Comic Sans MS" panose="030F0702030302020204" pitchFamily="66" charset="0"/>
              </a:rPr>
              <a:t>veya</a:t>
            </a:r>
            <a:r>
              <a:rPr lang="en-US" dirty="0" smtClean="0">
                <a:latin typeface="Comic Sans MS" panose="030F0702030302020204" pitchFamily="66" charset="0"/>
              </a:rPr>
              <a:t> 2 </a:t>
            </a:r>
            <a:r>
              <a:rPr lang="en-US" dirty="0" err="1" smtClean="0">
                <a:latin typeface="Comic Sans MS" panose="030F0702030302020204" pitchFamily="66" charset="0"/>
              </a:rPr>
              <a:t>ise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aşağıdaki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dengesizl</a:t>
            </a:r>
            <a:r>
              <a:rPr lang="tr-TR" dirty="0" err="1" smtClean="0">
                <a:latin typeface="Comic Sans MS" panose="030F0702030302020204" pitchFamily="66" charset="0"/>
              </a:rPr>
              <a:t>iklerden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birine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sahiptir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LL: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LR: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RR: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RL: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1027</Words>
  <Application>Microsoft Office PowerPoint</Application>
  <PresentationFormat>Geniş ekran</PresentationFormat>
  <Paragraphs>316</Paragraphs>
  <Slides>33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Comic Sans MS</vt:lpstr>
      <vt:lpstr>굴림</vt:lpstr>
      <vt:lpstr>Times New Roman</vt:lpstr>
      <vt:lpstr>Wingdings</vt:lpstr>
      <vt:lpstr>Office Teması</vt:lpstr>
      <vt:lpstr>Bitmap Image</vt:lpstr>
      <vt:lpstr>PowerPoint Sunusu</vt:lpstr>
      <vt:lpstr>PowerPoint Sunusu</vt:lpstr>
      <vt:lpstr>AVL Ağaçları (Ekleme/Silme Örnekleri)</vt:lpstr>
      <vt:lpstr>Tanım</vt:lpstr>
      <vt:lpstr>Denge Faktörü</vt:lpstr>
      <vt:lpstr>PowerPoint Sunusu</vt:lpstr>
      <vt:lpstr>AVL Ağaçlarına Eleman Ekleme</vt:lpstr>
      <vt:lpstr>PowerPoint Sunusu</vt:lpstr>
      <vt:lpstr>PowerPoint Sunusu</vt:lpstr>
      <vt:lpstr>Döndürme</vt:lpstr>
      <vt:lpstr>Sola Döndürme (Left Rotation)</vt:lpstr>
      <vt:lpstr>Sağa Döndürme (Right Rotation)</vt:lpstr>
      <vt:lpstr>Tekli ve İkili Döndürme</vt:lpstr>
      <vt:lpstr>PowerPoint Sunusu</vt:lpstr>
      <vt:lpstr>PowerPoint Sunusu</vt:lpstr>
      <vt:lpstr>PowerPoint Sunusu</vt:lpstr>
      <vt:lpstr>Örnek1:</vt:lpstr>
      <vt:lpstr>PowerPoint Sunusu</vt:lpstr>
      <vt:lpstr>Örnek2: </vt:lpstr>
      <vt:lpstr>PowerPoint Sunusu</vt:lpstr>
      <vt:lpstr>Örnek 3: </vt:lpstr>
      <vt:lpstr>PowerPoint Sunusu</vt:lpstr>
      <vt:lpstr>Örnek 4: </vt:lpstr>
      <vt:lpstr>PowerPoint Sunusu</vt:lpstr>
      <vt:lpstr>Özet (Ekleme)</vt:lpstr>
      <vt:lpstr>Silme (Deletion)</vt:lpstr>
      <vt:lpstr>Örnek 1:</vt:lpstr>
      <vt:lpstr>Örnek 2:</vt:lpstr>
      <vt:lpstr>PowerPoint Sunusu</vt:lpstr>
      <vt:lpstr>Örnek 3:</vt:lpstr>
      <vt:lpstr>PowerPoint Sunusu</vt:lpstr>
      <vt:lpstr>Örnek 4: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Ağaçları (Ekleme/Silme Örnekleri)</dc:title>
  <dc:creator>Toshiba</dc:creator>
  <cp:lastModifiedBy>Toshiba</cp:lastModifiedBy>
  <cp:revision>33</cp:revision>
  <dcterms:created xsi:type="dcterms:W3CDTF">2014-12-22T07:39:31Z</dcterms:created>
  <dcterms:modified xsi:type="dcterms:W3CDTF">2020-05-07T13:44:40Z</dcterms:modified>
</cp:coreProperties>
</file>