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797675" cy="9928225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C9806-01D0-40A0-8832-D55E87AC7618}" type="datetimeFigureOut">
              <a:rPr lang="tr-TR" smtClean="0"/>
              <a:t>11.2.2020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03D4D-3910-47B5-B42A-18F084DFF1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074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4BC0F8-1DBC-4FF8-91C0-B4DEDD1BF40F}" type="slidenum">
              <a:rPr lang="en-US" altLang="tr-TR" smtClean="0"/>
              <a:pPr/>
              <a:t>1</a:t>
            </a:fld>
            <a:endParaRPr lang="en-US" altLang="tr-TR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338895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726068-2B42-4171-B754-C9A44238B2D5}" type="slidenum">
              <a:rPr lang="en-US" altLang="tr-TR" smtClean="0"/>
              <a:pPr/>
              <a:t>2</a:t>
            </a:fld>
            <a:endParaRPr lang="en-US" altLang="tr-TR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912693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2EE58F-BF6B-4694-8EEF-44D11A2BD26C}" type="slidenum">
              <a:rPr lang="en-US" altLang="tr-TR" smtClean="0"/>
              <a:pPr/>
              <a:t>3</a:t>
            </a:fld>
            <a:endParaRPr lang="en-US" altLang="tr-TR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586500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17AB1B-7CEB-4818-BDE6-AE21B3922D2B}" type="slidenum">
              <a:rPr lang="en-US" altLang="tr-TR" smtClean="0"/>
              <a:pPr/>
              <a:t>4</a:t>
            </a:fld>
            <a:endParaRPr lang="en-US" altLang="tr-TR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677588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B720B9-9D3A-44AF-9E56-4ED60C856799}" type="slidenum">
              <a:rPr lang="en-US" altLang="tr-TR" smtClean="0"/>
              <a:pPr/>
              <a:t>5</a:t>
            </a:fld>
            <a:endParaRPr lang="en-US" altLang="tr-TR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781031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00B90B-59AE-48EB-93C2-49CA1F90C164}" type="slidenum">
              <a:rPr lang="en-US" altLang="tr-TR" smtClean="0"/>
              <a:pPr/>
              <a:t>6</a:t>
            </a:fld>
            <a:endParaRPr lang="en-US" altLang="tr-TR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315487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AAFDF9-BB7A-472F-BCAE-DB168BD2CBFC}" type="slidenum">
              <a:rPr lang="en-US" altLang="tr-TR" smtClean="0"/>
              <a:pPr/>
              <a:t>7</a:t>
            </a:fld>
            <a:endParaRPr lang="en-US" altLang="tr-TR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4286365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3044D4-DEB2-4598-9AF9-123D4867AFE0}" type="slidenum">
              <a:rPr lang="en-US" altLang="tr-TR" smtClean="0"/>
              <a:pPr/>
              <a:t>8</a:t>
            </a:fld>
            <a:endParaRPr lang="en-US" altLang="tr-TR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4198079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11.2.2020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444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11.2.2020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087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11.2.2020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647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055784" y="1214439"/>
            <a:ext cx="5384800" cy="50768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0EC80-0361-42A1-B58B-82142400284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18560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11.2.2020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749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11.2.2020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653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11.2.2020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18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11.2.2020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161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11.2.2020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181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11.2.2020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346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11.2.2020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881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11.2.2020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729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5B281-BC0A-4310-A3E0-8313EE0F3032}" type="datetimeFigureOut">
              <a:rPr lang="tr-TR" smtClean="0"/>
              <a:t>11.2.2020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924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5908BC-38C5-4200-8303-A6A9898803C5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Bubble Sort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dirty="0" smtClean="0"/>
              <a:t> İşletim </a:t>
            </a:r>
            <a:r>
              <a:rPr lang="en-US" altLang="tr-TR" dirty="0" smtClean="0"/>
              <a:t>:</a:t>
            </a:r>
          </a:p>
          <a:p>
            <a:pPr lvl="1" eaLnBrk="1" hangingPunct="1"/>
            <a:r>
              <a:rPr lang="tr-TR" altLang="tr-TR" dirty="0" smtClean="0"/>
              <a:t>Tekrar tekrar dizinin elemanları test edilerek dizi taranır.</a:t>
            </a:r>
            <a:endParaRPr lang="en-US" altLang="tr-TR" dirty="0" smtClean="0"/>
          </a:p>
          <a:p>
            <a:pPr lvl="1" eaLnBrk="1" hangingPunct="1"/>
            <a:r>
              <a:rPr lang="tr-TR" altLang="tr-TR" dirty="0" smtClean="0"/>
              <a:t>Büyüklük küçüklük durumuna göre komşu elemanla </a:t>
            </a:r>
            <a:r>
              <a:rPr lang="tr-TR" altLang="tr-TR" dirty="0" err="1" smtClean="0"/>
              <a:t>yerdeğiştirilir</a:t>
            </a:r>
            <a:r>
              <a:rPr lang="tr-TR" altLang="tr-TR" dirty="0" smtClean="0"/>
              <a:t>.</a:t>
            </a:r>
            <a:endParaRPr lang="en-US" altLang="tr-TR" dirty="0" smtClean="0"/>
          </a:p>
          <a:p>
            <a:pPr eaLnBrk="1" hangingPunct="1"/>
            <a:endParaRPr lang="en-US" altLang="tr-TR" dirty="0" smtClean="0"/>
          </a:p>
          <a:p>
            <a:pPr eaLnBrk="1" hangingPunct="1"/>
            <a:endParaRPr lang="en-US" altLang="tr-TR" dirty="0" smtClean="0"/>
          </a:p>
          <a:p>
            <a:pPr eaLnBrk="1" hangingPunct="1"/>
            <a:endParaRPr lang="en-US" altLang="tr-TR" dirty="0" smtClean="0"/>
          </a:p>
          <a:p>
            <a:pPr eaLnBrk="1" hangingPunct="1"/>
            <a:r>
              <a:rPr lang="tr-TR" altLang="tr-TR" dirty="0" smtClean="0"/>
              <a:t>İşletimi kolay olmasına rağmen çalışma zamanı kötü                  bir algoritma</a:t>
            </a:r>
            <a:endParaRPr lang="en-US" altLang="tr-TR" dirty="0" smtClean="0"/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3795713" y="3349626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4281488" y="3349626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183" name="Text Box 6"/>
          <p:cNvSpPr txBox="1">
            <a:spLocks noChangeArrowheads="1"/>
          </p:cNvSpPr>
          <p:nvPr/>
        </p:nvSpPr>
        <p:spPr bwMode="auto">
          <a:xfrm>
            <a:off x="4703763" y="3349626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0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0184" name="Text Box 7"/>
          <p:cNvSpPr txBox="1">
            <a:spLocks noChangeArrowheads="1"/>
          </p:cNvSpPr>
          <p:nvPr/>
        </p:nvSpPr>
        <p:spPr bwMode="auto">
          <a:xfrm>
            <a:off x="6513513" y="3349626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00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0185" name="Text Box 8"/>
          <p:cNvSpPr txBox="1">
            <a:spLocks noChangeArrowheads="1"/>
          </p:cNvSpPr>
          <p:nvPr/>
        </p:nvSpPr>
        <p:spPr bwMode="auto">
          <a:xfrm>
            <a:off x="3797300" y="3032126"/>
            <a:ext cx="23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0186" name="Line 9"/>
          <p:cNvSpPr>
            <a:spLocks noChangeShapeType="1"/>
          </p:cNvSpPr>
          <p:nvPr/>
        </p:nvSpPr>
        <p:spPr bwMode="auto">
          <a:xfrm>
            <a:off x="4157663" y="3224213"/>
            <a:ext cx="2520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50187" name="Group 10"/>
          <p:cNvGrpSpPr>
            <a:grpSpLocks/>
          </p:cNvGrpSpPr>
          <p:nvPr/>
        </p:nvGrpSpPr>
        <p:grpSpPr bwMode="auto">
          <a:xfrm>
            <a:off x="3743326" y="3630613"/>
            <a:ext cx="3154363" cy="423862"/>
            <a:chOff x="221" y="912"/>
            <a:chExt cx="1987" cy="267"/>
          </a:xfrm>
        </p:grpSpPr>
        <p:sp>
          <p:nvSpPr>
            <p:cNvPr id="50190" name="Rectangle 11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50191" name="Rectangle 12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50192" name="Rectangle 13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50193" name="Rectangle 14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50194" name="Rectangle 15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50195" name="Rectangle 16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50196" name="Rectangle 17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50197" name="Line 18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198" name="Line 19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199" name="Line 20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200" name="Line 21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201" name="Line 22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202" name="Line 23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203" name="Line 24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204" name="Line 25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205" name="Line 26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206" name="Line 27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50188" name="Text Box 28"/>
          <p:cNvSpPr txBox="1">
            <a:spLocks noChangeArrowheads="1"/>
          </p:cNvSpPr>
          <p:nvPr/>
        </p:nvSpPr>
        <p:spPr bwMode="auto">
          <a:xfrm>
            <a:off x="6592888" y="4138613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60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0189" name="Line 29"/>
          <p:cNvSpPr>
            <a:spLocks noChangeShapeType="1"/>
          </p:cNvSpPr>
          <p:nvPr/>
        </p:nvSpPr>
        <p:spPr bwMode="auto">
          <a:xfrm flipH="1">
            <a:off x="4383088" y="4291013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178" y="4491894"/>
            <a:ext cx="10477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ayt Numarası Yer Tutucusu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FD81C0-BC7B-4AC7-8EB6-107E63533A0D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tr-TR" sz="3200" dirty="0" smtClean="0"/>
              <a:t>Örnek</a:t>
            </a:r>
            <a:endParaRPr lang="en-US" altLang="tr-TR" sz="3200" dirty="0" smtClean="0"/>
          </a:p>
        </p:txBody>
      </p:sp>
      <p:grpSp>
        <p:nvGrpSpPr>
          <p:cNvPr id="52228" name="Group 3"/>
          <p:cNvGrpSpPr>
            <a:grpSpLocks/>
          </p:cNvGrpSpPr>
          <p:nvPr/>
        </p:nvGrpSpPr>
        <p:grpSpPr bwMode="auto">
          <a:xfrm>
            <a:off x="1828800" y="1219200"/>
            <a:ext cx="3200400" cy="717550"/>
            <a:chOff x="192" y="768"/>
            <a:chExt cx="2016" cy="452"/>
          </a:xfrm>
        </p:grpSpPr>
        <p:grpSp>
          <p:nvGrpSpPr>
            <p:cNvPr id="52485" name="Group 4"/>
            <p:cNvGrpSpPr>
              <a:grpSpLocks/>
            </p:cNvGrpSpPr>
            <p:nvPr/>
          </p:nvGrpSpPr>
          <p:grpSpPr bwMode="auto">
            <a:xfrm>
              <a:off x="221" y="768"/>
              <a:ext cx="1987" cy="267"/>
              <a:chOff x="221" y="912"/>
              <a:chExt cx="1987" cy="267"/>
            </a:xfrm>
          </p:grpSpPr>
          <p:sp>
            <p:nvSpPr>
              <p:cNvPr id="52489" name="Rectangle 5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490" name="Rectangle 6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491" name="Rectangle 7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492" name="Rectangle 8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493" name="Rectangle 9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494" name="Rectangle 10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495" name="Rectangle 11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496" name="Line 12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97" name="Line 13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98" name="Line 1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99" name="Line 15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500" name="Line 16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501" name="Line 17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502" name="Line 18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503" name="Line 19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504" name="Line 20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505" name="Line 21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486" name="Text Box 22"/>
            <p:cNvSpPr txBox="1">
              <a:spLocks noChangeArrowheads="1"/>
            </p:cNvSpPr>
            <p:nvPr/>
          </p:nvSpPr>
          <p:spPr bwMode="auto">
            <a:xfrm>
              <a:off x="192" y="1008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2487" name="Text Box 23"/>
            <p:cNvSpPr txBox="1">
              <a:spLocks noChangeArrowheads="1"/>
            </p:cNvSpPr>
            <p:nvPr/>
          </p:nvSpPr>
          <p:spPr bwMode="auto">
            <a:xfrm>
              <a:off x="2016" y="1008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52488" name="Line 24"/>
            <p:cNvSpPr>
              <a:spLocks noChangeShapeType="1"/>
            </p:cNvSpPr>
            <p:nvPr/>
          </p:nvSpPr>
          <p:spPr bwMode="auto">
            <a:xfrm flipH="1">
              <a:off x="624" y="1104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27353" name="Group 25"/>
          <p:cNvGrpSpPr>
            <a:grpSpLocks/>
          </p:cNvGrpSpPr>
          <p:nvPr/>
        </p:nvGrpSpPr>
        <p:grpSpPr bwMode="auto">
          <a:xfrm>
            <a:off x="1828801" y="2025650"/>
            <a:ext cx="3230563" cy="717550"/>
            <a:chOff x="192" y="1344"/>
            <a:chExt cx="2035" cy="452"/>
          </a:xfrm>
        </p:grpSpPr>
        <p:grpSp>
          <p:nvGrpSpPr>
            <p:cNvPr id="52464" name="Group 26"/>
            <p:cNvGrpSpPr>
              <a:grpSpLocks/>
            </p:cNvGrpSpPr>
            <p:nvPr/>
          </p:nvGrpSpPr>
          <p:grpSpPr bwMode="auto">
            <a:xfrm>
              <a:off x="240" y="1344"/>
              <a:ext cx="1987" cy="267"/>
              <a:chOff x="221" y="912"/>
              <a:chExt cx="1987" cy="267"/>
            </a:xfrm>
          </p:grpSpPr>
          <p:sp>
            <p:nvSpPr>
              <p:cNvPr id="52468" name="Rectangle 27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469" name="Rectangle 28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470" name="Rectangle 29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471" name="Rectangle 30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472" name="Rectangle 31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473" name="Rectangle 32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474" name="Rectangle 33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475" name="Line 3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76" name="Line 35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77" name="Line 3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78" name="Line 37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79" name="Line 38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80" name="Line 39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81" name="Line 40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82" name="Line 41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83" name="Line 42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84" name="Line 43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465" name="Text Box 44"/>
            <p:cNvSpPr txBox="1">
              <a:spLocks noChangeArrowheads="1"/>
            </p:cNvSpPr>
            <p:nvPr/>
          </p:nvSpPr>
          <p:spPr bwMode="auto">
            <a:xfrm>
              <a:off x="192" y="1584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2466" name="Text Box 45"/>
            <p:cNvSpPr txBox="1">
              <a:spLocks noChangeArrowheads="1"/>
            </p:cNvSpPr>
            <p:nvPr/>
          </p:nvSpPr>
          <p:spPr bwMode="auto">
            <a:xfrm>
              <a:off x="1728" y="1584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52467" name="Line 46"/>
            <p:cNvSpPr>
              <a:spLocks noChangeShapeType="1"/>
            </p:cNvSpPr>
            <p:nvPr/>
          </p:nvSpPr>
          <p:spPr bwMode="auto">
            <a:xfrm flipH="1">
              <a:off x="624" y="1680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27375" name="Group 47"/>
          <p:cNvGrpSpPr>
            <a:grpSpLocks/>
          </p:cNvGrpSpPr>
          <p:nvPr/>
        </p:nvGrpSpPr>
        <p:grpSpPr bwMode="auto">
          <a:xfrm>
            <a:off x="1828801" y="2832100"/>
            <a:ext cx="3230563" cy="749300"/>
            <a:chOff x="192" y="1900"/>
            <a:chExt cx="2035" cy="472"/>
          </a:xfrm>
        </p:grpSpPr>
        <p:grpSp>
          <p:nvGrpSpPr>
            <p:cNvPr id="52443" name="Group 48"/>
            <p:cNvGrpSpPr>
              <a:grpSpLocks/>
            </p:cNvGrpSpPr>
            <p:nvPr/>
          </p:nvGrpSpPr>
          <p:grpSpPr bwMode="auto">
            <a:xfrm>
              <a:off x="240" y="1900"/>
              <a:ext cx="1987" cy="267"/>
              <a:chOff x="221" y="912"/>
              <a:chExt cx="1987" cy="267"/>
            </a:xfrm>
          </p:grpSpPr>
          <p:sp>
            <p:nvSpPr>
              <p:cNvPr id="52447" name="Rectangle 49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448" name="Rectangle 50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449" name="Rectangle 51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450" name="Rectangle 52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451" name="Rectangle 53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452" name="Rectangle 54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453" name="Rectangle 55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454" name="Line 5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55" name="Line 57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56" name="Line 5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57" name="Line 59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58" name="Line 60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59" name="Line 61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60" name="Line 62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61" name="Line 63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62" name="Line 64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63" name="Line 65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444" name="Text Box 66"/>
            <p:cNvSpPr txBox="1">
              <a:spLocks noChangeArrowheads="1"/>
            </p:cNvSpPr>
            <p:nvPr/>
          </p:nvSpPr>
          <p:spPr bwMode="auto">
            <a:xfrm>
              <a:off x="192" y="2160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2445" name="Text Box 67"/>
            <p:cNvSpPr txBox="1">
              <a:spLocks noChangeArrowheads="1"/>
            </p:cNvSpPr>
            <p:nvPr/>
          </p:nvSpPr>
          <p:spPr bwMode="auto">
            <a:xfrm>
              <a:off x="1440" y="2160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52446" name="Line 68"/>
            <p:cNvSpPr>
              <a:spLocks noChangeShapeType="1"/>
            </p:cNvSpPr>
            <p:nvPr/>
          </p:nvSpPr>
          <p:spPr bwMode="auto">
            <a:xfrm flipH="1">
              <a:off x="624" y="2256"/>
              <a:ext cx="8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27397" name="Group 69"/>
          <p:cNvGrpSpPr>
            <a:grpSpLocks/>
          </p:cNvGrpSpPr>
          <p:nvPr/>
        </p:nvGrpSpPr>
        <p:grpSpPr bwMode="auto">
          <a:xfrm>
            <a:off x="1828801" y="3657600"/>
            <a:ext cx="3230563" cy="717550"/>
            <a:chOff x="192" y="2304"/>
            <a:chExt cx="2035" cy="452"/>
          </a:xfrm>
        </p:grpSpPr>
        <p:grpSp>
          <p:nvGrpSpPr>
            <p:cNvPr id="52422" name="Group 70"/>
            <p:cNvGrpSpPr>
              <a:grpSpLocks/>
            </p:cNvGrpSpPr>
            <p:nvPr/>
          </p:nvGrpSpPr>
          <p:grpSpPr bwMode="auto">
            <a:xfrm>
              <a:off x="240" y="2304"/>
              <a:ext cx="1987" cy="267"/>
              <a:chOff x="221" y="912"/>
              <a:chExt cx="1987" cy="267"/>
            </a:xfrm>
          </p:grpSpPr>
          <p:sp>
            <p:nvSpPr>
              <p:cNvPr id="52426" name="Rectangle 71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427" name="Rectangle 72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428" name="Rectangle 73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429" name="Rectangle 74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430" name="Rectangle 75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431" name="Rectangle 76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432" name="Rectangle 77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433" name="Line 7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34" name="Line 79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35" name="Line 80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36" name="Line 81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37" name="Line 82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38" name="Line 83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39" name="Line 84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40" name="Line 85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41" name="Line 86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42" name="Line 87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423" name="Text Box 88"/>
            <p:cNvSpPr txBox="1">
              <a:spLocks noChangeArrowheads="1"/>
            </p:cNvSpPr>
            <p:nvPr/>
          </p:nvSpPr>
          <p:spPr bwMode="auto">
            <a:xfrm>
              <a:off x="192" y="2544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2424" name="Text Box 89"/>
            <p:cNvSpPr txBox="1">
              <a:spLocks noChangeArrowheads="1"/>
            </p:cNvSpPr>
            <p:nvPr/>
          </p:nvSpPr>
          <p:spPr bwMode="auto">
            <a:xfrm>
              <a:off x="1152" y="2544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52425" name="Line 90"/>
            <p:cNvSpPr>
              <a:spLocks noChangeShapeType="1"/>
            </p:cNvSpPr>
            <p:nvPr/>
          </p:nvSpPr>
          <p:spPr bwMode="auto">
            <a:xfrm flipH="1">
              <a:off x="624" y="2640"/>
              <a:ext cx="5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27419" name="Group 91"/>
          <p:cNvGrpSpPr>
            <a:grpSpLocks/>
          </p:cNvGrpSpPr>
          <p:nvPr/>
        </p:nvGrpSpPr>
        <p:grpSpPr bwMode="auto">
          <a:xfrm>
            <a:off x="1828801" y="4495800"/>
            <a:ext cx="3230563" cy="717550"/>
            <a:chOff x="192" y="2832"/>
            <a:chExt cx="2035" cy="452"/>
          </a:xfrm>
        </p:grpSpPr>
        <p:grpSp>
          <p:nvGrpSpPr>
            <p:cNvPr id="52401" name="Group 92"/>
            <p:cNvGrpSpPr>
              <a:grpSpLocks/>
            </p:cNvGrpSpPr>
            <p:nvPr/>
          </p:nvGrpSpPr>
          <p:grpSpPr bwMode="auto">
            <a:xfrm>
              <a:off x="240" y="2832"/>
              <a:ext cx="1987" cy="267"/>
              <a:chOff x="221" y="912"/>
              <a:chExt cx="1987" cy="267"/>
            </a:xfrm>
          </p:grpSpPr>
          <p:sp>
            <p:nvSpPr>
              <p:cNvPr id="52405" name="Rectangle 93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406" name="Rectangle 94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407" name="Rectangle 95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408" name="Rectangle 96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409" name="Rectangle 97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410" name="Rectangle 98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411" name="Rectangle 99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412" name="Line 100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13" name="Line 101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14" name="Line 102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15" name="Line 103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16" name="Line 104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17" name="Line 105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18" name="Line 106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19" name="Line 107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20" name="Line 108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21" name="Line 109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402" name="Text Box 110"/>
            <p:cNvSpPr txBox="1">
              <a:spLocks noChangeArrowheads="1"/>
            </p:cNvSpPr>
            <p:nvPr/>
          </p:nvSpPr>
          <p:spPr bwMode="auto">
            <a:xfrm>
              <a:off x="192" y="3072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2403" name="Text Box 111"/>
            <p:cNvSpPr txBox="1">
              <a:spLocks noChangeArrowheads="1"/>
            </p:cNvSpPr>
            <p:nvPr/>
          </p:nvSpPr>
          <p:spPr bwMode="auto">
            <a:xfrm>
              <a:off x="912" y="3072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52404" name="Line 112"/>
            <p:cNvSpPr>
              <a:spLocks noChangeShapeType="1"/>
            </p:cNvSpPr>
            <p:nvPr/>
          </p:nvSpPr>
          <p:spPr bwMode="auto">
            <a:xfrm flipH="1">
              <a:off x="624" y="316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27441" name="Group 113"/>
          <p:cNvGrpSpPr>
            <a:grpSpLocks/>
          </p:cNvGrpSpPr>
          <p:nvPr/>
        </p:nvGrpSpPr>
        <p:grpSpPr bwMode="auto">
          <a:xfrm>
            <a:off x="1828801" y="5302250"/>
            <a:ext cx="3230563" cy="749300"/>
            <a:chOff x="192" y="3340"/>
            <a:chExt cx="2035" cy="472"/>
          </a:xfrm>
        </p:grpSpPr>
        <p:grpSp>
          <p:nvGrpSpPr>
            <p:cNvPr id="52381" name="Group 114"/>
            <p:cNvGrpSpPr>
              <a:grpSpLocks/>
            </p:cNvGrpSpPr>
            <p:nvPr/>
          </p:nvGrpSpPr>
          <p:grpSpPr bwMode="auto">
            <a:xfrm>
              <a:off x="240" y="3340"/>
              <a:ext cx="1987" cy="267"/>
              <a:chOff x="221" y="912"/>
              <a:chExt cx="1987" cy="267"/>
            </a:xfrm>
          </p:grpSpPr>
          <p:sp>
            <p:nvSpPr>
              <p:cNvPr id="52384" name="Rectangle 115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385" name="Rectangle 116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386" name="Rectangle 117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387" name="Rectangle 118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388" name="Rectangle 119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389" name="Rectangle 120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390" name="Rectangle 121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391" name="Line 122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2" name="Line 123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3" name="Line 12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4" name="Line 125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5" name="Line 126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6" name="Line 127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7" name="Line 128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8" name="Line 129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9" name="Line 130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00" name="Line 131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382" name="Text Box 132"/>
            <p:cNvSpPr txBox="1">
              <a:spLocks noChangeArrowheads="1"/>
            </p:cNvSpPr>
            <p:nvPr/>
          </p:nvSpPr>
          <p:spPr bwMode="auto">
            <a:xfrm>
              <a:off x="192" y="3600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2383" name="Text Box 133"/>
            <p:cNvSpPr txBox="1">
              <a:spLocks noChangeArrowheads="1"/>
            </p:cNvSpPr>
            <p:nvPr/>
          </p:nvSpPr>
          <p:spPr bwMode="auto">
            <a:xfrm>
              <a:off x="576" y="3600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  <p:grpSp>
        <p:nvGrpSpPr>
          <p:cNvPr id="227462" name="Group 134"/>
          <p:cNvGrpSpPr>
            <a:grpSpLocks/>
          </p:cNvGrpSpPr>
          <p:nvPr/>
        </p:nvGrpSpPr>
        <p:grpSpPr bwMode="auto">
          <a:xfrm>
            <a:off x="1828801" y="6108700"/>
            <a:ext cx="3230563" cy="749300"/>
            <a:chOff x="192" y="3340"/>
            <a:chExt cx="2035" cy="472"/>
          </a:xfrm>
        </p:grpSpPr>
        <p:grpSp>
          <p:nvGrpSpPr>
            <p:cNvPr id="52361" name="Group 135"/>
            <p:cNvGrpSpPr>
              <a:grpSpLocks/>
            </p:cNvGrpSpPr>
            <p:nvPr/>
          </p:nvGrpSpPr>
          <p:grpSpPr bwMode="auto">
            <a:xfrm>
              <a:off x="240" y="3340"/>
              <a:ext cx="1987" cy="267"/>
              <a:chOff x="221" y="912"/>
              <a:chExt cx="1987" cy="267"/>
            </a:xfrm>
          </p:grpSpPr>
          <p:sp>
            <p:nvSpPr>
              <p:cNvPr id="52364" name="Rectangle 136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365" name="Rectangle 137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366" name="Rectangle 138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367" name="Rectangle 139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368" name="Rectangle 140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369" name="Rectangle 141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370" name="Rectangle 142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371" name="Line 143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2" name="Line 144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3" name="Line 145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4" name="Line 146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5" name="Line 147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6" name="Line 148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7" name="Line 149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8" name="Line 150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9" name="Line 151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80" name="Line 152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362" name="Text Box 153"/>
            <p:cNvSpPr txBox="1">
              <a:spLocks noChangeArrowheads="1"/>
            </p:cNvSpPr>
            <p:nvPr/>
          </p:nvSpPr>
          <p:spPr bwMode="auto">
            <a:xfrm>
              <a:off x="192" y="3600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2363" name="Text Box 154"/>
            <p:cNvSpPr txBox="1">
              <a:spLocks noChangeArrowheads="1"/>
            </p:cNvSpPr>
            <p:nvPr/>
          </p:nvSpPr>
          <p:spPr bwMode="auto">
            <a:xfrm>
              <a:off x="576" y="3600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  <p:grpSp>
        <p:nvGrpSpPr>
          <p:cNvPr id="227483" name="Group 155"/>
          <p:cNvGrpSpPr>
            <a:grpSpLocks/>
          </p:cNvGrpSpPr>
          <p:nvPr/>
        </p:nvGrpSpPr>
        <p:grpSpPr bwMode="auto">
          <a:xfrm>
            <a:off x="6446838" y="1219200"/>
            <a:ext cx="3154362" cy="749300"/>
            <a:chOff x="3101" y="768"/>
            <a:chExt cx="1987" cy="472"/>
          </a:xfrm>
        </p:grpSpPr>
        <p:grpSp>
          <p:nvGrpSpPr>
            <p:cNvPr id="52341" name="Group 156"/>
            <p:cNvGrpSpPr>
              <a:grpSpLocks/>
            </p:cNvGrpSpPr>
            <p:nvPr/>
          </p:nvGrpSpPr>
          <p:grpSpPr bwMode="auto">
            <a:xfrm>
              <a:off x="3101" y="768"/>
              <a:ext cx="1987" cy="267"/>
              <a:chOff x="221" y="912"/>
              <a:chExt cx="1987" cy="267"/>
            </a:xfrm>
          </p:grpSpPr>
          <p:sp>
            <p:nvSpPr>
              <p:cNvPr id="52344" name="Rectangle 157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345" name="Rectangle 158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346" name="Rectangle 159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347" name="Rectangle 160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348" name="Rectangle 161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349" name="Rectangle 162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350" name="Rectangle 163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351" name="Line 16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2" name="Line 165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3" name="Line 16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4" name="Line 167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5" name="Line 168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6" name="Line 169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7" name="Line 170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8" name="Line 171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9" name="Line 172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60" name="Line 173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342" name="Text Box 174"/>
            <p:cNvSpPr txBox="1">
              <a:spLocks noChangeArrowheads="1"/>
            </p:cNvSpPr>
            <p:nvPr/>
          </p:nvSpPr>
          <p:spPr bwMode="auto">
            <a:xfrm>
              <a:off x="3334" y="1028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2</a:t>
              </a:r>
            </a:p>
          </p:txBody>
        </p:sp>
        <p:sp>
          <p:nvSpPr>
            <p:cNvPr id="52343" name="Text Box 175"/>
            <p:cNvSpPr txBox="1">
              <a:spLocks noChangeArrowheads="1"/>
            </p:cNvSpPr>
            <p:nvPr/>
          </p:nvSpPr>
          <p:spPr bwMode="auto">
            <a:xfrm>
              <a:off x="4896" y="1028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  <p:grpSp>
        <p:nvGrpSpPr>
          <p:cNvPr id="227504" name="Group 176"/>
          <p:cNvGrpSpPr>
            <a:grpSpLocks/>
          </p:cNvGrpSpPr>
          <p:nvPr/>
        </p:nvGrpSpPr>
        <p:grpSpPr bwMode="auto">
          <a:xfrm>
            <a:off x="6446838" y="2025650"/>
            <a:ext cx="3154362" cy="749300"/>
            <a:chOff x="3101" y="1400"/>
            <a:chExt cx="1987" cy="472"/>
          </a:xfrm>
        </p:grpSpPr>
        <p:grpSp>
          <p:nvGrpSpPr>
            <p:cNvPr id="52321" name="Group 177"/>
            <p:cNvGrpSpPr>
              <a:grpSpLocks/>
            </p:cNvGrpSpPr>
            <p:nvPr/>
          </p:nvGrpSpPr>
          <p:grpSpPr bwMode="auto">
            <a:xfrm>
              <a:off x="3101" y="1400"/>
              <a:ext cx="1987" cy="267"/>
              <a:chOff x="221" y="912"/>
              <a:chExt cx="1987" cy="267"/>
            </a:xfrm>
          </p:grpSpPr>
          <p:sp>
            <p:nvSpPr>
              <p:cNvPr id="52324" name="Rectangle 178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325" name="Rectangle 179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326" name="Rectangle 180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327" name="Rectangle 181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328" name="Rectangle 182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329" name="Rectangle 183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330" name="Rectangle 184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331" name="Line 185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2" name="Line 186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3" name="Line 187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4" name="Line 188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5" name="Line 189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6" name="Line 190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7" name="Line 191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8" name="Line 192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9" name="Line 193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40" name="Line 194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322" name="Text Box 195"/>
            <p:cNvSpPr txBox="1">
              <a:spLocks noChangeArrowheads="1"/>
            </p:cNvSpPr>
            <p:nvPr/>
          </p:nvSpPr>
          <p:spPr bwMode="auto">
            <a:xfrm>
              <a:off x="3622" y="1660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3</a:t>
              </a:r>
            </a:p>
          </p:txBody>
        </p:sp>
        <p:sp>
          <p:nvSpPr>
            <p:cNvPr id="52323" name="Text Box 196"/>
            <p:cNvSpPr txBox="1">
              <a:spLocks noChangeArrowheads="1"/>
            </p:cNvSpPr>
            <p:nvPr/>
          </p:nvSpPr>
          <p:spPr bwMode="auto">
            <a:xfrm>
              <a:off x="4896" y="1660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  <p:grpSp>
        <p:nvGrpSpPr>
          <p:cNvPr id="227525" name="Group 197"/>
          <p:cNvGrpSpPr>
            <a:grpSpLocks/>
          </p:cNvGrpSpPr>
          <p:nvPr/>
        </p:nvGrpSpPr>
        <p:grpSpPr bwMode="auto">
          <a:xfrm>
            <a:off x="6446838" y="2832100"/>
            <a:ext cx="3154362" cy="749300"/>
            <a:chOff x="3101" y="2024"/>
            <a:chExt cx="1987" cy="472"/>
          </a:xfrm>
        </p:grpSpPr>
        <p:grpSp>
          <p:nvGrpSpPr>
            <p:cNvPr id="52301" name="Group 198"/>
            <p:cNvGrpSpPr>
              <a:grpSpLocks/>
            </p:cNvGrpSpPr>
            <p:nvPr/>
          </p:nvGrpSpPr>
          <p:grpSpPr bwMode="auto">
            <a:xfrm>
              <a:off x="3101" y="2024"/>
              <a:ext cx="1987" cy="267"/>
              <a:chOff x="221" y="912"/>
              <a:chExt cx="1987" cy="267"/>
            </a:xfrm>
          </p:grpSpPr>
          <p:sp>
            <p:nvSpPr>
              <p:cNvPr id="52304" name="Rectangle 199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305" name="Rectangle 200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306" name="Rectangle 201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307" name="Rectangle 202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308" name="Rectangle 203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309" name="Rectangle 204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310" name="Rectangle 205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311" name="Line 20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2" name="Line 207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3" name="Line 20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4" name="Line 209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5" name="Line 210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6" name="Line 211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7" name="Line 212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8" name="Line 213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9" name="Line 214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20" name="Line 215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302" name="Text Box 216"/>
            <p:cNvSpPr txBox="1">
              <a:spLocks noChangeArrowheads="1"/>
            </p:cNvSpPr>
            <p:nvPr/>
          </p:nvSpPr>
          <p:spPr bwMode="auto">
            <a:xfrm>
              <a:off x="3910" y="2284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4</a:t>
              </a:r>
            </a:p>
          </p:txBody>
        </p:sp>
        <p:sp>
          <p:nvSpPr>
            <p:cNvPr id="52303" name="Text Box 217"/>
            <p:cNvSpPr txBox="1">
              <a:spLocks noChangeArrowheads="1"/>
            </p:cNvSpPr>
            <p:nvPr/>
          </p:nvSpPr>
          <p:spPr bwMode="auto">
            <a:xfrm>
              <a:off x="4896" y="2284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  <p:grpSp>
        <p:nvGrpSpPr>
          <p:cNvPr id="227546" name="Group 218"/>
          <p:cNvGrpSpPr>
            <a:grpSpLocks/>
          </p:cNvGrpSpPr>
          <p:nvPr/>
        </p:nvGrpSpPr>
        <p:grpSpPr bwMode="auto">
          <a:xfrm>
            <a:off x="6446838" y="3657600"/>
            <a:ext cx="3154362" cy="749300"/>
            <a:chOff x="3101" y="2688"/>
            <a:chExt cx="1987" cy="472"/>
          </a:xfrm>
        </p:grpSpPr>
        <p:grpSp>
          <p:nvGrpSpPr>
            <p:cNvPr id="52281" name="Group 219"/>
            <p:cNvGrpSpPr>
              <a:grpSpLocks/>
            </p:cNvGrpSpPr>
            <p:nvPr/>
          </p:nvGrpSpPr>
          <p:grpSpPr bwMode="auto">
            <a:xfrm>
              <a:off x="3101" y="2688"/>
              <a:ext cx="1987" cy="267"/>
              <a:chOff x="221" y="912"/>
              <a:chExt cx="1987" cy="267"/>
            </a:xfrm>
          </p:grpSpPr>
          <p:sp>
            <p:nvSpPr>
              <p:cNvPr id="52284" name="Rectangle 220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285" name="Rectangle 221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286" name="Rectangle 222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287" name="Rectangle 223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288" name="Rectangle 224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289" name="Rectangle 225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290" name="Rectangle 226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291" name="Line 227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2" name="Line 228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3" name="Line 229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4" name="Line 230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5" name="Line 231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6" name="Line 232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7" name="Line 233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8" name="Line 234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9" name="Line 235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00" name="Line 236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282" name="Text Box 237"/>
            <p:cNvSpPr txBox="1">
              <a:spLocks noChangeArrowheads="1"/>
            </p:cNvSpPr>
            <p:nvPr/>
          </p:nvSpPr>
          <p:spPr bwMode="auto">
            <a:xfrm>
              <a:off x="4198" y="2948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5</a:t>
              </a:r>
            </a:p>
          </p:txBody>
        </p:sp>
        <p:sp>
          <p:nvSpPr>
            <p:cNvPr id="52283" name="Text Box 238"/>
            <p:cNvSpPr txBox="1">
              <a:spLocks noChangeArrowheads="1"/>
            </p:cNvSpPr>
            <p:nvPr/>
          </p:nvSpPr>
          <p:spPr bwMode="auto">
            <a:xfrm>
              <a:off x="4896" y="2948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  <p:grpSp>
        <p:nvGrpSpPr>
          <p:cNvPr id="227567" name="Group 239"/>
          <p:cNvGrpSpPr>
            <a:grpSpLocks/>
          </p:cNvGrpSpPr>
          <p:nvPr/>
        </p:nvGrpSpPr>
        <p:grpSpPr bwMode="auto">
          <a:xfrm>
            <a:off x="6446838" y="4495800"/>
            <a:ext cx="3154362" cy="749300"/>
            <a:chOff x="3101" y="3312"/>
            <a:chExt cx="1987" cy="472"/>
          </a:xfrm>
        </p:grpSpPr>
        <p:grpSp>
          <p:nvGrpSpPr>
            <p:cNvPr id="52261" name="Group 240"/>
            <p:cNvGrpSpPr>
              <a:grpSpLocks/>
            </p:cNvGrpSpPr>
            <p:nvPr/>
          </p:nvGrpSpPr>
          <p:grpSpPr bwMode="auto">
            <a:xfrm>
              <a:off x="3101" y="3312"/>
              <a:ext cx="1987" cy="267"/>
              <a:chOff x="221" y="912"/>
              <a:chExt cx="1987" cy="267"/>
            </a:xfrm>
          </p:grpSpPr>
          <p:sp>
            <p:nvSpPr>
              <p:cNvPr id="52264" name="Rectangle 241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265" name="Rectangle 242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266" name="Rectangle 243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267" name="Rectangle 244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268" name="Rectangle 245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269" name="Rectangle 246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270" name="Rectangle 247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271" name="Line 24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2" name="Line 249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3" name="Line 250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4" name="Line 251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5" name="Line 252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6" name="Line 253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7" name="Line 254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8" name="Line 255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9" name="Line 256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80" name="Line 257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262" name="Text Box 258"/>
            <p:cNvSpPr txBox="1">
              <a:spLocks noChangeArrowheads="1"/>
            </p:cNvSpPr>
            <p:nvPr/>
          </p:nvSpPr>
          <p:spPr bwMode="auto">
            <a:xfrm>
              <a:off x="4486" y="3572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6</a:t>
              </a:r>
            </a:p>
          </p:txBody>
        </p:sp>
        <p:sp>
          <p:nvSpPr>
            <p:cNvPr id="52263" name="Text Box 259"/>
            <p:cNvSpPr txBox="1">
              <a:spLocks noChangeArrowheads="1"/>
            </p:cNvSpPr>
            <p:nvPr/>
          </p:nvSpPr>
          <p:spPr bwMode="auto">
            <a:xfrm>
              <a:off x="4896" y="3572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  <p:grpSp>
        <p:nvGrpSpPr>
          <p:cNvPr id="227588" name="Group 260"/>
          <p:cNvGrpSpPr>
            <a:grpSpLocks/>
          </p:cNvGrpSpPr>
          <p:nvPr/>
        </p:nvGrpSpPr>
        <p:grpSpPr bwMode="auto">
          <a:xfrm>
            <a:off x="6446838" y="5302250"/>
            <a:ext cx="3230562" cy="1022350"/>
            <a:chOff x="3101" y="3340"/>
            <a:chExt cx="2035" cy="644"/>
          </a:xfrm>
        </p:grpSpPr>
        <p:grpSp>
          <p:nvGrpSpPr>
            <p:cNvPr id="52241" name="Group 261"/>
            <p:cNvGrpSpPr>
              <a:grpSpLocks/>
            </p:cNvGrpSpPr>
            <p:nvPr/>
          </p:nvGrpSpPr>
          <p:grpSpPr bwMode="auto">
            <a:xfrm>
              <a:off x="3101" y="3340"/>
              <a:ext cx="1987" cy="267"/>
              <a:chOff x="221" y="912"/>
              <a:chExt cx="1987" cy="267"/>
            </a:xfrm>
          </p:grpSpPr>
          <p:sp>
            <p:nvSpPr>
              <p:cNvPr id="52244" name="Rectangle 262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245" name="Rectangle 263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246" name="Rectangle 264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247" name="Rectangle 265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248" name="Rectangle 266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249" name="Rectangle 267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250" name="Rectangle 268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251" name="Line 269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2" name="Line 270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3" name="Line 271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4" name="Line 272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5" name="Line 273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6" name="Line 274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7" name="Line 275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8" name="Line 276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9" name="Line 277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60" name="Line 278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242" name="Text Box 279"/>
            <p:cNvSpPr txBox="1">
              <a:spLocks noChangeArrowheads="1"/>
            </p:cNvSpPr>
            <p:nvPr/>
          </p:nvSpPr>
          <p:spPr bwMode="auto">
            <a:xfrm>
              <a:off x="4774" y="3600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7</a:t>
              </a:r>
            </a:p>
          </p:txBody>
        </p:sp>
        <p:sp>
          <p:nvSpPr>
            <p:cNvPr id="52243" name="Text Box 280"/>
            <p:cNvSpPr txBox="1">
              <a:spLocks noChangeArrowheads="1"/>
            </p:cNvSpPr>
            <p:nvPr/>
          </p:nvSpPr>
          <p:spPr bwMode="auto">
            <a:xfrm>
              <a:off x="4848" y="3772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21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A92A15-247F-4EAD-916B-5DE4B8EDFB86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Bubble Sort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tr-TR" sz="2400" dirty="0">
                <a:solidFill>
                  <a:srgbClr val="DD0111"/>
                </a:solidFill>
                <a:latin typeface="Monotype Corsiva" panose="03010101010201010101" pitchFamily="66" charset="0"/>
              </a:rPr>
              <a:t>Alg.:</a:t>
            </a:r>
            <a:r>
              <a:rPr lang="en-US" altLang="tr-TR" sz="2400" dirty="0"/>
              <a:t> BUBBLESORT(A)</a:t>
            </a:r>
          </a:p>
          <a:p>
            <a:pPr eaLnBrk="1" hangingPunct="1">
              <a:buFontTx/>
              <a:buNone/>
            </a:pPr>
            <a:r>
              <a:rPr lang="en-US" altLang="tr-TR" sz="2400" dirty="0"/>
              <a:t>	</a:t>
            </a:r>
            <a:r>
              <a:rPr lang="en-US" altLang="tr-TR" sz="2400" b="1" dirty="0"/>
              <a:t>for</a:t>
            </a:r>
            <a:r>
              <a:rPr lang="en-US" altLang="tr-TR" sz="2400" dirty="0"/>
              <a:t> </a:t>
            </a:r>
            <a:r>
              <a:rPr lang="en-US" altLang="tr-TR" sz="2400" dirty="0" err="1">
                <a:latin typeface="Comic Sans MS" panose="030F0702030302020204" pitchFamily="66" charset="0"/>
              </a:rPr>
              <a:t>i</a:t>
            </a:r>
            <a:r>
              <a:rPr lang="en-US" altLang="tr-TR" sz="2400" dirty="0">
                <a:latin typeface="Comic Sans MS" panose="030F0702030302020204" pitchFamily="66" charset="0"/>
              </a:rPr>
              <a:t> 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 1</a:t>
            </a:r>
            <a:r>
              <a:rPr lang="en-US" altLang="tr-TR" sz="2400" dirty="0">
                <a:sym typeface="Symbol" panose="05050102010706020507" pitchFamily="18" charset="2"/>
              </a:rPr>
              <a:t> </a:t>
            </a:r>
            <a:r>
              <a:rPr lang="en-US" altLang="tr-TR" sz="2400" b="1" dirty="0">
                <a:sym typeface="Symbol" panose="05050102010706020507" pitchFamily="18" charset="2"/>
              </a:rPr>
              <a:t>to</a:t>
            </a:r>
            <a:r>
              <a:rPr lang="en-US" altLang="tr-TR" sz="2400" dirty="0">
                <a:sym typeface="Symbol" panose="05050102010706020507" pitchFamily="18" charset="2"/>
              </a:rPr>
              <a:t> 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length[A]</a:t>
            </a:r>
          </a:p>
          <a:p>
            <a:pPr eaLnBrk="1" hangingPunct="1">
              <a:buFontTx/>
              <a:buNone/>
            </a:pPr>
            <a:r>
              <a:rPr lang="en-US" altLang="tr-TR" sz="2400" dirty="0">
                <a:sym typeface="Symbol" panose="05050102010706020507" pitchFamily="18" charset="2"/>
              </a:rPr>
              <a:t>		</a:t>
            </a:r>
            <a:r>
              <a:rPr lang="en-US" altLang="tr-TR" sz="2400" b="1" dirty="0">
                <a:sym typeface="Symbol" panose="05050102010706020507" pitchFamily="18" charset="2"/>
              </a:rPr>
              <a:t>do for</a:t>
            </a:r>
            <a:r>
              <a:rPr lang="en-US" altLang="tr-TR" sz="2400" dirty="0">
                <a:sym typeface="Symbol" panose="05050102010706020507" pitchFamily="18" charset="2"/>
              </a:rPr>
              <a:t> 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j  length[A]</a:t>
            </a:r>
            <a:r>
              <a:rPr lang="en-US" altLang="tr-TR" sz="2400" dirty="0">
                <a:sym typeface="Symbol" panose="05050102010706020507" pitchFamily="18" charset="2"/>
              </a:rPr>
              <a:t> </a:t>
            </a:r>
            <a:r>
              <a:rPr lang="en-US" altLang="tr-TR" sz="2400" b="1" dirty="0" err="1">
                <a:sym typeface="Symbol" panose="05050102010706020507" pitchFamily="18" charset="2"/>
              </a:rPr>
              <a:t>downto</a:t>
            </a:r>
            <a:r>
              <a:rPr lang="en-US" altLang="tr-TR" sz="2400" dirty="0">
                <a:sym typeface="Symbol" panose="05050102010706020507" pitchFamily="18" charset="2"/>
              </a:rPr>
              <a:t> </a:t>
            </a:r>
            <a:r>
              <a:rPr lang="en-US" altLang="tr-TR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 + 1</a:t>
            </a:r>
          </a:p>
          <a:p>
            <a:pPr eaLnBrk="1" hangingPunct="1">
              <a:buFontTx/>
              <a:buNone/>
            </a:pPr>
            <a:r>
              <a:rPr lang="en-US" altLang="tr-TR" sz="2400" dirty="0">
                <a:sym typeface="Symbol" panose="05050102010706020507" pitchFamily="18" charset="2"/>
              </a:rPr>
              <a:t>		          </a:t>
            </a:r>
            <a:r>
              <a:rPr lang="en-US" altLang="tr-TR" sz="2400" b="1" dirty="0">
                <a:sym typeface="Symbol" panose="05050102010706020507" pitchFamily="18" charset="2"/>
              </a:rPr>
              <a:t>do if</a:t>
            </a:r>
            <a:r>
              <a:rPr lang="en-US" altLang="tr-TR" sz="2400" dirty="0">
                <a:sym typeface="Symbol" panose="05050102010706020507" pitchFamily="18" charset="2"/>
              </a:rPr>
              <a:t> 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A[j] &lt; A[j -1]</a:t>
            </a:r>
          </a:p>
          <a:p>
            <a:pPr eaLnBrk="1" hangingPunct="1">
              <a:buFontTx/>
              <a:buNone/>
            </a:pPr>
            <a:r>
              <a:rPr lang="en-US" altLang="tr-TR" sz="2400" dirty="0">
                <a:sym typeface="Symbol" panose="05050102010706020507" pitchFamily="18" charset="2"/>
              </a:rPr>
              <a:t>			        </a:t>
            </a:r>
            <a:r>
              <a:rPr lang="en-US" altLang="tr-TR" sz="2400" b="1" dirty="0">
                <a:sym typeface="Symbol" panose="05050102010706020507" pitchFamily="18" charset="2"/>
              </a:rPr>
              <a:t>then</a:t>
            </a:r>
            <a:r>
              <a:rPr lang="en-US" altLang="tr-TR" sz="2400" dirty="0">
                <a:sym typeface="Symbol" panose="05050102010706020507" pitchFamily="18" charset="2"/>
              </a:rPr>
              <a:t> exchange 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A[j]  A[j-1]</a:t>
            </a:r>
            <a:r>
              <a:rPr lang="en-US" altLang="tr-TR" sz="2400" dirty="0">
                <a:sym typeface="Symbol" panose="05050102010706020507" pitchFamily="18" charset="2"/>
              </a:rPr>
              <a:t>	</a:t>
            </a:r>
          </a:p>
        </p:txBody>
      </p:sp>
      <p:grpSp>
        <p:nvGrpSpPr>
          <p:cNvPr id="54277" name="Group 4"/>
          <p:cNvGrpSpPr>
            <a:grpSpLocks/>
          </p:cNvGrpSpPr>
          <p:nvPr/>
        </p:nvGrpSpPr>
        <p:grpSpPr bwMode="auto">
          <a:xfrm>
            <a:off x="4038600" y="4481085"/>
            <a:ext cx="3200400" cy="717550"/>
            <a:chOff x="192" y="768"/>
            <a:chExt cx="2016" cy="452"/>
          </a:xfrm>
        </p:grpSpPr>
        <p:grpSp>
          <p:nvGrpSpPr>
            <p:cNvPr id="54280" name="Group 5"/>
            <p:cNvGrpSpPr>
              <a:grpSpLocks/>
            </p:cNvGrpSpPr>
            <p:nvPr/>
          </p:nvGrpSpPr>
          <p:grpSpPr bwMode="auto">
            <a:xfrm>
              <a:off x="221" y="768"/>
              <a:ext cx="1987" cy="267"/>
              <a:chOff x="221" y="912"/>
              <a:chExt cx="1987" cy="267"/>
            </a:xfrm>
          </p:grpSpPr>
          <p:sp>
            <p:nvSpPr>
              <p:cNvPr id="54284" name="Rectangle 6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4285" name="Rectangle 7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4286" name="Rectangle 8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4287" name="Rectangle 9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4288" name="Rectangle 10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4289" name="Rectangle 11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4290" name="Rectangle 12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4291" name="Line 13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2" name="Line 14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3" name="Line 15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4" name="Line 16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5" name="Line 17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6" name="Line 18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7" name="Line 19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8" name="Line 20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9" name="Line 21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300" name="Line 22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4281" name="Text Box 23"/>
            <p:cNvSpPr txBox="1">
              <a:spLocks noChangeArrowheads="1"/>
            </p:cNvSpPr>
            <p:nvPr/>
          </p:nvSpPr>
          <p:spPr bwMode="auto">
            <a:xfrm>
              <a:off x="192" y="1008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4282" name="Text Box 24"/>
            <p:cNvSpPr txBox="1">
              <a:spLocks noChangeArrowheads="1"/>
            </p:cNvSpPr>
            <p:nvPr/>
          </p:nvSpPr>
          <p:spPr bwMode="auto">
            <a:xfrm>
              <a:off x="2016" y="1008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54283" name="Line 25"/>
            <p:cNvSpPr>
              <a:spLocks noChangeShapeType="1"/>
            </p:cNvSpPr>
            <p:nvPr/>
          </p:nvSpPr>
          <p:spPr bwMode="auto">
            <a:xfrm flipH="1">
              <a:off x="624" y="1104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54278" name="Text Box 26"/>
          <p:cNvSpPr txBox="1">
            <a:spLocks noChangeArrowheads="1"/>
          </p:cNvSpPr>
          <p:nvPr/>
        </p:nvSpPr>
        <p:spPr bwMode="auto">
          <a:xfrm>
            <a:off x="4208462" y="4100086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4279" name="Line 27"/>
          <p:cNvSpPr>
            <a:spLocks noChangeShapeType="1"/>
          </p:cNvSpPr>
          <p:nvPr/>
        </p:nvSpPr>
        <p:spPr bwMode="auto">
          <a:xfrm>
            <a:off x="4565650" y="4308796"/>
            <a:ext cx="2527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969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ayt Numarası Yer Tutucusu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624F13-612B-4A77-A304-9D5EF7A6CA7E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229378" name="AutoShape 2"/>
          <p:cNvSpPr>
            <a:spLocks noChangeArrowheads="1"/>
          </p:cNvSpPr>
          <p:nvPr/>
        </p:nvSpPr>
        <p:spPr bwMode="auto">
          <a:xfrm>
            <a:off x="5494339" y="2825751"/>
            <a:ext cx="4289425" cy="474663"/>
          </a:xfrm>
          <a:prstGeom prst="roundRect">
            <a:avLst>
              <a:gd name="adj" fmla="val 16667"/>
            </a:avLst>
          </a:prstGeom>
          <a:solidFill>
            <a:srgbClr val="CC0000">
              <a:alpha val="27843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sp>
        <p:nvSpPr>
          <p:cNvPr id="229379" name="AutoShape 3"/>
          <p:cNvSpPr>
            <a:spLocks noChangeArrowheads="1"/>
          </p:cNvSpPr>
          <p:nvPr/>
        </p:nvSpPr>
        <p:spPr bwMode="auto">
          <a:xfrm>
            <a:off x="4741864" y="2373314"/>
            <a:ext cx="2822575" cy="4968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sp>
        <p:nvSpPr>
          <p:cNvPr id="56325" name="Rectangle 4"/>
          <p:cNvSpPr>
            <a:spLocks noGrp="1" noChangeArrowheads="1"/>
          </p:cNvSpPr>
          <p:nvPr>
            <p:ph type="title"/>
          </p:nvPr>
        </p:nvSpPr>
        <p:spPr>
          <a:xfrm>
            <a:off x="455084" y="100013"/>
            <a:ext cx="10972800" cy="1036640"/>
          </a:xfrm>
        </p:spPr>
        <p:txBody>
          <a:bodyPr>
            <a:noAutofit/>
          </a:bodyPr>
          <a:lstStyle/>
          <a:p>
            <a:r>
              <a:rPr lang="en-US" altLang="tr-TR" sz="3600" dirty="0" smtClean="0"/>
              <a:t>Bubble-Sort </a:t>
            </a:r>
            <a:r>
              <a:rPr lang="tr-TR" altLang="tr-TR" sz="3600" dirty="0" smtClean="0"/>
              <a:t>Algoritmasının  Çalışma Zamanı </a:t>
            </a:r>
            <a:br>
              <a:rPr lang="tr-TR" altLang="tr-TR" sz="3600" dirty="0" smtClean="0"/>
            </a:br>
            <a:r>
              <a:rPr lang="tr-TR" altLang="tr-TR" sz="3600" dirty="0" smtClean="0"/>
              <a:t>(</a:t>
            </a:r>
            <a:r>
              <a:rPr lang="en-US" altLang="tr-TR" sz="3600" dirty="0" smtClean="0"/>
              <a:t>Running Time</a:t>
            </a:r>
            <a:r>
              <a:rPr lang="tr-TR" altLang="tr-TR" sz="3600" dirty="0" smtClean="0"/>
              <a:t>) Analizi</a:t>
            </a:r>
            <a:endParaRPr lang="en-US" altLang="tr-TR" sz="3600" dirty="0" smtClean="0"/>
          </a:p>
        </p:txBody>
      </p:sp>
      <p:sp>
        <p:nvSpPr>
          <p:cNvPr id="56326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481263" y="6084888"/>
            <a:ext cx="2754312" cy="62865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tr-TR" altLang="tr-TR" sz="2400" dirty="0" smtClean="0">
                <a:latin typeface="Comic Sans MS" panose="030F0702030302020204" pitchFamily="66" charset="0"/>
              </a:rPr>
              <a:t>Böylece, </a:t>
            </a:r>
            <a:r>
              <a:rPr lang="en-US" altLang="tr-TR" sz="2400" dirty="0" smtClean="0">
                <a:latin typeface="Comic Sans MS" panose="030F0702030302020204" pitchFamily="66" charset="0"/>
              </a:rPr>
              <a:t>T(n</a:t>
            </a:r>
            <a:r>
              <a:rPr lang="en-US" altLang="tr-TR" sz="2400" dirty="0">
                <a:latin typeface="Comic Sans MS" panose="030F0702030302020204" pitchFamily="66" charset="0"/>
              </a:rPr>
              <a:t>) = 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(n</a:t>
            </a:r>
            <a:r>
              <a:rPr lang="en-US" altLang="tr-TR" sz="2400" baseline="30000" dirty="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r>
              <a:rPr lang="en-US" altLang="tr-TR" sz="2400" dirty="0">
                <a:sym typeface="Symbol" panose="05050102010706020507" pitchFamily="18" charset="2"/>
              </a:rPr>
              <a:t>	</a:t>
            </a:r>
          </a:p>
        </p:txBody>
      </p:sp>
      <p:sp>
        <p:nvSpPr>
          <p:cNvPr id="56328" name="Rectangle 7"/>
          <p:cNvSpPr>
            <a:spLocks noChangeArrowheads="1"/>
          </p:cNvSpPr>
          <p:nvPr/>
        </p:nvSpPr>
        <p:spPr bwMode="auto">
          <a:xfrm>
            <a:off x="2093384" y="1059559"/>
            <a:ext cx="76962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tr-TR" sz="2400" dirty="0">
                <a:solidFill>
                  <a:srgbClr val="DD0111"/>
                </a:solidFill>
                <a:latin typeface="Monotype Corsiva" panose="03010101010201010101" pitchFamily="66" charset="0"/>
              </a:rPr>
              <a:t>Alg.:</a:t>
            </a:r>
            <a:r>
              <a:rPr lang="en-US" altLang="tr-TR" sz="2400" dirty="0">
                <a:solidFill>
                  <a:schemeClr val="tx1"/>
                </a:solidFill>
              </a:rPr>
              <a:t> BUBBLESORT(A)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</a:rPr>
              <a:t>	</a:t>
            </a:r>
            <a:r>
              <a:rPr lang="en-US" altLang="tr-TR" sz="2400" b="1" dirty="0">
                <a:solidFill>
                  <a:schemeClr val="tx1"/>
                </a:solidFill>
              </a:rPr>
              <a:t>for</a:t>
            </a:r>
            <a:r>
              <a:rPr lang="en-US" altLang="tr-TR" sz="2400" dirty="0">
                <a:solidFill>
                  <a:schemeClr val="tx1"/>
                </a:solidFill>
              </a:rPr>
              <a:t> </a:t>
            </a:r>
            <a:r>
              <a:rPr lang="en-US" altLang="tr-TR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 1</a:t>
            </a: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tr-TR" sz="2400" b="1" dirty="0">
                <a:solidFill>
                  <a:schemeClr val="tx1"/>
                </a:solidFill>
                <a:sym typeface="Symbol" panose="05050102010706020507" pitchFamily="18" charset="2"/>
              </a:rPr>
              <a:t>to</a:t>
            </a: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length[A]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		</a:t>
            </a:r>
            <a:r>
              <a:rPr lang="en-US" altLang="tr-TR" sz="2400" b="1" dirty="0">
                <a:solidFill>
                  <a:schemeClr val="tx1"/>
                </a:solidFill>
                <a:sym typeface="Symbol" panose="05050102010706020507" pitchFamily="18" charset="2"/>
              </a:rPr>
              <a:t>do for</a:t>
            </a: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j  length[A]</a:t>
            </a: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tr-TR" sz="2400" b="1" dirty="0" err="1">
                <a:solidFill>
                  <a:schemeClr val="tx1"/>
                </a:solidFill>
                <a:sym typeface="Symbol" panose="05050102010706020507" pitchFamily="18" charset="2"/>
              </a:rPr>
              <a:t>downto</a:t>
            </a: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tr-TR" sz="2400" dirty="0" err="1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+ 1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		          </a:t>
            </a:r>
            <a:r>
              <a:rPr lang="en-US" altLang="tr-TR" sz="2400" b="1" dirty="0">
                <a:solidFill>
                  <a:schemeClr val="tx1"/>
                </a:solidFill>
                <a:sym typeface="Symbol" panose="05050102010706020507" pitchFamily="18" charset="2"/>
              </a:rPr>
              <a:t>do if</a:t>
            </a: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A[j] &lt; A[j -1]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			        </a:t>
            </a:r>
            <a:r>
              <a:rPr lang="en-US" altLang="tr-TR" sz="2400" b="1" dirty="0">
                <a:solidFill>
                  <a:schemeClr val="tx1"/>
                </a:solidFill>
                <a:sym typeface="Symbol" panose="05050102010706020507" pitchFamily="18" charset="2"/>
              </a:rPr>
              <a:t>then</a:t>
            </a: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 exchange 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A[j]  A[j-1]</a:t>
            </a:r>
          </a:p>
        </p:txBody>
      </p:sp>
      <p:sp>
        <p:nvSpPr>
          <p:cNvPr id="56329" name="Rectangle 8"/>
          <p:cNvSpPr>
            <a:spLocks noChangeArrowheads="1"/>
          </p:cNvSpPr>
          <p:nvPr/>
        </p:nvSpPr>
        <p:spPr bwMode="auto">
          <a:xfrm>
            <a:off x="1846264" y="3536951"/>
            <a:ext cx="1265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T(n) = </a:t>
            </a:r>
          </a:p>
        </p:txBody>
      </p:sp>
      <p:sp>
        <p:nvSpPr>
          <p:cNvPr id="56330" name="Rectangle 9"/>
          <p:cNvSpPr>
            <a:spLocks noChangeArrowheads="1"/>
          </p:cNvSpPr>
          <p:nvPr/>
        </p:nvSpPr>
        <p:spPr bwMode="auto">
          <a:xfrm>
            <a:off x="3035300" y="3536951"/>
            <a:ext cx="1530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1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(n+1) +</a:t>
            </a:r>
          </a:p>
        </p:txBody>
      </p:sp>
      <p:graphicFrame>
        <p:nvGraphicFramePr>
          <p:cNvPr id="56331" name="Object 10"/>
          <p:cNvGraphicFramePr>
            <a:graphicFrameLocks noChangeAspect="1"/>
          </p:cNvGraphicFramePr>
          <p:nvPr/>
        </p:nvGraphicFramePr>
        <p:xfrm>
          <a:off x="4987926" y="3330576"/>
          <a:ext cx="192087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4" imgW="888614" imgH="431613" progId="Equation.3">
                  <p:embed/>
                </p:oleObj>
              </mc:Choice>
              <mc:Fallback>
                <p:oleObj name="Equation" r:id="rId4" imgW="888614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926" y="3330576"/>
                        <a:ext cx="1920875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2" name="Rectangle 11"/>
          <p:cNvSpPr>
            <a:spLocks noChangeArrowheads="1"/>
          </p:cNvSpPr>
          <p:nvPr/>
        </p:nvSpPr>
        <p:spPr bwMode="auto">
          <a:xfrm>
            <a:off x="4551363" y="3536951"/>
            <a:ext cx="51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6333" name="Text Box 12"/>
          <p:cNvSpPr txBox="1">
            <a:spLocks noChangeArrowheads="1"/>
          </p:cNvSpPr>
          <p:nvPr/>
        </p:nvSpPr>
        <p:spPr bwMode="auto">
          <a:xfrm>
            <a:off x="6831013" y="3536951"/>
            <a:ext cx="51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3</a:t>
            </a:r>
            <a:endParaRPr lang="en-US" altLang="tr-TR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56334" name="Object 13"/>
          <p:cNvGraphicFramePr>
            <a:graphicFrameLocks noChangeAspect="1"/>
          </p:cNvGraphicFramePr>
          <p:nvPr/>
        </p:nvGraphicFramePr>
        <p:xfrm>
          <a:off x="7267576" y="3335339"/>
          <a:ext cx="14954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6" imgW="698197" imgH="431613" progId="Equation.3">
                  <p:embed/>
                </p:oleObj>
              </mc:Choice>
              <mc:Fallback>
                <p:oleObj name="Equation" r:id="rId6" imgW="69819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7576" y="3335339"/>
                        <a:ext cx="149542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5" name="Text Box 14"/>
          <p:cNvSpPr txBox="1">
            <a:spLocks noChangeArrowheads="1"/>
          </p:cNvSpPr>
          <p:nvPr/>
        </p:nvSpPr>
        <p:spPr bwMode="auto">
          <a:xfrm>
            <a:off x="8685213" y="3536951"/>
            <a:ext cx="51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4</a:t>
            </a:r>
            <a:endParaRPr lang="en-US" altLang="tr-TR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56336" name="Object 15"/>
          <p:cNvGraphicFramePr>
            <a:graphicFrameLocks noChangeAspect="1"/>
          </p:cNvGraphicFramePr>
          <p:nvPr/>
        </p:nvGraphicFramePr>
        <p:xfrm>
          <a:off x="9288463" y="3259139"/>
          <a:ext cx="131921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8" imgW="583947" imgH="431613" progId="Equation.3">
                  <p:embed/>
                </p:oleObj>
              </mc:Choice>
              <mc:Fallback>
                <p:oleObj name="Equation" r:id="rId8" imgW="58394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8463" y="3259139"/>
                        <a:ext cx="1319212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7" name="Rectangle 16"/>
          <p:cNvSpPr>
            <a:spLocks noChangeArrowheads="1"/>
          </p:cNvSpPr>
          <p:nvPr/>
        </p:nvSpPr>
        <p:spPr bwMode="auto">
          <a:xfrm>
            <a:off x="2633663" y="4394201"/>
            <a:ext cx="2544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= (n) +</a:t>
            </a:r>
          </a:p>
        </p:txBody>
      </p:sp>
      <p:sp>
        <p:nvSpPr>
          <p:cNvPr id="56338" name="Rectangle 17"/>
          <p:cNvSpPr>
            <a:spLocks noChangeArrowheads="1"/>
          </p:cNvSpPr>
          <p:nvPr/>
        </p:nvSpPr>
        <p:spPr bwMode="auto">
          <a:xfrm>
            <a:off x="4046538" y="4392613"/>
            <a:ext cx="2284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(c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+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+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4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 </a:t>
            </a:r>
            <a:endParaRPr lang="en-US" altLang="tr-TR" baseline="-25000">
              <a:solidFill>
                <a:schemeClr val="tx1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graphicFrame>
        <p:nvGraphicFramePr>
          <p:cNvPr id="56339" name="Object 18"/>
          <p:cNvGraphicFramePr>
            <a:graphicFrameLocks noChangeAspect="1"/>
          </p:cNvGraphicFramePr>
          <p:nvPr/>
        </p:nvGraphicFramePr>
        <p:xfrm>
          <a:off x="6219825" y="4191001"/>
          <a:ext cx="12509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10" imgW="583947" imgH="431613" progId="Equation.3">
                  <p:embed/>
                </p:oleObj>
              </mc:Choice>
              <mc:Fallback>
                <p:oleObj name="Equation" r:id="rId10" imgW="58394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9825" y="4191001"/>
                        <a:ext cx="125095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95" name="Rectangle 19"/>
          <p:cNvSpPr>
            <a:spLocks noChangeArrowheads="1"/>
          </p:cNvSpPr>
          <p:nvPr/>
        </p:nvSpPr>
        <p:spPr bwMode="auto">
          <a:xfrm>
            <a:off x="1728085" y="2384425"/>
            <a:ext cx="2969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tr-TR" altLang="tr-TR" sz="2000" dirty="0" smtClean="0">
                <a:sym typeface="Symbol" panose="05050102010706020507" pitchFamily="18" charset="2"/>
              </a:rPr>
              <a:t>Karşılaştırmalar</a:t>
            </a:r>
            <a:r>
              <a:rPr lang="en-US" altLang="tr-TR" sz="2000" dirty="0" smtClean="0">
                <a:sym typeface="Symbol" panose="05050102010706020507" pitchFamily="18" charset="2"/>
              </a:rPr>
              <a:t>: </a:t>
            </a:r>
            <a:r>
              <a:rPr lang="en-US" altLang="tr-TR" sz="2000" dirty="0">
                <a:latin typeface="Comic Sans MS" panose="030F0702030302020204" pitchFamily="66" charset="0"/>
                <a:sym typeface="Symbol" panose="05050102010706020507" pitchFamily="18" charset="2"/>
              </a:rPr>
              <a:t> n</a:t>
            </a:r>
            <a:r>
              <a:rPr lang="en-US" altLang="tr-TR" sz="2000" baseline="30000" dirty="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tr-TR" sz="2000" dirty="0">
                <a:latin typeface="Comic Sans MS" panose="030F0702030302020204" pitchFamily="66" charset="0"/>
                <a:sym typeface="Symbol" panose="05050102010706020507" pitchFamily="18" charset="2"/>
              </a:rPr>
              <a:t>/2</a:t>
            </a:r>
          </a:p>
        </p:txBody>
      </p:sp>
      <p:sp>
        <p:nvSpPr>
          <p:cNvPr id="229396" name="Rectangle 20"/>
          <p:cNvSpPr>
            <a:spLocks noChangeArrowheads="1"/>
          </p:cNvSpPr>
          <p:nvPr/>
        </p:nvSpPr>
        <p:spPr bwMode="auto">
          <a:xfrm>
            <a:off x="3205164" y="2944814"/>
            <a:ext cx="23170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tr-TR" altLang="tr-TR" sz="1600" dirty="0" err="1" smtClean="0">
                <a:solidFill>
                  <a:srgbClr val="CC0000"/>
                </a:solidFill>
                <a:sym typeface="Symbol" panose="05050102010706020507" pitchFamily="18" charset="2"/>
              </a:rPr>
              <a:t>Yerdeğiştirme</a:t>
            </a:r>
            <a:r>
              <a:rPr lang="en-US" altLang="tr-TR" sz="2000" dirty="0" smtClean="0">
                <a:solidFill>
                  <a:srgbClr val="CC0000"/>
                </a:solidFill>
                <a:sym typeface="Symbol" panose="05050102010706020507" pitchFamily="18" charset="2"/>
              </a:rPr>
              <a:t>: </a:t>
            </a:r>
            <a:r>
              <a:rPr lang="en-US" altLang="tr-TR" sz="2000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 n</a:t>
            </a:r>
            <a:r>
              <a:rPr lang="en-US" altLang="tr-TR" sz="2000" baseline="30000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tr-TR" sz="2000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/2</a:t>
            </a:r>
          </a:p>
        </p:txBody>
      </p:sp>
      <p:sp>
        <p:nvSpPr>
          <p:cNvPr id="56342" name="Rectangle 24"/>
          <p:cNvSpPr>
            <a:spLocks noChangeArrowheads="1"/>
          </p:cNvSpPr>
          <p:nvPr/>
        </p:nvSpPr>
        <p:spPr bwMode="auto">
          <a:xfrm>
            <a:off x="6550669" y="1350965"/>
            <a:ext cx="531812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tr-TR" sz="24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         	</a:t>
            </a:r>
            <a:r>
              <a:rPr lang="en-US" altLang="tr-TR" sz="2400" dirty="0">
                <a:solidFill>
                  <a:schemeClr val="tx1"/>
                </a:solidFill>
              </a:rPr>
              <a:t>   </a:t>
            </a:r>
            <a:endParaRPr lang="en-US" altLang="tr-TR" sz="2400" baseline="-25000" dirty="0">
              <a:solidFill>
                <a:schemeClr val="tx1"/>
              </a:solidFill>
            </a:endParaRPr>
          </a:p>
        </p:txBody>
      </p:sp>
      <p:sp>
        <p:nvSpPr>
          <p:cNvPr id="56343" name="Rectangle 25"/>
          <p:cNvSpPr>
            <a:spLocks noChangeArrowheads="1"/>
          </p:cNvSpPr>
          <p:nvPr/>
        </p:nvSpPr>
        <p:spPr bwMode="auto">
          <a:xfrm>
            <a:off x="9022556" y="1775996"/>
            <a:ext cx="531813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tr-TR" sz="24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         	</a:t>
            </a:r>
            <a:r>
              <a:rPr lang="en-US" altLang="tr-TR" sz="2400" dirty="0">
                <a:solidFill>
                  <a:schemeClr val="tx1"/>
                </a:solidFill>
              </a:rPr>
              <a:t>   </a:t>
            </a:r>
            <a:endParaRPr lang="en-US" altLang="tr-TR" sz="2400" baseline="-25000" dirty="0">
              <a:solidFill>
                <a:schemeClr val="tx1"/>
              </a:solidFill>
            </a:endParaRPr>
          </a:p>
        </p:txBody>
      </p:sp>
      <p:sp>
        <p:nvSpPr>
          <p:cNvPr id="56344" name="Rectangle 26"/>
          <p:cNvSpPr>
            <a:spLocks noChangeArrowheads="1"/>
          </p:cNvSpPr>
          <p:nvPr/>
        </p:nvSpPr>
        <p:spPr bwMode="auto">
          <a:xfrm>
            <a:off x="7804151" y="2270126"/>
            <a:ext cx="531813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4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tr-TR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3</a:t>
            </a:r>
            <a:r>
              <a:rPr lang="en-US" altLang="tr-TR" sz="2400">
                <a:solidFill>
                  <a:schemeClr val="tx1"/>
                </a:solidFill>
                <a:latin typeface="Comic Sans MS" panose="030F0702030302020204" pitchFamily="66" charset="0"/>
              </a:rPr>
              <a:t>          	</a:t>
            </a:r>
            <a:r>
              <a:rPr lang="en-US" altLang="tr-TR" sz="2400">
                <a:solidFill>
                  <a:schemeClr val="tx1"/>
                </a:solidFill>
              </a:rPr>
              <a:t>   </a:t>
            </a:r>
            <a:endParaRPr lang="en-US" altLang="tr-TR" sz="2400" baseline="-25000">
              <a:solidFill>
                <a:schemeClr val="tx1"/>
              </a:solidFill>
            </a:endParaRPr>
          </a:p>
        </p:txBody>
      </p:sp>
      <p:sp>
        <p:nvSpPr>
          <p:cNvPr id="56345" name="Rectangle 27"/>
          <p:cNvSpPr>
            <a:spLocks noChangeArrowheads="1"/>
          </p:cNvSpPr>
          <p:nvPr/>
        </p:nvSpPr>
        <p:spPr bwMode="auto">
          <a:xfrm>
            <a:off x="9945688" y="2732088"/>
            <a:ext cx="531812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4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tr-TR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4</a:t>
            </a:r>
            <a:r>
              <a:rPr lang="en-US" altLang="tr-TR" sz="2400">
                <a:solidFill>
                  <a:schemeClr val="tx1"/>
                </a:solidFill>
                <a:latin typeface="Comic Sans MS" panose="030F0702030302020204" pitchFamily="66" charset="0"/>
              </a:rPr>
              <a:t>          	</a:t>
            </a:r>
            <a:r>
              <a:rPr lang="en-US" altLang="tr-TR" sz="2400">
                <a:solidFill>
                  <a:schemeClr val="tx1"/>
                </a:solidFill>
              </a:rPr>
              <a:t>   </a:t>
            </a:r>
            <a:endParaRPr lang="en-US" altLang="tr-TR" sz="2400" baseline="-25000">
              <a:solidFill>
                <a:schemeClr val="tx1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30413" y="4851537"/>
            <a:ext cx="59150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8" grpId="0" animBg="1"/>
      <p:bldP spid="229379" grpId="0" animBg="1"/>
      <p:bldP spid="229395" grpId="0"/>
      <p:bldP spid="2293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615CD4-070C-4F3C-89AA-9C1FCC0402CF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92163"/>
          </a:xfrm>
        </p:spPr>
        <p:txBody>
          <a:bodyPr/>
          <a:lstStyle/>
          <a:p>
            <a:pPr algn="l" eaLnBrk="1" hangingPunct="1"/>
            <a:r>
              <a:rPr lang="en-US" altLang="tr-TR" dirty="0" smtClean="0"/>
              <a:t>Selection Sort 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2776" y="1157288"/>
            <a:ext cx="8340725" cy="5465762"/>
          </a:xfrm>
        </p:spPr>
        <p:txBody>
          <a:bodyPr/>
          <a:lstStyle/>
          <a:p>
            <a:pPr eaLnBrk="1" hangingPunct="1"/>
            <a:r>
              <a:rPr lang="tr-TR" altLang="tr-TR" dirty="0" smtClean="0"/>
              <a:t>İşletim</a:t>
            </a:r>
            <a:r>
              <a:rPr lang="en-US" altLang="tr-TR" dirty="0" smtClean="0"/>
              <a:t>:</a:t>
            </a:r>
          </a:p>
          <a:p>
            <a:pPr lvl="1" eaLnBrk="1" hangingPunct="1"/>
            <a:r>
              <a:rPr lang="tr-TR" altLang="tr-TR" dirty="0" smtClean="0"/>
              <a:t>Dizideki en küçük elemanı bul</a:t>
            </a:r>
            <a:endParaRPr lang="en-US" altLang="tr-TR" dirty="0" smtClean="0"/>
          </a:p>
          <a:p>
            <a:pPr lvl="1" eaLnBrk="1" hangingPunct="1"/>
            <a:r>
              <a:rPr lang="tr-TR" altLang="tr-TR" dirty="0" smtClean="0"/>
              <a:t>En küçük elemanı dizinin ilk elemanı ile yer değiştir.</a:t>
            </a:r>
            <a:endParaRPr lang="en-US" altLang="tr-TR" dirty="0" smtClean="0"/>
          </a:p>
          <a:p>
            <a:pPr lvl="1" eaLnBrk="1" hangingPunct="1"/>
            <a:r>
              <a:rPr lang="tr-TR" altLang="tr-TR" dirty="0" smtClean="0"/>
              <a:t>Dizinin ikinci en küçük elemanını bul ve bunu dizinin ikinci indisindeki elemanla yer değiştir.</a:t>
            </a:r>
            <a:endParaRPr lang="en-US" altLang="tr-TR" dirty="0" smtClean="0"/>
          </a:p>
          <a:p>
            <a:pPr lvl="1" eaLnBrk="1" hangingPunct="1"/>
            <a:r>
              <a:rPr lang="tr-TR" altLang="tr-TR" dirty="0" smtClean="0"/>
              <a:t>Dizi sıralanıncaya kadar bu işlemlere devam et.</a:t>
            </a:r>
            <a:endParaRPr lang="en-US" altLang="tr-TR" dirty="0" smtClean="0"/>
          </a:p>
          <a:p>
            <a:pPr eaLnBrk="1" hangingPunct="1"/>
            <a:r>
              <a:rPr lang="tr-TR" altLang="tr-TR" dirty="0" smtClean="0"/>
              <a:t>Dezavantaj</a:t>
            </a:r>
            <a:r>
              <a:rPr lang="en-US" altLang="tr-TR" dirty="0" smtClean="0"/>
              <a:t>:</a:t>
            </a:r>
          </a:p>
          <a:p>
            <a:pPr lvl="1" eaLnBrk="1" hangingPunct="1"/>
            <a:r>
              <a:rPr lang="tr-TR" altLang="tr-TR" dirty="0" smtClean="0"/>
              <a:t>Çalışma zamanı, dizideki elemanların düzenine çok az bağlı, eleman sayısını artması durumunda çok maliyetli.</a:t>
            </a:r>
            <a:endParaRPr lang="en-US" altLang="tr-TR" dirty="0" smtClean="0"/>
          </a:p>
        </p:txBody>
      </p:sp>
    </p:spTree>
    <p:extLst>
      <p:ext uri="{BB962C8B-B14F-4D97-AF65-F5344CB8AC3E}">
        <p14:creationId xmlns:p14="http://schemas.microsoft.com/office/powerpoint/2010/main" val="108658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62AA32-6574-4C25-A2BE-49E69141FAA7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5984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tr-TR" altLang="tr-TR" dirty="0" smtClean="0"/>
              <a:t>Örnek:</a:t>
            </a:r>
            <a:endParaRPr lang="en-US" altLang="tr-TR" dirty="0" smtClean="0"/>
          </a:p>
        </p:txBody>
      </p:sp>
      <p:grpSp>
        <p:nvGrpSpPr>
          <p:cNvPr id="60420" name="Group 3"/>
          <p:cNvGrpSpPr>
            <a:grpSpLocks/>
          </p:cNvGrpSpPr>
          <p:nvPr/>
        </p:nvGrpSpPr>
        <p:grpSpPr bwMode="auto">
          <a:xfrm>
            <a:off x="2028826" y="1379538"/>
            <a:ext cx="3154363" cy="423862"/>
            <a:chOff x="221" y="912"/>
            <a:chExt cx="1987" cy="267"/>
          </a:xfrm>
        </p:grpSpPr>
        <p:sp>
          <p:nvSpPr>
            <p:cNvPr id="60554" name="Rectangle 4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555" name="Rectangle 5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556" name="Rectangle 6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557" name="Rectangle 7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558" name="Rectangle 8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559" name="Rectangle 9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560" name="Rectangle 10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561" name="Line 11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2" name="Line 12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3" name="Line 13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4" name="Line 14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5" name="Line 15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6" name="Line 16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7" name="Line 17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8" name="Line 18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9" name="Line 19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70" name="Line 20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232469" name="Oval 21"/>
          <p:cNvSpPr>
            <a:spLocks noChangeArrowheads="1"/>
          </p:cNvSpPr>
          <p:nvPr/>
        </p:nvSpPr>
        <p:spPr bwMode="auto">
          <a:xfrm>
            <a:off x="4745038" y="1382713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grpSp>
        <p:nvGrpSpPr>
          <p:cNvPr id="232470" name="Group 22"/>
          <p:cNvGrpSpPr>
            <a:grpSpLocks/>
          </p:cNvGrpSpPr>
          <p:nvPr/>
        </p:nvGrpSpPr>
        <p:grpSpPr bwMode="auto">
          <a:xfrm>
            <a:off x="2028826" y="2032001"/>
            <a:ext cx="3154363" cy="423863"/>
            <a:chOff x="221" y="912"/>
            <a:chExt cx="1987" cy="267"/>
          </a:xfrm>
        </p:grpSpPr>
        <p:sp>
          <p:nvSpPr>
            <p:cNvPr id="60537" name="Rectangle 23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538" name="Rectangle 24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539" name="Rectangle 25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540" name="Rectangle 26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541" name="Rectangle 27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542" name="Rectangle 28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543" name="Rectangle 29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544" name="Line 30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45" name="Line 31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46" name="Line 32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47" name="Line 33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48" name="Line 34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49" name="Line 35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50" name="Line 36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51" name="Line 37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52" name="Line 38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53" name="Line 39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232488" name="Oval 40"/>
          <p:cNvSpPr>
            <a:spLocks noChangeArrowheads="1"/>
          </p:cNvSpPr>
          <p:nvPr/>
        </p:nvSpPr>
        <p:spPr bwMode="auto">
          <a:xfrm>
            <a:off x="3833813" y="2044700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grpSp>
        <p:nvGrpSpPr>
          <p:cNvPr id="232489" name="Group 41"/>
          <p:cNvGrpSpPr>
            <a:grpSpLocks/>
          </p:cNvGrpSpPr>
          <p:nvPr/>
        </p:nvGrpSpPr>
        <p:grpSpPr bwMode="auto">
          <a:xfrm>
            <a:off x="2028826" y="2693988"/>
            <a:ext cx="3154363" cy="423862"/>
            <a:chOff x="221" y="912"/>
            <a:chExt cx="1987" cy="267"/>
          </a:xfrm>
        </p:grpSpPr>
        <p:sp>
          <p:nvSpPr>
            <p:cNvPr id="60520" name="Rectangle 42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521" name="Rectangle 43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522" name="Rectangle 44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523" name="Rectangle 45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524" name="Rectangle 46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525" name="Rectangle 47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526" name="Rectangle 48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527" name="Line 49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28" name="Line 50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29" name="Line 51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30" name="Line 52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31" name="Line 53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32" name="Line 54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33" name="Line 55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34" name="Line 56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35" name="Line 57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36" name="Line 58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232507" name="Oval 59"/>
          <p:cNvSpPr>
            <a:spLocks noChangeArrowheads="1"/>
          </p:cNvSpPr>
          <p:nvPr/>
        </p:nvSpPr>
        <p:spPr bwMode="auto">
          <a:xfrm>
            <a:off x="4289425" y="2700338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grpSp>
        <p:nvGrpSpPr>
          <p:cNvPr id="232508" name="Group 60"/>
          <p:cNvGrpSpPr>
            <a:grpSpLocks/>
          </p:cNvGrpSpPr>
          <p:nvPr/>
        </p:nvGrpSpPr>
        <p:grpSpPr bwMode="auto">
          <a:xfrm>
            <a:off x="2028826" y="3367088"/>
            <a:ext cx="3154363" cy="423862"/>
            <a:chOff x="221" y="912"/>
            <a:chExt cx="1987" cy="267"/>
          </a:xfrm>
        </p:grpSpPr>
        <p:sp>
          <p:nvSpPr>
            <p:cNvPr id="60503" name="Rectangle 61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504" name="Rectangle 62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505" name="Rectangle 63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506" name="Rectangle 64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507" name="Rectangle 65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508" name="Rectangle 66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509" name="Rectangle 67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510" name="Line 68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1" name="Line 69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2" name="Line 70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3" name="Line 71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4" name="Line 72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5" name="Line 73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6" name="Line 74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7" name="Line 75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8" name="Line 76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9" name="Line 77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232526" name="Oval 78"/>
          <p:cNvSpPr>
            <a:spLocks noChangeArrowheads="1"/>
          </p:cNvSpPr>
          <p:nvPr/>
        </p:nvSpPr>
        <p:spPr bwMode="auto">
          <a:xfrm>
            <a:off x="3836988" y="3371850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grpSp>
        <p:nvGrpSpPr>
          <p:cNvPr id="232527" name="Group 79"/>
          <p:cNvGrpSpPr>
            <a:grpSpLocks/>
          </p:cNvGrpSpPr>
          <p:nvPr/>
        </p:nvGrpSpPr>
        <p:grpSpPr bwMode="auto">
          <a:xfrm>
            <a:off x="6380163" y="2032001"/>
            <a:ext cx="3154362" cy="423863"/>
            <a:chOff x="221" y="912"/>
            <a:chExt cx="1987" cy="267"/>
          </a:xfrm>
        </p:grpSpPr>
        <p:sp>
          <p:nvSpPr>
            <p:cNvPr id="60486" name="Rectangle 80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487" name="Rectangle 81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488" name="Rectangle 82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489" name="Rectangle 83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490" name="Rectangle 84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491" name="Rectangle 85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492" name="Rectangle 86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493" name="Line 87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94" name="Line 88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95" name="Line 89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96" name="Line 90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97" name="Line 91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98" name="Line 92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99" name="Line 93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00" name="Line 94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01" name="Line 95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02" name="Line 96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232545" name="Oval 97"/>
          <p:cNvSpPr>
            <a:spLocks noChangeArrowheads="1"/>
          </p:cNvSpPr>
          <p:nvPr/>
        </p:nvSpPr>
        <p:spPr bwMode="auto">
          <a:xfrm>
            <a:off x="8639175" y="1387475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sp>
        <p:nvSpPr>
          <p:cNvPr id="232546" name="Oval 98"/>
          <p:cNvSpPr>
            <a:spLocks noChangeArrowheads="1"/>
          </p:cNvSpPr>
          <p:nvPr/>
        </p:nvSpPr>
        <p:spPr bwMode="auto">
          <a:xfrm>
            <a:off x="9107488" y="2055813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grpSp>
        <p:nvGrpSpPr>
          <p:cNvPr id="232547" name="Group 99"/>
          <p:cNvGrpSpPr>
            <a:grpSpLocks/>
          </p:cNvGrpSpPr>
          <p:nvPr/>
        </p:nvGrpSpPr>
        <p:grpSpPr bwMode="auto">
          <a:xfrm>
            <a:off x="6380163" y="1379538"/>
            <a:ext cx="3154362" cy="423862"/>
            <a:chOff x="221" y="912"/>
            <a:chExt cx="1987" cy="267"/>
          </a:xfrm>
        </p:grpSpPr>
        <p:sp>
          <p:nvSpPr>
            <p:cNvPr id="60469" name="Rectangle 100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470" name="Rectangle 101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471" name="Rectangle 102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472" name="Rectangle 103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473" name="Rectangle 104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474" name="Rectangle 105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475" name="Rectangle 106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476" name="Line 107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77" name="Line 108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78" name="Line 109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79" name="Line 110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80" name="Line 111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81" name="Line 112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82" name="Line 113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83" name="Line 114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84" name="Line 115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85" name="Line 116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grpSp>
        <p:nvGrpSpPr>
          <p:cNvPr id="232565" name="Group 117"/>
          <p:cNvGrpSpPr>
            <a:grpSpLocks/>
          </p:cNvGrpSpPr>
          <p:nvPr/>
        </p:nvGrpSpPr>
        <p:grpSpPr bwMode="auto">
          <a:xfrm>
            <a:off x="6380163" y="2693988"/>
            <a:ext cx="3154362" cy="423862"/>
            <a:chOff x="221" y="912"/>
            <a:chExt cx="1987" cy="267"/>
          </a:xfrm>
        </p:grpSpPr>
        <p:sp>
          <p:nvSpPr>
            <p:cNvPr id="60452" name="Rectangle 118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453" name="Rectangle 119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454" name="Rectangle 120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455" name="Rectangle 121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456" name="Rectangle 122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457" name="Rectangle 123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458" name="Rectangle 124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459" name="Line 125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0" name="Line 126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1" name="Line 127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2" name="Line 128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3" name="Line 129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4" name="Line 130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5" name="Line 131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6" name="Line 132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7" name="Line 133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8" name="Line 134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232583" name="Oval 135"/>
          <p:cNvSpPr>
            <a:spLocks noChangeArrowheads="1"/>
          </p:cNvSpPr>
          <p:nvPr/>
        </p:nvSpPr>
        <p:spPr bwMode="auto">
          <a:xfrm>
            <a:off x="9093200" y="2706688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grpSp>
        <p:nvGrpSpPr>
          <p:cNvPr id="232584" name="Group 136"/>
          <p:cNvGrpSpPr>
            <a:grpSpLocks/>
          </p:cNvGrpSpPr>
          <p:nvPr/>
        </p:nvGrpSpPr>
        <p:grpSpPr bwMode="auto">
          <a:xfrm>
            <a:off x="6380163" y="3367088"/>
            <a:ext cx="3154362" cy="423862"/>
            <a:chOff x="221" y="912"/>
            <a:chExt cx="1987" cy="267"/>
          </a:xfrm>
        </p:grpSpPr>
        <p:sp>
          <p:nvSpPr>
            <p:cNvPr id="60435" name="Rectangle 137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436" name="Rectangle 138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437" name="Rectangle 139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438" name="Rectangle 140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439" name="Rectangle 141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440" name="Rectangle 142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441" name="Rectangle 143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442" name="Line 144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43" name="Line 145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44" name="Line 146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45" name="Line 147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46" name="Line 148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47" name="Line 149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48" name="Line 150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49" name="Line 151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50" name="Line 152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51" name="Line 153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55789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9" grpId="0" animBg="1"/>
      <p:bldP spid="232488" grpId="0" animBg="1"/>
      <p:bldP spid="232507" grpId="0" animBg="1"/>
      <p:bldP spid="232526" grpId="0" animBg="1"/>
      <p:bldP spid="232545" grpId="0" animBg="1"/>
      <p:bldP spid="232546" grpId="0" animBg="1"/>
      <p:bldP spid="23258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7DB372-7596-4089-BAA7-3B0C84774409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Selection Sort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tr-TR" dirty="0" smtClean="0">
                <a:solidFill>
                  <a:srgbClr val="DD0111"/>
                </a:solidFill>
                <a:latin typeface="Monotype Corsiva" panose="03010101010201010101" pitchFamily="66" charset="0"/>
              </a:rPr>
              <a:t>Alg.:</a:t>
            </a:r>
            <a:r>
              <a:rPr lang="en-US" altLang="tr-TR" dirty="0" smtClean="0"/>
              <a:t> </a:t>
            </a:r>
            <a:r>
              <a:rPr lang="en-US" altLang="tr-TR" dirty="0" smtClean="0">
                <a:solidFill>
                  <a:schemeClr val="tx1"/>
                </a:solidFill>
              </a:rPr>
              <a:t>SELECTION-SORT</a:t>
            </a:r>
            <a:r>
              <a:rPr lang="en-US" altLang="tr-TR" i="1" dirty="0" smtClean="0">
                <a:solidFill>
                  <a:schemeClr val="tx1"/>
                </a:solidFill>
              </a:rPr>
              <a:t>(A)</a:t>
            </a:r>
          </a:p>
          <a:p>
            <a:pPr eaLnBrk="1" hangingPunct="1">
              <a:buFontTx/>
              <a:buNone/>
            </a:pPr>
            <a:r>
              <a:rPr lang="en-US" altLang="tr-TR" i="1" dirty="0" smtClean="0">
                <a:solidFill>
                  <a:schemeClr val="tx1"/>
                </a:solidFill>
              </a:rPr>
              <a:t>	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 ← length[A]</a:t>
            </a:r>
          </a:p>
          <a:p>
            <a:pPr eaLnBrk="1" hangingPunct="1">
              <a:buFontTx/>
              <a:buNone/>
            </a:pPr>
            <a:r>
              <a:rPr lang="en-US" altLang="tr-TR" b="1" dirty="0" smtClean="0">
                <a:solidFill>
                  <a:schemeClr val="tx1"/>
                </a:solidFill>
              </a:rPr>
              <a:t>	for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j ← 1</a:t>
            </a:r>
            <a:r>
              <a:rPr lang="en-US" altLang="tr-TR" dirty="0" smtClean="0">
                <a:solidFill>
                  <a:schemeClr val="tx1"/>
                </a:solidFill>
              </a:rPr>
              <a:t> </a:t>
            </a:r>
            <a:r>
              <a:rPr lang="en-US" altLang="tr-TR" b="1" dirty="0" smtClean="0">
                <a:solidFill>
                  <a:schemeClr val="tx1"/>
                </a:solidFill>
              </a:rPr>
              <a:t>to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 - 1</a:t>
            </a:r>
          </a:p>
          <a:p>
            <a:pPr eaLnBrk="1" hangingPunct="1">
              <a:buFontTx/>
              <a:buNone/>
            </a:pPr>
            <a:r>
              <a:rPr lang="en-US" altLang="tr-TR" b="1" dirty="0" smtClean="0">
                <a:solidFill>
                  <a:schemeClr val="tx1"/>
                </a:solidFill>
              </a:rPr>
              <a:t>		do 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 smtClean="0">
                <a:solidFill>
                  <a:schemeClr val="tx1"/>
                </a:solidFill>
              </a:rPr>
              <a:t> ←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j</a:t>
            </a:r>
          </a:p>
          <a:p>
            <a:pPr eaLnBrk="1" hangingPunct="1">
              <a:buFontTx/>
              <a:buNone/>
            </a:pPr>
            <a:r>
              <a:rPr lang="en-US" altLang="tr-TR" b="1" dirty="0" smtClean="0">
                <a:solidFill>
                  <a:schemeClr val="tx1"/>
                </a:solidFill>
              </a:rPr>
              <a:t>		      for 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← j + 1</a:t>
            </a:r>
            <a:r>
              <a:rPr lang="en-US" altLang="tr-TR" dirty="0" smtClean="0">
                <a:solidFill>
                  <a:schemeClr val="tx1"/>
                </a:solidFill>
              </a:rPr>
              <a:t> </a:t>
            </a:r>
            <a:r>
              <a:rPr lang="en-US" altLang="tr-TR" b="1" dirty="0" smtClean="0">
                <a:solidFill>
                  <a:schemeClr val="tx1"/>
                </a:solidFill>
              </a:rPr>
              <a:t>to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</a:t>
            </a:r>
          </a:p>
          <a:p>
            <a:pPr eaLnBrk="1" hangingPunct="1">
              <a:buFontTx/>
              <a:buNone/>
            </a:pPr>
            <a:r>
              <a:rPr lang="en-US" altLang="tr-TR" b="1" dirty="0" smtClean="0">
                <a:solidFill>
                  <a:schemeClr val="tx1"/>
                </a:solidFill>
              </a:rPr>
              <a:t>			   do if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A[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] &lt; A[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altLang="tr-TR" b="1" dirty="0" smtClean="0">
                <a:solidFill>
                  <a:schemeClr val="tx1"/>
                </a:solidFill>
              </a:rPr>
              <a:t>				   then 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← 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endParaRPr lang="en-US" altLang="tr-TR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tr-TR" dirty="0" smtClean="0">
                <a:solidFill>
                  <a:schemeClr val="tx1"/>
                </a:solidFill>
              </a:rPr>
              <a:t>		      exchange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A[j] ↔ A[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]</a:t>
            </a:r>
          </a:p>
          <a:p>
            <a:pPr eaLnBrk="1" hangingPunct="1">
              <a:buFontTx/>
              <a:buNone/>
            </a:pPr>
            <a:endParaRPr lang="en-US" altLang="tr-TR" dirty="0" smtClean="0">
              <a:solidFill>
                <a:schemeClr val="tx1"/>
              </a:solidFill>
            </a:endParaRPr>
          </a:p>
        </p:txBody>
      </p:sp>
      <p:grpSp>
        <p:nvGrpSpPr>
          <p:cNvPr id="62469" name="Group 4"/>
          <p:cNvGrpSpPr>
            <a:grpSpLocks/>
          </p:cNvGrpSpPr>
          <p:nvPr/>
        </p:nvGrpSpPr>
        <p:grpSpPr bwMode="auto">
          <a:xfrm>
            <a:off x="6937376" y="1808163"/>
            <a:ext cx="3154363" cy="423862"/>
            <a:chOff x="221" y="912"/>
            <a:chExt cx="1987" cy="267"/>
          </a:xfrm>
        </p:grpSpPr>
        <p:sp>
          <p:nvSpPr>
            <p:cNvPr id="62471" name="Rectangle 5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2472" name="Rectangle 6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2473" name="Rectangle 7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2474" name="Rectangle 8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2475" name="Rectangle 9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2476" name="Rectangle 10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2477" name="Rectangle 11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2478" name="Line 12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79" name="Line 13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0" name="Line 14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1" name="Line 15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2" name="Line 16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3" name="Line 17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4" name="Line 18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5" name="Line 19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6" name="Line 20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7" name="Line 21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62470" name="Oval 22"/>
          <p:cNvSpPr>
            <a:spLocks noChangeArrowheads="1"/>
          </p:cNvSpPr>
          <p:nvPr/>
        </p:nvSpPr>
        <p:spPr bwMode="auto">
          <a:xfrm>
            <a:off x="9653588" y="1811338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87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77FAD8-9FFC-4BB4-AA26-CAF95F73C35F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233474" name="AutoShape 2"/>
          <p:cNvSpPr>
            <a:spLocks noChangeArrowheads="1"/>
          </p:cNvSpPr>
          <p:nvPr/>
        </p:nvSpPr>
        <p:spPr bwMode="auto">
          <a:xfrm>
            <a:off x="2930526" y="5791200"/>
            <a:ext cx="7597775" cy="488950"/>
          </a:xfrm>
          <a:prstGeom prst="roundRect">
            <a:avLst>
              <a:gd name="adj" fmla="val 16667"/>
            </a:avLst>
          </a:prstGeom>
          <a:solidFill>
            <a:srgbClr val="CC0000">
              <a:alpha val="3098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sp>
        <p:nvSpPr>
          <p:cNvPr id="233475" name="AutoShape 3"/>
          <p:cNvSpPr>
            <a:spLocks noChangeArrowheads="1"/>
          </p:cNvSpPr>
          <p:nvPr/>
        </p:nvSpPr>
        <p:spPr bwMode="auto">
          <a:xfrm>
            <a:off x="3025776" y="4502151"/>
            <a:ext cx="7597775" cy="504825"/>
          </a:xfrm>
          <a:prstGeom prst="roundRect">
            <a:avLst>
              <a:gd name="adj" fmla="val 16667"/>
            </a:avLst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grpSp>
        <p:nvGrpSpPr>
          <p:cNvPr id="233476" name="Group 4"/>
          <p:cNvGrpSpPr>
            <a:grpSpLocks/>
          </p:cNvGrpSpPr>
          <p:nvPr/>
        </p:nvGrpSpPr>
        <p:grpSpPr bwMode="auto">
          <a:xfrm>
            <a:off x="1681163" y="3629025"/>
            <a:ext cx="1905000" cy="1214438"/>
            <a:chOff x="99" y="2286"/>
            <a:chExt cx="1200" cy="765"/>
          </a:xfrm>
        </p:grpSpPr>
        <p:sp>
          <p:nvSpPr>
            <p:cNvPr id="64528" name="Text Box 5"/>
            <p:cNvSpPr txBox="1">
              <a:spLocks noChangeArrowheads="1"/>
            </p:cNvSpPr>
            <p:nvPr/>
          </p:nvSpPr>
          <p:spPr bwMode="auto">
            <a:xfrm>
              <a:off x="99" y="2286"/>
              <a:ext cx="1200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Symbol" panose="05050102010706020507" pitchFamily="18" charset="2"/>
                <a:buChar char="»"/>
              </a:pPr>
              <a:r>
                <a:rPr lang="en-US" altLang="tr-TR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n</a:t>
              </a:r>
              <a:r>
                <a:rPr lang="en-US" altLang="tr-TR" baseline="30000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2</a:t>
              </a:r>
              <a:r>
                <a:rPr lang="en-US" altLang="tr-TR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/2 </a:t>
              </a:r>
            </a:p>
            <a:p>
              <a:pPr eaLnBrk="1" hangingPunct="1">
                <a:spcBef>
                  <a:spcPct val="0"/>
                </a:spcBef>
                <a:buFont typeface="Symbol" panose="05050102010706020507" pitchFamily="18" charset="2"/>
                <a:buNone/>
              </a:pPr>
              <a:r>
                <a:rPr lang="en-US" altLang="tr-TR" sz="2400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comparisons</a:t>
              </a:r>
            </a:p>
          </p:txBody>
        </p:sp>
        <p:sp>
          <p:nvSpPr>
            <p:cNvPr id="64529" name="Freeform 6"/>
            <p:cNvSpPr>
              <a:spLocks/>
            </p:cNvSpPr>
            <p:nvPr/>
          </p:nvSpPr>
          <p:spPr bwMode="auto">
            <a:xfrm rot="5400000" flipV="1">
              <a:off x="698" y="2813"/>
              <a:ext cx="208" cy="267"/>
            </a:xfrm>
            <a:custGeom>
              <a:avLst/>
              <a:gdLst>
                <a:gd name="T0" fmla="*/ 0 w 208"/>
                <a:gd name="T1" fmla="*/ 0 h 270"/>
                <a:gd name="T2" fmla="*/ 171 w 208"/>
                <a:gd name="T3" fmla="*/ 108 h 270"/>
                <a:gd name="T4" fmla="*/ 208 w 208"/>
                <a:gd name="T5" fmla="*/ 264 h 2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64518" name="Rectangle 7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5720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dirty="0" smtClean="0"/>
              <a:t>Selection Sort</a:t>
            </a:r>
            <a:r>
              <a:rPr lang="tr-TR" altLang="tr-TR" dirty="0" smtClean="0"/>
              <a:t> Algoritmasının Analizi</a:t>
            </a:r>
            <a:endParaRPr lang="en-US" altLang="tr-TR" dirty="0" smtClean="0"/>
          </a:p>
        </p:txBody>
      </p:sp>
      <p:sp>
        <p:nvSpPr>
          <p:cNvPr id="6451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828800" y="1166813"/>
            <a:ext cx="8229600" cy="536416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dirty="0" smtClean="0">
                <a:solidFill>
                  <a:srgbClr val="DD0111"/>
                </a:solidFill>
                <a:latin typeface="Monotype Corsiva" panose="03010101010201010101" pitchFamily="66" charset="0"/>
              </a:rPr>
              <a:t>Alg.:</a:t>
            </a:r>
            <a:r>
              <a:rPr lang="en-US" altLang="tr-TR" dirty="0" smtClean="0"/>
              <a:t> </a:t>
            </a:r>
            <a:r>
              <a:rPr lang="en-US" altLang="tr-TR" dirty="0" smtClean="0">
                <a:solidFill>
                  <a:schemeClr val="tx1"/>
                </a:solidFill>
              </a:rPr>
              <a:t>SELECTION-SORT</a:t>
            </a:r>
            <a:r>
              <a:rPr lang="en-US" altLang="tr-TR" i="1" dirty="0" smtClean="0">
                <a:solidFill>
                  <a:schemeClr val="tx1"/>
                </a:solidFill>
              </a:rPr>
              <a:t>(A)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i="1" dirty="0" smtClean="0">
                <a:solidFill>
                  <a:schemeClr val="tx1"/>
                </a:solidFill>
              </a:rPr>
              <a:t>	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 ← length[A]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 </a:t>
            </a:r>
            <a:r>
              <a:rPr lang="en-US" altLang="tr-TR" b="1" dirty="0" smtClean="0">
                <a:solidFill>
                  <a:schemeClr val="tx1"/>
                </a:solidFill>
              </a:rPr>
              <a:t>for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j ← 1</a:t>
            </a:r>
            <a:r>
              <a:rPr lang="en-US" altLang="tr-TR" dirty="0" smtClean="0">
                <a:solidFill>
                  <a:schemeClr val="tx1"/>
                </a:solidFill>
              </a:rPr>
              <a:t> </a:t>
            </a:r>
            <a:r>
              <a:rPr lang="en-US" altLang="tr-TR" b="1" dirty="0" smtClean="0">
                <a:solidFill>
                  <a:schemeClr val="tx1"/>
                </a:solidFill>
              </a:rPr>
              <a:t>to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 - 1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b="1" dirty="0" smtClean="0">
                <a:solidFill>
                  <a:schemeClr val="tx1"/>
                </a:solidFill>
              </a:rPr>
              <a:t>		do 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 smtClean="0">
                <a:solidFill>
                  <a:schemeClr val="tx1"/>
                </a:solidFill>
              </a:rPr>
              <a:t> ←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j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b="1" dirty="0" smtClean="0">
                <a:solidFill>
                  <a:schemeClr val="tx1"/>
                </a:solidFill>
              </a:rPr>
              <a:t>		      for 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← j + 1</a:t>
            </a:r>
            <a:r>
              <a:rPr lang="en-US" altLang="tr-TR" dirty="0" smtClean="0">
                <a:solidFill>
                  <a:schemeClr val="tx1"/>
                </a:solidFill>
              </a:rPr>
              <a:t> </a:t>
            </a:r>
            <a:r>
              <a:rPr lang="en-US" altLang="tr-TR" b="1" dirty="0" smtClean="0">
                <a:solidFill>
                  <a:schemeClr val="tx1"/>
                </a:solidFill>
              </a:rPr>
              <a:t>to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b="1" dirty="0" smtClean="0">
                <a:solidFill>
                  <a:schemeClr val="tx1"/>
                </a:solidFill>
              </a:rPr>
              <a:t>			   do if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A[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] &lt; A[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]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b="1" dirty="0" smtClean="0">
                <a:solidFill>
                  <a:schemeClr val="tx1"/>
                </a:solidFill>
              </a:rPr>
              <a:t>				   then 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← 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endParaRPr lang="en-US" altLang="tr-TR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dirty="0" smtClean="0">
                <a:solidFill>
                  <a:schemeClr val="tx1"/>
                </a:solidFill>
              </a:rPr>
              <a:t>		      exchange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A[j] ↔ A[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]</a:t>
            </a:r>
            <a:endParaRPr lang="en-US" altLang="tr-TR" dirty="0" smtClean="0"/>
          </a:p>
        </p:txBody>
      </p:sp>
      <p:sp>
        <p:nvSpPr>
          <p:cNvPr id="233481" name="Rectangle 9"/>
          <p:cNvSpPr>
            <a:spLocks noChangeArrowheads="1"/>
          </p:cNvSpPr>
          <p:nvPr/>
        </p:nvSpPr>
        <p:spPr bwMode="auto">
          <a:xfrm>
            <a:off x="7986713" y="1176338"/>
            <a:ext cx="2133600" cy="528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>
                <a:solidFill>
                  <a:schemeClr val="tx1"/>
                </a:solidFill>
              </a:rPr>
              <a:t>cost	 times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400">
                <a:solidFill>
                  <a:schemeClr val="tx1"/>
                </a:solidFill>
              </a:rPr>
              <a:t> </a:t>
            </a:r>
            <a:r>
              <a:rPr lang="en-US" altLang="tr-TR" sz="240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      1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	   n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3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	   n-1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4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5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6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7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	   n-1</a:t>
            </a:r>
            <a:endParaRPr lang="en-US" altLang="tr-TR">
              <a:solidFill>
                <a:schemeClr val="tx1"/>
              </a:solidFill>
            </a:endParaRPr>
          </a:p>
        </p:txBody>
      </p:sp>
      <p:graphicFrame>
        <p:nvGraphicFramePr>
          <p:cNvPr id="233482" name="Object 10"/>
          <p:cNvGraphicFramePr>
            <a:graphicFrameLocks noChangeAspect="1"/>
          </p:cNvGraphicFramePr>
          <p:nvPr/>
        </p:nvGraphicFramePr>
        <p:xfrm>
          <a:off x="8904289" y="3881438"/>
          <a:ext cx="16652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4" imgW="939392" imgH="304668" progId="Equation.3">
                  <p:embed/>
                </p:oleObj>
              </mc:Choice>
              <mc:Fallback>
                <p:oleObj name="Equation" r:id="rId4" imgW="939392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4289" y="3881438"/>
                        <a:ext cx="166528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3" name="Object 11"/>
          <p:cNvGraphicFramePr>
            <a:graphicFrameLocks noChangeAspect="1"/>
          </p:cNvGraphicFramePr>
          <p:nvPr/>
        </p:nvGraphicFramePr>
        <p:xfrm>
          <a:off x="9007476" y="4510088"/>
          <a:ext cx="1331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6" imgW="761669" imgH="304668" progId="Equation.3">
                  <p:embed/>
                </p:oleObj>
              </mc:Choice>
              <mc:Fallback>
                <p:oleObj name="Equation" r:id="rId6" imgW="761669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7476" y="4510088"/>
                        <a:ext cx="1331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4" name="Object 12"/>
          <p:cNvGraphicFramePr>
            <a:graphicFrameLocks noChangeAspect="1"/>
          </p:cNvGraphicFramePr>
          <p:nvPr/>
        </p:nvGraphicFramePr>
        <p:xfrm>
          <a:off x="9015413" y="5187951"/>
          <a:ext cx="13335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8" imgW="761669" imgH="304668" progId="Equation.3">
                  <p:embed/>
                </p:oleObj>
              </mc:Choice>
              <mc:Fallback>
                <p:oleObj name="Equation" r:id="rId8" imgW="761669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5413" y="5187951"/>
                        <a:ext cx="13335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1595438" y="4857750"/>
            <a:ext cx="1655762" cy="1214438"/>
            <a:chOff x="99" y="2286"/>
            <a:chExt cx="1043" cy="765"/>
          </a:xfrm>
        </p:grpSpPr>
        <p:sp>
          <p:nvSpPr>
            <p:cNvPr id="64526" name="Text Box 14"/>
            <p:cNvSpPr txBox="1">
              <a:spLocks noChangeArrowheads="1"/>
            </p:cNvSpPr>
            <p:nvPr/>
          </p:nvSpPr>
          <p:spPr bwMode="auto">
            <a:xfrm>
              <a:off x="99" y="2286"/>
              <a:ext cx="1043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Symbol" panose="05050102010706020507" pitchFamily="18" charset="2"/>
                <a:buChar char="»"/>
              </a:pPr>
              <a:r>
                <a:rPr lang="en-US" altLang="tr-TR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n</a:t>
              </a:r>
            </a:p>
            <a:p>
              <a:pPr eaLnBrk="1" hangingPunct="1">
                <a:spcBef>
                  <a:spcPct val="0"/>
                </a:spcBef>
                <a:buFont typeface="Symbol" panose="05050102010706020507" pitchFamily="18" charset="2"/>
                <a:buNone/>
              </a:pPr>
              <a:r>
                <a:rPr lang="en-US" altLang="tr-TR" sz="2400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exchanges</a:t>
              </a:r>
            </a:p>
          </p:txBody>
        </p:sp>
        <p:sp>
          <p:nvSpPr>
            <p:cNvPr id="64527" name="Freeform 15"/>
            <p:cNvSpPr>
              <a:spLocks/>
            </p:cNvSpPr>
            <p:nvPr/>
          </p:nvSpPr>
          <p:spPr bwMode="auto">
            <a:xfrm rot="5400000" flipV="1">
              <a:off x="698" y="2813"/>
              <a:ext cx="208" cy="267"/>
            </a:xfrm>
            <a:custGeom>
              <a:avLst/>
              <a:gdLst>
                <a:gd name="T0" fmla="*/ 0 w 208"/>
                <a:gd name="T1" fmla="*/ 0 h 270"/>
                <a:gd name="T2" fmla="*/ 171 w 208"/>
                <a:gd name="T3" fmla="*/ 108 h 270"/>
                <a:gd name="T4" fmla="*/ 208 w 208"/>
                <a:gd name="T5" fmla="*/ 264 h 2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aphicFrame>
        <p:nvGraphicFramePr>
          <p:cNvPr id="64525" name="Object 16"/>
          <p:cNvGraphicFramePr>
            <a:graphicFrameLocks noChangeAspect="1"/>
          </p:cNvGraphicFramePr>
          <p:nvPr/>
        </p:nvGraphicFramePr>
        <p:xfrm>
          <a:off x="1760538" y="6323014"/>
          <a:ext cx="79502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10" imgW="5410200" imgH="444500" progId="Equation.DSMT4">
                  <p:embed/>
                </p:oleObj>
              </mc:Choice>
              <mc:Fallback>
                <p:oleObj name="Equation" r:id="rId10" imgW="54102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6323014"/>
                        <a:ext cx="795020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42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4" grpId="0" animBg="1"/>
      <p:bldP spid="233475" grpId="0" animBg="1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418</Words>
  <Application>Microsoft Office PowerPoint</Application>
  <PresentationFormat>Geniş ekran</PresentationFormat>
  <Paragraphs>293</Paragraphs>
  <Slides>8</Slides>
  <Notes>8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Monotype Corsiva</vt:lpstr>
      <vt:lpstr>Symbol</vt:lpstr>
      <vt:lpstr>Office Teması</vt:lpstr>
      <vt:lpstr>Equation</vt:lpstr>
      <vt:lpstr>Bubble Sort</vt:lpstr>
      <vt:lpstr>Örnek</vt:lpstr>
      <vt:lpstr>Bubble Sort</vt:lpstr>
      <vt:lpstr>Bubble-Sort Algoritmasının  Çalışma Zamanı  (Running Time) Analizi</vt:lpstr>
      <vt:lpstr>Selection Sort </vt:lpstr>
      <vt:lpstr>Örnek:</vt:lpstr>
      <vt:lpstr>Selection Sort</vt:lpstr>
      <vt:lpstr>Selection Sort Algoritmasının Analizi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Sort</dc:title>
  <dc:creator>Toshiba</dc:creator>
  <cp:lastModifiedBy>Toshiba</cp:lastModifiedBy>
  <cp:revision>6</cp:revision>
  <cp:lastPrinted>2020-02-11T07:52:18Z</cp:lastPrinted>
  <dcterms:created xsi:type="dcterms:W3CDTF">2017-02-16T09:39:50Z</dcterms:created>
  <dcterms:modified xsi:type="dcterms:W3CDTF">2020-02-11T07:53:26Z</dcterms:modified>
</cp:coreProperties>
</file>