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5" r:id="rId5"/>
    <p:sldId id="258" r:id="rId6"/>
    <p:sldId id="259" r:id="rId7"/>
    <p:sldId id="260" r:id="rId8"/>
    <p:sldId id="261" r:id="rId9"/>
    <p:sldId id="264" r:id="rId10"/>
    <p:sldId id="263"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906F26E1-EDF6-4E74-96EB-57B72978C8BF}" type="datetimeFigureOut">
              <a:rPr lang="tr-TR" smtClean="0"/>
              <a:t>9.4.2020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399053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06F26E1-EDF6-4E74-96EB-57B72978C8BF}" type="datetimeFigureOut">
              <a:rPr lang="tr-TR" smtClean="0"/>
              <a:t>9.4.2020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249589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06F26E1-EDF6-4E74-96EB-57B72978C8BF}" type="datetimeFigureOut">
              <a:rPr lang="tr-TR" smtClean="0"/>
              <a:t>9.4.2020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244362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06F26E1-EDF6-4E74-96EB-57B72978C8BF}" type="datetimeFigureOut">
              <a:rPr lang="tr-TR" smtClean="0"/>
              <a:t>9.4.2020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231855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906F26E1-EDF6-4E74-96EB-57B72978C8BF}" type="datetimeFigureOut">
              <a:rPr lang="tr-TR" smtClean="0"/>
              <a:t>9.4.2020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47246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06F26E1-EDF6-4E74-96EB-57B72978C8BF}" type="datetimeFigureOut">
              <a:rPr lang="tr-TR" smtClean="0"/>
              <a:t>9.4.2020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315960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06F26E1-EDF6-4E74-96EB-57B72978C8BF}" type="datetimeFigureOut">
              <a:rPr lang="tr-TR" smtClean="0"/>
              <a:t>9.4.2020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188763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06F26E1-EDF6-4E74-96EB-57B72978C8BF}" type="datetimeFigureOut">
              <a:rPr lang="tr-TR" smtClean="0"/>
              <a:t>9.4.2020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320848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06F26E1-EDF6-4E74-96EB-57B72978C8BF}" type="datetimeFigureOut">
              <a:rPr lang="tr-TR" smtClean="0"/>
              <a:t>9.4.2020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127059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06F26E1-EDF6-4E74-96EB-57B72978C8BF}" type="datetimeFigureOut">
              <a:rPr lang="tr-TR" smtClean="0"/>
              <a:t>9.4.2020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141320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06F26E1-EDF6-4E74-96EB-57B72978C8BF}" type="datetimeFigureOut">
              <a:rPr lang="tr-TR" smtClean="0"/>
              <a:t>9.4.2020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1C6B2A4-2777-434C-AA95-A6B8F69E35FA}" type="slidenum">
              <a:rPr lang="tr-TR" smtClean="0"/>
              <a:t>‹#›</a:t>
            </a:fld>
            <a:endParaRPr lang="tr-TR"/>
          </a:p>
        </p:txBody>
      </p:sp>
    </p:spTree>
    <p:extLst>
      <p:ext uri="{BB962C8B-B14F-4D97-AF65-F5344CB8AC3E}">
        <p14:creationId xmlns:p14="http://schemas.microsoft.com/office/powerpoint/2010/main" val="185440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F26E1-EDF6-4E74-96EB-57B72978C8BF}" type="datetimeFigureOut">
              <a:rPr lang="tr-TR" smtClean="0"/>
              <a:t>9.4.2020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6B2A4-2777-434C-AA95-A6B8F69E35FA}" type="slidenum">
              <a:rPr lang="tr-TR" smtClean="0"/>
              <a:t>‹#›</a:t>
            </a:fld>
            <a:endParaRPr lang="tr-TR"/>
          </a:p>
        </p:txBody>
      </p:sp>
    </p:spTree>
    <p:extLst>
      <p:ext uri="{BB962C8B-B14F-4D97-AF65-F5344CB8AC3E}">
        <p14:creationId xmlns:p14="http://schemas.microsoft.com/office/powerpoint/2010/main" val="3591215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emf"/><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1127760" y="704195"/>
            <a:ext cx="8964930" cy="646331"/>
          </a:xfrm>
          <a:prstGeom prst="rect">
            <a:avLst/>
          </a:prstGeom>
        </p:spPr>
        <p:txBody>
          <a:bodyPr wrap="square">
            <a:spAutoFit/>
          </a:bodyPr>
          <a:lstStyle/>
          <a:p>
            <a:r>
              <a:rPr lang="tr-TR" dirty="0" smtClean="0"/>
              <a:t>Saklamak istediğimiz 100.000 karakterlik bir veri dosyamız olduğunu varsayalım. Dosyada aşağıdaki sıklıklarla birlikte görünen yalnızca 6 karakter vardır:</a:t>
            </a:r>
            <a:endParaRPr lang="tr-TR" dirty="0"/>
          </a:p>
        </p:txBody>
      </p:sp>
      <p:pic>
        <p:nvPicPr>
          <p:cNvPr id="6" name="Resim 5"/>
          <p:cNvPicPr>
            <a:picLocks noChangeAspect="1"/>
          </p:cNvPicPr>
          <p:nvPr/>
        </p:nvPicPr>
        <p:blipFill>
          <a:blip r:embed="rId2"/>
          <a:stretch>
            <a:fillRect/>
          </a:stretch>
        </p:blipFill>
        <p:spPr>
          <a:xfrm>
            <a:off x="2686050" y="2260282"/>
            <a:ext cx="6819900" cy="1057275"/>
          </a:xfrm>
          <a:prstGeom prst="rect">
            <a:avLst/>
          </a:prstGeom>
        </p:spPr>
      </p:pic>
      <p:sp>
        <p:nvSpPr>
          <p:cNvPr id="7" name="Dikdörtgen 6"/>
          <p:cNvSpPr/>
          <p:nvPr/>
        </p:nvSpPr>
        <p:spPr>
          <a:xfrm>
            <a:off x="742950" y="3801725"/>
            <a:ext cx="10435590" cy="646331"/>
          </a:xfrm>
          <a:prstGeom prst="rect">
            <a:avLst/>
          </a:prstGeom>
        </p:spPr>
        <p:txBody>
          <a:bodyPr wrap="square">
            <a:spAutoFit/>
          </a:bodyPr>
          <a:lstStyle/>
          <a:p>
            <a:r>
              <a:rPr lang="tr-TR" dirty="0" smtClean="0"/>
              <a:t>İkili kod, her karakteri ikili dize veya kod sözcüğü olarak kodlar. Dosyayı olabildiğince az bit kullanarak kodlayan bir ikili kod bulmak istiyoruz, yani mümkün olduğunca sıkıştırıyor.</a:t>
            </a:r>
            <a:endParaRPr lang="tr-TR" dirty="0"/>
          </a:p>
        </p:txBody>
      </p:sp>
    </p:spTree>
    <p:extLst>
      <p:ext uri="{BB962C8B-B14F-4D97-AF65-F5344CB8AC3E}">
        <p14:creationId xmlns:p14="http://schemas.microsoft.com/office/powerpoint/2010/main" val="1756171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8323897" y="530245"/>
            <a:ext cx="2333625" cy="784205"/>
          </a:xfrm>
          <a:prstGeom prst="rect">
            <a:avLst/>
          </a:prstGeom>
        </p:spPr>
      </p:pic>
      <p:sp>
        <p:nvSpPr>
          <p:cNvPr id="4" name="Dikdörtgen 3"/>
          <p:cNvSpPr/>
          <p:nvPr/>
        </p:nvSpPr>
        <p:spPr>
          <a:xfrm>
            <a:off x="590550" y="194638"/>
            <a:ext cx="6096000" cy="923330"/>
          </a:xfrm>
          <a:prstGeom prst="rect">
            <a:avLst/>
          </a:prstGeom>
        </p:spPr>
        <p:txBody>
          <a:bodyPr>
            <a:spAutoFit/>
          </a:bodyPr>
          <a:lstStyle/>
          <a:p>
            <a:r>
              <a:rPr lang="tr-TR" dirty="0" smtClean="0"/>
              <a:t>Kullanım sıklığı dağılımı bilgisini içeren bir  A kümesi verilmiş olsun. Bir Q öncelikli kuyruk kullanılarak İkili </a:t>
            </a:r>
            <a:r>
              <a:rPr lang="tr-TR" dirty="0" err="1" smtClean="0"/>
              <a:t>Huffman</a:t>
            </a:r>
            <a:r>
              <a:rPr lang="tr-TR" dirty="0" smtClean="0"/>
              <a:t> ağacı oluşturulur. Ağacın düğümleri frekanslar ile etiketlenmiştir. </a:t>
            </a:r>
            <a:endParaRPr lang="tr-TR" dirty="0"/>
          </a:p>
        </p:txBody>
      </p:sp>
      <p:pic>
        <p:nvPicPr>
          <p:cNvPr id="5" name="Resim 4"/>
          <p:cNvPicPr>
            <a:picLocks noChangeAspect="1"/>
          </p:cNvPicPr>
          <p:nvPr/>
        </p:nvPicPr>
        <p:blipFill>
          <a:blip r:embed="rId3"/>
          <a:stretch>
            <a:fillRect/>
          </a:stretch>
        </p:blipFill>
        <p:spPr>
          <a:xfrm>
            <a:off x="0" y="1537335"/>
            <a:ext cx="6315075" cy="5200650"/>
          </a:xfrm>
          <a:prstGeom prst="rect">
            <a:avLst/>
          </a:prstGeom>
        </p:spPr>
      </p:pic>
      <p:pic>
        <p:nvPicPr>
          <p:cNvPr id="6" name="Resim 5"/>
          <p:cNvPicPr>
            <a:picLocks noChangeAspect="1"/>
          </p:cNvPicPr>
          <p:nvPr/>
        </p:nvPicPr>
        <p:blipFill>
          <a:blip r:embed="rId4"/>
          <a:stretch>
            <a:fillRect/>
          </a:stretch>
        </p:blipFill>
        <p:spPr>
          <a:xfrm>
            <a:off x="7326630" y="1314450"/>
            <a:ext cx="4781550" cy="1304925"/>
          </a:xfrm>
          <a:prstGeom prst="rect">
            <a:avLst/>
          </a:prstGeom>
        </p:spPr>
      </p:pic>
      <p:pic>
        <p:nvPicPr>
          <p:cNvPr id="7" name="Resim 6"/>
          <p:cNvPicPr>
            <a:picLocks noChangeAspect="1"/>
          </p:cNvPicPr>
          <p:nvPr/>
        </p:nvPicPr>
        <p:blipFill>
          <a:blip r:embed="rId5"/>
          <a:stretch>
            <a:fillRect/>
          </a:stretch>
        </p:blipFill>
        <p:spPr>
          <a:xfrm>
            <a:off x="6076950" y="2703135"/>
            <a:ext cx="6115050" cy="704850"/>
          </a:xfrm>
          <a:prstGeom prst="rect">
            <a:avLst/>
          </a:prstGeom>
        </p:spPr>
      </p:pic>
      <p:pic>
        <p:nvPicPr>
          <p:cNvPr id="8" name="Resim 7"/>
          <p:cNvPicPr>
            <a:picLocks noChangeAspect="1"/>
          </p:cNvPicPr>
          <p:nvPr/>
        </p:nvPicPr>
        <p:blipFill>
          <a:blip r:embed="rId6"/>
          <a:stretch>
            <a:fillRect/>
          </a:stretch>
        </p:blipFill>
        <p:spPr>
          <a:xfrm>
            <a:off x="6257925" y="3579525"/>
            <a:ext cx="5753100" cy="704850"/>
          </a:xfrm>
          <a:prstGeom prst="rect">
            <a:avLst/>
          </a:prstGeom>
        </p:spPr>
      </p:pic>
      <p:sp>
        <p:nvSpPr>
          <p:cNvPr id="9" name="Dikdörtgen 8"/>
          <p:cNvSpPr/>
          <p:nvPr/>
        </p:nvSpPr>
        <p:spPr>
          <a:xfrm>
            <a:off x="8526780" y="4455915"/>
            <a:ext cx="2999421" cy="2031325"/>
          </a:xfrm>
          <a:prstGeom prst="rect">
            <a:avLst/>
          </a:prstGeom>
        </p:spPr>
        <p:txBody>
          <a:bodyPr wrap="square">
            <a:spAutoFit/>
          </a:bodyPr>
          <a:lstStyle/>
          <a:p>
            <a:pPr algn="r"/>
            <a:r>
              <a:rPr lang="tr-TR" dirty="0" smtClean="0"/>
              <a:t>Bu minimum maliyet (optimum) problemini  çözmek üzere </a:t>
            </a:r>
            <a:r>
              <a:rPr lang="tr-TR" dirty="0" err="1" smtClean="0"/>
              <a:t>Huffman</a:t>
            </a:r>
            <a:r>
              <a:rPr lang="tr-TR" dirty="0" smtClean="0"/>
              <a:t>, açgözlü bir algoritma geliştirdi. Bu algoritmanın ürettiği koda </a:t>
            </a:r>
            <a:r>
              <a:rPr lang="tr-TR" dirty="0" err="1" smtClean="0"/>
              <a:t>Huffman</a:t>
            </a:r>
            <a:r>
              <a:rPr lang="tr-TR" dirty="0" smtClean="0"/>
              <a:t> kodu denir.</a:t>
            </a:r>
            <a:endParaRPr lang="tr-TR" dirty="0"/>
          </a:p>
        </p:txBody>
      </p:sp>
      <p:pic>
        <p:nvPicPr>
          <p:cNvPr id="10" name="Resim 9"/>
          <p:cNvPicPr>
            <a:picLocks noChangeAspect="1"/>
          </p:cNvPicPr>
          <p:nvPr/>
        </p:nvPicPr>
        <p:blipFill>
          <a:blip r:embed="rId7"/>
          <a:stretch>
            <a:fillRect/>
          </a:stretch>
        </p:blipFill>
        <p:spPr>
          <a:xfrm>
            <a:off x="4098754" y="6223674"/>
            <a:ext cx="885532" cy="514311"/>
          </a:xfrm>
          <a:prstGeom prst="rect">
            <a:avLst/>
          </a:prstGeom>
        </p:spPr>
      </p:pic>
    </p:spTree>
    <p:extLst>
      <p:ext uri="{BB962C8B-B14F-4D97-AF65-F5344CB8AC3E}">
        <p14:creationId xmlns:p14="http://schemas.microsoft.com/office/powerpoint/2010/main" val="63426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912053" y="638294"/>
            <a:ext cx="2110129" cy="369332"/>
          </a:xfrm>
          <a:prstGeom prst="rect">
            <a:avLst/>
          </a:prstGeom>
        </p:spPr>
        <p:txBody>
          <a:bodyPr wrap="none">
            <a:spAutoFit/>
          </a:bodyPr>
          <a:lstStyle/>
          <a:p>
            <a:r>
              <a:rPr lang="tr-TR" dirty="0"/>
              <a:t>H</a:t>
            </a:r>
            <a:r>
              <a:rPr lang="tr-TR" dirty="0" smtClean="0"/>
              <a:t>er öncelik kuyruğu </a:t>
            </a:r>
            <a:endParaRPr lang="tr-TR" dirty="0"/>
          </a:p>
        </p:txBody>
      </p:sp>
      <p:sp>
        <p:nvSpPr>
          <p:cNvPr id="5" name="Dikdörtgen 4"/>
          <p:cNvSpPr/>
          <p:nvPr/>
        </p:nvSpPr>
        <p:spPr>
          <a:xfrm>
            <a:off x="6271417" y="638294"/>
            <a:ext cx="2429832" cy="369332"/>
          </a:xfrm>
          <a:prstGeom prst="rect">
            <a:avLst/>
          </a:prstGeom>
        </p:spPr>
        <p:txBody>
          <a:bodyPr wrap="none">
            <a:spAutoFit/>
          </a:bodyPr>
          <a:lstStyle/>
          <a:p>
            <a:r>
              <a:rPr lang="tr-TR" dirty="0" smtClean="0"/>
              <a:t>işlemi zaman aldığından</a:t>
            </a:r>
            <a:endParaRPr lang="tr-TR" dirty="0"/>
          </a:p>
        </p:txBody>
      </p:sp>
      <p:pic>
        <p:nvPicPr>
          <p:cNvPr id="6" name="Resim 5"/>
          <p:cNvPicPr>
            <a:picLocks noChangeAspect="1"/>
          </p:cNvPicPr>
          <p:nvPr/>
        </p:nvPicPr>
        <p:blipFill>
          <a:blip r:embed="rId2"/>
          <a:stretch>
            <a:fillRect/>
          </a:stretch>
        </p:blipFill>
        <p:spPr>
          <a:xfrm>
            <a:off x="3564255" y="638294"/>
            <a:ext cx="1885950" cy="552450"/>
          </a:xfrm>
          <a:prstGeom prst="rect">
            <a:avLst/>
          </a:prstGeom>
        </p:spPr>
      </p:pic>
      <p:pic>
        <p:nvPicPr>
          <p:cNvPr id="7" name="Resim 6"/>
          <p:cNvPicPr>
            <a:picLocks noChangeAspect="1"/>
          </p:cNvPicPr>
          <p:nvPr/>
        </p:nvPicPr>
        <p:blipFill>
          <a:blip r:embed="rId3"/>
          <a:stretch>
            <a:fillRect/>
          </a:stretch>
        </p:blipFill>
        <p:spPr>
          <a:xfrm>
            <a:off x="4615815" y="3543685"/>
            <a:ext cx="2390775" cy="733425"/>
          </a:xfrm>
          <a:prstGeom prst="rect">
            <a:avLst/>
          </a:prstGeom>
        </p:spPr>
      </p:pic>
      <p:sp>
        <p:nvSpPr>
          <p:cNvPr id="8" name="Dikdörtgen 7"/>
          <p:cNvSpPr/>
          <p:nvPr/>
        </p:nvSpPr>
        <p:spPr>
          <a:xfrm>
            <a:off x="1212647" y="3587233"/>
            <a:ext cx="2173352" cy="646331"/>
          </a:xfrm>
          <a:prstGeom prst="rect">
            <a:avLst/>
          </a:prstGeom>
        </p:spPr>
        <p:txBody>
          <a:bodyPr wrap="none">
            <a:spAutoFit/>
          </a:bodyPr>
          <a:lstStyle/>
          <a:p>
            <a:r>
              <a:rPr lang="tr-TR" dirty="0" smtClean="0"/>
              <a:t>Algoritmanın toplam </a:t>
            </a:r>
          </a:p>
          <a:p>
            <a:r>
              <a:rPr lang="tr-TR" dirty="0" smtClean="0"/>
              <a:t>Çalışma süresi</a:t>
            </a:r>
            <a:endParaRPr lang="tr-TR" dirty="0"/>
          </a:p>
        </p:txBody>
      </p:sp>
    </p:spTree>
    <p:extLst>
      <p:ext uri="{BB962C8B-B14F-4D97-AF65-F5344CB8AC3E}">
        <p14:creationId xmlns:p14="http://schemas.microsoft.com/office/powerpoint/2010/main" val="1173150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60997" y="871537"/>
            <a:ext cx="3629025" cy="2828925"/>
          </a:xfrm>
          <a:prstGeom prst="rect">
            <a:avLst/>
          </a:prstGeom>
        </p:spPr>
      </p:pic>
      <p:pic>
        <p:nvPicPr>
          <p:cNvPr id="5" name="Resim 4"/>
          <p:cNvPicPr>
            <a:picLocks noChangeAspect="1"/>
          </p:cNvPicPr>
          <p:nvPr/>
        </p:nvPicPr>
        <p:blipFill>
          <a:blip r:embed="rId3"/>
          <a:stretch>
            <a:fillRect/>
          </a:stretch>
        </p:blipFill>
        <p:spPr>
          <a:xfrm>
            <a:off x="3990022" y="1590674"/>
            <a:ext cx="4505325" cy="695325"/>
          </a:xfrm>
          <a:prstGeom prst="rect">
            <a:avLst/>
          </a:prstGeom>
        </p:spPr>
      </p:pic>
      <p:pic>
        <p:nvPicPr>
          <p:cNvPr id="6" name="Resim 5"/>
          <p:cNvPicPr>
            <a:picLocks noChangeAspect="1"/>
          </p:cNvPicPr>
          <p:nvPr/>
        </p:nvPicPr>
        <p:blipFill>
          <a:blip r:embed="rId4"/>
          <a:stretch>
            <a:fillRect/>
          </a:stretch>
        </p:blipFill>
        <p:spPr>
          <a:xfrm>
            <a:off x="8839199" y="1057274"/>
            <a:ext cx="3000375" cy="2457450"/>
          </a:xfrm>
          <a:prstGeom prst="rect">
            <a:avLst/>
          </a:prstGeom>
        </p:spPr>
      </p:pic>
      <p:pic>
        <p:nvPicPr>
          <p:cNvPr id="7" name="Resim 6"/>
          <p:cNvPicPr>
            <a:picLocks noChangeAspect="1"/>
          </p:cNvPicPr>
          <p:nvPr/>
        </p:nvPicPr>
        <p:blipFill>
          <a:blip r:embed="rId5"/>
          <a:stretch>
            <a:fillRect/>
          </a:stretch>
        </p:blipFill>
        <p:spPr>
          <a:xfrm>
            <a:off x="454342" y="4347210"/>
            <a:ext cx="1247775" cy="723900"/>
          </a:xfrm>
          <a:prstGeom prst="rect">
            <a:avLst/>
          </a:prstGeom>
        </p:spPr>
      </p:pic>
      <p:pic>
        <p:nvPicPr>
          <p:cNvPr id="8" name="Resim 7"/>
          <p:cNvPicPr>
            <a:picLocks noChangeAspect="1"/>
          </p:cNvPicPr>
          <p:nvPr/>
        </p:nvPicPr>
        <p:blipFill>
          <a:blip r:embed="rId6"/>
          <a:stretch>
            <a:fillRect/>
          </a:stretch>
        </p:blipFill>
        <p:spPr>
          <a:xfrm>
            <a:off x="1702117" y="4347210"/>
            <a:ext cx="1743075" cy="657225"/>
          </a:xfrm>
          <a:prstGeom prst="rect">
            <a:avLst/>
          </a:prstGeom>
        </p:spPr>
      </p:pic>
      <p:pic>
        <p:nvPicPr>
          <p:cNvPr id="9" name="Resim 8"/>
          <p:cNvPicPr>
            <a:picLocks noChangeAspect="1"/>
          </p:cNvPicPr>
          <p:nvPr/>
        </p:nvPicPr>
        <p:blipFill>
          <a:blip r:embed="rId7"/>
          <a:stretch>
            <a:fillRect/>
          </a:stretch>
        </p:blipFill>
        <p:spPr>
          <a:xfrm>
            <a:off x="3445192" y="4419599"/>
            <a:ext cx="2495550" cy="600075"/>
          </a:xfrm>
          <a:prstGeom prst="rect">
            <a:avLst/>
          </a:prstGeom>
        </p:spPr>
      </p:pic>
      <p:pic>
        <p:nvPicPr>
          <p:cNvPr id="10" name="Resim 9"/>
          <p:cNvPicPr>
            <a:picLocks noChangeAspect="1"/>
          </p:cNvPicPr>
          <p:nvPr/>
        </p:nvPicPr>
        <p:blipFill>
          <a:blip r:embed="rId8"/>
          <a:stretch>
            <a:fillRect/>
          </a:stretch>
        </p:blipFill>
        <p:spPr>
          <a:xfrm>
            <a:off x="7305675" y="4281486"/>
            <a:ext cx="4324350" cy="876300"/>
          </a:xfrm>
          <a:prstGeom prst="rect">
            <a:avLst/>
          </a:prstGeom>
        </p:spPr>
      </p:pic>
      <p:pic>
        <p:nvPicPr>
          <p:cNvPr id="11" name="Resim 10"/>
          <p:cNvPicPr>
            <a:picLocks noChangeAspect="1"/>
          </p:cNvPicPr>
          <p:nvPr/>
        </p:nvPicPr>
        <p:blipFill>
          <a:blip r:embed="rId9"/>
          <a:stretch>
            <a:fillRect/>
          </a:stretch>
        </p:blipFill>
        <p:spPr>
          <a:xfrm>
            <a:off x="1840229" y="5510211"/>
            <a:ext cx="9408795" cy="1051571"/>
          </a:xfrm>
          <a:prstGeom prst="rect">
            <a:avLst/>
          </a:prstGeom>
        </p:spPr>
      </p:pic>
    </p:spTree>
    <p:extLst>
      <p:ext uri="{BB962C8B-B14F-4D97-AF65-F5344CB8AC3E}">
        <p14:creationId xmlns:p14="http://schemas.microsoft.com/office/powerpoint/2010/main" val="65568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809750" y="2543175"/>
            <a:ext cx="8572500" cy="1771650"/>
          </a:xfrm>
          <a:prstGeom prst="rect">
            <a:avLst/>
          </a:prstGeom>
        </p:spPr>
      </p:pic>
      <p:sp>
        <p:nvSpPr>
          <p:cNvPr id="5" name="Dikdörtgen 4"/>
          <p:cNvSpPr/>
          <p:nvPr/>
        </p:nvSpPr>
        <p:spPr>
          <a:xfrm>
            <a:off x="272415" y="678924"/>
            <a:ext cx="11647170" cy="923330"/>
          </a:xfrm>
          <a:prstGeom prst="rect">
            <a:avLst/>
          </a:prstGeom>
        </p:spPr>
        <p:txBody>
          <a:bodyPr wrap="square">
            <a:spAutoFit/>
          </a:bodyPr>
          <a:lstStyle/>
          <a:p>
            <a:r>
              <a:rPr lang="tr-TR" dirty="0" smtClean="0"/>
              <a:t>Sabit uzunluklu bir kodda her kod sözcüğü aynı uzunlukta olur. Değişken uzunlukta bir kodda, kod sözcükleri farklı uzunluklara sahip olabilir. Problemimiz için sabit ve değişken uzunluklu kod örnekleri aşağıdadır (sabit uzunluklu bir kodun her bir şifre için en az 3 bit olması gerektiğini unutmayın).</a:t>
            </a:r>
            <a:endParaRPr lang="tr-TR" dirty="0"/>
          </a:p>
        </p:txBody>
      </p:sp>
      <p:sp>
        <p:nvSpPr>
          <p:cNvPr id="6" name="Dikdörtgen 5"/>
          <p:cNvSpPr/>
          <p:nvPr/>
        </p:nvSpPr>
        <p:spPr>
          <a:xfrm>
            <a:off x="1196340" y="5026075"/>
            <a:ext cx="6096000" cy="369332"/>
          </a:xfrm>
          <a:prstGeom prst="rect">
            <a:avLst/>
          </a:prstGeom>
        </p:spPr>
        <p:txBody>
          <a:bodyPr>
            <a:spAutoFit/>
          </a:bodyPr>
          <a:lstStyle/>
          <a:p>
            <a:r>
              <a:rPr lang="tr-TR" dirty="0" smtClean="0"/>
              <a:t>Sabit uzunluk kodu, dosyayı saklamak </a:t>
            </a:r>
            <a:r>
              <a:rPr lang="tr-TR" dirty="0" smtClean="0">
                <a:solidFill>
                  <a:srgbClr val="FF0000"/>
                </a:solidFill>
              </a:rPr>
              <a:t>için 300000 bit </a:t>
            </a:r>
            <a:r>
              <a:rPr lang="tr-TR" dirty="0" smtClean="0"/>
              <a:t>gerektirir. </a:t>
            </a:r>
            <a:endParaRPr lang="tr-TR" dirty="0"/>
          </a:p>
        </p:txBody>
      </p:sp>
      <p:sp>
        <p:nvSpPr>
          <p:cNvPr id="7" name="Dikdörtgen 6"/>
          <p:cNvSpPr/>
          <p:nvPr/>
        </p:nvSpPr>
        <p:spPr>
          <a:xfrm>
            <a:off x="272415" y="5921991"/>
            <a:ext cx="3334246" cy="369332"/>
          </a:xfrm>
          <a:prstGeom prst="rect">
            <a:avLst/>
          </a:prstGeom>
        </p:spPr>
        <p:txBody>
          <a:bodyPr wrap="none">
            <a:spAutoFit/>
          </a:bodyPr>
          <a:lstStyle/>
          <a:p>
            <a:r>
              <a:rPr lang="tr-TR" dirty="0" smtClean="0"/>
              <a:t>Değişken uzunluktaki kod yalnızca</a:t>
            </a:r>
            <a:endParaRPr lang="tr-TR" dirty="0"/>
          </a:p>
        </p:txBody>
      </p:sp>
      <p:pic>
        <p:nvPicPr>
          <p:cNvPr id="8" name="Resim 7"/>
          <p:cNvPicPr>
            <a:picLocks noChangeAspect="1"/>
          </p:cNvPicPr>
          <p:nvPr/>
        </p:nvPicPr>
        <p:blipFill>
          <a:blip r:embed="rId3"/>
          <a:stretch>
            <a:fillRect/>
          </a:stretch>
        </p:blipFill>
        <p:spPr>
          <a:xfrm>
            <a:off x="3970972" y="5878057"/>
            <a:ext cx="7839075" cy="457200"/>
          </a:xfrm>
          <a:prstGeom prst="rect">
            <a:avLst/>
          </a:prstGeom>
        </p:spPr>
      </p:pic>
    </p:spTree>
    <p:extLst>
      <p:ext uri="{BB962C8B-B14F-4D97-AF65-F5344CB8AC3E}">
        <p14:creationId xmlns:p14="http://schemas.microsoft.com/office/powerpoint/2010/main" val="21475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026217" y="227734"/>
            <a:ext cx="3932524" cy="895283"/>
          </a:xfrm>
          <a:prstGeom prst="rect">
            <a:avLst/>
          </a:prstGeom>
        </p:spPr>
      </p:pic>
      <p:pic>
        <p:nvPicPr>
          <p:cNvPr id="5" name="Resim 4"/>
          <p:cNvPicPr>
            <a:picLocks noChangeAspect="1"/>
          </p:cNvPicPr>
          <p:nvPr/>
        </p:nvPicPr>
        <p:blipFill>
          <a:blip r:embed="rId3"/>
          <a:stretch>
            <a:fillRect/>
          </a:stretch>
        </p:blipFill>
        <p:spPr>
          <a:xfrm>
            <a:off x="4668504" y="1513522"/>
            <a:ext cx="2647950" cy="561975"/>
          </a:xfrm>
          <a:prstGeom prst="rect">
            <a:avLst/>
          </a:prstGeom>
        </p:spPr>
      </p:pic>
      <p:pic>
        <p:nvPicPr>
          <p:cNvPr id="6" name="Resim 5"/>
          <p:cNvPicPr>
            <a:picLocks noChangeAspect="1"/>
          </p:cNvPicPr>
          <p:nvPr/>
        </p:nvPicPr>
        <p:blipFill>
          <a:blip r:embed="rId4"/>
          <a:stretch>
            <a:fillRect/>
          </a:stretch>
        </p:blipFill>
        <p:spPr>
          <a:xfrm>
            <a:off x="2055495" y="3273742"/>
            <a:ext cx="8058150" cy="676275"/>
          </a:xfrm>
          <a:prstGeom prst="rect">
            <a:avLst/>
          </a:prstGeom>
        </p:spPr>
      </p:pic>
      <p:pic>
        <p:nvPicPr>
          <p:cNvPr id="7" name="Resim 6"/>
          <p:cNvPicPr>
            <a:picLocks noChangeAspect="1"/>
          </p:cNvPicPr>
          <p:nvPr/>
        </p:nvPicPr>
        <p:blipFill>
          <a:blip r:embed="rId5"/>
          <a:stretch>
            <a:fillRect/>
          </a:stretch>
        </p:blipFill>
        <p:spPr>
          <a:xfrm>
            <a:off x="1209675" y="4900612"/>
            <a:ext cx="2914650" cy="495300"/>
          </a:xfrm>
          <a:prstGeom prst="rect">
            <a:avLst/>
          </a:prstGeom>
        </p:spPr>
      </p:pic>
      <p:pic>
        <p:nvPicPr>
          <p:cNvPr id="8" name="Resim 7"/>
          <p:cNvPicPr>
            <a:picLocks noChangeAspect="1"/>
          </p:cNvPicPr>
          <p:nvPr/>
        </p:nvPicPr>
        <p:blipFill>
          <a:blip r:embed="rId6"/>
          <a:stretch>
            <a:fillRect/>
          </a:stretch>
        </p:blipFill>
        <p:spPr>
          <a:xfrm>
            <a:off x="4082415" y="4900612"/>
            <a:ext cx="466725" cy="666750"/>
          </a:xfrm>
          <a:prstGeom prst="rect">
            <a:avLst/>
          </a:prstGeom>
        </p:spPr>
      </p:pic>
      <p:pic>
        <p:nvPicPr>
          <p:cNvPr id="9" name="Resim 8"/>
          <p:cNvPicPr>
            <a:picLocks noChangeAspect="1"/>
          </p:cNvPicPr>
          <p:nvPr/>
        </p:nvPicPr>
        <p:blipFill>
          <a:blip r:embed="rId7"/>
          <a:stretch>
            <a:fillRect/>
          </a:stretch>
        </p:blipFill>
        <p:spPr>
          <a:xfrm>
            <a:off x="4518009" y="4929187"/>
            <a:ext cx="914400" cy="466725"/>
          </a:xfrm>
          <a:prstGeom prst="rect">
            <a:avLst/>
          </a:prstGeom>
        </p:spPr>
      </p:pic>
      <p:pic>
        <p:nvPicPr>
          <p:cNvPr id="10" name="Resim 9"/>
          <p:cNvPicPr>
            <a:picLocks noChangeAspect="1"/>
          </p:cNvPicPr>
          <p:nvPr/>
        </p:nvPicPr>
        <p:blipFill>
          <a:blip r:embed="rId8"/>
          <a:stretch>
            <a:fillRect/>
          </a:stretch>
        </p:blipFill>
        <p:spPr>
          <a:xfrm>
            <a:off x="5432409" y="4929187"/>
            <a:ext cx="962025" cy="571500"/>
          </a:xfrm>
          <a:prstGeom prst="rect">
            <a:avLst/>
          </a:prstGeom>
        </p:spPr>
      </p:pic>
      <p:pic>
        <p:nvPicPr>
          <p:cNvPr id="11" name="Resim 10"/>
          <p:cNvPicPr>
            <a:picLocks noChangeAspect="1"/>
          </p:cNvPicPr>
          <p:nvPr/>
        </p:nvPicPr>
        <p:blipFill>
          <a:blip r:embed="rId9"/>
          <a:stretch>
            <a:fillRect/>
          </a:stretch>
        </p:blipFill>
        <p:spPr>
          <a:xfrm>
            <a:off x="6394434" y="5000624"/>
            <a:ext cx="352425" cy="428625"/>
          </a:xfrm>
          <a:prstGeom prst="rect">
            <a:avLst/>
          </a:prstGeom>
        </p:spPr>
      </p:pic>
      <p:pic>
        <p:nvPicPr>
          <p:cNvPr id="12" name="Resim 11"/>
          <p:cNvPicPr>
            <a:picLocks noChangeAspect="1"/>
          </p:cNvPicPr>
          <p:nvPr/>
        </p:nvPicPr>
        <p:blipFill>
          <a:blip r:embed="rId10"/>
          <a:stretch>
            <a:fillRect/>
          </a:stretch>
        </p:blipFill>
        <p:spPr>
          <a:xfrm>
            <a:off x="3545204" y="5614967"/>
            <a:ext cx="962025" cy="485775"/>
          </a:xfrm>
          <a:prstGeom prst="rect">
            <a:avLst/>
          </a:prstGeom>
        </p:spPr>
      </p:pic>
      <p:pic>
        <p:nvPicPr>
          <p:cNvPr id="13" name="Resim 12"/>
          <p:cNvPicPr>
            <a:picLocks noChangeAspect="1"/>
          </p:cNvPicPr>
          <p:nvPr/>
        </p:nvPicPr>
        <p:blipFill>
          <a:blip r:embed="rId11"/>
          <a:stretch>
            <a:fillRect/>
          </a:stretch>
        </p:blipFill>
        <p:spPr>
          <a:xfrm>
            <a:off x="4544051" y="5567362"/>
            <a:ext cx="219075" cy="495300"/>
          </a:xfrm>
          <a:prstGeom prst="rect">
            <a:avLst/>
          </a:prstGeom>
        </p:spPr>
      </p:pic>
      <p:pic>
        <p:nvPicPr>
          <p:cNvPr id="14" name="Resim 13"/>
          <p:cNvPicPr>
            <a:picLocks noChangeAspect="1"/>
          </p:cNvPicPr>
          <p:nvPr/>
        </p:nvPicPr>
        <p:blipFill>
          <a:blip r:embed="rId12"/>
          <a:stretch>
            <a:fillRect/>
          </a:stretch>
        </p:blipFill>
        <p:spPr>
          <a:xfrm>
            <a:off x="4799948" y="5620682"/>
            <a:ext cx="266700" cy="457200"/>
          </a:xfrm>
          <a:prstGeom prst="rect">
            <a:avLst/>
          </a:prstGeom>
        </p:spPr>
      </p:pic>
      <p:pic>
        <p:nvPicPr>
          <p:cNvPr id="15" name="Resim 14"/>
          <p:cNvPicPr>
            <a:picLocks noChangeAspect="1"/>
          </p:cNvPicPr>
          <p:nvPr/>
        </p:nvPicPr>
        <p:blipFill>
          <a:blip r:embed="rId13"/>
          <a:stretch>
            <a:fillRect/>
          </a:stretch>
        </p:blipFill>
        <p:spPr>
          <a:xfrm>
            <a:off x="5089509" y="5738812"/>
            <a:ext cx="323850" cy="323850"/>
          </a:xfrm>
          <a:prstGeom prst="rect">
            <a:avLst/>
          </a:prstGeom>
        </p:spPr>
      </p:pic>
      <p:sp>
        <p:nvSpPr>
          <p:cNvPr id="16" name="Dikdörtgen 15"/>
          <p:cNvSpPr/>
          <p:nvPr/>
        </p:nvSpPr>
        <p:spPr>
          <a:xfrm>
            <a:off x="8084820" y="4275087"/>
            <a:ext cx="3676650" cy="2031325"/>
          </a:xfrm>
          <a:prstGeom prst="rect">
            <a:avLst/>
          </a:prstGeom>
        </p:spPr>
        <p:txBody>
          <a:bodyPr wrap="square">
            <a:spAutoFit/>
          </a:bodyPr>
          <a:lstStyle/>
          <a:p>
            <a:r>
              <a:rPr lang="tr-TR" dirty="0" err="1" smtClean="0"/>
              <a:t>Prefix</a:t>
            </a:r>
            <a:r>
              <a:rPr lang="tr-TR" dirty="0" smtClean="0"/>
              <a:t> olarak kodlanan her mesaj benzersiz bir şekilde deşifre edilebilir. Hiçbir kod sözcüğü başka bir kod sözcüğünün öneki olmadığından, her zaman bir mesajdaki ilk kod sözcüğünü bulabilir, kod çözmeye devam edebiliriz.</a:t>
            </a:r>
            <a:endParaRPr lang="tr-TR" dirty="0"/>
          </a:p>
        </p:txBody>
      </p:sp>
    </p:spTree>
    <p:extLst>
      <p:ext uri="{BB962C8B-B14F-4D97-AF65-F5344CB8AC3E}">
        <p14:creationId xmlns:p14="http://schemas.microsoft.com/office/powerpoint/2010/main" val="157489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48690" y="1518026"/>
            <a:ext cx="10447020" cy="646331"/>
          </a:xfrm>
          <a:prstGeom prst="rect">
            <a:avLst/>
          </a:prstGeom>
        </p:spPr>
        <p:txBody>
          <a:bodyPr wrap="square">
            <a:spAutoFit/>
          </a:bodyPr>
          <a:lstStyle/>
          <a:p>
            <a:r>
              <a:rPr lang="tr-TR" dirty="0" smtClean="0"/>
              <a:t>A alfabesinden en küçük frekanslara sahip x ve y  İki eleman seçin; ve sonra  yaprak olarak bu iki karakteri içeren bir alt ağaç oluşturun. (açgözlü fikir) Bu alt ağacın kökünü z olarak etiketleyin.</a:t>
            </a:r>
            <a:endParaRPr lang="tr-TR" dirty="0"/>
          </a:p>
        </p:txBody>
      </p:sp>
      <p:pic>
        <p:nvPicPr>
          <p:cNvPr id="3" name="Resim 2"/>
          <p:cNvPicPr>
            <a:picLocks noChangeAspect="1"/>
          </p:cNvPicPr>
          <p:nvPr/>
        </p:nvPicPr>
        <p:blipFill>
          <a:blip r:embed="rId2"/>
          <a:stretch>
            <a:fillRect/>
          </a:stretch>
        </p:blipFill>
        <p:spPr>
          <a:xfrm>
            <a:off x="662940" y="2487252"/>
            <a:ext cx="4286250" cy="733425"/>
          </a:xfrm>
          <a:prstGeom prst="rect">
            <a:avLst/>
          </a:prstGeom>
        </p:spPr>
      </p:pic>
      <p:pic>
        <p:nvPicPr>
          <p:cNvPr id="4" name="Resim 3"/>
          <p:cNvPicPr>
            <a:picLocks noChangeAspect="1"/>
          </p:cNvPicPr>
          <p:nvPr/>
        </p:nvPicPr>
        <p:blipFill>
          <a:blip r:embed="rId3"/>
          <a:stretch>
            <a:fillRect/>
          </a:stretch>
        </p:blipFill>
        <p:spPr>
          <a:xfrm>
            <a:off x="6172200" y="2497052"/>
            <a:ext cx="4724400" cy="685800"/>
          </a:xfrm>
          <a:prstGeom prst="rect">
            <a:avLst/>
          </a:prstGeom>
        </p:spPr>
      </p:pic>
      <p:pic>
        <p:nvPicPr>
          <p:cNvPr id="5" name="Resim 4"/>
          <p:cNvPicPr>
            <a:picLocks noChangeAspect="1"/>
          </p:cNvPicPr>
          <p:nvPr/>
        </p:nvPicPr>
        <p:blipFill>
          <a:blip r:embed="rId4"/>
          <a:stretch>
            <a:fillRect/>
          </a:stretch>
        </p:blipFill>
        <p:spPr>
          <a:xfrm>
            <a:off x="4026217" y="3379610"/>
            <a:ext cx="3019425" cy="809625"/>
          </a:xfrm>
          <a:prstGeom prst="rect">
            <a:avLst/>
          </a:prstGeom>
        </p:spPr>
      </p:pic>
      <p:sp>
        <p:nvSpPr>
          <p:cNvPr id="6" name="Dikdörtgen 5"/>
          <p:cNvSpPr/>
          <p:nvPr/>
        </p:nvSpPr>
        <p:spPr>
          <a:xfrm>
            <a:off x="3188971" y="4854625"/>
            <a:ext cx="6709410" cy="1200329"/>
          </a:xfrm>
          <a:prstGeom prst="rect">
            <a:avLst/>
          </a:prstGeom>
        </p:spPr>
        <p:txBody>
          <a:bodyPr wrap="square">
            <a:spAutoFit/>
          </a:bodyPr>
          <a:lstStyle/>
          <a:p>
            <a:r>
              <a:rPr lang="tr-TR" sz="2400" dirty="0" smtClean="0"/>
              <a:t>Birleştirme yordamı, </a:t>
            </a:r>
          </a:p>
          <a:p>
            <a:r>
              <a:rPr lang="tr-TR" sz="2400" dirty="0" smtClean="0"/>
              <a:t>yalnızca bir sembol içeren kümeye ulaşıncaya kadar </a:t>
            </a:r>
          </a:p>
          <a:p>
            <a:r>
              <a:rPr lang="tr-TR" sz="2400" dirty="0" smtClean="0"/>
              <a:t>yeni A kümesi ile tekrarlanır.</a:t>
            </a:r>
            <a:endParaRPr lang="tr-TR" sz="2400" dirty="0"/>
          </a:p>
        </p:txBody>
      </p:sp>
      <p:pic>
        <p:nvPicPr>
          <p:cNvPr id="7" name="Resim 6"/>
          <p:cNvPicPr>
            <a:picLocks noChangeAspect="1"/>
          </p:cNvPicPr>
          <p:nvPr/>
        </p:nvPicPr>
        <p:blipFill>
          <a:blip r:embed="rId5"/>
          <a:stretch>
            <a:fillRect/>
          </a:stretch>
        </p:blipFill>
        <p:spPr>
          <a:xfrm>
            <a:off x="4026217" y="227734"/>
            <a:ext cx="3932524" cy="895283"/>
          </a:xfrm>
          <a:prstGeom prst="rect">
            <a:avLst/>
          </a:prstGeom>
        </p:spPr>
      </p:pic>
    </p:spTree>
    <p:extLst>
      <p:ext uri="{BB962C8B-B14F-4D97-AF65-F5344CB8AC3E}">
        <p14:creationId xmlns:p14="http://schemas.microsoft.com/office/powerpoint/2010/main" val="298863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3246120" y="378142"/>
            <a:ext cx="5562600" cy="523875"/>
          </a:xfrm>
          <a:prstGeom prst="rect">
            <a:avLst/>
          </a:prstGeom>
        </p:spPr>
      </p:pic>
      <p:pic>
        <p:nvPicPr>
          <p:cNvPr id="6" name="Resim 5"/>
          <p:cNvPicPr>
            <a:picLocks noChangeAspect="1"/>
          </p:cNvPicPr>
          <p:nvPr/>
        </p:nvPicPr>
        <p:blipFill>
          <a:blip r:embed="rId3"/>
          <a:stretch>
            <a:fillRect/>
          </a:stretch>
        </p:blipFill>
        <p:spPr>
          <a:xfrm>
            <a:off x="2391727" y="1441132"/>
            <a:ext cx="7934325" cy="2124075"/>
          </a:xfrm>
          <a:prstGeom prst="rect">
            <a:avLst/>
          </a:prstGeom>
        </p:spPr>
      </p:pic>
      <p:pic>
        <p:nvPicPr>
          <p:cNvPr id="7" name="Resim 6"/>
          <p:cNvPicPr>
            <a:picLocks noChangeAspect="1"/>
          </p:cNvPicPr>
          <p:nvPr/>
        </p:nvPicPr>
        <p:blipFill>
          <a:blip r:embed="rId4"/>
          <a:stretch>
            <a:fillRect/>
          </a:stretch>
        </p:blipFill>
        <p:spPr>
          <a:xfrm>
            <a:off x="2945130" y="5249227"/>
            <a:ext cx="7010400" cy="771525"/>
          </a:xfrm>
          <a:prstGeom prst="rect">
            <a:avLst/>
          </a:prstGeom>
        </p:spPr>
      </p:pic>
    </p:spTree>
    <p:extLst>
      <p:ext uri="{BB962C8B-B14F-4D97-AF65-F5344CB8AC3E}">
        <p14:creationId xmlns:p14="http://schemas.microsoft.com/office/powerpoint/2010/main" val="255893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682240" y="128587"/>
            <a:ext cx="7010400" cy="771525"/>
          </a:xfrm>
          <a:prstGeom prst="rect">
            <a:avLst/>
          </a:prstGeom>
        </p:spPr>
      </p:pic>
      <p:pic>
        <p:nvPicPr>
          <p:cNvPr id="3" name="Resim 2"/>
          <p:cNvPicPr>
            <a:picLocks noChangeAspect="1"/>
          </p:cNvPicPr>
          <p:nvPr/>
        </p:nvPicPr>
        <p:blipFill>
          <a:blip r:embed="rId3"/>
          <a:stretch>
            <a:fillRect/>
          </a:stretch>
        </p:blipFill>
        <p:spPr>
          <a:xfrm>
            <a:off x="1215390" y="1470660"/>
            <a:ext cx="10172700" cy="2590800"/>
          </a:xfrm>
          <a:prstGeom prst="rect">
            <a:avLst/>
          </a:prstGeom>
        </p:spPr>
      </p:pic>
      <p:pic>
        <p:nvPicPr>
          <p:cNvPr id="4" name="Resim 3"/>
          <p:cNvPicPr>
            <a:picLocks noChangeAspect="1"/>
          </p:cNvPicPr>
          <p:nvPr/>
        </p:nvPicPr>
        <p:blipFill>
          <a:blip r:embed="rId4"/>
          <a:stretch>
            <a:fillRect/>
          </a:stretch>
        </p:blipFill>
        <p:spPr>
          <a:xfrm>
            <a:off x="3361372" y="4930140"/>
            <a:ext cx="6086475" cy="723900"/>
          </a:xfrm>
          <a:prstGeom prst="rect">
            <a:avLst/>
          </a:prstGeom>
        </p:spPr>
      </p:pic>
    </p:spTree>
    <p:extLst>
      <p:ext uri="{BB962C8B-B14F-4D97-AF65-F5344CB8AC3E}">
        <p14:creationId xmlns:p14="http://schemas.microsoft.com/office/powerpoint/2010/main" val="270430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835592" y="506730"/>
            <a:ext cx="6086475" cy="723900"/>
          </a:xfrm>
          <a:prstGeom prst="rect">
            <a:avLst/>
          </a:prstGeom>
        </p:spPr>
      </p:pic>
      <p:pic>
        <p:nvPicPr>
          <p:cNvPr id="5" name="Resim 4"/>
          <p:cNvPicPr>
            <a:picLocks noChangeAspect="1"/>
          </p:cNvPicPr>
          <p:nvPr/>
        </p:nvPicPr>
        <p:blipFill>
          <a:blip r:embed="rId3"/>
          <a:stretch>
            <a:fillRect/>
          </a:stretch>
        </p:blipFill>
        <p:spPr>
          <a:xfrm>
            <a:off x="1810702" y="1536382"/>
            <a:ext cx="8296275" cy="3762375"/>
          </a:xfrm>
          <a:prstGeom prst="rect">
            <a:avLst/>
          </a:prstGeom>
        </p:spPr>
      </p:pic>
      <p:pic>
        <p:nvPicPr>
          <p:cNvPr id="6" name="Resim 5"/>
          <p:cNvPicPr>
            <a:picLocks noChangeAspect="1"/>
          </p:cNvPicPr>
          <p:nvPr/>
        </p:nvPicPr>
        <p:blipFill>
          <a:blip r:embed="rId4"/>
          <a:stretch>
            <a:fillRect/>
          </a:stretch>
        </p:blipFill>
        <p:spPr>
          <a:xfrm>
            <a:off x="4533900" y="5790247"/>
            <a:ext cx="4495800" cy="695325"/>
          </a:xfrm>
          <a:prstGeom prst="rect">
            <a:avLst/>
          </a:prstGeom>
        </p:spPr>
      </p:pic>
    </p:spTree>
    <p:extLst>
      <p:ext uri="{BB962C8B-B14F-4D97-AF65-F5344CB8AC3E}">
        <p14:creationId xmlns:p14="http://schemas.microsoft.com/office/powerpoint/2010/main" val="197473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722370" y="395287"/>
            <a:ext cx="4495800" cy="695325"/>
          </a:xfrm>
          <a:prstGeom prst="rect">
            <a:avLst/>
          </a:prstGeom>
        </p:spPr>
      </p:pic>
      <p:pic>
        <p:nvPicPr>
          <p:cNvPr id="5" name="Resim 4"/>
          <p:cNvPicPr>
            <a:picLocks noChangeAspect="1"/>
          </p:cNvPicPr>
          <p:nvPr/>
        </p:nvPicPr>
        <p:blipFill>
          <a:blip r:embed="rId3"/>
          <a:stretch>
            <a:fillRect/>
          </a:stretch>
        </p:blipFill>
        <p:spPr>
          <a:xfrm>
            <a:off x="644842" y="1090612"/>
            <a:ext cx="7153275" cy="5562600"/>
          </a:xfrm>
          <a:prstGeom prst="rect">
            <a:avLst/>
          </a:prstGeom>
        </p:spPr>
      </p:pic>
    </p:spTree>
    <p:extLst>
      <p:ext uri="{BB962C8B-B14F-4D97-AF65-F5344CB8AC3E}">
        <p14:creationId xmlns:p14="http://schemas.microsoft.com/office/powerpoint/2010/main" val="4083207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87680" y="186690"/>
            <a:ext cx="7581900" cy="4495800"/>
          </a:xfrm>
          <a:prstGeom prst="rect">
            <a:avLst/>
          </a:prstGeom>
        </p:spPr>
      </p:pic>
      <p:pic>
        <p:nvPicPr>
          <p:cNvPr id="3" name="Resim 2"/>
          <p:cNvPicPr>
            <a:picLocks noChangeAspect="1"/>
          </p:cNvPicPr>
          <p:nvPr/>
        </p:nvPicPr>
        <p:blipFill>
          <a:blip r:embed="rId3"/>
          <a:stretch>
            <a:fillRect/>
          </a:stretch>
        </p:blipFill>
        <p:spPr>
          <a:xfrm>
            <a:off x="3127057" y="4970145"/>
            <a:ext cx="7515225" cy="438150"/>
          </a:xfrm>
          <a:prstGeom prst="rect">
            <a:avLst/>
          </a:prstGeom>
        </p:spPr>
      </p:pic>
    </p:spTree>
    <p:extLst>
      <p:ext uri="{BB962C8B-B14F-4D97-AF65-F5344CB8AC3E}">
        <p14:creationId xmlns:p14="http://schemas.microsoft.com/office/powerpoint/2010/main" val="1700058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264</Words>
  <Application>Microsoft Office PowerPoint</Application>
  <PresentationFormat>Geniş ekran</PresentationFormat>
  <Paragraphs>16</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Toshiba</dc:creator>
  <cp:lastModifiedBy>Toshiba</cp:lastModifiedBy>
  <cp:revision>12</cp:revision>
  <dcterms:created xsi:type="dcterms:W3CDTF">2020-04-07T13:33:11Z</dcterms:created>
  <dcterms:modified xsi:type="dcterms:W3CDTF">2020-04-09T14:54:07Z</dcterms:modified>
</cp:coreProperties>
</file>