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2"/>
  </p:notesMasterIdLst>
  <p:handoutMasterIdLst>
    <p:handoutMasterId r:id="rId23"/>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varScale="1">
        <p:scale>
          <a:sx n="93" d="100"/>
          <a:sy n="93" d="100"/>
        </p:scale>
        <p:origin x="1428" y="96"/>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extLst>
      <p:ext uri="{BB962C8B-B14F-4D97-AF65-F5344CB8AC3E}">
        <p14:creationId xmlns:p14="http://schemas.microsoft.com/office/powerpoint/2010/main" val="791418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extLst>
      <p:ext uri="{BB962C8B-B14F-4D97-AF65-F5344CB8AC3E}">
        <p14:creationId xmlns:p14="http://schemas.microsoft.com/office/powerpoint/2010/main" val="1549042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20.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5.wmf"/><Relationship Id="rId4" Type="http://schemas.openxmlformats.org/officeDocument/2006/relationships/oleObject" Target="../embeddings/oleObject12.bin"/><Relationship Id="rId9" Type="http://schemas.openxmlformats.org/officeDocument/2006/relationships/image" Target="../media/image2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6.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a:t>Mantık Devreleri </a:t>
            </a:r>
            <a:endParaRPr lang="en-US"/>
          </a:p>
        </p:txBody>
      </p:sp>
      <p:sp>
        <p:nvSpPr>
          <p:cNvPr id="12291" name="Rectangle 2"/>
          <p:cNvSpPr>
            <a:spLocks noGrp="1" noChangeArrowheads="1"/>
          </p:cNvSpPr>
          <p:nvPr>
            <p:ph type="title"/>
          </p:nvPr>
        </p:nvSpPr>
        <p:spPr>
          <a:xfrm>
            <a:off x="539750" y="76200"/>
            <a:ext cx="8151813" cy="790575"/>
          </a:xfrm>
        </p:spPr>
        <p:txBody>
          <a:bodyPr/>
          <a:lstStyle/>
          <a:p>
            <a:r>
              <a:rPr lang="tr-TR" sz="3200" b="1" dirty="0" smtClean="0"/>
              <a:t>LOJİK KAPILAR (GATES)  </a:t>
            </a:r>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Font typeface="Wingdings" pitchFamily="2" charset="2"/>
              <a:buChar char="v"/>
            </a:pPr>
            <a:r>
              <a:rPr lang="tr-TR" sz="2400" b="1" dirty="0" smtClean="0"/>
              <a:t> ‘Değil’ veya ‘Tümleme’ Kapısı (NOT </a:t>
            </a:r>
            <a:r>
              <a:rPr lang="tr-TR" sz="2400" b="1" dirty="0" err="1" smtClean="0"/>
              <a:t>Gate</a:t>
            </a:r>
            <a:r>
              <a:rPr lang="tr-TR" sz="2400" b="1" dirty="0" smtClean="0"/>
              <a:t>) </a:t>
            </a:r>
          </a:p>
          <a:p>
            <a:pPr marL="0" indent="0" algn="just">
              <a:lnSpc>
                <a:spcPct val="90000"/>
              </a:lnSpc>
              <a:buFont typeface="Wingdings" pitchFamily="2" charset="2"/>
              <a:buChar char="v"/>
            </a:pPr>
            <a:r>
              <a:rPr lang="tr-TR" sz="2400" b="1" dirty="0" smtClean="0"/>
              <a:t> ‘Ve’ Kapısı (AND </a:t>
            </a:r>
            <a:r>
              <a:rPr lang="tr-TR" sz="2400" b="1" dirty="0" err="1" smtClean="0"/>
              <a:t>Gate</a:t>
            </a:r>
            <a:r>
              <a:rPr lang="tr-TR" sz="2400" b="1" dirty="0" smtClean="0"/>
              <a:t>)</a:t>
            </a:r>
          </a:p>
          <a:p>
            <a:pPr marL="0" indent="0" algn="just">
              <a:lnSpc>
                <a:spcPct val="90000"/>
              </a:lnSpc>
              <a:buFont typeface="Wingdings" pitchFamily="2" charset="2"/>
              <a:buChar char="v"/>
            </a:pPr>
            <a:r>
              <a:rPr lang="tr-TR" sz="2400" b="1" dirty="0" smtClean="0"/>
              <a:t> ‘Veya’ Kapısı (OR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Veyadeğil</a:t>
            </a:r>
            <a:r>
              <a:rPr lang="tr-TR" sz="2400" b="1" dirty="0" smtClean="0"/>
              <a:t>’ Kapısı (NOR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Lojik İfadelerden Lojik Devrelerin Elde Edilmesi</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3 Altbilgi Yer Tutucusu"/>
          <p:cNvSpPr>
            <a:spLocks noGrp="1"/>
          </p:cNvSpPr>
          <p:nvPr>
            <p:ph type="ftr" sz="quarter" idx="10"/>
          </p:nvPr>
        </p:nvSpPr>
        <p:spPr>
          <a:noFill/>
        </p:spPr>
        <p:txBody>
          <a:bodyPr/>
          <a:lstStyle/>
          <a:p>
            <a:r>
              <a:rPr lang="tr-TR"/>
              <a:t>Mantık Devreleri </a:t>
            </a:r>
            <a:endParaRPr lang="en-US"/>
          </a:p>
        </p:txBody>
      </p:sp>
      <p:sp>
        <p:nvSpPr>
          <p:cNvPr id="5124" name="Rectangle 2"/>
          <p:cNvSpPr>
            <a:spLocks noGrp="1" noChangeArrowheads="1"/>
          </p:cNvSpPr>
          <p:nvPr>
            <p:ph type="title"/>
          </p:nvPr>
        </p:nvSpPr>
        <p:spPr>
          <a:xfrm>
            <a:off x="349250" y="236538"/>
            <a:ext cx="7772400" cy="790575"/>
          </a:xfrm>
        </p:spPr>
        <p:txBody>
          <a:bodyPr/>
          <a:lstStyle/>
          <a:p>
            <a:pPr algn="l"/>
            <a:r>
              <a:rPr lang="tr-TR" sz="2400" b="1" smtClean="0"/>
              <a:t>Örnek: </a:t>
            </a:r>
            <a:endParaRPr lang="tr-TR" sz="2400" smtClean="0"/>
          </a:p>
        </p:txBody>
      </p:sp>
      <p:sp>
        <p:nvSpPr>
          <p:cNvPr id="461827" name="Rectangle 3"/>
          <p:cNvSpPr>
            <a:spLocks noGrp="1" noChangeArrowheads="1"/>
          </p:cNvSpPr>
          <p:nvPr>
            <p:ph type="body" idx="1"/>
          </p:nvPr>
        </p:nvSpPr>
        <p:spPr>
          <a:xfrm>
            <a:off x="338138" y="869950"/>
            <a:ext cx="8375650" cy="5078413"/>
          </a:xfrm>
        </p:spPr>
        <p:txBody>
          <a:bodyPr/>
          <a:lstStyle/>
          <a:p>
            <a:pPr marL="0" indent="0">
              <a:buFontTx/>
              <a:buNone/>
              <a:defRPr/>
            </a:pPr>
            <a:r>
              <a:rPr lang="tr-TR" sz="2200" dirty="0" smtClean="0"/>
              <a:t>NAND</a:t>
            </a:r>
            <a:r>
              <a:rPr lang="tr-TR" sz="2200" b="1" dirty="0" smtClean="0"/>
              <a:t> </a:t>
            </a:r>
            <a:r>
              <a:rPr lang="tr-TR" sz="2200" dirty="0" smtClean="0"/>
              <a:t>kapısının girişlerine x ve y sinyalleri uygulandığında çıkışındaki sinyal (z) aşağıdaki gibidir;</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marL="0" indent="0">
              <a:buFontTx/>
              <a:buNone/>
              <a:defRPr/>
            </a:pPr>
            <a:endParaRPr lang="tr-TR" sz="1000" dirty="0" smtClean="0"/>
          </a:p>
        </p:txBody>
      </p:sp>
      <p:sp>
        <p:nvSpPr>
          <p:cNvPr id="5128" name="Rectangle 7"/>
          <p:cNvSpPr>
            <a:spLocks noChangeArrowheads="1"/>
          </p:cNvSpPr>
          <p:nvPr/>
        </p:nvSpPr>
        <p:spPr bwMode="auto">
          <a:xfrm>
            <a:off x="0" y="337185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pSp>
        <p:nvGrpSpPr>
          <p:cNvPr id="5129" name="Group 8"/>
          <p:cNvGrpSpPr>
            <a:grpSpLocks/>
          </p:cNvGrpSpPr>
          <p:nvPr/>
        </p:nvGrpSpPr>
        <p:grpSpPr bwMode="auto">
          <a:xfrm>
            <a:off x="3405188" y="1638300"/>
            <a:ext cx="2006600" cy="2525713"/>
            <a:chOff x="5017" y="7897"/>
            <a:chExt cx="2580" cy="3030"/>
          </a:xfrm>
        </p:grpSpPr>
        <p:sp>
          <p:nvSpPr>
            <p:cNvPr id="5130" name="Line 9"/>
            <p:cNvSpPr>
              <a:spLocks noChangeShapeType="1"/>
            </p:cNvSpPr>
            <p:nvPr/>
          </p:nvSpPr>
          <p:spPr bwMode="auto">
            <a:xfrm flipV="1">
              <a:off x="5194" y="8065"/>
              <a:ext cx="0" cy="1752"/>
            </a:xfrm>
            <a:prstGeom prst="line">
              <a:avLst/>
            </a:prstGeom>
            <a:noFill/>
            <a:ln w="9525">
              <a:solidFill>
                <a:srgbClr val="000000"/>
              </a:solidFill>
              <a:round/>
              <a:headEnd/>
              <a:tailEnd type="triangle" w="med" len="med"/>
            </a:ln>
          </p:spPr>
          <p:txBody>
            <a:bodyPr/>
            <a:lstStyle/>
            <a:p>
              <a:endParaRPr lang="tr-TR"/>
            </a:p>
          </p:txBody>
        </p:sp>
        <p:sp>
          <p:nvSpPr>
            <p:cNvPr id="5131" name="Line 10"/>
            <p:cNvSpPr>
              <a:spLocks noChangeShapeType="1"/>
            </p:cNvSpPr>
            <p:nvPr/>
          </p:nvSpPr>
          <p:spPr bwMode="auto">
            <a:xfrm>
              <a:off x="5197" y="8932"/>
              <a:ext cx="2171" cy="0"/>
            </a:xfrm>
            <a:prstGeom prst="line">
              <a:avLst/>
            </a:prstGeom>
            <a:noFill/>
            <a:ln w="9525">
              <a:solidFill>
                <a:srgbClr val="000000"/>
              </a:solidFill>
              <a:round/>
              <a:headEnd/>
              <a:tailEnd type="triangle" w="med" len="med"/>
            </a:ln>
          </p:spPr>
          <p:txBody>
            <a:bodyPr/>
            <a:lstStyle/>
            <a:p>
              <a:endParaRPr lang="tr-TR"/>
            </a:p>
          </p:txBody>
        </p:sp>
        <p:sp>
          <p:nvSpPr>
            <p:cNvPr id="5132" name="Line 11"/>
            <p:cNvSpPr>
              <a:spLocks noChangeShapeType="1"/>
            </p:cNvSpPr>
            <p:nvPr/>
          </p:nvSpPr>
          <p:spPr bwMode="auto">
            <a:xfrm>
              <a:off x="5197" y="9832"/>
              <a:ext cx="2171" cy="0"/>
            </a:xfrm>
            <a:prstGeom prst="line">
              <a:avLst/>
            </a:prstGeom>
            <a:noFill/>
            <a:ln w="9525">
              <a:solidFill>
                <a:srgbClr val="000000"/>
              </a:solidFill>
              <a:round/>
              <a:headEnd/>
              <a:tailEnd type="triangle" w="med" len="med"/>
            </a:ln>
          </p:spPr>
          <p:txBody>
            <a:bodyPr/>
            <a:lstStyle/>
            <a:p>
              <a:endParaRPr lang="tr-TR"/>
            </a:p>
          </p:txBody>
        </p:sp>
        <p:sp>
          <p:nvSpPr>
            <p:cNvPr id="5133" name="Line 12"/>
            <p:cNvSpPr>
              <a:spLocks noChangeShapeType="1"/>
            </p:cNvSpPr>
            <p:nvPr/>
          </p:nvSpPr>
          <p:spPr bwMode="auto">
            <a:xfrm>
              <a:off x="5197" y="8572"/>
              <a:ext cx="360" cy="0"/>
            </a:xfrm>
            <a:prstGeom prst="line">
              <a:avLst/>
            </a:prstGeom>
            <a:noFill/>
            <a:ln w="15875">
              <a:solidFill>
                <a:srgbClr val="000000"/>
              </a:solidFill>
              <a:round/>
              <a:headEnd/>
              <a:tailEnd/>
            </a:ln>
          </p:spPr>
          <p:txBody>
            <a:bodyPr/>
            <a:lstStyle/>
            <a:p>
              <a:endParaRPr lang="tr-TR"/>
            </a:p>
          </p:txBody>
        </p:sp>
        <p:sp>
          <p:nvSpPr>
            <p:cNvPr id="5134" name="Line 13"/>
            <p:cNvSpPr>
              <a:spLocks noChangeShapeType="1"/>
            </p:cNvSpPr>
            <p:nvPr/>
          </p:nvSpPr>
          <p:spPr bwMode="auto">
            <a:xfrm>
              <a:off x="5557" y="8572"/>
              <a:ext cx="0" cy="360"/>
            </a:xfrm>
            <a:prstGeom prst="line">
              <a:avLst/>
            </a:prstGeom>
            <a:noFill/>
            <a:ln w="15875">
              <a:solidFill>
                <a:srgbClr val="000000"/>
              </a:solidFill>
              <a:round/>
              <a:headEnd/>
              <a:tailEnd/>
            </a:ln>
          </p:spPr>
          <p:txBody>
            <a:bodyPr/>
            <a:lstStyle/>
            <a:p>
              <a:endParaRPr lang="tr-TR"/>
            </a:p>
          </p:txBody>
        </p:sp>
        <p:sp>
          <p:nvSpPr>
            <p:cNvPr id="5135" name="Line 14"/>
            <p:cNvSpPr>
              <a:spLocks noChangeShapeType="1"/>
            </p:cNvSpPr>
            <p:nvPr/>
          </p:nvSpPr>
          <p:spPr bwMode="auto">
            <a:xfrm>
              <a:off x="5917" y="8572"/>
              <a:ext cx="0" cy="360"/>
            </a:xfrm>
            <a:prstGeom prst="line">
              <a:avLst/>
            </a:prstGeom>
            <a:noFill/>
            <a:ln w="15875">
              <a:solidFill>
                <a:srgbClr val="000000"/>
              </a:solidFill>
              <a:round/>
              <a:headEnd/>
              <a:tailEnd/>
            </a:ln>
          </p:spPr>
          <p:txBody>
            <a:bodyPr/>
            <a:lstStyle/>
            <a:p>
              <a:endParaRPr lang="tr-TR"/>
            </a:p>
          </p:txBody>
        </p:sp>
        <p:sp>
          <p:nvSpPr>
            <p:cNvPr id="5136" name="Line 15"/>
            <p:cNvSpPr>
              <a:spLocks noChangeShapeType="1"/>
            </p:cNvSpPr>
            <p:nvPr/>
          </p:nvSpPr>
          <p:spPr bwMode="auto">
            <a:xfrm>
              <a:off x="6637" y="8572"/>
              <a:ext cx="0" cy="360"/>
            </a:xfrm>
            <a:prstGeom prst="line">
              <a:avLst/>
            </a:prstGeom>
            <a:noFill/>
            <a:ln w="15875">
              <a:solidFill>
                <a:srgbClr val="000000"/>
              </a:solidFill>
              <a:round/>
              <a:headEnd/>
              <a:tailEnd/>
            </a:ln>
          </p:spPr>
          <p:txBody>
            <a:bodyPr/>
            <a:lstStyle/>
            <a:p>
              <a:endParaRPr lang="tr-TR"/>
            </a:p>
          </p:txBody>
        </p:sp>
        <p:sp>
          <p:nvSpPr>
            <p:cNvPr id="5137" name="Line 16"/>
            <p:cNvSpPr>
              <a:spLocks noChangeShapeType="1"/>
            </p:cNvSpPr>
            <p:nvPr/>
          </p:nvSpPr>
          <p:spPr bwMode="auto">
            <a:xfrm>
              <a:off x="5917" y="8572"/>
              <a:ext cx="720" cy="0"/>
            </a:xfrm>
            <a:prstGeom prst="line">
              <a:avLst/>
            </a:prstGeom>
            <a:noFill/>
            <a:ln w="15875">
              <a:solidFill>
                <a:srgbClr val="000000"/>
              </a:solidFill>
              <a:round/>
              <a:headEnd/>
              <a:tailEnd/>
            </a:ln>
          </p:spPr>
          <p:txBody>
            <a:bodyPr/>
            <a:lstStyle/>
            <a:p>
              <a:endParaRPr lang="tr-TR"/>
            </a:p>
          </p:txBody>
        </p:sp>
        <p:sp>
          <p:nvSpPr>
            <p:cNvPr id="5138" name="Line 17"/>
            <p:cNvSpPr>
              <a:spLocks noChangeShapeType="1"/>
            </p:cNvSpPr>
            <p:nvPr/>
          </p:nvSpPr>
          <p:spPr bwMode="auto">
            <a:xfrm flipH="1">
              <a:off x="5557" y="8932"/>
              <a:ext cx="360" cy="0"/>
            </a:xfrm>
            <a:prstGeom prst="line">
              <a:avLst/>
            </a:prstGeom>
            <a:noFill/>
            <a:ln w="15875">
              <a:solidFill>
                <a:srgbClr val="000000"/>
              </a:solidFill>
              <a:round/>
              <a:headEnd/>
              <a:tailEnd/>
            </a:ln>
          </p:spPr>
          <p:txBody>
            <a:bodyPr/>
            <a:lstStyle/>
            <a:p>
              <a:endParaRPr lang="tr-TR"/>
            </a:p>
          </p:txBody>
        </p:sp>
        <p:sp>
          <p:nvSpPr>
            <p:cNvPr id="5139" name="Line 18"/>
            <p:cNvSpPr>
              <a:spLocks noChangeShapeType="1"/>
            </p:cNvSpPr>
            <p:nvPr/>
          </p:nvSpPr>
          <p:spPr bwMode="auto">
            <a:xfrm flipH="1">
              <a:off x="6637" y="8932"/>
              <a:ext cx="360" cy="0"/>
            </a:xfrm>
            <a:prstGeom prst="line">
              <a:avLst/>
            </a:prstGeom>
            <a:noFill/>
            <a:ln w="15875">
              <a:solidFill>
                <a:srgbClr val="000000"/>
              </a:solidFill>
              <a:round/>
              <a:headEnd/>
              <a:tailEnd/>
            </a:ln>
          </p:spPr>
          <p:txBody>
            <a:bodyPr/>
            <a:lstStyle/>
            <a:p>
              <a:endParaRPr lang="tr-TR"/>
            </a:p>
          </p:txBody>
        </p:sp>
        <p:sp>
          <p:nvSpPr>
            <p:cNvPr id="5140" name="Line 19"/>
            <p:cNvSpPr>
              <a:spLocks noChangeShapeType="1"/>
            </p:cNvSpPr>
            <p:nvPr/>
          </p:nvSpPr>
          <p:spPr bwMode="auto">
            <a:xfrm>
              <a:off x="5557" y="8917"/>
              <a:ext cx="0" cy="1785"/>
            </a:xfrm>
            <a:prstGeom prst="line">
              <a:avLst/>
            </a:prstGeom>
            <a:noFill/>
            <a:ln w="9525">
              <a:solidFill>
                <a:srgbClr val="000000"/>
              </a:solidFill>
              <a:prstDash val="dash"/>
              <a:round/>
              <a:headEnd/>
              <a:tailEnd/>
            </a:ln>
          </p:spPr>
          <p:txBody>
            <a:bodyPr/>
            <a:lstStyle/>
            <a:p>
              <a:endParaRPr lang="tr-TR"/>
            </a:p>
          </p:txBody>
        </p:sp>
        <p:sp>
          <p:nvSpPr>
            <p:cNvPr id="5141" name="Line 20"/>
            <p:cNvSpPr>
              <a:spLocks noChangeShapeType="1"/>
            </p:cNvSpPr>
            <p:nvPr/>
          </p:nvSpPr>
          <p:spPr bwMode="auto">
            <a:xfrm>
              <a:off x="5917" y="8902"/>
              <a:ext cx="0" cy="1800"/>
            </a:xfrm>
            <a:prstGeom prst="line">
              <a:avLst/>
            </a:prstGeom>
            <a:noFill/>
            <a:ln w="9525">
              <a:solidFill>
                <a:srgbClr val="000000"/>
              </a:solidFill>
              <a:prstDash val="dash"/>
              <a:round/>
              <a:headEnd/>
              <a:tailEnd/>
            </a:ln>
          </p:spPr>
          <p:txBody>
            <a:bodyPr/>
            <a:lstStyle/>
            <a:p>
              <a:endParaRPr lang="tr-TR"/>
            </a:p>
          </p:txBody>
        </p:sp>
        <p:sp>
          <p:nvSpPr>
            <p:cNvPr id="5142" name="Line 21"/>
            <p:cNvSpPr>
              <a:spLocks noChangeShapeType="1"/>
            </p:cNvSpPr>
            <p:nvPr/>
          </p:nvSpPr>
          <p:spPr bwMode="auto">
            <a:xfrm flipH="1">
              <a:off x="5557" y="9832"/>
              <a:ext cx="360" cy="0"/>
            </a:xfrm>
            <a:prstGeom prst="line">
              <a:avLst/>
            </a:prstGeom>
            <a:noFill/>
            <a:ln w="15875">
              <a:solidFill>
                <a:srgbClr val="000000"/>
              </a:solidFill>
              <a:round/>
              <a:headEnd/>
              <a:tailEnd/>
            </a:ln>
          </p:spPr>
          <p:txBody>
            <a:bodyPr/>
            <a:lstStyle/>
            <a:p>
              <a:endParaRPr lang="tr-TR"/>
            </a:p>
          </p:txBody>
        </p:sp>
        <p:sp>
          <p:nvSpPr>
            <p:cNvPr id="5143" name="Line 22"/>
            <p:cNvSpPr>
              <a:spLocks noChangeShapeType="1"/>
            </p:cNvSpPr>
            <p:nvPr/>
          </p:nvSpPr>
          <p:spPr bwMode="auto">
            <a:xfrm flipH="1">
              <a:off x="6637" y="10342"/>
              <a:ext cx="360" cy="0"/>
            </a:xfrm>
            <a:prstGeom prst="line">
              <a:avLst/>
            </a:prstGeom>
            <a:noFill/>
            <a:ln w="15875">
              <a:solidFill>
                <a:srgbClr val="000000"/>
              </a:solidFill>
              <a:round/>
              <a:headEnd/>
              <a:tailEnd/>
            </a:ln>
          </p:spPr>
          <p:txBody>
            <a:bodyPr/>
            <a:lstStyle/>
            <a:p>
              <a:endParaRPr lang="tr-TR"/>
            </a:p>
          </p:txBody>
        </p:sp>
        <p:sp>
          <p:nvSpPr>
            <p:cNvPr id="5144" name="Line 23"/>
            <p:cNvSpPr>
              <a:spLocks noChangeShapeType="1"/>
            </p:cNvSpPr>
            <p:nvPr/>
          </p:nvSpPr>
          <p:spPr bwMode="auto">
            <a:xfrm>
              <a:off x="6637" y="9472"/>
              <a:ext cx="0" cy="360"/>
            </a:xfrm>
            <a:prstGeom prst="line">
              <a:avLst/>
            </a:prstGeom>
            <a:noFill/>
            <a:ln w="15875">
              <a:solidFill>
                <a:srgbClr val="000000"/>
              </a:solidFill>
              <a:round/>
              <a:headEnd/>
              <a:tailEnd/>
            </a:ln>
          </p:spPr>
          <p:txBody>
            <a:bodyPr/>
            <a:lstStyle/>
            <a:p>
              <a:endParaRPr lang="tr-TR"/>
            </a:p>
          </p:txBody>
        </p:sp>
        <p:sp>
          <p:nvSpPr>
            <p:cNvPr id="5145" name="Text Box 24"/>
            <p:cNvSpPr txBox="1">
              <a:spLocks noChangeArrowheads="1"/>
            </p:cNvSpPr>
            <p:nvPr/>
          </p:nvSpPr>
          <p:spPr bwMode="auto">
            <a:xfrm>
              <a:off x="5017" y="7897"/>
              <a:ext cx="180" cy="360"/>
            </a:xfrm>
            <a:prstGeom prst="rect">
              <a:avLst/>
            </a:prstGeom>
            <a:noFill/>
            <a:ln w="9525">
              <a:noFill/>
              <a:miter lim="800000"/>
              <a:headEnd/>
              <a:tailEnd/>
            </a:ln>
          </p:spPr>
          <p:txBody>
            <a:bodyPr lIns="0" tIns="0" rIns="0" bIns="0"/>
            <a:lstStyle/>
            <a:p>
              <a:r>
                <a:rPr lang="tr-TR" sz="1200" b="0"/>
                <a:t>x</a:t>
              </a:r>
              <a:endParaRPr lang="tr-TR"/>
            </a:p>
          </p:txBody>
        </p:sp>
        <p:sp>
          <p:nvSpPr>
            <p:cNvPr id="5146" name="Text Box 25"/>
            <p:cNvSpPr txBox="1">
              <a:spLocks noChangeArrowheads="1"/>
            </p:cNvSpPr>
            <p:nvPr/>
          </p:nvSpPr>
          <p:spPr bwMode="auto">
            <a:xfrm>
              <a:off x="5047" y="8962"/>
              <a:ext cx="180" cy="360"/>
            </a:xfrm>
            <a:prstGeom prst="rect">
              <a:avLst/>
            </a:prstGeom>
            <a:noFill/>
            <a:ln w="9525">
              <a:noFill/>
              <a:miter lim="800000"/>
              <a:headEnd/>
              <a:tailEnd/>
            </a:ln>
          </p:spPr>
          <p:txBody>
            <a:bodyPr lIns="0" tIns="0" rIns="0" bIns="0"/>
            <a:lstStyle/>
            <a:p>
              <a:r>
                <a:rPr lang="tr-TR" sz="1200" b="0"/>
                <a:t>y</a:t>
              </a:r>
              <a:endParaRPr lang="tr-TR"/>
            </a:p>
          </p:txBody>
        </p:sp>
        <p:sp>
          <p:nvSpPr>
            <p:cNvPr id="5147" name="Line 26"/>
            <p:cNvSpPr>
              <a:spLocks noChangeShapeType="1"/>
            </p:cNvSpPr>
            <p:nvPr/>
          </p:nvSpPr>
          <p:spPr bwMode="auto">
            <a:xfrm flipV="1">
              <a:off x="5197" y="8932"/>
              <a:ext cx="0" cy="360"/>
            </a:xfrm>
            <a:prstGeom prst="line">
              <a:avLst/>
            </a:prstGeom>
            <a:noFill/>
            <a:ln w="9525">
              <a:solidFill>
                <a:srgbClr val="000000"/>
              </a:solidFill>
              <a:round/>
              <a:headEnd/>
              <a:tailEnd type="triangle" w="med" len="med"/>
            </a:ln>
          </p:spPr>
          <p:txBody>
            <a:bodyPr/>
            <a:lstStyle/>
            <a:p>
              <a:endParaRPr lang="tr-TR"/>
            </a:p>
          </p:txBody>
        </p:sp>
        <p:sp>
          <p:nvSpPr>
            <p:cNvPr id="5148" name="Text Box 27"/>
            <p:cNvSpPr txBox="1">
              <a:spLocks noChangeArrowheads="1"/>
            </p:cNvSpPr>
            <p:nvPr/>
          </p:nvSpPr>
          <p:spPr bwMode="auto">
            <a:xfrm>
              <a:off x="7402" y="87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49" name="Text Box 28"/>
            <p:cNvSpPr txBox="1">
              <a:spLocks noChangeArrowheads="1"/>
            </p:cNvSpPr>
            <p:nvPr/>
          </p:nvSpPr>
          <p:spPr bwMode="auto">
            <a:xfrm>
              <a:off x="7417" y="9667"/>
              <a:ext cx="180" cy="360"/>
            </a:xfrm>
            <a:prstGeom prst="rect">
              <a:avLst/>
            </a:prstGeom>
            <a:noFill/>
            <a:ln w="9525">
              <a:noFill/>
              <a:miter lim="800000"/>
              <a:headEnd/>
              <a:tailEnd/>
            </a:ln>
          </p:spPr>
          <p:txBody>
            <a:bodyPr lIns="0" tIns="0" rIns="0" bIns="0"/>
            <a:lstStyle/>
            <a:p>
              <a:r>
                <a:rPr lang="tr-TR" sz="1200" b="0"/>
                <a:t>t</a:t>
              </a:r>
              <a:endParaRPr lang="tr-TR"/>
            </a:p>
          </p:txBody>
        </p:sp>
        <p:sp>
          <p:nvSpPr>
            <p:cNvPr id="5150" name="Line 29"/>
            <p:cNvSpPr>
              <a:spLocks noChangeShapeType="1"/>
            </p:cNvSpPr>
            <p:nvPr/>
          </p:nvSpPr>
          <p:spPr bwMode="auto">
            <a:xfrm>
              <a:off x="5902" y="9832"/>
              <a:ext cx="720" cy="0"/>
            </a:xfrm>
            <a:prstGeom prst="line">
              <a:avLst/>
            </a:prstGeom>
            <a:noFill/>
            <a:ln w="15875">
              <a:solidFill>
                <a:srgbClr val="000000"/>
              </a:solidFill>
              <a:round/>
              <a:headEnd/>
              <a:tailEnd/>
            </a:ln>
          </p:spPr>
          <p:txBody>
            <a:bodyPr/>
            <a:lstStyle/>
            <a:p>
              <a:endParaRPr lang="tr-TR"/>
            </a:p>
          </p:txBody>
        </p:sp>
        <p:sp>
          <p:nvSpPr>
            <p:cNvPr id="5151" name="Text Box 30"/>
            <p:cNvSpPr txBox="1">
              <a:spLocks noChangeArrowheads="1"/>
            </p:cNvSpPr>
            <p:nvPr/>
          </p:nvSpPr>
          <p:spPr bwMode="auto">
            <a:xfrm>
              <a:off x="5047" y="836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2" name="Text Box 31"/>
            <p:cNvSpPr txBox="1">
              <a:spLocks noChangeArrowheads="1"/>
            </p:cNvSpPr>
            <p:nvPr/>
          </p:nvSpPr>
          <p:spPr bwMode="auto">
            <a:xfrm>
              <a:off x="5047" y="873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3" name="Text Box 32"/>
            <p:cNvSpPr txBox="1">
              <a:spLocks noChangeArrowheads="1"/>
            </p:cNvSpPr>
            <p:nvPr/>
          </p:nvSpPr>
          <p:spPr bwMode="auto">
            <a:xfrm>
              <a:off x="5047" y="1019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4" name="Text Box 33"/>
            <p:cNvSpPr txBox="1">
              <a:spLocks noChangeArrowheads="1"/>
            </p:cNvSpPr>
            <p:nvPr/>
          </p:nvSpPr>
          <p:spPr bwMode="auto">
            <a:xfrm>
              <a:off x="5047" y="9682"/>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5" name="Line 34"/>
            <p:cNvSpPr>
              <a:spLocks noChangeShapeType="1"/>
            </p:cNvSpPr>
            <p:nvPr/>
          </p:nvSpPr>
          <p:spPr bwMode="auto">
            <a:xfrm flipH="1">
              <a:off x="5197" y="9472"/>
              <a:ext cx="360" cy="0"/>
            </a:xfrm>
            <a:prstGeom prst="line">
              <a:avLst/>
            </a:prstGeom>
            <a:noFill/>
            <a:ln w="15875">
              <a:solidFill>
                <a:srgbClr val="000000"/>
              </a:solidFill>
              <a:round/>
              <a:headEnd/>
              <a:tailEnd/>
            </a:ln>
          </p:spPr>
          <p:txBody>
            <a:bodyPr/>
            <a:lstStyle/>
            <a:p>
              <a:endParaRPr lang="tr-TR"/>
            </a:p>
          </p:txBody>
        </p:sp>
        <p:sp>
          <p:nvSpPr>
            <p:cNvPr id="5156" name="Line 35"/>
            <p:cNvSpPr>
              <a:spLocks noChangeShapeType="1"/>
            </p:cNvSpPr>
            <p:nvPr/>
          </p:nvSpPr>
          <p:spPr bwMode="auto">
            <a:xfrm flipH="1">
              <a:off x="6622" y="9457"/>
              <a:ext cx="360" cy="0"/>
            </a:xfrm>
            <a:prstGeom prst="line">
              <a:avLst/>
            </a:prstGeom>
            <a:noFill/>
            <a:ln w="15875">
              <a:solidFill>
                <a:srgbClr val="000000"/>
              </a:solidFill>
              <a:round/>
              <a:headEnd/>
              <a:tailEnd/>
            </a:ln>
          </p:spPr>
          <p:txBody>
            <a:bodyPr/>
            <a:lstStyle/>
            <a:p>
              <a:endParaRPr lang="tr-TR"/>
            </a:p>
          </p:txBody>
        </p:sp>
        <p:sp>
          <p:nvSpPr>
            <p:cNvPr id="5157" name="Line 36"/>
            <p:cNvSpPr>
              <a:spLocks noChangeShapeType="1"/>
            </p:cNvSpPr>
            <p:nvPr/>
          </p:nvSpPr>
          <p:spPr bwMode="auto">
            <a:xfrm>
              <a:off x="5197" y="10717"/>
              <a:ext cx="2171" cy="0"/>
            </a:xfrm>
            <a:prstGeom prst="line">
              <a:avLst/>
            </a:prstGeom>
            <a:noFill/>
            <a:ln w="9525">
              <a:solidFill>
                <a:srgbClr val="000000"/>
              </a:solidFill>
              <a:round/>
              <a:headEnd/>
              <a:tailEnd type="triangle" w="med" len="med"/>
            </a:ln>
          </p:spPr>
          <p:txBody>
            <a:bodyPr/>
            <a:lstStyle/>
            <a:p>
              <a:endParaRPr lang="tr-TR"/>
            </a:p>
          </p:txBody>
        </p:sp>
        <p:sp>
          <p:nvSpPr>
            <p:cNvPr id="5158" name="Line 37"/>
            <p:cNvSpPr>
              <a:spLocks noChangeShapeType="1"/>
            </p:cNvSpPr>
            <p:nvPr/>
          </p:nvSpPr>
          <p:spPr bwMode="auto">
            <a:xfrm flipV="1">
              <a:off x="5197" y="9802"/>
              <a:ext cx="0" cy="900"/>
            </a:xfrm>
            <a:prstGeom prst="line">
              <a:avLst/>
            </a:prstGeom>
            <a:noFill/>
            <a:ln w="9525">
              <a:solidFill>
                <a:srgbClr val="000000"/>
              </a:solidFill>
              <a:round/>
              <a:headEnd/>
              <a:tailEnd type="triangle" w="med" len="med"/>
            </a:ln>
          </p:spPr>
          <p:txBody>
            <a:bodyPr/>
            <a:lstStyle/>
            <a:p>
              <a:endParaRPr lang="tr-TR"/>
            </a:p>
          </p:txBody>
        </p:sp>
        <p:sp>
          <p:nvSpPr>
            <p:cNvPr id="5159" name="Line 38"/>
            <p:cNvSpPr>
              <a:spLocks noChangeShapeType="1"/>
            </p:cNvSpPr>
            <p:nvPr/>
          </p:nvSpPr>
          <p:spPr bwMode="auto">
            <a:xfrm>
              <a:off x="6637" y="8902"/>
              <a:ext cx="0" cy="1800"/>
            </a:xfrm>
            <a:prstGeom prst="line">
              <a:avLst/>
            </a:prstGeom>
            <a:noFill/>
            <a:ln w="9525">
              <a:solidFill>
                <a:srgbClr val="000000"/>
              </a:solidFill>
              <a:prstDash val="dash"/>
              <a:round/>
              <a:headEnd/>
              <a:tailEnd/>
            </a:ln>
          </p:spPr>
          <p:txBody>
            <a:bodyPr/>
            <a:lstStyle/>
            <a:p>
              <a:endParaRPr lang="tr-TR"/>
            </a:p>
          </p:txBody>
        </p:sp>
        <p:sp>
          <p:nvSpPr>
            <p:cNvPr id="5160" name="Line 39"/>
            <p:cNvSpPr>
              <a:spLocks noChangeShapeType="1"/>
            </p:cNvSpPr>
            <p:nvPr/>
          </p:nvSpPr>
          <p:spPr bwMode="auto">
            <a:xfrm>
              <a:off x="6997" y="8902"/>
              <a:ext cx="0" cy="1800"/>
            </a:xfrm>
            <a:prstGeom prst="line">
              <a:avLst/>
            </a:prstGeom>
            <a:noFill/>
            <a:ln w="9525">
              <a:solidFill>
                <a:srgbClr val="000000"/>
              </a:solidFill>
              <a:prstDash val="dash"/>
              <a:round/>
              <a:headEnd/>
              <a:tailEnd/>
            </a:ln>
          </p:spPr>
          <p:txBody>
            <a:bodyPr/>
            <a:lstStyle/>
            <a:p>
              <a:endParaRPr lang="tr-TR"/>
            </a:p>
          </p:txBody>
        </p:sp>
        <p:sp>
          <p:nvSpPr>
            <p:cNvPr id="5161" name="Text Box 40"/>
            <p:cNvSpPr txBox="1">
              <a:spLocks noChangeArrowheads="1"/>
            </p:cNvSpPr>
            <p:nvPr/>
          </p:nvSpPr>
          <p:spPr bwMode="auto">
            <a:xfrm>
              <a:off x="5062" y="9862"/>
              <a:ext cx="180" cy="360"/>
            </a:xfrm>
            <a:prstGeom prst="rect">
              <a:avLst/>
            </a:prstGeom>
            <a:noFill/>
            <a:ln w="9525">
              <a:noFill/>
              <a:miter lim="800000"/>
              <a:headEnd/>
              <a:tailEnd/>
            </a:ln>
          </p:spPr>
          <p:txBody>
            <a:bodyPr lIns="0" tIns="0" rIns="0" bIns="0"/>
            <a:lstStyle/>
            <a:p>
              <a:r>
                <a:rPr lang="tr-TR" sz="1200" b="0"/>
                <a:t>z</a:t>
              </a:r>
              <a:endParaRPr lang="tr-TR"/>
            </a:p>
          </p:txBody>
        </p:sp>
        <p:sp>
          <p:nvSpPr>
            <p:cNvPr id="5162" name="Text Box 41"/>
            <p:cNvSpPr txBox="1">
              <a:spLocks noChangeArrowheads="1"/>
            </p:cNvSpPr>
            <p:nvPr/>
          </p:nvSpPr>
          <p:spPr bwMode="auto">
            <a:xfrm>
              <a:off x="5047" y="1056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63" name="Text Box 42"/>
            <p:cNvSpPr txBox="1">
              <a:spLocks noChangeArrowheads="1"/>
            </p:cNvSpPr>
            <p:nvPr/>
          </p:nvSpPr>
          <p:spPr bwMode="auto">
            <a:xfrm>
              <a:off x="5047" y="9337"/>
              <a:ext cx="180" cy="360"/>
            </a:xfrm>
            <a:prstGeom prst="rect">
              <a:avLst/>
            </a:prstGeom>
            <a:noFill/>
            <a:ln w="9525">
              <a:noFill/>
              <a:miter lim="800000"/>
              <a:headEnd/>
              <a:tailEnd/>
            </a:ln>
          </p:spPr>
          <p:txBody>
            <a:bodyPr lIns="0" tIns="0" rIns="0" bIns="0"/>
            <a:lstStyle/>
            <a:p>
              <a:r>
                <a:rPr lang="tr-TR" sz="1200" b="0"/>
                <a:t>1</a:t>
              </a:r>
              <a:endParaRPr lang="tr-TR"/>
            </a:p>
          </p:txBody>
        </p:sp>
        <p:sp>
          <p:nvSpPr>
            <p:cNvPr id="5164" name="Line 43"/>
            <p:cNvSpPr>
              <a:spLocks noChangeShapeType="1"/>
            </p:cNvSpPr>
            <p:nvPr/>
          </p:nvSpPr>
          <p:spPr bwMode="auto">
            <a:xfrm flipH="1">
              <a:off x="5197" y="10702"/>
              <a:ext cx="360" cy="0"/>
            </a:xfrm>
            <a:prstGeom prst="line">
              <a:avLst/>
            </a:prstGeom>
            <a:noFill/>
            <a:ln w="15875">
              <a:solidFill>
                <a:srgbClr val="000000"/>
              </a:solidFill>
              <a:round/>
              <a:headEnd/>
              <a:tailEnd/>
            </a:ln>
          </p:spPr>
          <p:txBody>
            <a:bodyPr/>
            <a:lstStyle/>
            <a:p>
              <a:endParaRPr lang="tr-TR"/>
            </a:p>
          </p:txBody>
        </p:sp>
        <p:sp>
          <p:nvSpPr>
            <p:cNvPr id="5165" name="Line 44"/>
            <p:cNvSpPr>
              <a:spLocks noChangeShapeType="1"/>
            </p:cNvSpPr>
            <p:nvPr/>
          </p:nvSpPr>
          <p:spPr bwMode="auto">
            <a:xfrm flipH="1">
              <a:off x="5557" y="10342"/>
              <a:ext cx="360" cy="0"/>
            </a:xfrm>
            <a:prstGeom prst="line">
              <a:avLst/>
            </a:prstGeom>
            <a:noFill/>
            <a:ln w="15875">
              <a:solidFill>
                <a:srgbClr val="000000"/>
              </a:solidFill>
              <a:round/>
              <a:headEnd/>
              <a:tailEnd/>
            </a:ln>
          </p:spPr>
          <p:txBody>
            <a:bodyPr/>
            <a:lstStyle/>
            <a:p>
              <a:endParaRPr lang="tr-TR"/>
            </a:p>
          </p:txBody>
        </p:sp>
        <p:sp>
          <p:nvSpPr>
            <p:cNvPr id="5166" name="Line 45"/>
            <p:cNvSpPr>
              <a:spLocks noChangeShapeType="1"/>
            </p:cNvSpPr>
            <p:nvPr/>
          </p:nvSpPr>
          <p:spPr bwMode="auto">
            <a:xfrm>
              <a:off x="5917" y="10342"/>
              <a:ext cx="720" cy="0"/>
            </a:xfrm>
            <a:prstGeom prst="line">
              <a:avLst/>
            </a:prstGeom>
            <a:noFill/>
            <a:ln w="15875">
              <a:solidFill>
                <a:srgbClr val="000000"/>
              </a:solidFill>
              <a:round/>
              <a:headEnd/>
              <a:tailEnd/>
            </a:ln>
          </p:spPr>
          <p:txBody>
            <a:bodyPr/>
            <a:lstStyle/>
            <a:p>
              <a:endParaRPr lang="tr-TR"/>
            </a:p>
          </p:txBody>
        </p:sp>
        <p:sp>
          <p:nvSpPr>
            <p:cNvPr id="5167" name="Text Box 46"/>
            <p:cNvSpPr txBox="1">
              <a:spLocks noChangeArrowheads="1"/>
            </p:cNvSpPr>
            <p:nvPr/>
          </p:nvSpPr>
          <p:spPr bwMode="auto">
            <a:xfrm>
              <a:off x="7387" y="105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68" name="Line 47"/>
            <p:cNvSpPr>
              <a:spLocks noChangeShapeType="1"/>
            </p:cNvSpPr>
            <p:nvPr/>
          </p:nvSpPr>
          <p:spPr bwMode="auto">
            <a:xfrm>
              <a:off x="5557" y="9472"/>
              <a:ext cx="0" cy="360"/>
            </a:xfrm>
            <a:prstGeom prst="line">
              <a:avLst/>
            </a:prstGeom>
            <a:noFill/>
            <a:ln w="15875">
              <a:solidFill>
                <a:srgbClr val="000000"/>
              </a:solidFill>
              <a:round/>
              <a:headEnd/>
              <a:tailEnd/>
            </a:ln>
          </p:spPr>
          <p:txBody>
            <a:bodyPr/>
            <a:lstStyle/>
            <a:p>
              <a:endParaRPr lang="tr-TR"/>
            </a:p>
          </p:txBody>
        </p:sp>
        <p:sp>
          <p:nvSpPr>
            <p:cNvPr id="5169" name="Line 48"/>
            <p:cNvSpPr>
              <a:spLocks noChangeShapeType="1"/>
            </p:cNvSpPr>
            <p:nvPr/>
          </p:nvSpPr>
          <p:spPr bwMode="auto">
            <a:xfrm>
              <a:off x="5557" y="10342"/>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3 Altbilgi Yer Tutucusu"/>
          <p:cNvSpPr>
            <a:spLocks noGrp="1"/>
          </p:cNvSpPr>
          <p:nvPr>
            <p:ph type="ftr" sz="quarter" idx="10"/>
          </p:nvPr>
        </p:nvSpPr>
        <p:spPr>
          <a:noFill/>
        </p:spPr>
        <p:txBody>
          <a:bodyPr/>
          <a:lstStyle/>
          <a:p>
            <a:r>
              <a:rPr lang="tr-TR"/>
              <a:t>Mantık Devreleri </a:t>
            </a:r>
            <a:endParaRPr lang="en-US"/>
          </a:p>
        </p:txBody>
      </p:sp>
      <p:sp>
        <p:nvSpPr>
          <p:cNvPr id="6149" name="Rectangle 2"/>
          <p:cNvSpPr>
            <a:spLocks noGrp="1" noChangeArrowheads="1"/>
          </p:cNvSpPr>
          <p:nvPr>
            <p:ph type="title"/>
          </p:nvPr>
        </p:nvSpPr>
        <p:spPr/>
        <p:txBody>
          <a:bodyPr/>
          <a:lstStyle/>
          <a:p>
            <a:r>
              <a:rPr lang="tr-TR" sz="2400" b="1" smtClean="0"/>
              <a:t>‘Veyadeğil’ Kapısı (NOR Gate)</a:t>
            </a:r>
          </a:p>
        </p:txBody>
      </p:sp>
      <p:sp>
        <p:nvSpPr>
          <p:cNvPr id="462851" name="Rectangle 3"/>
          <p:cNvSpPr>
            <a:spLocks noGrp="1" noChangeArrowheads="1"/>
          </p:cNvSpPr>
          <p:nvPr>
            <p:ph type="body" idx="1"/>
          </p:nvPr>
        </p:nvSpPr>
        <p:spPr>
          <a:xfrm>
            <a:off x="349250" y="931863"/>
            <a:ext cx="8375650" cy="4714875"/>
          </a:xfrm>
        </p:spPr>
        <p:txBody>
          <a:bodyPr/>
          <a:lstStyle/>
          <a:p>
            <a:pPr marL="0" indent="0" algn="just">
              <a:lnSpc>
                <a:spcPct val="90000"/>
              </a:lnSpc>
              <a:buFontTx/>
              <a:buNone/>
              <a:defRPr/>
            </a:pPr>
            <a:r>
              <a:rPr lang="tr-TR" sz="2200" dirty="0" smtClean="0"/>
              <a:t>NAND kapısı gibi üniversal bir kapıdır. OR kapısının çıkışına NOT kapısının bağlanmış hali olarak da düşünülebilir. Aşağıdaki sembollerle gösterilir;</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doğruluk tablosu;</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		          Lojik ifadesi                     veya  </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tüm girişleri 0 ise çıkışı 1, aksi halde çıkışı 0’dır. </a:t>
            </a:r>
          </a:p>
          <a:p>
            <a:pPr>
              <a:lnSpc>
                <a:spcPct val="90000"/>
              </a:lnSpc>
              <a:buFontTx/>
              <a:buNone/>
              <a:defRPr/>
            </a:pPr>
            <a:endParaRPr lang="tr-TR" sz="2200" dirty="0" smtClean="0"/>
          </a:p>
        </p:txBody>
      </p:sp>
      <p:pic>
        <p:nvPicPr>
          <p:cNvPr id="6151" name="Picture 4"/>
          <p:cNvPicPr>
            <a:picLocks noChangeAspect="1" noChangeArrowheads="1"/>
          </p:cNvPicPr>
          <p:nvPr/>
        </p:nvPicPr>
        <p:blipFill>
          <a:blip r:embed="rId3" cstate="print"/>
          <a:srcRect/>
          <a:stretch>
            <a:fillRect/>
          </a:stretch>
        </p:blipFill>
        <p:spPr bwMode="auto">
          <a:xfrm>
            <a:off x="1949450" y="1985963"/>
            <a:ext cx="1779588" cy="436562"/>
          </a:xfrm>
          <a:prstGeom prst="rect">
            <a:avLst/>
          </a:prstGeom>
          <a:noFill/>
          <a:ln w="9525">
            <a:noFill/>
            <a:miter lim="800000"/>
            <a:headEnd/>
            <a:tailEnd/>
          </a:ln>
        </p:spPr>
      </p:pic>
      <p:pic>
        <p:nvPicPr>
          <p:cNvPr id="6153" name="Picture 6"/>
          <p:cNvPicPr>
            <a:picLocks noChangeAspect="1" noChangeArrowheads="1"/>
          </p:cNvPicPr>
          <p:nvPr/>
        </p:nvPicPr>
        <p:blipFill>
          <a:blip r:embed="rId4" cstate="print"/>
          <a:srcRect/>
          <a:stretch>
            <a:fillRect/>
          </a:stretch>
        </p:blipFill>
        <p:spPr bwMode="auto">
          <a:xfrm>
            <a:off x="4202113" y="1973263"/>
            <a:ext cx="1271587" cy="533400"/>
          </a:xfrm>
          <a:prstGeom prst="rect">
            <a:avLst/>
          </a:prstGeom>
          <a:noFill/>
          <a:ln w="9525">
            <a:noFill/>
            <a:miter lim="800000"/>
            <a:headEnd/>
            <a:tailEnd/>
          </a:ln>
        </p:spPr>
      </p:pic>
      <p:sp>
        <p:nvSpPr>
          <p:cNvPr id="6154"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6" name="Object 7"/>
          <p:cNvGraphicFramePr>
            <a:graphicFrameLocks noChangeAspect="1"/>
          </p:cNvGraphicFramePr>
          <p:nvPr/>
        </p:nvGraphicFramePr>
        <p:xfrm>
          <a:off x="5616069" y="3616325"/>
          <a:ext cx="1006475" cy="527050"/>
        </p:xfrm>
        <a:graphic>
          <a:graphicData uri="http://schemas.openxmlformats.org/presentationml/2006/ole">
            <mc:AlternateContent xmlns:mc="http://schemas.openxmlformats.org/markup-compatibility/2006">
              <mc:Choice xmlns:v="urn:schemas-microsoft-com:vml" Requires="v">
                <p:oleObj spid="_x0000_s6150" name="Denklem" r:id="rId5" imgW="583947" imgH="304668" progId="Equation.3">
                  <p:embed/>
                </p:oleObj>
              </mc:Choice>
              <mc:Fallback>
                <p:oleObj name="Denklem" r:id="rId5" imgW="583947"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6069" y="3616325"/>
                        <a:ext cx="10064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7" name="Object 9"/>
          <p:cNvGraphicFramePr>
            <a:graphicFrameLocks noChangeAspect="1"/>
          </p:cNvGraphicFramePr>
          <p:nvPr/>
        </p:nvGraphicFramePr>
        <p:xfrm>
          <a:off x="3615819" y="3763963"/>
          <a:ext cx="1203325" cy="338137"/>
        </p:xfrm>
        <a:graphic>
          <a:graphicData uri="http://schemas.openxmlformats.org/presentationml/2006/ole">
            <mc:AlternateContent xmlns:mc="http://schemas.openxmlformats.org/markup-compatibility/2006">
              <mc:Choice xmlns:v="urn:schemas-microsoft-com:vml" Requires="v">
                <p:oleObj spid="_x0000_s6151" name="Denklem" r:id="rId7" imgW="723586" imgH="203112" progId="Equation.3">
                  <p:embed/>
                </p:oleObj>
              </mc:Choice>
              <mc:Fallback>
                <p:oleObj name="Denklem" r:id="rId7" imgW="723586"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819" y="3763963"/>
                        <a:ext cx="120332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43484" y="3144838"/>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3 Altbilgi Yer Tutucusu"/>
          <p:cNvSpPr>
            <a:spLocks noGrp="1"/>
          </p:cNvSpPr>
          <p:nvPr>
            <p:ph type="ftr" sz="quarter" idx="10"/>
          </p:nvPr>
        </p:nvSpPr>
        <p:spPr>
          <a:noFill/>
        </p:spPr>
        <p:txBody>
          <a:bodyPr/>
          <a:lstStyle/>
          <a:p>
            <a:r>
              <a:rPr lang="tr-TR"/>
              <a:t>Mantık Devreleri </a:t>
            </a:r>
            <a:endParaRPr lang="en-US"/>
          </a:p>
        </p:txBody>
      </p:sp>
      <p:sp>
        <p:nvSpPr>
          <p:cNvPr id="7172" name="Rectangle 2"/>
          <p:cNvSpPr>
            <a:spLocks noGrp="1" noChangeArrowheads="1"/>
          </p:cNvSpPr>
          <p:nvPr>
            <p:ph type="title"/>
          </p:nvPr>
        </p:nvSpPr>
        <p:spPr>
          <a:xfrm>
            <a:off x="361950" y="236538"/>
            <a:ext cx="7772400" cy="790575"/>
          </a:xfrm>
        </p:spPr>
        <p:txBody>
          <a:bodyPr/>
          <a:lstStyle/>
          <a:p>
            <a:pPr algn="l"/>
            <a:r>
              <a:rPr lang="tr-TR" sz="2400" b="1" smtClean="0"/>
              <a:t>Örnek:</a:t>
            </a:r>
            <a:endParaRPr lang="tr-TR" sz="2400" smtClean="0"/>
          </a:p>
        </p:txBody>
      </p:sp>
      <p:sp>
        <p:nvSpPr>
          <p:cNvPr id="463875"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NOR kapısının girişlerine x ve y sinyalleri uygulandığında çıkışındaki sinyal (z) aşağıdaki gibidir;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grpSp>
        <p:nvGrpSpPr>
          <p:cNvPr id="7174" name="Group 4"/>
          <p:cNvGrpSpPr>
            <a:grpSpLocks/>
          </p:cNvGrpSpPr>
          <p:nvPr/>
        </p:nvGrpSpPr>
        <p:grpSpPr bwMode="auto">
          <a:xfrm>
            <a:off x="3400425" y="1755775"/>
            <a:ext cx="2320925" cy="2532063"/>
            <a:chOff x="5197" y="4669"/>
            <a:chExt cx="2580" cy="3030"/>
          </a:xfrm>
        </p:grpSpPr>
        <p:sp>
          <p:nvSpPr>
            <p:cNvPr id="7178" name="Line 5"/>
            <p:cNvSpPr>
              <a:spLocks noChangeShapeType="1"/>
            </p:cNvSpPr>
            <p:nvPr/>
          </p:nvSpPr>
          <p:spPr bwMode="auto">
            <a:xfrm flipV="1">
              <a:off x="5374" y="4837"/>
              <a:ext cx="0" cy="1752"/>
            </a:xfrm>
            <a:prstGeom prst="line">
              <a:avLst/>
            </a:prstGeom>
            <a:noFill/>
            <a:ln w="9525">
              <a:solidFill>
                <a:srgbClr val="000000"/>
              </a:solidFill>
              <a:round/>
              <a:headEnd/>
              <a:tailEnd type="triangle" w="med" len="med"/>
            </a:ln>
          </p:spPr>
          <p:txBody>
            <a:bodyPr/>
            <a:lstStyle/>
            <a:p>
              <a:endParaRPr lang="tr-TR"/>
            </a:p>
          </p:txBody>
        </p:sp>
        <p:sp>
          <p:nvSpPr>
            <p:cNvPr id="7179" name="Line 6"/>
            <p:cNvSpPr>
              <a:spLocks noChangeShapeType="1"/>
            </p:cNvSpPr>
            <p:nvPr/>
          </p:nvSpPr>
          <p:spPr bwMode="auto">
            <a:xfrm>
              <a:off x="5377" y="5704"/>
              <a:ext cx="2171" cy="0"/>
            </a:xfrm>
            <a:prstGeom prst="line">
              <a:avLst/>
            </a:prstGeom>
            <a:noFill/>
            <a:ln w="9525">
              <a:solidFill>
                <a:srgbClr val="000000"/>
              </a:solidFill>
              <a:round/>
              <a:headEnd/>
              <a:tailEnd type="triangle" w="med" len="med"/>
            </a:ln>
          </p:spPr>
          <p:txBody>
            <a:bodyPr/>
            <a:lstStyle/>
            <a:p>
              <a:endParaRPr lang="tr-TR"/>
            </a:p>
          </p:txBody>
        </p:sp>
        <p:sp>
          <p:nvSpPr>
            <p:cNvPr id="7180" name="Line 7"/>
            <p:cNvSpPr>
              <a:spLocks noChangeShapeType="1"/>
            </p:cNvSpPr>
            <p:nvPr/>
          </p:nvSpPr>
          <p:spPr bwMode="auto">
            <a:xfrm>
              <a:off x="5377" y="6604"/>
              <a:ext cx="2171" cy="0"/>
            </a:xfrm>
            <a:prstGeom prst="line">
              <a:avLst/>
            </a:prstGeom>
            <a:noFill/>
            <a:ln w="9525">
              <a:solidFill>
                <a:srgbClr val="000000"/>
              </a:solidFill>
              <a:round/>
              <a:headEnd/>
              <a:tailEnd type="triangle" w="med" len="med"/>
            </a:ln>
          </p:spPr>
          <p:txBody>
            <a:bodyPr/>
            <a:lstStyle/>
            <a:p>
              <a:endParaRPr lang="tr-TR"/>
            </a:p>
          </p:txBody>
        </p:sp>
        <p:sp>
          <p:nvSpPr>
            <p:cNvPr id="7181" name="Line 8"/>
            <p:cNvSpPr>
              <a:spLocks noChangeShapeType="1"/>
            </p:cNvSpPr>
            <p:nvPr/>
          </p:nvSpPr>
          <p:spPr bwMode="auto">
            <a:xfrm>
              <a:off x="5377" y="5344"/>
              <a:ext cx="360" cy="0"/>
            </a:xfrm>
            <a:prstGeom prst="line">
              <a:avLst/>
            </a:prstGeom>
            <a:noFill/>
            <a:ln w="15875">
              <a:solidFill>
                <a:srgbClr val="000000"/>
              </a:solidFill>
              <a:round/>
              <a:headEnd/>
              <a:tailEnd/>
            </a:ln>
          </p:spPr>
          <p:txBody>
            <a:bodyPr/>
            <a:lstStyle/>
            <a:p>
              <a:endParaRPr lang="tr-TR"/>
            </a:p>
          </p:txBody>
        </p:sp>
        <p:sp>
          <p:nvSpPr>
            <p:cNvPr id="7182" name="Line 9"/>
            <p:cNvSpPr>
              <a:spLocks noChangeShapeType="1"/>
            </p:cNvSpPr>
            <p:nvPr/>
          </p:nvSpPr>
          <p:spPr bwMode="auto">
            <a:xfrm>
              <a:off x="5737" y="5344"/>
              <a:ext cx="0" cy="360"/>
            </a:xfrm>
            <a:prstGeom prst="line">
              <a:avLst/>
            </a:prstGeom>
            <a:noFill/>
            <a:ln w="15875">
              <a:solidFill>
                <a:srgbClr val="000000"/>
              </a:solidFill>
              <a:round/>
              <a:headEnd/>
              <a:tailEnd/>
            </a:ln>
          </p:spPr>
          <p:txBody>
            <a:bodyPr/>
            <a:lstStyle/>
            <a:p>
              <a:endParaRPr lang="tr-TR"/>
            </a:p>
          </p:txBody>
        </p:sp>
        <p:sp>
          <p:nvSpPr>
            <p:cNvPr id="7183" name="Line 10"/>
            <p:cNvSpPr>
              <a:spLocks noChangeShapeType="1"/>
            </p:cNvSpPr>
            <p:nvPr/>
          </p:nvSpPr>
          <p:spPr bwMode="auto">
            <a:xfrm>
              <a:off x="6097" y="5344"/>
              <a:ext cx="0" cy="360"/>
            </a:xfrm>
            <a:prstGeom prst="line">
              <a:avLst/>
            </a:prstGeom>
            <a:noFill/>
            <a:ln w="15875">
              <a:solidFill>
                <a:srgbClr val="000000"/>
              </a:solidFill>
              <a:round/>
              <a:headEnd/>
              <a:tailEnd/>
            </a:ln>
          </p:spPr>
          <p:txBody>
            <a:bodyPr/>
            <a:lstStyle/>
            <a:p>
              <a:endParaRPr lang="tr-TR"/>
            </a:p>
          </p:txBody>
        </p:sp>
        <p:sp>
          <p:nvSpPr>
            <p:cNvPr id="7184" name="Line 11"/>
            <p:cNvSpPr>
              <a:spLocks noChangeShapeType="1"/>
            </p:cNvSpPr>
            <p:nvPr/>
          </p:nvSpPr>
          <p:spPr bwMode="auto">
            <a:xfrm>
              <a:off x="6817" y="5344"/>
              <a:ext cx="0" cy="360"/>
            </a:xfrm>
            <a:prstGeom prst="line">
              <a:avLst/>
            </a:prstGeom>
            <a:noFill/>
            <a:ln w="15875">
              <a:solidFill>
                <a:srgbClr val="000000"/>
              </a:solidFill>
              <a:round/>
              <a:headEnd/>
              <a:tailEnd/>
            </a:ln>
          </p:spPr>
          <p:txBody>
            <a:bodyPr/>
            <a:lstStyle/>
            <a:p>
              <a:endParaRPr lang="tr-TR"/>
            </a:p>
          </p:txBody>
        </p:sp>
        <p:sp>
          <p:nvSpPr>
            <p:cNvPr id="7185" name="Line 12"/>
            <p:cNvSpPr>
              <a:spLocks noChangeShapeType="1"/>
            </p:cNvSpPr>
            <p:nvPr/>
          </p:nvSpPr>
          <p:spPr bwMode="auto">
            <a:xfrm>
              <a:off x="6097" y="5344"/>
              <a:ext cx="720" cy="0"/>
            </a:xfrm>
            <a:prstGeom prst="line">
              <a:avLst/>
            </a:prstGeom>
            <a:noFill/>
            <a:ln w="15875">
              <a:solidFill>
                <a:srgbClr val="000000"/>
              </a:solidFill>
              <a:round/>
              <a:headEnd/>
              <a:tailEnd/>
            </a:ln>
          </p:spPr>
          <p:txBody>
            <a:bodyPr/>
            <a:lstStyle/>
            <a:p>
              <a:endParaRPr lang="tr-TR"/>
            </a:p>
          </p:txBody>
        </p:sp>
        <p:sp>
          <p:nvSpPr>
            <p:cNvPr id="7186" name="Line 13"/>
            <p:cNvSpPr>
              <a:spLocks noChangeShapeType="1"/>
            </p:cNvSpPr>
            <p:nvPr/>
          </p:nvSpPr>
          <p:spPr bwMode="auto">
            <a:xfrm flipH="1">
              <a:off x="5737" y="5704"/>
              <a:ext cx="360" cy="0"/>
            </a:xfrm>
            <a:prstGeom prst="line">
              <a:avLst/>
            </a:prstGeom>
            <a:noFill/>
            <a:ln w="15875">
              <a:solidFill>
                <a:srgbClr val="000000"/>
              </a:solidFill>
              <a:round/>
              <a:headEnd/>
              <a:tailEnd/>
            </a:ln>
          </p:spPr>
          <p:txBody>
            <a:bodyPr/>
            <a:lstStyle/>
            <a:p>
              <a:endParaRPr lang="tr-TR"/>
            </a:p>
          </p:txBody>
        </p:sp>
        <p:sp>
          <p:nvSpPr>
            <p:cNvPr id="7187" name="Line 14"/>
            <p:cNvSpPr>
              <a:spLocks noChangeShapeType="1"/>
            </p:cNvSpPr>
            <p:nvPr/>
          </p:nvSpPr>
          <p:spPr bwMode="auto">
            <a:xfrm flipH="1">
              <a:off x="6817" y="5704"/>
              <a:ext cx="360" cy="0"/>
            </a:xfrm>
            <a:prstGeom prst="line">
              <a:avLst/>
            </a:prstGeom>
            <a:noFill/>
            <a:ln w="15875">
              <a:solidFill>
                <a:srgbClr val="000000"/>
              </a:solidFill>
              <a:round/>
              <a:headEnd/>
              <a:tailEnd/>
            </a:ln>
          </p:spPr>
          <p:txBody>
            <a:bodyPr/>
            <a:lstStyle/>
            <a:p>
              <a:endParaRPr lang="tr-TR"/>
            </a:p>
          </p:txBody>
        </p:sp>
        <p:sp>
          <p:nvSpPr>
            <p:cNvPr id="7188" name="Line 15"/>
            <p:cNvSpPr>
              <a:spLocks noChangeShapeType="1"/>
            </p:cNvSpPr>
            <p:nvPr/>
          </p:nvSpPr>
          <p:spPr bwMode="auto">
            <a:xfrm>
              <a:off x="5737" y="5689"/>
              <a:ext cx="0" cy="1785"/>
            </a:xfrm>
            <a:prstGeom prst="line">
              <a:avLst/>
            </a:prstGeom>
            <a:noFill/>
            <a:ln w="9525">
              <a:solidFill>
                <a:srgbClr val="000000"/>
              </a:solidFill>
              <a:prstDash val="dash"/>
              <a:round/>
              <a:headEnd/>
              <a:tailEnd/>
            </a:ln>
          </p:spPr>
          <p:txBody>
            <a:bodyPr/>
            <a:lstStyle/>
            <a:p>
              <a:endParaRPr lang="tr-TR"/>
            </a:p>
          </p:txBody>
        </p:sp>
        <p:sp>
          <p:nvSpPr>
            <p:cNvPr id="7189" name="Line 16"/>
            <p:cNvSpPr>
              <a:spLocks noChangeShapeType="1"/>
            </p:cNvSpPr>
            <p:nvPr/>
          </p:nvSpPr>
          <p:spPr bwMode="auto">
            <a:xfrm>
              <a:off x="6097" y="5674"/>
              <a:ext cx="0" cy="1800"/>
            </a:xfrm>
            <a:prstGeom prst="line">
              <a:avLst/>
            </a:prstGeom>
            <a:noFill/>
            <a:ln w="9525">
              <a:solidFill>
                <a:srgbClr val="000000"/>
              </a:solidFill>
              <a:prstDash val="dash"/>
              <a:round/>
              <a:headEnd/>
              <a:tailEnd/>
            </a:ln>
          </p:spPr>
          <p:txBody>
            <a:bodyPr/>
            <a:lstStyle/>
            <a:p>
              <a:endParaRPr lang="tr-TR"/>
            </a:p>
          </p:txBody>
        </p:sp>
        <p:sp>
          <p:nvSpPr>
            <p:cNvPr id="7190" name="Line 17"/>
            <p:cNvSpPr>
              <a:spLocks noChangeShapeType="1"/>
            </p:cNvSpPr>
            <p:nvPr/>
          </p:nvSpPr>
          <p:spPr bwMode="auto">
            <a:xfrm flipH="1">
              <a:off x="5737" y="6604"/>
              <a:ext cx="360" cy="0"/>
            </a:xfrm>
            <a:prstGeom prst="line">
              <a:avLst/>
            </a:prstGeom>
            <a:noFill/>
            <a:ln w="15875">
              <a:solidFill>
                <a:srgbClr val="000000"/>
              </a:solidFill>
              <a:round/>
              <a:headEnd/>
              <a:tailEnd/>
            </a:ln>
          </p:spPr>
          <p:txBody>
            <a:bodyPr/>
            <a:lstStyle/>
            <a:p>
              <a:endParaRPr lang="tr-TR"/>
            </a:p>
          </p:txBody>
        </p:sp>
        <p:sp>
          <p:nvSpPr>
            <p:cNvPr id="7191" name="Line 18"/>
            <p:cNvSpPr>
              <a:spLocks noChangeShapeType="1"/>
            </p:cNvSpPr>
            <p:nvPr/>
          </p:nvSpPr>
          <p:spPr bwMode="auto">
            <a:xfrm flipH="1">
              <a:off x="6817" y="7477"/>
              <a:ext cx="360" cy="0"/>
            </a:xfrm>
            <a:prstGeom prst="line">
              <a:avLst/>
            </a:prstGeom>
            <a:noFill/>
            <a:ln w="15875">
              <a:solidFill>
                <a:srgbClr val="000000"/>
              </a:solidFill>
              <a:round/>
              <a:headEnd/>
              <a:tailEnd/>
            </a:ln>
          </p:spPr>
          <p:txBody>
            <a:bodyPr/>
            <a:lstStyle/>
            <a:p>
              <a:endParaRPr lang="tr-TR"/>
            </a:p>
          </p:txBody>
        </p:sp>
        <p:sp>
          <p:nvSpPr>
            <p:cNvPr id="7192" name="Line 19"/>
            <p:cNvSpPr>
              <a:spLocks noChangeShapeType="1"/>
            </p:cNvSpPr>
            <p:nvPr/>
          </p:nvSpPr>
          <p:spPr bwMode="auto">
            <a:xfrm>
              <a:off x="6817" y="6244"/>
              <a:ext cx="0" cy="360"/>
            </a:xfrm>
            <a:prstGeom prst="line">
              <a:avLst/>
            </a:prstGeom>
            <a:noFill/>
            <a:ln w="15875">
              <a:solidFill>
                <a:srgbClr val="000000"/>
              </a:solidFill>
              <a:round/>
              <a:headEnd/>
              <a:tailEnd/>
            </a:ln>
          </p:spPr>
          <p:txBody>
            <a:bodyPr/>
            <a:lstStyle/>
            <a:p>
              <a:endParaRPr lang="tr-TR"/>
            </a:p>
          </p:txBody>
        </p:sp>
        <p:sp>
          <p:nvSpPr>
            <p:cNvPr id="7193" name="Text Box 20"/>
            <p:cNvSpPr txBox="1">
              <a:spLocks noChangeArrowheads="1"/>
            </p:cNvSpPr>
            <p:nvPr/>
          </p:nvSpPr>
          <p:spPr bwMode="auto">
            <a:xfrm>
              <a:off x="5197" y="4669"/>
              <a:ext cx="180" cy="360"/>
            </a:xfrm>
            <a:prstGeom prst="rect">
              <a:avLst/>
            </a:prstGeom>
            <a:noFill/>
            <a:ln w="9525">
              <a:noFill/>
              <a:miter lim="800000"/>
              <a:headEnd/>
              <a:tailEnd/>
            </a:ln>
          </p:spPr>
          <p:txBody>
            <a:bodyPr lIns="0" tIns="0" rIns="0" bIns="0"/>
            <a:lstStyle/>
            <a:p>
              <a:r>
                <a:rPr lang="tr-TR" sz="1200" b="0"/>
                <a:t>x</a:t>
              </a:r>
              <a:endParaRPr lang="tr-TR"/>
            </a:p>
          </p:txBody>
        </p:sp>
        <p:sp>
          <p:nvSpPr>
            <p:cNvPr id="7194" name="Text Box 21"/>
            <p:cNvSpPr txBox="1">
              <a:spLocks noChangeArrowheads="1"/>
            </p:cNvSpPr>
            <p:nvPr/>
          </p:nvSpPr>
          <p:spPr bwMode="auto">
            <a:xfrm>
              <a:off x="5227" y="5734"/>
              <a:ext cx="180" cy="360"/>
            </a:xfrm>
            <a:prstGeom prst="rect">
              <a:avLst/>
            </a:prstGeom>
            <a:noFill/>
            <a:ln w="9525">
              <a:noFill/>
              <a:miter lim="800000"/>
              <a:headEnd/>
              <a:tailEnd/>
            </a:ln>
          </p:spPr>
          <p:txBody>
            <a:bodyPr lIns="0" tIns="0" rIns="0" bIns="0"/>
            <a:lstStyle/>
            <a:p>
              <a:r>
                <a:rPr lang="tr-TR" sz="1200" b="0"/>
                <a:t>y</a:t>
              </a:r>
              <a:endParaRPr lang="tr-TR"/>
            </a:p>
          </p:txBody>
        </p:sp>
        <p:sp>
          <p:nvSpPr>
            <p:cNvPr id="7195" name="Line 22"/>
            <p:cNvSpPr>
              <a:spLocks noChangeShapeType="1"/>
            </p:cNvSpPr>
            <p:nvPr/>
          </p:nvSpPr>
          <p:spPr bwMode="auto">
            <a:xfrm flipV="1">
              <a:off x="5377" y="5704"/>
              <a:ext cx="0" cy="360"/>
            </a:xfrm>
            <a:prstGeom prst="line">
              <a:avLst/>
            </a:prstGeom>
            <a:noFill/>
            <a:ln w="9525">
              <a:solidFill>
                <a:srgbClr val="000000"/>
              </a:solidFill>
              <a:round/>
              <a:headEnd/>
              <a:tailEnd type="triangle" w="med" len="med"/>
            </a:ln>
          </p:spPr>
          <p:txBody>
            <a:bodyPr/>
            <a:lstStyle/>
            <a:p>
              <a:endParaRPr lang="tr-TR"/>
            </a:p>
          </p:txBody>
        </p:sp>
        <p:sp>
          <p:nvSpPr>
            <p:cNvPr id="7196" name="Text Box 23"/>
            <p:cNvSpPr txBox="1">
              <a:spLocks noChangeArrowheads="1"/>
            </p:cNvSpPr>
            <p:nvPr/>
          </p:nvSpPr>
          <p:spPr bwMode="auto">
            <a:xfrm>
              <a:off x="7582" y="55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7" name="Text Box 24"/>
            <p:cNvSpPr txBox="1">
              <a:spLocks noChangeArrowheads="1"/>
            </p:cNvSpPr>
            <p:nvPr/>
          </p:nvSpPr>
          <p:spPr bwMode="auto">
            <a:xfrm>
              <a:off x="7597" y="6439"/>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8" name="Line 25"/>
            <p:cNvSpPr>
              <a:spLocks noChangeShapeType="1"/>
            </p:cNvSpPr>
            <p:nvPr/>
          </p:nvSpPr>
          <p:spPr bwMode="auto">
            <a:xfrm>
              <a:off x="6082" y="6604"/>
              <a:ext cx="720" cy="0"/>
            </a:xfrm>
            <a:prstGeom prst="line">
              <a:avLst/>
            </a:prstGeom>
            <a:noFill/>
            <a:ln w="15875">
              <a:solidFill>
                <a:srgbClr val="000000"/>
              </a:solidFill>
              <a:round/>
              <a:headEnd/>
              <a:tailEnd/>
            </a:ln>
          </p:spPr>
          <p:txBody>
            <a:bodyPr/>
            <a:lstStyle/>
            <a:p>
              <a:endParaRPr lang="tr-TR"/>
            </a:p>
          </p:txBody>
        </p:sp>
        <p:sp>
          <p:nvSpPr>
            <p:cNvPr id="7199" name="Text Box 26"/>
            <p:cNvSpPr txBox="1">
              <a:spLocks noChangeArrowheads="1"/>
            </p:cNvSpPr>
            <p:nvPr/>
          </p:nvSpPr>
          <p:spPr bwMode="auto">
            <a:xfrm>
              <a:off x="5227" y="513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0" name="Text Box 27"/>
            <p:cNvSpPr txBox="1">
              <a:spLocks noChangeArrowheads="1"/>
            </p:cNvSpPr>
            <p:nvPr/>
          </p:nvSpPr>
          <p:spPr bwMode="auto">
            <a:xfrm>
              <a:off x="5227" y="550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1" name="Text Box 28"/>
            <p:cNvSpPr txBox="1">
              <a:spLocks noChangeArrowheads="1"/>
            </p:cNvSpPr>
            <p:nvPr/>
          </p:nvSpPr>
          <p:spPr bwMode="auto">
            <a:xfrm>
              <a:off x="5227" y="696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2" name="Text Box 29"/>
            <p:cNvSpPr txBox="1">
              <a:spLocks noChangeArrowheads="1"/>
            </p:cNvSpPr>
            <p:nvPr/>
          </p:nvSpPr>
          <p:spPr bwMode="auto">
            <a:xfrm>
              <a:off x="5227" y="6454"/>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3" name="Line 30"/>
            <p:cNvSpPr>
              <a:spLocks noChangeShapeType="1"/>
            </p:cNvSpPr>
            <p:nvPr/>
          </p:nvSpPr>
          <p:spPr bwMode="auto">
            <a:xfrm flipH="1">
              <a:off x="5737" y="7132"/>
              <a:ext cx="360" cy="0"/>
            </a:xfrm>
            <a:prstGeom prst="line">
              <a:avLst/>
            </a:prstGeom>
            <a:noFill/>
            <a:ln w="15875">
              <a:solidFill>
                <a:srgbClr val="000000"/>
              </a:solidFill>
              <a:round/>
              <a:headEnd/>
              <a:tailEnd/>
            </a:ln>
          </p:spPr>
          <p:txBody>
            <a:bodyPr/>
            <a:lstStyle/>
            <a:p>
              <a:endParaRPr lang="tr-TR"/>
            </a:p>
          </p:txBody>
        </p:sp>
        <p:sp>
          <p:nvSpPr>
            <p:cNvPr id="7204" name="Line 31"/>
            <p:cNvSpPr>
              <a:spLocks noChangeShapeType="1"/>
            </p:cNvSpPr>
            <p:nvPr/>
          </p:nvSpPr>
          <p:spPr bwMode="auto">
            <a:xfrm flipH="1">
              <a:off x="6802" y="6229"/>
              <a:ext cx="360" cy="0"/>
            </a:xfrm>
            <a:prstGeom prst="line">
              <a:avLst/>
            </a:prstGeom>
            <a:noFill/>
            <a:ln w="15875">
              <a:solidFill>
                <a:srgbClr val="000000"/>
              </a:solidFill>
              <a:round/>
              <a:headEnd/>
              <a:tailEnd/>
            </a:ln>
          </p:spPr>
          <p:txBody>
            <a:bodyPr/>
            <a:lstStyle/>
            <a:p>
              <a:endParaRPr lang="tr-TR"/>
            </a:p>
          </p:txBody>
        </p:sp>
        <p:sp>
          <p:nvSpPr>
            <p:cNvPr id="7205" name="Line 32"/>
            <p:cNvSpPr>
              <a:spLocks noChangeShapeType="1"/>
            </p:cNvSpPr>
            <p:nvPr/>
          </p:nvSpPr>
          <p:spPr bwMode="auto">
            <a:xfrm>
              <a:off x="5377" y="7489"/>
              <a:ext cx="2171" cy="0"/>
            </a:xfrm>
            <a:prstGeom prst="line">
              <a:avLst/>
            </a:prstGeom>
            <a:noFill/>
            <a:ln w="9525">
              <a:solidFill>
                <a:srgbClr val="000000"/>
              </a:solidFill>
              <a:round/>
              <a:headEnd/>
              <a:tailEnd type="triangle" w="med" len="med"/>
            </a:ln>
          </p:spPr>
          <p:txBody>
            <a:bodyPr/>
            <a:lstStyle/>
            <a:p>
              <a:endParaRPr lang="tr-TR"/>
            </a:p>
          </p:txBody>
        </p:sp>
        <p:sp>
          <p:nvSpPr>
            <p:cNvPr id="7206" name="Line 33"/>
            <p:cNvSpPr>
              <a:spLocks noChangeShapeType="1"/>
            </p:cNvSpPr>
            <p:nvPr/>
          </p:nvSpPr>
          <p:spPr bwMode="auto">
            <a:xfrm flipV="1">
              <a:off x="5377" y="6574"/>
              <a:ext cx="0" cy="900"/>
            </a:xfrm>
            <a:prstGeom prst="line">
              <a:avLst/>
            </a:prstGeom>
            <a:noFill/>
            <a:ln w="9525">
              <a:solidFill>
                <a:srgbClr val="000000"/>
              </a:solidFill>
              <a:round/>
              <a:headEnd/>
              <a:tailEnd type="triangle" w="med" len="med"/>
            </a:ln>
          </p:spPr>
          <p:txBody>
            <a:bodyPr/>
            <a:lstStyle/>
            <a:p>
              <a:endParaRPr lang="tr-TR"/>
            </a:p>
          </p:txBody>
        </p:sp>
        <p:sp>
          <p:nvSpPr>
            <p:cNvPr id="7207" name="Line 34"/>
            <p:cNvSpPr>
              <a:spLocks noChangeShapeType="1"/>
            </p:cNvSpPr>
            <p:nvPr/>
          </p:nvSpPr>
          <p:spPr bwMode="auto">
            <a:xfrm>
              <a:off x="6817" y="5674"/>
              <a:ext cx="0" cy="1800"/>
            </a:xfrm>
            <a:prstGeom prst="line">
              <a:avLst/>
            </a:prstGeom>
            <a:noFill/>
            <a:ln w="9525">
              <a:solidFill>
                <a:srgbClr val="000000"/>
              </a:solidFill>
              <a:prstDash val="dash"/>
              <a:round/>
              <a:headEnd/>
              <a:tailEnd/>
            </a:ln>
          </p:spPr>
          <p:txBody>
            <a:bodyPr/>
            <a:lstStyle/>
            <a:p>
              <a:endParaRPr lang="tr-TR"/>
            </a:p>
          </p:txBody>
        </p:sp>
        <p:sp>
          <p:nvSpPr>
            <p:cNvPr id="7208" name="Line 35"/>
            <p:cNvSpPr>
              <a:spLocks noChangeShapeType="1"/>
            </p:cNvSpPr>
            <p:nvPr/>
          </p:nvSpPr>
          <p:spPr bwMode="auto">
            <a:xfrm>
              <a:off x="7177" y="5674"/>
              <a:ext cx="0" cy="1800"/>
            </a:xfrm>
            <a:prstGeom prst="line">
              <a:avLst/>
            </a:prstGeom>
            <a:noFill/>
            <a:ln w="9525">
              <a:solidFill>
                <a:srgbClr val="000000"/>
              </a:solidFill>
              <a:prstDash val="dash"/>
              <a:round/>
              <a:headEnd/>
              <a:tailEnd/>
            </a:ln>
          </p:spPr>
          <p:txBody>
            <a:bodyPr/>
            <a:lstStyle/>
            <a:p>
              <a:endParaRPr lang="tr-TR"/>
            </a:p>
          </p:txBody>
        </p:sp>
        <p:sp>
          <p:nvSpPr>
            <p:cNvPr id="7209" name="Text Box 36"/>
            <p:cNvSpPr txBox="1">
              <a:spLocks noChangeArrowheads="1"/>
            </p:cNvSpPr>
            <p:nvPr/>
          </p:nvSpPr>
          <p:spPr bwMode="auto">
            <a:xfrm>
              <a:off x="5242" y="6634"/>
              <a:ext cx="180" cy="360"/>
            </a:xfrm>
            <a:prstGeom prst="rect">
              <a:avLst/>
            </a:prstGeom>
            <a:noFill/>
            <a:ln w="9525">
              <a:noFill/>
              <a:miter lim="800000"/>
              <a:headEnd/>
              <a:tailEnd/>
            </a:ln>
          </p:spPr>
          <p:txBody>
            <a:bodyPr lIns="0" tIns="0" rIns="0" bIns="0"/>
            <a:lstStyle/>
            <a:p>
              <a:r>
                <a:rPr lang="tr-TR" sz="1200" b="0"/>
                <a:t>z</a:t>
              </a:r>
              <a:endParaRPr lang="tr-TR"/>
            </a:p>
          </p:txBody>
        </p:sp>
        <p:sp>
          <p:nvSpPr>
            <p:cNvPr id="7210" name="Text Box 37"/>
            <p:cNvSpPr txBox="1">
              <a:spLocks noChangeArrowheads="1"/>
            </p:cNvSpPr>
            <p:nvPr/>
          </p:nvSpPr>
          <p:spPr bwMode="auto">
            <a:xfrm>
              <a:off x="5227" y="733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11" name="Text Box 38"/>
            <p:cNvSpPr txBox="1">
              <a:spLocks noChangeArrowheads="1"/>
            </p:cNvSpPr>
            <p:nvPr/>
          </p:nvSpPr>
          <p:spPr bwMode="auto">
            <a:xfrm>
              <a:off x="5227" y="6109"/>
              <a:ext cx="180" cy="360"/>
            </a:xfrm>
            <a:prstGeom prst="rect">
              <a:avLst/>
            </a:prstGeom>
            <a:noFill/>
            <a:ln w="9525">
              <a:noFill/>
              <a:miter lim="800000"/>
              <a:headEnd/>
              <a:tailEnd/>
            </a:ln>
          </p:spPr>
          <p:txBody>
            <a:bodyPr lIns="0" tIns="0" rIns="0" bIns="0"/>
            <a:lstStyle/>
            <a:p>
              <a:r>
                <a:rPr lang="tr-TR" sz="1200" b="0"/>
                <a:t>1</a:t>
              </a:r>
              <a:endParaRPr lang="tr-TR"/>
            </a:p>
          </p:txBody>
        </p:sp>
        <p:sp>
          <p:nvSpPr>
            <p:cNvPr id="7212" name="Line 39"/>
            <p:cNvSpPr>
              <a:spLocks noChangeShapeType="1"/>
            </p:cNvSpPr>
            <p:nvPr/>
          </p:nvSpPr>
          <p:spPr bwMode="auto">
            <a:xfrm flipH="1">
              <a:off x="5377" y="7477"/>
              <a:ext cx="360" cy="0"/>
            </a:xfrm>
            <a:prstGeom prst="line">
              <a:avLst/>
            </a:prstGeom>
            <a:noFill/>
            <a:ln w="15875">
              <a:solidFill>
                <a:srgbClr val="000000"/>
              </a:solidFill>
              <a:round/>
              <a:headEnd/>
              <a:tailEnd/>
            </a:ln>
          </p:spPr>
          <p:txBody>
            <a:bodyPr/>
            <a:lstStyle/>
            <a:p>
              <a:endParaRPr lang="tr-TR"/>
            </a:p>
          </p:txBody>
        </p:sp>
        <p:sp>
          <p:nvSpPr>
            <p:cNvPr id="7213" name="Line 40"/>
            <p:cNvSpPr>
              <a:spLocks noChangeShapeType="1"/>
            </p:cNvSpPr>
            <p:nvPr/>
          </p:nvSpPr>
          <p:spPr bwMode="auto">
            <a:xfrm>
              <a:off x="6097" y="7477"/>
              <a:ext cx="720" cy="0"/>
            </a:xfrm>
            <a:prstGeom prst="line">
              <a:avLst/>
            </a:prstGeom>
            <a:noFill/>
            <a:ln w="15875">
              <a:solidFill>
                <a:srgbClr val="000000"/>
              </a:solidFill>
              <a:round/>
              <a:headEnd/>
              <a:tailEnd/>
            </a:ln>
          </p:spPr>
          <p:txBody>
            <a:bodyPr/>
            <a:lstStyle/>
            <a:p>
              <a:endParaRPr lang="tr-TR"/>
            </a:p>
          </p:txBody>
        </p:sp>
        <p:sp>
          <p:nvSpPr>
            <p:cNvPr id="7214" name="Text Box 41"/>
            <p:cNvSpPr txBox="1">
              <a:spLocks noChangeArrowheads="1"/>
            </p:cNvSpPr>
            <p:nvPr/>
          </p:nvSpPr>
          <p:spPr bwMode="auto">
            <a:xfrm>
              <a:off x="7567" y="73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215" name="Line 42"/>
            <p:cNvSpPr>
              <a:spLocks noChangeShapeType="1"/>
            </p:cNvSpPr>
            <p:nvPr/>
          </p:nvSpPr>
          <p:spPr bwMode="auto">
            <a:xfrm>
              <a:off x="5737" y="6244"/>
              <a:ext cx="0" cy="360"/>
            </a:xfrm>
            <a:prstGeom prst="line">
              <a:avLst/>
            </a:prstGeom>
            <a:noFill/>
            <a:ln w="15875">
              <a:solidFill>
                <a:srgbClr val="000000"/>
              </a:solidFill>
              <a:round/>
              <a:headEnd/>
              <a:tailEnd/>
            </a:ln>
          </p:spPr>
          <p:txBody>
            <a:bodyPr/>
            <a:lstStyle/>
            <a:p>
              <a:endParaRPr lang="tr-TR"/>
            </a:p>
          </p:txBody>
        </p:sp>
        <p:sp>
          <p:nvSpPr>
            <p:cNvPr id="7216" name="Line 43"/>
            <p:cNvSpPr>
              <a:spLocks noChangeShapeType="1"/>
            </p:cNvSpPr>
            <p:nvPr/>
          </p:nvSpPr>
          <p:spPr bwMode="auto">
            <a:xfrm>
              <a:off x="5737" y="7114"/>
              <a:ext cx="0" cy="360"/>
            </a:xfrm>
            <a:prstGeom prst="line">
              <a:avLst/>
            </a:prstGeom>
            <a:noFill/>
            <a:ln w="15875">
              <a:solidFill>
                <a:srgbClr val="000000"/>
              </a:solidFill>
              <a:round/>
              <a:headEnd/>
              <a:tailEnd/>
            </a:ln>
          </p:spPr>
          <p:txBody>
            <a:bodyPr/>
            <a:lstStyle/>
            <a:p>
              <a:endParaRPr lang="tr-TR"/>
            </a:p>
          </p:txBody>
        </p:sp>
        <p:sp>
          <p:nvSpPr>
            <p:cNvPr id="7217" name="Line 44"/>
            <p:cNvSpPr>
              <a:spLocks noChangeShapeType="1"/>
            </p:cNvSpPr>
            <p:nvPr/>
          </p:nvSpPr>
          <p:spPr bwMode="auto">
            <a:xfrm>
              <a:off x="6097" y="7132"/>
              <a:ext cx="0" cy="360"/>
            </a:xfrm>
            <a:prstGeom prst="line">
              <a:avLst/>
            </a:prstGeom>
            <a:noFill/>
            <a:ln w="15875">
              <a:solidFill>
                <a:srgbClr val="000000"/>
              </a:solidFill>
              <a:round/>
              <a:headEnd/>
              <a:tailEnd/>
            </a:ln>
          </p:spPr>
          <p:txBody>
            <a:bodyPr/>
            <a:lstStyle/>
            <a:p>
              <a:endParaRPr lang="tr-TR"/>
            </a:p>
          </p:txBody>
        </p:sp>
        <p:sp>
          <p:nvSpPr>
            <p:cNvPr id="7218" name="Line 45"/>
            <p:cNvSpPr>
              <a:spLocks noChangeShapeType="1"/>
            </p:cNvSpPr>
            <p:nvPr/>
          </p:nvSpPr>
          <p:spPr bwMode="auto">
            <a:xfrm flipH="1">
              <a:off x="5377" y="6277"/>
              <a:ext cx="360" cy="0"/>
            </a:xfrm>
            <a:prstGeom prst="line">
              <a:avLst/>
            </a:prstGeom>
            <a:noFill/>
            <a:ln w="15875">
              <a:solidFill>
                <a:srgbClr val="000000"/>
              </a:solidFill>
              <a:round/>
              <a:headEnd/>
              <a:tailEnd/>
            </a:ln>
          </p:spPr>
          <p:txBody>
            <a:bodyPr/>
            <a:lstStyle/>
            <a:p>
              <a:endParaRPr lang="tr-TR"/>
            </a:p>
          </p:txBody>
        </p:sp>
      </p:grpSp>
      <p:sp>
        <p:nvSpPr>
          <p:cNvPr id="7177" name="Rectangle 49"/>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3 Altbilgi Yer Tutucusu"/>
          <p:cNvSpPr>
            <a:spLocks noGrp="1"/>
          </p:cNvSpPr>
          <p:nvPr>
            <p:ph type="ftr" sz="quarter" idx="10"/>
          </p:nvPr>
        </p:nvSpPr>
        <p:spPr>
          <a:noFill/>
        </p:spPr>
        <p:txBody>
          <a:bodyPr/>
          <a:lstStyle/>
          <a:p>
            <a:r>
              <a:rPr lang="tr-TR"/>
              <a:t>Mantık Devreleri </a:t>
            </a:r>
            <a:endParaRPr lang="en-US"/>
          </a:p>
        </p:txBody>
      </p:sp>
      <p:sp>
        <p:nvSpPr>
          <p:cNvPr id="8197" name="Rectangle 2"/>
          <p:cNvSpPr>
            <a:spLocks noGrp="1" noChangeArrowheads="1"/>
          </p:cNvSpPr>
          <p:nvPr>
            <p:ph type="title"/>
          </p:nvPr>
        </p:nvSpPr>
        <p:spPr/>
        <p:txBody>
          <a:bodyPr/>
          <a:lstStyle/>
          <a:p>
            <a:r>
              <a:rPr lang="tr-TR" sz="2400" b="1" dirty="0" smtClean="0"/>
              <a:t>‘</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p:txBody>
      </p:sp>
      <p:sp>
        <p:nvSpPr>
          <p:cNvPr id="464899" name="Rectangle 3"/>
          <p:cNvSpPr>
            <a:spLocks noGrp="1" noChangeArrowheads="1"/>
          </p:cNvSpPr>
          <p:nvPr>
            <p:ph type="body" idx="1"/>
          </p:nvPr>
        </p:nvSpPr>
        <p:spPr>
          <a:xfrm>
            <a:off x="361950" y="893763"/>
            <a:ext cx="8375650" cy="5432896"/>
          </a:xfrm>
        </p:spPr>
        <p:txBody>
          <a:bodyPr/>
          <a:lstStyle/>
          <a:p>
            <a:pPr marL="0" indent="0" algn="just">
              <a:buFontTx/>
              <a:buNone/>
              <a:defRPr/>
            </a:pPr>
            <a:r>
              <a:rPr lang="tr-TR" sz="2200" dirty="0" smtClean="0"/>
              <a:t>EXOR kapısı, AND ve OR kapıları kullanılarak elde edilebilir. Farklılık kapısı olarak da anılır. Yerine getirdiği işlevin öneminden dolayı temel lojik kapılar gibi kullanılırlar.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EXOR kapısının doğruluk tablosu;</a:t>
            </a:r>
          </a:p>
          <a:p>
            <a:pPr>
              <a:buFontTx/>
              <a:buNone/>
              <a:defRPr/>
            </a:pPr>
            <a:endParaRPr lang="tr-TR" sz="2200" dirty="0" smtClean="0"/>
          </a:p>
          <a:p>
            <a:pPr>
              <a:buFontTx/>
              <a:buNone/>
              <a:defRPr/>
            </a:pPr>
            <a:r>
              <a:rPr lang="tr-TR" sz="2200" dirty="0" smtClean="0"/>
              <a:t>				      lojik ifadesi                   veya    </a:t>
            </a:r>
          </a:p>
          <a:p>
            <a:pPr>
              <a:buFontTx/>
              <a:buNone/>
              <a:defRPr/>
            </a:pPr>
            <a:endParaRPr lang="tr-TR" sz="2200" dirty="0" smtClean="0"/>
          </a:p>
          <a:p>
            <a:pPr>
              <a:buFontTx/>
              <a:buNone/>
              <a:defRPr/>
            </a:pPr>
            <a:endParaRPr lang="tr-TR" sz="2200" dirty="0" smtClean="0"/>
          </a:p>
          <a:p>
            <a:pPr marL="0" indent="0" algn="just">
              <a:buFont typeface="Wingdings" pitchFamily="2" charset="2"/>
              <a:buChar char="v"/>
              <a:defRPr/>
            </a:pPr>
            <a:r>
              <a:rPr lang="tr-TR" sz="2400" dirty="0" smtClean="0"/>
              <a:t>Birleşme </a:t>
            </a:r>
            <a:r>
              <a:rPr lang="tr-TR" sz="2400" dirty="0" smtClean="0"/>
              <a:t>özelliği vardır: a</a:t>
            </a:r>
            <a:r>
              <a:rPr lang="tr-TR" sz="2400" dirty="0" smtClean="0">
                <a:sym typeface="Symbol"/>
              </a:rPr>
              <a:t>(bc) = (</a:t>
            </a:r>
            <a:r>
              <a:rPr lang="tr-TR" sz="2400" dirty="0" smtClean="0"/>
              <a:t>a</a:t>
            </a:r>
            <a:r>
              <a:rPr lang="tr-TR" sz="2400" dirty="0" smtClean="0">
                <a:sym typeface="Symbol"/>
              </a:rPr>
              <a:t>b)c = </a:t>
            </a:r>
            <a:r>
              <a:rPr lang="tr-TR" sz="2400" dirty="0" smtClean="0"/>
              <a:t>a</a:t>
            </a:r>
            <a:r>
              <a:rPr lang="tr-TR" sz="2400" dirty="0" smtClean="0">
                <a:sym typeface="Symbol"/>
              </a:rPr>
              <a:t>bc</a:t>
            </a:r>
            <a:endParaRPr lang="tr-TR" sz="2400" dirty="0" smtClean="0"/>
          </a:p>
          <a:p>
            <a:pPr>
              <a:buFontTx/>
              <a:buNone/>
              <a:defRPr/>
            </a:pPr>
            <a:endParaRPr lang="tr-TR" sz="2200" dirty="0" smtClean="0"/>
          </a:p>
        </p:txBody>
      </p:sp>
      <p:pic>
        <p:nvPicPr>
          <p:cNvPr id="8199" name="Picture 4"/>
          <p:cNvPicPr>
            <a:picLocks noChangeAspect="1" noChangeArrowheads="1"/>
          </p:cNvPicPr>
          <p:nvPr/>
        </p:nvPicPr>
        <p:blipFill>
          <a:blip r:embed="rId3" cstate="print"/>
          <a:srcRect/>
          <a:stretch>
            <a:fillRect/>
          </a:stretch>
        </p:blipFill>
        <p:spPr bwMode="auto">
          <a:xfrm>
            <a:off x="4162513" y="2071688"/>
            <a:ext cx="1389062" cy="574675"/>
          </a:xfrm>
          <a:prstGeom prst="rect">
            <a:avLst/>
          </a:prstGeom>
          <a:noFill/>
          <a:ln w="9525">
            <a:noFill/>
            <a:miter lim="800000"/>
            <a:headEnd/>
            <a:tailEnd/>
          </a:ln>
        </p:spPr>
      </p:pic>
      <p:sp>
        <p:nvSpPr>
          <p:cNvPr id="8201" name="Rectangle 7"/>
          <p:cNvSpPr>
            <a:spLocks noChangeArrowheads="1"/>
          </p:cNvSpPr>
          <p:nvPr/>
        </p:nvSpPr>
        <p:spPr bwMode="auto">
          <a:xfrm>
            <a:off x="0" y="3328988"/>
            <a:ext cx="9144000" cy="0"/>
          </a:xfrm>
          <a:prstGeom prst="rect">
            <a:avLst/>
          </a:prstGeom>
          <a:noFill/>
          <a:ln w="9525">
            <a:noFill/>
            <a:miter lim="800000"/>
            <a:headEnd/>
            <a:tailEnd/>
          </a:ln>
        </p:spPr>
        <p:txBody>
          <a:bodyPr lIns="36000" tIns="36000" rIns="36000" bIns="36000" anchor="ctr">
            <a:spAutoFit/>
          </a:bodyPr>
          <a:lstStyle/>
          <a:p>
            <a:endParaRPr lang="tr-TR"/>
          </a:p>
        </p:txBody>
      </p:sp>
      <p:graphicFrame>
        <p:nvGraphicFramePr>
          <p:cNvPr id="8194" name="Object 6"/>
          <p:cNvGraphicFramePr>
            <a:graphicFrameLocks noChangeAspect="1"/>
          </p:cNvGraphicFramePr>
          <p:nvPr/>
        </p:nvGraphicFramePr>
        <p:xfrm>
          <a:off x="5037138" y="3624263"/>
          <a:ext cx="1101725" cy="366712"/>
        </p:xfrm>
        <a:graphic>
          <a:graphicData uri="http://schemas.openxmlformats.org/presentationml/2006/ole">
            <mc:AlternateContent xmlns:mc="http://schemas.openxmlformats.org/markup-compatibility/2006">
              <mc:Choice xmlns:v="urn:schemas-microsoft-com:vml" Requires="v">
                <p:oleObj spid="_x0000_s8198" name="Denklem" r:id="rId4" imgW="596641" imgH="203112" progId="Equation.3">
                  <p:embed/>
                </p:oleObj>
              </mc:Choice>
              <mc:Fallback>
                <p:oleObj name="Denklem" r:id="rId4" imgW="596641"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138" y="3624263"/>
                        <a:ext cx="110172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9"/>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8195" name="Object 8"/>
          <p:cNvGraphicFramePr>
            <a:graphicFrameLocks noChangeAspect="1"/>
          </p:cNvGraphicFramePr>
          <p:nvPr/>
        </p:nvGraphicFramePr>
        <p:xfrm>
          <a:off x="6950075" y="3619500"/>
          <a:ext cx="1455738" cy="358775"/>
        </p:xfrm>
        <a:graphic>
          <a:graphicData uri="http://schemas.openxmlformats.org/presentationml/2006/ole">
            <mc:AlternateContent xmlns:mc="http://schemas.openxmlformats.org/markup-compatibility/2006">
              <mc:Choice xmlns:v="urn:schemas-microsoft-com:vml" Requires="v">
                <p:oleObj spid="_x0000_s8199" name="Denklem" r:id="rId6" imgW="812447" imgH="203112" progId="Equation.3">
                  <p:embed/>
                </p:oleObj>
              </mc:Choice>
              <mc:Fallback>
                <p:oleObj name="Denklem" r:id="rId6" imgW="812447"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075" y="3619500"/>
                        <a:ext cx="14557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nvGraphicFramePr>
        <p:xfrm>
          <a:off x="1901825" y="3343275"/>
          <a:ext cx="1324029" cy="1371600"/>
        </p:xfrm>
        <a:graphic>
          <a:graphicData uri="http://schemas.openxmlformats.org/drawingml/2006/table">
            <a:tbl>
              <a:tblPr/>
              <a:tblGrid>
                <a:gridCol w="441343"/>
                <a:gridCol w="441343"/>
                <a:gridCol w="441343"/>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Altbilgi Yer Tutucusu"/>
          <p:cNvSpPr>
            <a:spLocks noGrp="1"/>
          </p:cNvSpPr>
          <p:nvPr>
            <p:ph type="ftr" sz="quarter" idx="10"/>
          </p:nvPr>
        </p:nvSpPr>
        <p:spPr>
          <a:noFill/>
        </p:spPr>
        <p:txBody>
          <a:bodyPr/>
          <a:lstStyle/>
          <a:p>
            <a:r>
              <a:rPr lang="tr-TR"/>
              <a:t>Mantık Devreleri </a:t>
            </a:r>
            <a:endParaRPr lang="en-US"/>
          </a:p>
        </p:txBody>
      </p:sp>
      <p:sp>
        <p:nvSpPr>
          <p:cNvPr id="17411" name="Rectangle 2"/>
          <p:cNvSpPr>
            <a:spLocks noGrp="1" noChangeArrowheads="1"/>
          </p:cNvSpPr>
          <p:nvPr>
            <p:ph type="title"/>
          </p:nvPr>
        </p:nvSpPr>
        <p:spPr>
          <a:xfrm>
            <a:off x="361950" y="236538"/>
            <a:ext cx="7772400" cy="790575"/>
          </a:xfrm>
        </p:spPr>
        <p:txBody>
          <a:bodyPr/>
          <a:lstStyle/>
          <a:p>
            <a:pPr algn="l"/>
            <a:r>
              <a:rPr lang="tr-TR" sz="2400" b="1" smtClean="0"/>
              <a:t>Örnek: </a:t>
            </a:r>
            <a:endParaRPr lang="tr-TR" sz="2400" smtClean="0"/>
          </a:p>
        </p:txBody>
      </p:sp>
      <p:sp>
        <p:nvSpPr>
          <p:cNvPr id="465923"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EXOR</a:t>
            </a:r>
            <a:r>
              <a:rPr lang="tr-TR" sz="2200" b="1" dirty="0" smtClean="0"/>
              <a:t> </a:t>
            </a:r>
            <a:r>
              <a:rPr lang="tr-TR" sz="2200" dirty="0" smtClean="0"/>
              <a:t>kapısının girişlerine x ve y sinyalleri uygulandığında çıkışındaki sinyal (z) aşağıdaki gibidir;</a:t>
            </a:r>
          </a:p>
          <a:p>
            <a:pPr>
              <a:buFontTx/>
              <a:buNone/>
              <a:defRPr/>
            </a:pPr>
            <a:endParaRPr lang="tr-TR" dirty="0" smtClean="0"/>
          </a:p>
        </p:txBody>
      </p:sp>
      <p:grpSp>
        <p:nvGrpSpPr>
          <p:cNvPr id="17413" name="Group 4"/>
          <p:cNvGrpSpPr>
            <a:grpSpLocks/>
          </p:cNvGrpSpPr>
          <p:nvPr/>
        </p:nvGrpSpPr>
        <p:grpSpPr bwMode="auto">
          <a:xfrm>
            <a:off x="3400425" y="2130425"/>
            <a:ext cx="2790825" cy="2663825"/>
            <a:chOff x="4837" y="1237"/>
            <a:chExt cx="2580" cy="3030"/>
          </a:xfrm>
        </p:grpSpPr>
        <p:sp>
          <p:nvSpPr>
            <p:cNvPr id="17414" name="Line 5"/>
            <p:cNvSpPr>
              <a:spLocks noChangeShapeType="1"/>
            </p:cNvSpPr>
            <p:nvPr/>
          </p:nvSpPr>
          <p:spPr bwMode="auto">
            <a:xfrm flipV="1">
              <a:off x="5014" y="1405"/>
              <a:ext cx="0" cy="1752"/>
            </a:xfrm>
            <a:prstGeom prst="line">
              <a:avLst/>
            </a:prstGeom>
            <a:noFill/>
            <a:ln w="9525">
              <a:solidFill>
                <a:srgbClr val="000000"/>
              </a:solidFill>
              <a:round/>
              <a:headEnd/>
              <a:tailEnd type="triangle" w="med" len="med"/>
            </a:ln>
          </p:spPr>
          <p:txBody>
            <a:bodyPr/>
            <a:lstStyle/>
            <a:p>
              <a:endParaRPr lang="tr-TR"/>
            </a:p>
          </p:txBody>
        </p:sp>
        <p:sp>
          <p:nvSpPr>
            <p:cNvPr id="17415" name="Line 6"/>
            <p:cNvSpPr>
              <a:spLocks noChangeShapeType="1"/>
            </p:cNvSpPr>
            <p:nvPr/>
          </p:nvSpPr>
          <p:spPr bwMode="auto">
            <a:xfrm>
              <a:off x="5017" y="2272"/>
              <a:ext cx="2171" cy="0"/>
            </a:xfrm>
            <a:prstGeom prst="line">
              <a:avLst/>
            </a:prstGeom>
            <a:noFill/>
            <a:ln w="9525">
              <a:solidFill>
                <a:srgbClr val="000000"/>
              </a:solidFill>
              <a:round/>
              <a:headEnd/>
              <a:tailEnd type="triangle" w="med" len="med"/>
            </a:ln>
          </p:spPr>
          <p:txBody>
            <a:bodyPr/>
            <a:lstStyle/>
            <a:p>
              <a:endParaRPr lang="tr-TR"/>
            </a:p>
          </p:txBody>
        </p:sp>
        <p:sp>
          <p:nvSpPr>
            <p:cNvPr id="17416" name="Line 7"/>
            <p:cNvSpPr>
              <a:spLocks noChangeShapeType="1"/>
            </p:cNvSpPr>
            <p:nvPr/>
          </p:nvSpPr>
          <p:spPr bwMode="auto">
            <a:xfrm>
              <a:off x="5017" y="3172"/>
              <a:ext cx="2171" cy="0"/>
            </a:xfrm>
            <a:prstGeom prst="line">
              <a:avLst/>
            </a:prstGeom>
            <a:noFill/>
            <a:ln w="9525">
              <a:solidFill>
                <a:srgbClr val="000000"/>
              </a:solidFill>
              <a:round/>
              <a:headEnd/>
              <a:tailEnd type="triangle" w="med" len="med"/>
            </a:ln>
          </p:spPr>
          <p:txBody>
            <a:bodyPr/>
            <a:lstStyle/>
            <a:p>
              <a:endParaRPr lang="tr-TR"/>
            </a:p>
          </p:txBody>
        </p:sp>
        <p:sp>
          <p:nvSpPr>
            <p:cNvPr id="17417" name="Line 8"/>
            <p:cNvSpPr>
              <a:spLocks noChangeShapeType="1"/>
            </p:cNvSpPr>
            <p:nvPr/>
          </p:nvSpPr>
          <p:spPr bwMode="auto">
            <a:xfrm>
              <a:off x="5017" y="1912"/>
              <a:ext cx="360" cy="0"/>
            </a:xfrm>
            <a:prstGeom prst="line">
              <a:avLst/>
            </a:prstGeom>
            <a:noFill/>
            <a:ln w="15875">
              <a:solidFill>
                <a:srgbClr val="000000"/>
              </a:solidFill>
              <a:round/>
              <a:headEnd/>
              <a:tailEnd/>
            </a:ln>
          </p:spPr>
          <p:txBody>
            <a:bodyPr/>
            <a:lstStyle/>
            <a:p>
              <a:endParaRPr lang="tr-TR"/>
            </a:p>
          </p:txBody>
        </p:sp>
        <p:sp>
          <p:nvSpPr>
            <p:cNvPr id="17418" name="Line 9"/>
            <p:cNvSpPr>
              <a:spLocks noChangeShapeType="1"/>
            </p:cNvSpPr>
            <p:nvPr/>
          </p:nvSpPr>
          <p:spPr bwMode="auto">
            <a:xfrm>
              <a:off x="5377" y="1912"/>
              <a:ext cx="0" cy="360"/>
            </a:xfrm>
            <a:prstGeom prst="line">
              <a:avLst/>
            </a:prstGeom>
            <a:noFill/>
            <a:ln w="15875">
              <a:solidFill>
                <a:srgbClr val="000000"/>
              </a:solidFill>
              <a:round/>
              <a:headEnd/>
              <a:tailEnd/>
            </a:ln>
          </p:spPr>
          <p:txBody>
            <a:bodyPr/>
            <a:lstStyle/>
            <a:p>
              <a:endParaRPr lang="tr-TR"/>
            </a:p>
          </p:txBody>
        </p:sp>
        <p:sp>
          <p:nvSpPr>
            <p:cNvPr id="17419" name="Line 10"/>
            <p:cNvSpPr>
              <a:spLocks noChangeShapeType="1"/>
            </p:cNvSpPr>
            <p:nvPr/>
          </p:nvSpPr>
          <p:spPr bwMode="auto">
            <a:xfrm>
              <a:off x="5737" y="1912"/>
              <a:ext cx="0" cy="360"/>
            </a:xfrm>
            <a:prstGeom prst="line">
              <a:avLst/>
            </a:prstGeom>
            <a:noFill/>
            <a:ln w="15875">
              <a:solidFill>
                <a:srgbClr val="000000"/>
              </a:solidFill>
              <a:round/>
              <a:headEnd/>
              <a:tailEnd/>
            </a:ln>
          </p:spPr>
          <p:txBody>
            <a:bodyPr/>
            <a:lstStyle/>
            <a:p>
              <a:endParaRPr lang="tr-TR"/>
            </a:p>
          </p:txBody>
        </p:sp>
        <p:sp>
          <p:nvSpPr>
            <p:cNvPr id="17420" name="Line 11"/>
            <p:cNvSpPr>
              <a:spLocks noChangeShapeType="1"/>
            </p:cNvSpPr>
            <p:nvPr/>
          </p:nvSpPr>
          <p:spPr bwMode="auto">
            <a:xfrm>
              <a:off x="6457" y="1912"/>
              <a:ext cx="0" cy="360"/>
            </a:xfrm>
            <a:prstGeom prst="line">
              <a:avLst/>
            </a:prstGeom>
            <a:noFill/>
            <a:ln w="15875">
              <a:solidFill>
                <a:srgbClr val="000000"/>
              </a:solidFill>
              <a:round/>
              <a:headEnd/>
              <a:tailEnd/>
            </a:ln>
          </p:spPr>
          <p:txBody>
            <a:bodyPr/>
            <a:lstStyle/>
            <a:p>
              <a:endParaRPr lang="tr-TR"/>
            </a:p>
          </p:txBody>
        </p:sp>
        <p:sp>
          <p:nvSpPr>
            <p:cNvPr id="17421" name="Line 12"/>
            <p:cNvSpPr>
              <a:spLocks noChangeShapeType="1"/>
            </p:cNvSpPr>
            <p:nvPr/>
          </p:nvSpPr>
          <p:spPr bwMode="auto">
            <a:xfrm>
              <a:off x="5737" y="1912"/>
              <a:ext cx="720" cy="0"/>
            </a:xfrm>
            <a:prstGeom prst="line">
              <a:avLst/>
            </a:prstGeom>
            <a:noFill/>
            <a:ln w="15875">
              <a:solidFill>
                <a:srgbClr val="000000"/>
              </a:solidFill>
              <a:round/>
              <a:headEnd/>
              <a:tailEnd/>
            </a:ln>
          </p:spPr>
          <p:txBody>
            <a:bodyPr/>
            <a:lstStyle/>
            <a:p>
              <a:endParaRPr lang="tr-TR"/>
            </a:p>
          </p:txBody>
        </p:sp>
        <p:sp>
          <p:nvSpPr>
            <p:cNvPr id="17422" name="Line 13"/>
            <p:cNvSpPr>
              <a:spLocks noChangeShapeType="1"/>
            </p:cNvSpPr>
            <p:nvPr/>
          </p:nvSpPr>
          <p:spPr bwMode="auto">
            <a:xfrm flipH="1">
              <a:off x="5377" y="2272"/>
              <a:ext cx="360" cy="0"/>
            </a:xfrm>
            <a:prstGeom prst="line">
              <a:avLst/>
            </a:prstGeom>
            <a:noFill/>
            <a:ln w="15875">
              <a:solidFill>
                <a:srgbClr val="000000"/>
              </a:solidFill>
              <a:round/>
              <a:headEnd/>
              <a:tailEnd/>
            </a:ln>
          </p:spPr>
          <p:txBody>
            <a:bodyPr/>
            <a:lstStyle/>
            <a:p>
              <a:endParaRPr lang="tr-TR"/>
            </a:p>
          </p:txBody>
        </p:sp>
        <p:sp>
          <p:nvSpPr>
            <p:cNvPr id="17423" name="Line 14"/>
            <p:cNvSpPr>
              <a:spLocks noChangeShapeType="1"/>
            </p:cNvSpPr>
            <p:nvPr/>
          </p:nvSpPr>
          <p:spPr bwMode="auto">
            <a:xfrm flipH="1">
              <a:off x="6457" y="2272"/>
              <a:ext cx="360" cy="0"/>
            </a:xfrm>
            <a:prstGeom prst="line">
              <a:avLst/>
            </a:prstGeom>
            <a:noFill/>
            <a:ln w="15875">
              <a:solidFill>
                <a:srgbClr val="000000"/>
              </a:solidFill>
              <a:round/>
              <a:headEnd/>
              <a:tailEnd/>
            </a:ln>
          </p:spPr>
          <p:txBody>
            <a:bodyPr/>
            <a:lstStyle/>
            <a:p>
              <a:endParaRPr lang="tr-TR"/>
            </a:p>
          </p:txBody>
        </p:sp>
        <p:sp>
          <p:nvSpPr>
            <p:cNvPr id="17424" name="Line 15"/>
            <p:cNvSpPr>
              <a:spLocks noChangeShapeType="1"/>
            </p:cNvSpPr>
            <p:nvPr/>
          </p:nvSpPr>
          <p:spPr bwMode="auto">
            <a:xfrm>
              <a:off x="5377" y="2257"/>
              <a:ext cx="0" cy="1785"/>
            </a:xfrm>
            <a:prstGeom prst="line">
              <a:avLst/>
            </a:prstGeom>
            <a:noFill/>
            <a:ln w="9525">
              <a:solidFill>
                <a:srgbClr val="000000"/>
              </a:solidFill>
              <a:prstDash val="dash"/>
              <a:round/>
              <a:headEnd/>
              <a:tailEnd/>
            </a:ln>
          </p:spPr>
          <p:txBody>
            <a:bodyPr/>
            <a:lstStyle/>
            <a:p>
              <a:endParaRPr lang="tr-TR"/>
            </a:p>
          </p:txBody>
        </p:sp>
        <p:sp>
          <p:nvSpPr>
            <p:cNvPr id="17425" name="Line 16"/>
            <p:cNvSpPr>
              <a:spLocks noChangeShapeType="1"/>
            </p:cNvSpPr>
            <p:nvPr/>
          </p:nvSpPr>
          <p:spPr bwMode="auto">
            <a:xfrm>
              <a:off x="5737" y="2242"/>
              <a:ext cx="0" cy="1800"/>
            </a:xfrm>
            <a:prstGeom prst="line">
              <a:avLst/>
            </a:prstGeom>
            <a:noFill/>
            <a:ln w="9525">
              <a:solidFill>
                <a:srgbClr val="000000"/>
              </a:solidFill>
              <a:prstDash val="dash"/>
              <a:round/>
              <a:headEnd/>
              <a:tailEnd/>
            </a:ln>
          </p:spPr>
          <p:txBody>
            <a:bodyPr/>
            <a:lstStyle/>
            <a:p>
              <a:endParaRPr lang="tr-TR"/>
            </a:p>
          </p:txBody>
        </p:sp>
        <p:sp>
          <p:nvSpPr>
            <p:cNvPr id="17426" name="Line 17"/>
            <p:cNvSpPr>
              <a:spLocks noChangeShapeType="1"/>
            </p:cNvSpPr>
            <p:nvPr/>
          </p:nvSpPr>
          <p:spPr bwMode="auto">
            <a:xfrm flipH="1">
              <a:off x="5377" y="3172"/>
              <a:ext cx="360" cy="0"/>
            </a:xfrm>
            <a:prstGeom prst="line">
              <a:avLst/>
            </a:prstGeom>
            <a:noFill/>
            <a:ln w="15875">
              <a:solidFill>
                <a:srgbClr val="000000"/>
              </a:solidFill>
              <a:round/>
              <a:headEnd/>
              <a:tailEnd/>
            </a:ln>
          </p:spPr>
          <p:txBody>
            <a:bodyPr/>
            <a:lstStyle/>
            <a:p>
              <a:endParaRPr lang="tr-TR"/>
            </a:p>
          </p:txBody>
        </p:sp>
        <p:sp>
          <p:nvSpPr>
            <p:cNvPr id="17427" name="Line 18"/>
            <p:cNvSpPr>
              <a:spLocks noChangeShapeType="1"/>
            </p:cNvSpPr>
            <p:nvPr/>
          </p:nvSpPr>
          <p:spPr bwMode="auto">
            <a:xfrm flipH="1">
              <a:off x="6457" y="3712"/>
              <a:ext cx="360" cy="0"/>
            </a:xfrm>
            <a:prstGeom prst="line">
              <a:avLst/>
            </a:prstGeom>
            <a:noFill/>
            <a:ln w="15875">
              <a:solidFill>
                <a:srgbClr val="000000"/>
              </a:solidFill>
              <a:round/>
              <a:headEnd/>
              <a:tailEnd/>
            </a:ln>
          </p:spPr>
          <p:txBody>
            <a:bodyPr/>
            <a:lstStyle/>
            <a:p>
              <a:endParaRPr lang="tr-TR"/>
            </a:p>
          </p:txBody>
        </p:sp>
        <p:sp>
          <p:nvSpPr>
            <p:cNvPr id="17428" name="Line 19"/>
            <p:cNvSpPr>
              <a:spLocks noChangeShapeType="1"/>
            </p:cNvSpPr>
            <p:nvPr/>
          </p:nvSpPr>
          <p:spPr bwMode="auto">
            <a:xfrm>
              <a:off x="6457" y="2812"/>
              <a:ext cx="0" cy="360"/>
            </a:xfrm>
            <a:prstGeom prst="line">
              <a:avLst/>
            </a:prstGeom>
            <a:noFill/>
            <a:ln w="15875">
              <a:solidFill>
                <a:srgbClr val="000000"/>
              </a:solidFill>
              <a:round/>
              <a:headEnd/>
              <a:tailEnd/>
            </a:ln>
          </p:spPr>
          <p:txBody>
            <a:bodyPr/>
            <a:lstStyle/>
            <a:p>
              <a:endParaRPr lang="tr-TR"/>
            </a:p>
          </p:txBody>
        </p:sp>
        <p:sp>
          <p:nvSpPr>
            <p:cNvPr id="17429" name="Text Box 20"/>
            <p:cNvSpPr txBox="1">
              <a:spLocks noChangeArrowheads="1"/>
            </p:cNvSpPr>
            <p:nvPr/>
          </p:nvSpPr>
          <p:spPr bwMode="auto">
            <a:xfrm>
              <a:off x="4837" y="1237"/>
              <a:ext cx="180" cy="360"/>
            </a:xfrm>
            <a:prstGeom prst="rect">
              <a:avLst/>
            </a:prstGeom>
            <a:noFill/>
            <a:ln w="9525">
              <a:noFill/>
              <a:miter lim="800000"/>
              <a:headEnd/>
              <a:tailEnd/>
            </a:ln>
          </p:spPr>
          <p:txBody>
            <a:bodyPr lIns="0" tIns="0" rIns="0" bIns="0"/>
            <a:lstStyle/>
            <a:p>
              <a:r>
                <a:rPr lang="tr-TR" sz="1200" b="0"/>
                <a:t>x</a:t>
              </a:r>
              <a:endParaRPr lang="tr-TR"/>
            </a:p>
          </p:txBody>
        </p:sp>
        <p:sp>
          <p:nvSpPr>
            <p:cNvPr id="17430" name="Text Box 21"/>
            <p:cNvSpPr txBox="1">
              <a:spLocks noChangeArrowheads="1"/>
            </p:cNvSpPr>
            <p:nvPr/>
          </p:nvSpPr>
          <p:spPr bwMode="auto">
            <a:xfrm>
              <a:off x="4867" y="2302"/>
              <a:ext cx="180" cy="360"/>
            </a:xfrm>
            <a:prstGeom prst="rect">
              <a:avLst/>
            </a:prstGeom>
            <a:noFill/>
            <a:ln w="9525">
              <a:noFill/>
              <a:miter lim="800000"/>
              <a:headEnd/>
              <a:tailEnd/>
            </a:ln>
          </p:spPr>
          <p:txBody>
            <a:bodyPr lIns="0" tIns="0" rIns="0" bIns="0"/>
            <a:lstStyle/>
            <a:p>
              <a:r>
                <a:rPr lang="tr-TR" sz="1200" b="0"/>
                <a:t>y</a:t>
              </a:r>
              <a:endParaRPr lang="tr-TR"/>
            </a:p>
          </p:txBody>
        </p:sp>
        <p:sp>
          <p:nvSpPr>
            <p:cNvPr id="17431" name="Line 22"/>
            <p:cNvSpPr>
              <a:spLocks noChangeShapeType="1"/>
            </p:cNvSpPr>
            <p:nvPr/>
          </p:nvSpPr>
          <p:spPr bwMode="auto">
            <a:xfrm flipV="1">
              <a:off x="5017" y="2272"/>
              <a:ext cx="0" cy="360"/>
            </a:xfrm>
            <a:prstGeom prst="line">
              <a:avLst/>
            </a:prstGeom>
            <a:noFill/>
            <a:ln w="9525">
              <a:solidFill>
                <a:srgbClr val="000000"/>
              </a:solidFill>
              <a:round/>
              <a:headEnd/>
              <a:tailEnd type="triangle" w="med" len="med"/>
            </a:ln>
          </p:spPr>
          <p:txBody>
            <a:bodyPr/>
            <a:lstStyle/>
            <a:p>
              <a:endParaRPr lang="tr-TR"/>
            </a:p>
          </p:txBody>
        </p:sp>
        <p:sp>
          <p:nvSpPr>
            <p:cNvPr id="17432" name="Text Box 23"/>
            <p:cNvSpPr txBox="1">
              <a:spLocks noChangeArrowheads="1"/>
            </p:cNvSpPr>
            <p:nvPr/>
          </p:nvSpPr>
          <p:spPr bwMode="auto">
            <a:xfrm>
              <a:off x="7222" y="20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3" name="Text Box 24"/>
            <p:cNvSpPr txBox="1">
              <a:spLocks noChangeArrowheads="1"/>
            </p:cNvSpPr>
            <p:nvPr/>
          </p:nvSpPr>
          <p:spPr bwMode="auto">
            <a:xfrm>
              <a:off x="7237" y="3007"/>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4" name="Line 25"/>
            <p:cNvSpPr>
              <a:spLocks noChangeShapeType="1"/>
            </p:cNvSpPr>
            <p:nvPr/>
          </p:nvSpPr>
          <p:spPr bwMode="auto">
            <a:xfrm>
              <a:off x="5722" y="3172"/>
              <a:ext cx="720" cy="0"/>
            </a:xfrm>
            <a:prstGeom prst="line">
              <a:avLst/>
            </a:prstGeom>
            <a:noFill/>
            <a:ln w="15875">
              <a:solidFill>
                <a:srgbClr val="000000"/>
              </a:solidFill>
              <a:round/>
              <a:headEnd/>
              <a:tailEnd/>
            </a:ln>
          </p:spPr>
          <p:txBody>
            <a:bodyPr/>
            <a:lstStyle/>
            <a:p>
              <a:endParaRPr lang="tr-TR"/>
            </a:p>
          </p:txBody>
        </p:sp>
        <p:sp>
          <p:nvSpPr>
            <p:cNvPr id="17435" name="Text Box 26"/>
            <p:cNvSpPr txBox="1">
              <a:spLocks noChangeArrowheads="1"/>
            </p:cNvSpPr>
            <p:nvPr/>
          </p:nvSpPr>
          <p:spPr bwMode="auto">
            <a:xfrm>
              <a:off x="4867" y="170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6" name="Text Box 27"/>
            <p:cNvSpPr txBox="1">
              <a:spLocks noChangeArrowheads="1"/>
            </p:cNvSpPr>
            <p:nvPr/>
          </p:nvSpPr>
          <p:spPr bwMode="auto">
            <a:xfrm>
              <a:off x="4867" y="2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7" name="Text Box 28"/>
            <p:cNvSpPr txBox="1">
              <a:spLocks noChangeArrowheads="1"/>
            </p:cNvSpPr>
            <p:nvPr/>
          </p:nvSpPr>
          <p:spPr bwMode="auto">
            <a:xfrm>
              <a:off x="4867" y="35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8" name="Text Box 29"/>
            <p:cNvSpPr txBox="1">
              <a:spLocks noChangeArrowheads="1"/>
            </p:cNvSpPr>
            <p:nvPr/>
          </p:nvSpPr>
          <p:spPr bwMode="auto">
            <a:xfrm>
              <a:off x="4867" y="30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9" name="Line 30"/>
            <p:cNvSpPr>
              <a:spLocks noChangeShapeType="1"/>
            </p:cNvSpPr>
            <p:nvPr/>
          </p:nvSpPr>
          <p:spPr bwMode="auto">
            <a:xfrm flipH="1">
              <a:off x="5377" y="4042"/>
              <a:ext cx="360" cy="0"/>
            </a:xfrm>
            <a:prstGeom prst="line">
              <a:avLst/>
            </a:prstGeom>
            <a:noFill/>
            <a:ln w="15875">
              <a:solidFill>
                <a:srgbClr val="000000"/>
              </a:solidFill>
              <a:round/>
              <a:headEnd/>
              <a:tailEnd/>
            </a:ln>
          </p:spPr>
          <p:txBody>
            <a:bodyPr/>
            <a:lstStyle/>
            <a:p>
              <a:endParaRPr lang="tr-TR"/>
            </a:p>
          </p:txBody>
        </p:sp>
        <p:sp>
          <p:nvSpPr>
            <p:cNvPr id="17440" name="Line 31"/>
            <p:cNvSpPr>
              <a:spLocks noChangeShapeType="1"/>
            </p:cNvSpPr>
            <p:nvPr/>
          </p:nvSpPr>
          <p:spPr bwMode="auto">
            <a:xfrm flipH="1">
              <a:off x="6442" y="2797"/>
              <a:ext cx="360" cy="0"/>
            </a:xfrm>
            <a:prstGeom prst="line">
              <a:avLst/>
            </a:prstGeom>
            <a:noFill/>
            <a:ln w="15875">
              <a:solidFill>
                <a:srgbClr val="000000"/>
              </a:solidFill>
              <a:round/>
              <a:headEnd/>
              <a:tailEnd/>
            </a:ln>
          </p:spPr>
          <p:txBody>
            <a:bodyPr/>
            <a:lstStyle/>
            <a:p>
              <a:endParaRPr lang="tr-TR"/>
            </a:p>
          </p:txBody>
        </p:sp>
        <p:sp>
          <p:nvSpPr>
            <p:cNvPr id="17441" name="Line 32"/>
            <p:cNvSpPr>
              <a:spLocks noChangeShapeType="1"/>
            </p:cNvSpPr>
            <p:nvPr/>
          </p:nvSpPr>
          <p:spPr bwMode="auto">
            <a:xfrm>
              <a:off x="5017" y="4057"/>
              <a:ext cx="2171" cy="0"/>
            </a:xfrm>
            <a:prstGeom prst="line">
              <a:avLst/>
            </a:prstGeom>
            <a:noFill/>
            <a:ln w="9525">
              <a:solidFill>
                <a:srgbClr val="000000"/>
              </a:solidFill>
              <a:round/>
              <a:headEnd/>
              <a:tailEnd type="triangle" w="med" len="med"/>
            </a:ln>
          </p:spPr>
          <p:txBody>
            <a:bodyPr/>
            <a:lstStyle/>
            <a:p>
              <a:endParaRPr lang="tr-TR"/>
            </a:p>
          </p:txBody>
        </p:sp>
        <p:sp>
          <p:nvSpPr>
            <p:cNvPr id="17442" name="Line 33"/>
            <p:cNvSpPr>
              <a:spLocks noChangeShapeType="1"/>
            </p:cNvSpPr>
            <p:nvPr/>
          </p:nvSpPr>
          <p:spPr bwMode="auto">
            <a:xfrm flipV="1">
              <a:off x="5017" y="3142"/>
              <a:ext cx="0" cy="900"/>
            </a:xfrm>
            <a:prstGeom prst="line">
              <a:avLst/>
            </a:prstGeom>
            <a:noFill/>
            <a:ln w="9525">
              <a:solidFill>
                <a:srgbClr val="000000"/>
              </a:solidFill>
              <a:round/>
              <a:headEnd/>
              <a:tailEnd type="triangle" w="med" len="med"/>
            </a:ln>
          </p:spPr>
          <p:txBody>
            <a:bodyPr/>
            <a:lstStyle/>
            <a:p>
              <a:endParaRPr lang="tr-TR"/>
            </a:p>
          </p:txBody>
        </p:sp>
        <p:sp>
          <p:nvSpPr>
            <p:cNvPr id="17443" name="Line 34"/>
            <p:cNvSpPr>
              <a:spLocks noChangeShapeType="1"/>
            </p:cNvSpPr>
            <p:nvPr/>
          </p:nvSpPr>
          <p:spPr bwMode="auto">
            <a:xfrm>
              <a:off x="6457" y="2242"/>
              <a:ext cx="0" cy="1800"/>
            </a:xfrm>
            <a:prstGeom prst="line">
              <a:avLst/>
            </a:prstGeom>
            <a:noFill/>
            <a:ln w="9525">
              <a:solidFill>
                <a:srgbClr val="000000"/>
              </a:solidFill>
              <a:prstDash val="dash"/>
              <a:round/>
              <a:headEnd/>
              <a:tailEnd/>
            </a:ln>
          </p:spPr>
          <p:txBody>
            <a:bodyPr/>
            <a:lstStyle/>
            <a:p>
              <a:endParaRPr lang="tr-TR"/>
            </a:p>
          </p:txBody>
        </p:sp>
        <p:sp>
          <p:nvSpPr>
            <p:cNvPr id="17444" name="Line 35"/>
            <p:cNvSpPr>
              <a:spLocks noChangeShapeType="1"/>
            </p:cNvSpPr>
            <p:nvPr/>
          </p:nvSpPr>
          <p:spPr bwMode="auto">
            <a:xfrm>
              <a:off x="6817" y="2242"/>
              <a:ext cx="0" cy="1800"/>
            </a:xfrm>
            <a:prstGeom prst="line">
              <a:avLst/>
            </a:prstGeom>
            <a:noFill/>
            <a:ln w="9525">
              <a:solidFill>
                <a:srgbClr val="000000"/>
              </a:solidFill>
              <a:prstDash val="dash"/>
              <a:round/>
              <a:headEnd/>
              <a:tailEnd/>
            </a:ln>
          </p:spPr>
          <p:txBody>
            <a:bodyPr/>
            <a:lstStyle/>
            <a:p>
              <a:endParaRPr lang="tr-TR"/>
            </a:p>
          </p:txBody>
        </p:sp>
        <p:sp>
          <p:nvSpPr>
            <p:cNvPr id="17445" name="Text Box 36"/>
            <p:cNvSpPr txBox="1">
              <a:spLocks noChangeArrowheads="1"/>
            </p:cNvSpPr>
            <p:nvPr/>
          </p:nvSpPr>
          <p:spPr bwMode="auto">
            <a:xfrm>
              <a:off x="4882" y="3202"/>
              <a:ext cx="180" cy="360"/>
            </a:xfrm>
            <a:prstGeom prst="rect">
              <a:avLst/>
            </a:prstGeom>
            <a:noFill/>
            <a:ln w="9525">
              <a:noFill/>
              <a:miter lim="800000"/>
              <a:headEnd/>
              <a:tailEnd/>
            </a:ln>
          </p:spPr>
          <p:txBody>
            <a:bodyPr lIns="0" tIns="0" rIns="0" bIns="0"/>
            <a:lstStyle/>
            <a:p>
              <a:r>
                <a:rPr lang="tr-TR" sz="1200" b="0"/>
                <a:t>z</a:t>
              </a:r>
              <a:endParaRPr lang="tr-TR"/>
            </a:p>
          </p:txBody>
        </p:sp>
        <p:sp>
          <p:nvSpPr>
            <p:cNvPr id="17446" name="Text Box 37"/>
            <p:cNvSpPr txBox="1">
              <a:spLocks noChangeArrowheads="1"/>
            </p:cNvSpPr>
            <p:nvPr/>
          </p:nvSpPr>
          <p:spPr bwMode="auto">
            <a:xfrm>
              <a:off x="4867" y="390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47" name="Text Box 38"/>
            <p:cNvSpPr txBox="1">
              <a:spLocks noChangeArrowheads="1"/>
            </p:cNvSpPr>
            <p:nvPr/>
          </p:nvSpPr>
          <p:spPr bwMode="auto">
            <a:xfrm>
              <a:off x="4867" y="26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48" name="Line 39"/>
            <p:cNvSpPr>
              <a:spLocks noChangeShapeType="1"/>
            </p:cNvSpPr>
            <p:nvPr/>
          </p:nvSpPr>
          <p:spPr bwMode="auto">
            <a:xfrm flipH="1">
              <a:off x="5017" y="4045"/>
              <a:ext cx="360" cy="0"/>
            </a:xfrm>
            <a:prstGeom prst="line">
              <a:avLst/>
            </a:prstGeom>
            <a:noFill/>
            <a:ln w="15875">
              <a:solidFill>
                <a:srgbClr val="000000"/>
              </a:solidFill>
              <a:round/>
              <a:headEnd/>
              <a:tailEnd/>
            </a:ln>
          </p:spPr>
          <p:txBody>
            <a:bodyPr/>
            <a:lstStyle/>
            <a:p>
              <a:endParaRPr lang="tr-TR"/>
            </a:p>
          </p:txBody>
        </p:sp>
        <p:sp>
          <p:nvSpPr>
            <p:cNvPr id="17449" name="Line 40"/>
            <p:cNvSpPr>
              <a:spLocks noChangeShapeType="1"/>
            </p:cNvSpPr>
            <p:nvPr/>
          </p:nvSpPr>
          <p:spPr bwMode="auto">
            <a:xfrm>
              <a:off x="5737" y="3712"/>
              <a:ext cx="720" cy="0"/>
            </a:xfrm>
            <a:prstGeom prst="line">
              <a:avLst/>
            </a:prstGeom>
            <a:noFill/>
            <a:ln w="15875">
              <a:solidFill>
                <a:srgbClr val="000000"/>
              </a:solidFill>
              <a:round/>
              <a:headEnd/>
              <a:tailEnd/>
            </a:ln>
          </p:spPr>
          <p:txBody>
            <a:bodyPr/>
            <a:lstStyle/>
            <a:p>
              <a:endParaRPr lang="tr-TR"/>
            </a:p>
          </p:txBody>
        </p:sp>
        <p:sp>
          <p:nvSpPr>
            <p:cNvPr id="17450" name="Text Box 41"/>
            <p:cNvSpPr txBox="1">
              <a:spLocks noChangeArrowheads="1"/>
            </p:cNvSpPr>
            <p:nvPr/>
          </p:nvSpPr>
          <p:spPr bwMode="auto">
            <a:xfrm>
              <a:off x="7207" y="38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51" name="Line 42"/>
            <p:cNvSpPr>
              <a:spLocks noChangeShapeType="1"/>
            </p:cNvSpPr>
            <p:nvPr/>
          </p:nvSpPr>
          <p:spPr bwMode="auto">
            <a:xfrm>
              <a:off x="5377" y="2812"/>
              <a:ext cx="0" cy="360"/>
            </a:xfrm>
            <a:prstGeom prst="line">
              <a:avLst/>
            </a:prstGeom>
            <a:noFill/>
            <a:ln w="15875">
              <a:solidFill>
                <a:srgbClr val="000000"/>
              </a:solidFill>
              <a:round/>
              <a:headEnd/>
              <a:tailEnd/>
            </a:ln>
          </p:spPr>
          <p:txBody>
            <a:bodyPr/>
            <a:lstStyle/>
            <a:p>
              <a:endParaRPr lang="tr-TR"/>
            </a:p>
          </p:txBody>
        </p:sp>
        <p:sp>
          <p:nvSpPr>
            <p:cNvPr id="17452" name="Line 43"/>
            <p:cNvSpPr>
              <a:spLocks noChangeShapeType="1"/>
            </p:cNvSpPr>
            <p:nvPr/>
          </p:nvSpPr>
          <p:spPr bwMode="auto">
            <a:xfrm>
              <a:off x="5737" y="3697"/>
              <a:ext cx="0" cy="360"/>
            </a:xfrm>
            <a:prstGeom prst="line">
              <a:avLst/>
            </a:prstGeom>
            <a:noFill/>
            <a:ln w="15875">
              <a:solidFill>
                <a:srgbClr val="000000"/>
              </a:solidFill>
              <a:round/>
              <a:headEnd/>
              <a:tailEnd/>
            </a:ln>
          </p:spPr>
          <p:txBody>
            <a:bodyPr/>
            <a:lstStyle/>
            <a:p>
              <a:endParaRPr lang="tr-TR"/>
            </a:p>
          </p:txBody>
        </p:sp>
        <p:sp>
          <p:nvSpPr>
            <p:cNvPr id="17453" name="Line 44"/>
            <p:cNvSpPr>
              <a:spLocks noChangeShapeType="1"/>
            </p:cNvSpPr>
            <p:nvPr/>
          </p:nvSpPr>
          <p:spPr bwMode="auto">
            <a:xfrm flipH="1">
              <a:off x="5017" y="2845"/>
              <a:ext cx="360" cy="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3 Altbilgi Yer Tutucusu"/>
          <p:cNvSpPr>
            <a:spLocks noGrp="1"/>
          </p:cNvSpPr>
          <p:nvPr>
            <p:ph type="ftr" sz="quarter" idx="10"/>
          </p:nvPr>
        </p:nvSpPr>
        <p:spPr>
          <a:noFill/>
        </p:spPr>
        <p:txBody>
          <a:bodyPr/>
          <a:lstStyle/>
          <a:p>
            <a:r>
              <a:rPr lang="tr-TR" dirty="0"/>
              <a:t>Mantık Devreleri </a:t>
            </a:r>
            <a:endParaRPr lang="en-US" dirty="0"/>
          </a:p>
        </p:txBody>
      </p:sp>
      <p:sp>
        <p:nvSpPr>
          <p:cNvPr id="9221" name="Rectangle 2"/>
          <p:cNvSpPr>
            <a:spLocks noGrp="1" noChangeArrowheads="1"/>
          </p:cNvSpPr>
          <p:nvPr>
            <p:ph type="title"/>
          </p:nvPr>
        </p:nvSpPr>
        <p:spPr/>
        <p:txBody>
          <a:bodyPr/>
          <a:lstStyle/>
          <a:p>
            <a:r>
              <a:rPr lang="tr-TR" sz="2400" b="1" dirty="0" smtClean="0"/>
              <a:t>‘</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p:txBody>
      </p:sp>
      <p:sp>
        <p:nvSpPr>
          <p:cNvPr id="466947" name="Rectangle 3"/>
          <p:cNvSpPr>
            <a:spLocks noGrp="1" noChangeArrowheads="1"/>
          </p:cNvSpPr>
          <p:nvPr>
            <p:ph type="body" idx="1"/>
          </p:nvPr>
        </p:nvSpPr>
        <p:spPr>
          <a:xfrm>
            <a:off x="338138" y="882650"/>
            <a:ext cx="8375650" cy="5518150"/>
          </a:xfrm>
        </p:spPr>
        <p:txBody>
          <a:bodyPr/>
          <a:lstStyle/>
          <a:p>
            <a:pPr marL="0" indent="0" algn="just">
              <a:buFontTx/>
              <a:buNone/>
              <a:defRPr/>
            </a:pPr>
            <a:r>
              <a:rPr lang="tr-TR" sz="2000" dirty="0" smtClean="0"/>
              <a:t>EXNOR kapısı da EXOR kapısı gibi, AND ve OR kapıları kullanılarak elde edilebilir. Eşitlik kapısı olarak da anılır. Yerine getirdiği işlevin öneminden dolayı temel lojik kapılar gibi kullanılırlar. Aşağıdaki sembollerle gösterilir;</a:t>
            </a:r>
          </a:p>
          <a:p>
            <a:pPr marL="0" indent="0" algn="just">
              <a:buFontTx/>
              <a:buNone/>
              <a:defRPr/>
            </a:pPr>
            <a:endParaRPr lang="tr-TR" sz="2200" dirty="0" smtClean="0"/>
          </a:p>
          <a:p>
            <a:pPr>
              <a:buFontTx/>
              <a:buNone/>
              <a:defRPr/>
            </a:pPr>
            <a:endParaRPr lang="tr-TR" sz="2200" dirty="0" smtClean="0"/>
          </a:p>
          <a:p>
            <a:pPr>
              <a:buFontTx/>
              <a:buNone/>
              <a:defRPr/>
            </a:pPr>
            <a:r>
              <a:rPr lang="tr-TR" sz="2200" dirty="0" smtClean="0"/>
              <a:t>EXNOR kapısının doğruluk tablosu;</a:t>
            </a:r>
          </a:p>
          <a:p>
            <a:pPr>
              <a:buFontTx/>
              <a:buNone/>
              <a:defRPr/>
            </a:pPr>
            <a:endParaRPr lang="tr-TR" sz="2200" dirty="0" smtClean="0"/>
          </a:p>
          <a:p>
            <a:pPr>
              <a:buFontTx/>
              <a:buNone/>
              <a:defRPr/>
            </a:pPr>
            <a:endParaRPr lang="tr-TR" sz="2200" dirty="0" smtClean="0"/>
          </a:p>
          <a:p>
            <a:pPr>
              <a:buFontTx/>
              <a:buNone/>
              <a:defRPr/>
            </a:pPr>
            <a:r>
              <a:rPr lang="tr-TR" sz="2200" dirty="0" smtClean="0"/>
              <a:t>				</a:t>
            </a:r>
            <a:r>
              <a:rPr lang="tr-TR" sz="2000" dirty="0" smtClean="0"/>
              <a:t>     lojik ifadesi                    veya </a:t>
            </a:r>
          </a:p>
          <a:p>
            <a:pPr>
              <a:buFontTx/>
              <a:buNone/>
              <a:defRPr/>
            </a:pPr>
            <a:endParaRPr lang="tr-TR" sz="2200" dirty="0" smtClean="0"/>
          </a:p>
          <a:p>
            <a:pPr>
              <a:buFont typeface="Wingdings" pitchFamily="2" charset="2"/>
              <a:buChar char="v"/>
              <a:defRPr/>
            </a:pPr>
            <a:r>
              <a:rPr lang="tr-TR" sz="2000" dirty="0" smtClean="0"/>
              <a:t>EXNOR kapısı, EXOR kapısının </a:t>
            </a:r>
            <a:r>
              <a:rPr lang="tr-TR" sz="2000" dirty="0" err="1" smtClean="0"/>
              <a:t>değilidir</a:t>
            </a:r>
            <a:r>
              <a:rPr lang="tr-TR" sz="2000" dirty="0" smtClean="0"/>
              <a:t>. Yani </a:t>
            </a:r>
          </a:p>
          <a:p>
            <a:pPr marL="0" indent="0" algn="just">
              <a:buFont typeface="Wingdings" pitchFamily="2" charset="2"/>
              <a:buChar char="v"/>
              <a:defRPr/>
            </a:pPr>
            <a:r>
              <a:rPr lang="tr-TR" sz="2000" dirty="0" smtClean="0"/>
              <a:t>Birleşme </a:t>
            </a:r>
            <a:r>
              <a:rPr lang="tr-TR" sz="2000" dirty="0" smtClean="0"/>
              <a:t>özelliği vardır: a</a:t>
            </a:r>
            <a:r>
              <a:rPr lang="tr-TR" sz="2000" dirty="0" smtClean="0">
                <a:sym typeface="Symbol"/>
              </a:rPr>
              <a:t>(b  c) = (</a:t>
            </a:r>
            <a:r>
              <a:rPr lang="tr-TR" sz="2000" dirty="0" smtClean="0"/>
              <a:t>a</a:t>
            </a:r>
            <a:r>
              <a:rPr lang="tr-TR" sz="2000" dirty="0" smtClean="0">
                <a:sym typeface="Symbol"/>
              </a:rPr>
              <a:t>  b)  c = </a:t>
            </a:r>
            <a:r>
              <a:rPr lang="tr-TR" sz="2000" dirty="0" smtClean="0"/>
              <a:t>a</a:t>
            </a:r>
            <a:r>
              <a:rPr lang="tr-TR" sz="2000" dirty="0" smtClean="0">
                <a:sym typeface="Symbol"/>
              </a:rPr>
              <a:t>  b  c</a:t>
            </a:r>
            <a:endParaRPr lang="tr-TR" sz="2000" dirty="0" smtClean="0"/>
          </a:p>
          <a:p>
            <a:pPr marL="0" indent="0" algn="just">
              <a:buNone/>
              <a:defRPr/>
            </a:pPr>
            <a:endParaRPr lang="tr-TR" sz="2000" dirty="0" smtClean="0"/>
          </a:p>
          <a:p>
            <a:pPr>
              <a:buNone/>
              <a:defRPr/>
            </a:pPr>
            <a:endParaRPr lang="tr-TR" sz="2400" dirty="0" smtClean="0"/>
          </a:p>
          <a:p>
            <a:pPr>
              <a:buNone/>
              <a:defRPr/>
            </a:pPr>
            <a:r>
              <a:rPr lang="tr-TR" sz="2400" dirty="0" smtClean="0"/>
              <a:t>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pic>
        <p:nvPicPr>
          <p:cNvPr id="9224" name="Picture 5"/>
          <p:cNvPicPr>
            <a:picLocks noChangeAspect="1" noChangeArrowheads="1"/>
          </p:cNvPicPr>
          <p:nvPr/>
        </p:nvPicPr>
        <p:blipFill>
          <a:blip r:embed="rId3" cstate="print"/>
          <a:srcRect/>
          <a:stretch>
            <a:fillRect/>
          </a:stretch>
        </p:blipFill>
        <p:spPr bwMode="auto">
          <a:xfrm>
            <a:off x="3849970" y="2087426"/>
            <a:ext cx="1328737" cy="474663"/>
          </a:xfrm>
          <a:prstGeom prst="rect">
            <a:avLst/>
          </a:prstGeom>
          <a:noFill/>
          <a:ln w="9525">
            <a:noFill/>
            <a:miter lim="800000"/>
            <a:headEnd/>
            <a:tailEnd/>
          </a:ln>
        </p:spPr>
      </p:pic>
      <p:sp>
        <p:nvSpPr>
          <p:cNvPr id="9225"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8" name="Object 7"/>
          <p:cNvGraphicFramePr>
            <a:graphicFrameLocks noChangeAspect="1"/>
          </p:cNvGraphicFramePr>
          <p:nvPr/>
        </p:nvGraphicFramePr>
        <p:xfrm>
          <a:off x="6669039" y="3944243"/>
          <a:ext cx="1489075" cy="342900"/>
        </p:xfrm>
        <a:graphic>
          <a:graphicData uri="http://schemas.openxmlformats.org/presentationml/2006/ole">
            <mc:AlternateContent xmlns:mc="http://schemas.openxmlformats.org/markup-compatibility/2006">
              <mc:Choice xmlns:v="urn:schemas-microsoft-com:vml" Requires="v">
                <p:oleObj spid="_x0000_s9224" name="Denklem" r:id="rId4" imgW="863225" imgH="203112" progId="Equation.3">
                  <p:embed/>
                </p:oleObj>
              </mc:Choice>
              <mc:Fallback>
                <p:oleObj name="Denklem" r:id="rId4" imgW="863225"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039" y="3944243"/>
                        <a:ext cx="14890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9" name="Object 9"/>
          <p:cNvGraphicFramePr>
            <a:graphicFrameLocks noChangeAspect="1"/>
          </p:cNvGraphicFramePr>
          <p:nvPr/>
        </p:nvGraphicFramePr>
        <p:xfrm>
          <a:off x="4821620" y="3931886"/>
          <a:ext cx="1073150" cy="352425"/>
        </p:xfrm>
        <a:graphic>
          <a:graphicData uri="http://schemas.openxmlformats.org/presentationml/2006/ole">
            <mc:AlternateContent xmlns:mc="http://schemas.openxmlformats.org/markup-compatibility/2006">
              <mc:Choice xmlns:v="urn:schemas-microsoft-com:vml" Requires="v">
                <p:oleObj spid="_x0000_s9225" name="Denklem" r:id="rId6" imgW="609336" imgH="203112" progId="Equation.3">
                  <p:embed/>
                </p:oleObj>
              </mc:Choice>
              <mc:Fallback>
                <p:oleObj name="Denklem" r:id="rId6" imgW="609336" imgH="203112"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1620" y="3931886"/>
                        <a:ext cx="10731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1703300" y="3095401"/>
          <a:ext cx="1286955" cy="1526060"/>
        </p:xfrm>
        <a:graphic>
          <a:graphicData uri="http://schemas.openxmlformats.org/drawingml/2006/table">
            <a:tbl>
              <a:tblPr/>
              <a:tblGrid>
                <a:gridCol w="428985"/>
                <a:gridCol w="428985"/>
                <a:gridCol w="428985"/>
              </a:tblGrid>
              <a:tr h="305212">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 name="Object 4"/>
          <p:cNvGraphicFramePr>
            <a:graphicFrameLocks noChangeAspect="1"/>
          </p:cNvGraphicFramePr>
          <p:nvPr/>
        </p:nvGraphicFramePr>
        <p:xfrm>
          <a:off x="5844730" y="4695559"/>
          <a:ext cx="976184" cy="378868"/>
        </p:xfrm>
        <a:graphic>
          <a:graphicData uri="http://schemas.openxmlformats.org/presentationml/2006/ole">
            <mc:AlternateContent xmlns:mc="http://schemas.openxmlformats.org/markup-compatibility/2006">
              <mc:Choice xmlns:v="urn:schemas-microsoft-com:vml" Requires="v">
                <p:oleObj spid="_x0000_s9226" name="Denklem" r:id="rId8" imgW="736600" imgH="203200" progId="Equation.3">
                  <p:embed/>
                </p:oleObj>
              </mc:Choice>
              <mc:Fallback>
                <p:oleObj name="Denklem" r:id="rId8" imgW="736600" imgH="203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4730" y="4695559"/>
                        <a:ext cx="976184" cy="378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Altbilgi Yer Tutucusu"/>
          <p:cNvSpPr>
            <a:spLocks noGrp="1"/>
          </p:cNvSpPr>
          <p:nvPr>
            <p:ph type="ftr" sz="quarter" idx="10"/>
          </p:nvPr>
        </p:nvSpPr>
        <p:spPr>
          <a:noFill/>
        </p:spPr>
        <p:txBody>
          <a:bodyPr/>
          <a:lstStyle/>
          <a:p>
            <a:r>
              <a:rPr lang="tr-TR"/>
              <a:t>Mantık Devreleri </a:t>
            </a:r>
            <a:endParaRPr lang="en-US"/>
          </a:p>
        </p:txBody>
      </p:sp>
      <p:sp>
        <p:nvSpPr>
          <p:cNvPr id="18435" name="Rectangle 2"/>
          <p:cNvSpPr>
            <a:spLocks noGrp="1" noChangeArrowheads="1"/>
          </p:cNvSpPr>
          <p:nvPr>
            <p:ph type="title"/>
          </p:nvPr>
        </p:nvSpPr>
        <p:spPr>
          <a:xfrm>
            <a:off x="311150" y="150813"/>
            <a:ext cx="7772400" cy="790575"/>
          </a:xfrm>
        </p:spPr>
        <p:txBody>
          <a:bodyPr/>
          <a:lstStyle/>
          <a:p>
            <a:pPr algn="l"/>
            <a:r>
              <a:rPr lang="tr-TR" sz="2400" b="1" smtClean="0"/>
              <a:t>Örnek: </a:t>
            </a:r>
            <a:endParaRPr lang="tr-TR" sz="2400" smtClean="0"/>
          </a:p>
        </p:txBody>
      </p:sp>
      <p:sp>
        <p:nvSpPr>
          <p:cNvPr id="467971" name="Rectangle 3"/>
          <p:cNvSpPr>
            <a:spLocks noGrp="1" noChangeArrowheads="1"/>
          </p:cNvSpPr>
          <p:nvPr>
            <p:ph type="body" idx="1"/>
          </p:nvPr>
        </p:nvSpPr>
        <p:spPr>
          <a:xfrm>
            <a:off x="338138" y="882650"/>
            <a:ext cx="8375650" cy="5078413"/>
          </a:xfrm>
        </p:spPr>
        <p:txBody>
          <a:bodyPr/>
          <a:lstStyle/>
          <a:p>
            <a:pPr marL="0" indent="0" algn="just">
              <a:buFontTx/>
              <a:buNone/>
              <a:defRPr/>
            </a:pPr>
            <a:r>
              <a:rPr lang="tr-TR" sz="2200" dirty="0" smtClean="0"/>
              <a:t>EXNOR</a:t>
            </a:r>
            <a:r>
              <a:rPr lang="tr-TR" sz="2200" b="1" dirty="0" smtClean="0"/>
              <a:t> </a:t>
            </a:r>
            <a:r>
              <a:rPr lang="tr-TR" sz="2200" dirty="0" smtClean="0"/>
              <a:t>kapısının girişlerine x ve y sinyalleri uygulandığında çıkışındaki sinyal (z) aşağıdaki gibidir;</a:t>
            </a:r>
          </a:p>
          <a:p>
            <a:pPr algn="just">
              <a:buFontTx/>
              <a:buNone/>
              <a:defRPr/>
            </a:pPr>
            <a:endParaRPr lang="tr-TR" dirty="0" smtClean="0"/>
          </a:p>
        </p:txBody>
      </p:sp>
      <p:sp>
        <p:nvSpPr>
          <p:cNvPr id="18437" name="Line 5"/>
          <p:cNvSpPr>
            <a:spLocks noChangeShapeType="1"/>
          </p:cNvSpPr>
          <p:nvPr/>
        </p:nvSpPr>
        <p:spPr bwMode="auto">
          <a:xfrm flipV="1">
            <a:off x="3870325" y="2060575"/>
            <a:ext cx="0" cy="1620838"/>
          </a:xfrm>
          <a:prstGeom prst="line">
            <a:avLst/>
          </a:prstGeom>
          <a:noFill/>
          <a:ln w="9525">
            <a:solidFill>
              <a:srgbClr val="000000"/>
            </a:solidFill>
            <a:round/>
            <a:headEnd/>
            <a:tailEnd type="triangle" w="med" len="med"/>
          </a:ln>
        </p:spPr>
        <p:txBody>
          <a:bodyPr/>
          <a:lstStyle/>
          <a:p>
            <a:endParaRPr lang="tr-TR"/>
          </a:p>
        </p:txBody>
      </p:sp>
      <p:sp>
        <p:nvSpPr>
          <p:cNvPr id="18438" name="Line 6"/>
          <p:cNvSpPr>
            <a:spLocks noChangeShapeType="1"/>
          </p:cNvSpPr>
          <p:nvPr/>
        </p:nvSpPr>
        <p:spPr bwMode="auto">
          <a:xfrm>
            <a:off x="3873500" y="2862263"/>
            <a:ext cx="2174875" cy="0"/>
          </a:xfrm>
          <a:prstGeom prst="line">
            <a:avLst/>
          </a:prstGeom>
          <a:noFill/>
          <a:ln w="9525">
            <a:solidFill>
              <a:srgbClr val="000000"/>
            </a:solidFill>
            <a:round/>
            <a:headEnd/>
            <a:tailEnd type="triangle" w="med" len="med"/>
          </a:ln>
        </p:spPr>
        <p:txBody>
          <a:bodyPr/>
          <a:lstStyle/>
          <a:p>
            <a:endParaRPr lang="tr-TR"/>
          </a:p>
        </p:txBody>
      </p:sp>
      <p:sp>
        <p:nvSpPr>
          <p:cNvPr id="18439" name="Line 7"/>
          <p:cNvSpPr>
            <a:spLocks noChangeShapeType="1"/>
          </p:cNvSpPr>
          <p:nvPr/>
        </p:nvSpPr>
        <p:spPr bwMode="auto">
          <a:xfrm>
            <a:off x="3873500" y="3695700"/>
            <a:ext cx="2174875" cy="0"/>
          </a:xfrm>
          <a:prstGeom prst="line">
            <a:avLst/>
          </a:prstGeom>
          <a:noFill/>
          <a:ln w="9525">
            <a:solidFill>
              <a:srgbClr val="000000"/>
            </a:solidFill>
            <a:round/>
            <a:headEnd/>
            <a:tailEnd type="triangle" w="med" len="med"/>
          </a:ln>
        </p:spPr>
        <p:txBody>
          <a:bodyPr/>
          <a:lstStyle/>
          <a:p>
            <a:endParaRPr lang="tr-TR"/>
          </a:p>
        </p:txBody>
      </p:sp>
      <p:sp>
        <p:nvSpPr>
          <p:cNvPr id="18440" name="Line 8"/>
          <p:cNvSpPr>
            <a:spLocks noChangeShapeType="1"/>
          </p:cNvSpPr>
          <p:nvPr/>
        </p:nvSpPr>
        <p:spPr bwMode="auto">
          <a:xfrm>
            <a:off x="3873500" y="2530475"/>
            <a:ext cx="360363" cy="0"/>
          </a:xfrm>
          <a:prstGeom prst="line">
            <a:avLst/>
          </a:prstGeom>
          <a:noFill/>
          <a:ln w="15875">
            <a:solidFill>
              <a:srgbClr val="000000"/>
            </a:solidFill>
            <a:round/>
            <a:headEnd/>
            <a:tailEnd/>
          </a:ln>
        </p:spPr>
        <p:txBody>
          <a:bodyPr/>
          <a:lstStyle/>
          <a:p>
            <a:endParaRPr lang="tr-TR"/>
          </a:p>
        </p:txBody>
      </p:sp>
      <p:sp>
        <p:nvSpPr>
          <p:cNvPr id="18441" name="Line 9"/>
          <p:cNvSpPr>
            <a:spLocks noChangeShapeType="1"/>
          </p:cNvSpPr>
          <p:nvPr/>
        </p:nvSpPr>
        <p:spPr bwMode="auto">
          <a:xfrm>
            <a:off x="4233863" y="2530475"/>
            <a:ext cx="0" cy="331788"/>
          </a:xfrm>
          <a:prstGeom prst="line">
            <a:avLst/>
          </a:prstGeom>
          <a:noFill/>
          <a:ln w="15875">
            <a:solidFill>
              <a:srgbClr val="000000"/>
            </a:solidFill>
            <a:round/>
            <a:headEnd/>
            <a:tailEnd/>
          </a:ln>
        </p:spPr>
        <p:txBody>
          <a:bodyPr/>
          <a:lstStyle/>
          <a:p>
            <a:endParaRPr lang="tr-TR"/>
          </a:p>
        </p:txBody>
      </p:sp>
      <p:sp>
        <p:nvSpPr>
          <p:cNvPr id="18442" name="Line 10"/>
          <p:cNvSpPr>
            <a:spLocks noChangeShapeType="1"/>
          </p:cNvSpPr>
          <p:nvPr/>
        </p:nvSpPr>
        <p:spPr bwMode="auto">
          <a:xfrm>
            <a:off x="4594225" y="2530475"/>
            <a:ext cx="0" cy="331788"/>
          </a:xfrm>
          <a:prstGeom prst="line">
            <a:avLst/>
          </a:prstGeom>
          <a:noFill/>
          <a:ln w="15875">
            <a:solidFill>
              <a:srgbClr val="000000"/>
            </a:solidFill>
            <a:round/>
            <a:headEnd/>
            <a:tailEnd/>
          </a:ln>
        </p:spPr>
        <p:txBody>
          <a:bodyPr/>
          <a:lstStyle/>
          <a:p>
            <a:endParaRPr lang="tr-TR"/>
          </a:p>
        </p:txBody>
      </p:sp>
      <p:sp>
        <p:nvSpPr>
          <p:cNvPr id="18443" name="Line 11"/>
          <p:cNvSpPr>
            <a:spLocks noChangeShapeType="1"/>
          </p:cNvSpPr>
          <p:nvPr/>
        </p:nvSpPr>
        <p:spPr bwMode="auto">
          <a:xfrm>
            <a:off x="5314950" y="2530475"/>
            <a:ext cx="0" cy="331788"/>
          </a:xfrm>
          <a:prstGeom prst="line">
            <a:avLst/>
          </a:prstGeom>
          <a:noFill/>
          <a:ln w="15875">
            <a:solidFill>
              <a:srgbClr val="000000"/>
            </a:solidFill>
            <a:round/>
            <a:headEnd/>
            <a:tailEnd/>
          </a:ln>
        </p:spPr>
        <p:txBody>
          <a:bodyPr/>
          <a:lstStyle/>
          <a:p>
            <a:endParaRPr lang="tr-TR"/>
          </a:p>
        </p:txBody>
      </p:sp>
      <p:sp>
        <p:nvSpPr>
          <p:cNvPr id="18444" name="Line 12"/>
          <p:cNvSpPr>
            <a:spLocks noChangeShapeType="1"/>
          </p:cNvSpPr>
          <p:nvPr/>
        </p:nvSpPr>
        <p:spPr bwMode="auto">
          <a:xfrm>
            <a:off x="4594225" y="2530475"/>
            <a:ext cx="720725" cy="0"/>
          </a:xfrm>
          <a:prstGeom prst="line">
            <a:avLst/>
          </a:prstGeom>
          <a:noFill/>
          <a:ln w="15875">
            <a:solidFill>
              <a:srgbClr val="000000"/>
            </a:solidFill>
            <a:round/>
            <a:headEnd/>
            <a:tailEnd/>
          </a:ln>
        </p:spPr>
        <p:txBody>
          <a:bodyPr/>
          <a:lstStyle/>
          <a:p>
            <a:endParaRPr lang="tr-TR"/>
          </a:p>
        </p:txBody>
      </p:sp>
      <p:sp>
        <p:nvSpPr>
          <p:cNvPr id="18445" name="Line 13"/>
          <p:cNvSpPr>
            <a:spLocks noChangeShapeType="1"/>
          </p:cNvSpPr>
          <p:nvPr/>
        </p:nvSpPr>
        <p:spPr bwMode="auto">
          <a:xfrm flipH="1">
            <a:off x="4233863" y="2862263"/>
            <a:ext cx="360362" cy="0"/>
          </a:xfrm>
          <a:prstGeom prst="line">
            <a:avLst/>
          </a:prstGeom>
          <a:noFill/>
          <a:ln w="15875">
            <a:solidFill>
              <a:srgbClr val="000000"/>
            </a:solidFill>
            <a:round/>
            <a:headEnd/>
            <a:tailEnd/>
          </a:ln>
        </p:spPr>
        <p:txBody>
          <a:bodyPr/>
          <a:lstStyle/>
          <a:p>
            <a:endParaRPr lang="tr-TR"/>
          </a:p>
        </p:txBody>
      </p:sp>
      <p:sp>
        <p:nvSpPr>
          <p:cNvPr id="18446" name="Line 14"/>
          <p:cNvSpPr>
            <a:spLocks noChangeShapeType="1"/>
          </p:cNvSpPr>
          <p:nvPr/>
        </p:nvSpPr>
        <p:spPr bwMode="auto">
          <a:xfrm flipH="1">
            <a:off x="5314950" y="2862263"/>
            <a:ext cx="361950" cy="0"/>
          </a:xfrm>
          <a:prstGeom prst="line">
            <a:avLst/>
          </a:prstGeom>
          <a:noFill/>
          <a:ln w="15875">
            <a:solidFill>
              <a:srgbClr val="000000"/>
            </a:solidFill>
            <a:round/>
            <a:headEnd/>
            <a:tailEnd/>
          </a:ln>
        </p:spPr>
        <p:txBody>
          <a:bodyPr/>
          <a:lstStyle/>
          <a:p>
            <a:endParaRPr lang="tr-TR"/>
          </a:p>
        </p:txBody>
      </p:sp>
      <p:sp>
        <p:nvSpPr>
          <p:cNvPr id="18447" name="Line 15"/>
          <p:cNvSpPr>
            <a:spLocks noChangeShapeType="1"/>
          </p:cNvSpPr>
          <p:nvPr/>
        </p:nvSpPr>
        <p:spPr bwMode="auto">
          <a:xfrm>
            <a:off x="4233863" y="2849563"/>
            <a:ext cx="0" cy="1651000"/>
          </a:xfrm>
          <a:prstGeom prst="line">
            <a:avLst/>
          </a:prstGeom>
          <a:noFill/>
          <a:ln w="9525">
            <a:solidFill>
              <a:srgbClr val="000000"/>
            </a:solidFill>
            <a:prstDash val="dash"/>
            <a:round/>
            <a:headEnd/>
            <a:tailEnd/>
          </a:ln>
        </p:spPr>
        <p:txBody>
          <a:bodyPr/>
          <a:lstStyle/>
          <a:p>
            <a:endParaRPr lang="tr-TR"/>
          </a:p>
        </p:txBody>
      </p:sp>
      <p:sp>
        <p:nvSpPr>
          <p:cNvPr id="18448" name="Line 16"/>
          <p:cNvSpPr>
            <a:spLocks noChangeShapeType="1"/>
          </p:cNvSpPr>
          <p:nvPr/>
        </p:nvSpPr>
        <p:spPr bwMode="auto">
          <a:xfrm>
            <a:off x="4594225" y="2835275"/>
            <a:ext cx="0" cy="1665288"/>
          </a:xfrm>
          <a:prstGeom prst="line">
            <a:avLst/>
          </a:prstGeom>
          <a:noFill/>
          <a:ln w="9525">
            <a:solidFill>
              <a:srgbClr val="000000"/>
            </a:solidFill>
            <a:prstDash val="dash"/>
            <a:round/>
            <a:headEnd/>
            <a:tailEnd/>
          </a:ln>
        </p:spPr>
        <p:txBody>
          <a:bodyPr/>
          <a:lstStyle/>
          <a:p>
            <a:endParaRPr lang="tr-TR"/>
          </a:p>
        </p:txBody>
      </p:sp>
      <p:sp>
        <p:nvSpPr>
          <p:cNvPr id="18449" name="Line 17"/>
          <p:cNvSpPr>
            <a:spLocks noChangeShapeType="1"/>
          </p:cNvSpPr>
          <p:nvPr/>
        </p:nvSpPr>
        <p:spPr bwMode="auto">
          <a:xfrm flipH="1">
            <a:off x="4233863" y="3695700"/>
            <a:ext cx="360362" cy="0"/>
          </a:xfrm>
          <a:prstGeom prst="line">
            <a:avLst/>
          </a:prstGeom>
          <a:noFill/>
          <a:ln w="15875">
            <a:solidFill>
              <a:srgbClr val="000000"/>
            </a:solidFill>
            <a:round/>
            <a:headEnd/>
            <a:tailEnd/>
          </a:ln>
        </p:spPr>
        <p:txBody>
          <a:bodyPr/>
          <a:lstStyle/>
          <a:p>
            <a:endParaRPr lang="tr-TR"/>
          </a:p>
        </p:txBody>
      </p:sp>
      <p:sp>
        <p:nvSpPr>
          <p:cNvPr id="18450" name="Line 18"/>
          <p:cNvSpPr>
            <a:spLocks noChangeShapeType="1"/>
          </p:cNvSpPr>
          <p:nvPr/>
        </p:nvSpPr>
        <p:spPr bwMode="auto">
          <a:xfrm flipH="1">
            <a:off x="5314950" y="4516438"/>
            <a:ext cx="361950" cy="0"/>
          </a:xfrm>
          <a:prstGeom prst="line">
            <a:avLst/>
          </a:prstGeom>
          <a:noFill/>
          <a:ln w="15875">
            <a:solidFill>
              <a:srgbClr val="000000"/>
            </a:solidFill>
            <a:round/>
            <a:headEnd/>
            <a:tailEnd/>
          </a:ln>
        </p:spPr>
        <p:txBody>
          <a:bodyPr/>
          <a:lstStyle/>
          <a:p>
            <a:endParaRPr lang="tr-TR"/>
          </a:p>
        </p:txBody>
      </p:sp>
      <p:sp>
        <p:nvSpPr>
          <p:cNvPr id="18451" name="Line 19"/>
          <p:cNvSpPr>
            <a:spLocks noChangeShapeType="1"/>
          </p:cNvSpPr>
          <p:nvPr/>
        </p:nvSpPr>
        <p:spPr bwMode="auto">
          <a:xfrm>
            <a:off x="5314950" y="3362325"/>
            <a:ext cx="0" cy="333375"/>
          </a:xfrm>
          <a:prstGeom prst="line">
            <a:avLst/>
          </a:prstGeom>
          <a:noFill/>
          <a:ln w="15875">
            <a:solidFill>
              <a:srgbClr val="000000"/>
            </a:solidFill>
            <a:round/>
            <a:headEnd/>
            <a:tailEnd/>
          </a:ln>
        </p:spPr>
        <p:txBody>
          <a:bodyPr/>
          <a:lstStyle/>
          <a:p>
            <a:endParaRPr lang="tr-TR"/>
          </a:p>
        </p:txBody>
      </p:sp>
      <p:sp>
        <p:nvSpPr>
          <p:cNvPr id="18452" name="Text Box 20"/>
          <p:cNvSpPr txBox="1">
            <a:spLocks noChangeArrowheads="1"/>
          </p:cNvSpPr>
          <p:nvPr/>
        </p:nvSpPr>
        <p:spPr bwMode="auto">
          <a:xfrm>
            <a:off x="3692525" y="1905000"/>
            <a:ext cx="180975" cy="333375"/>
          </a:xfrm>
          <a:prstGeom prst="rect">
            <a:avLst/>
          </a:prstGeom>
          <a:noFill/>
          <a:ln w="9525">
            <a:noFill/>
            <a:miter lim="800000"/>
            <a:headEnd/>
            <a:tailEnd/>
          </a:ln>
        </p:spPr>
        <p:txBody>
          <a:bodyPr lIns="0" tIns="0" rIns="0" bIns="0"/>
          <a:lstStyle/>
          <a:p>
            <a:r>
              <a:rPr lang="tr-TR" sz="1200" b="0"/>
              <a:t>x</a:t>
            </a:r>
            <a:endParaRPr lang="tr-TR"/>
          </a:p>
        </p:txBody>
      </p:sp>
      <p:sp>
        <p:nvSpPr>
          <p:cNvPr id="18453" name="Text Box 21"/>
          <p:cNvSpPr txBox="1">
            <a:spLocks noChangeArrowheads="1"/>
          </p:cNvSpPr>
          <p:nvPr/>
        </p:nvSpPr>
        <p:spPr bwMode="auto">
          <a:xfrm>
            <a:off x="3722688" y="2890838"/>
            <a:ext cx="180975" cy="333375"/>
          </a:xfrm>
          <a:prstGeom prst="rect">
            <a:avLst/>
          </a:prstGeom>
          <a:noFill/>
          <a:ln w="9525">
            <a:noFill/>
            <a:miter lim="800000"/>
            <a:headEnd/>
            <a:tailEnd/>
          </a:ln>
        </p:spPr>
        <p:txBody>
          <a:bodyPr lIns="0" tIns="0" rIns="0" bIns="0"/>
          <a:lstStyle/>
          <a:p>
            <a:r>
              <a:rPr lang="tr-TR" sz="1200" b="0"/>
              <a:t>y</a:t>
            </a:r>
            <a:endParaRPr lang="tr-TR"/>
          </a:p>
        </p:txBody>
      </p:sp>
      <p:sp>
        <p:nvSpPr>
          <p:cNvPr id="18454" name="Line 22"/>
          <p:cNvSpPr>
            <a:spLocks noChangeShapeType="1"/>
          </p:cNvSpPr>
          <p:nvPr/>
        </p:nvSpPr>
        <p:spPr bwMode="auto">
          <a:xfrm flipV="1">
            <a:off x="3873500" y="2862263"/>
            <a:ext cx="0" cy="333375"/>
          </a:xfrm>
          <a:prstGeom prst="line">
            <a:avLst/>
          </a:prstGeom>
          <a:noFill/>
          <a:ln w="9525">
            <a:solidFill>
              <a:srgbClr val="000000"/>
            </a:solidFill>
            <a:round/>
            <a:headEnd/>
            <a:tailEnd type="triangle" w="med" len="med"/>
          </a:ln>
        </p:spPr>
        <p:txBody>
          <a:bodyPr/>
          <a:lstStyle/>
          <a:p>
            <a:endParaRPr lang="tr-TR"/>
          </a:p>
        </p:txBody>
      </p:sp>
      <p:sp>
        <p:nvSpPr>
          <p:cNvPr id="18455" name="Text Box 23"/>
          <p:cNvSpPr txBox="1">
            <a:spLocks noChangeArrowheads="1"/>
          </p:cNvSpPr>
          <p:nvPr/>
        </p:nvSpPr>
        <p:spPr bwMode="auto">
          <a:xfrm>
            <a:off x="6081713" y="2695575"/>
            <a:ext cx="180975" cy="333375"/>
          </a:xfrm>
          <a:prstGeom prst="rect">
            <a:avLst/>
          </a:prstGeom>
          <a:noFill/>
          <a:ln w="9525">
            <a:noFill/>
            <a:miter lim="800000"/>
            <a:headEnd/>
            <a:tailEnd/>
          </a:ln>
        </p:spPr>
        <p:txBody>
          <a:bodyPr lIns="0" tIns="0" rIns="0" bIns="0"/>
          <a:lstStyle/>
          <a:p>
            <a:r>
              <a:rPr lang="tr-TR" sz="1200" b="0"/>
              <a:t>t</a:t>
            </a:r>
            <a:endParaRPr lang="tr-TR"/>
          </a:p>
        </p:txBody>
      </p:sp>
      <p:sp>
        <p:nvSpPr>
          <p:cNvPr id="18456" name="Text Box 24"/>
          <p:cNvSpPr txBox="1">
            <a:spLocks noChangeArrowheads="1"/>
          </p:cNvSpPr>
          <p:nvPr/>
        </p:nvSpPr>
        <p:spPr bwMode="auto">
          <a:xfrm>
            <a:off x="6097588" y="3543300"/>
            <a:ext cx="179387" cy="331788"/>
          </a:xfrm>
          <a:prstGeom prst="rect">
            <a:avLst/>
          </a:prstGeom>
          <a:noFill/>
          <a:ln w="9525">
            <a:noFill/>
            <a:miter lim="800000"/>
            <a:headEnd/>
            <a:tailEnd/>
          </a:ln>
        </p:spPr>
        <p:txBody>
          <a:bodyPr lIns="0" tIns="0" rIns="0" bIns="0"/>
          <a:lstStyle/>
          <a:p>
            <a:r>
              <a:rPr lang="tr-TR" sz="1200" b="0"/>
              <a:t>t</a:t>
            </a:r>
            <a:endParaRPr lang="tr-TR"/>
          </a:p>
        </p:txBody>
      </p:sp>
      <p:sp>
        <p:nvSpPr>
          <p:cNvPr id="18457" name="Line 25"/>
          <p:cNvSpPr>
            <a:spLocks noChangeShapeType="1"/>
          </p:cNvSpPr>
          <p:nvPr/>
        </p:nvSpPr>
        <p:spPr bwMode="auto">
          <a:xfrm>
            <a:off x="4579938" y="3695700"/>
            <a:ext cx="720725" cy="0"/>
          </a:xfrm>
          <a:prstGeom prst="line">
            <a:avLst/>
          </a:prstGeom>
          <a:noFill/>
          <a:ln w="15875">
            <a:solidFill>
              <a:srgbClr val="000000"/>
            </a:solidFill>
            <a:round/>
            <a:headEnd/>
            <a:tailEnd/>
          </a:ln>
        </p:spPr>
        <p:txBody>
          <a:bodyPr/>
          <a:lstStyle/>
          <a:p>
            <a:endParaRPr lang="tr-TR"/>
          </a:p>
        </p:txBody>
      </p:sp>
      <p:sp>
        <p:nvSpPr>
          <p:cNvPr id="18458" name="Text Box 26"/>
          <p:cNvSpPr txBox="1">
            <a:spLocks noChangeArrowheads="1"/>
          </p:cNvSpPr>
          <p:nvPr/>
        </p:nvSpPr>
        <p:spPr bwMode="auto">
          <a:xfrm>
            <a:off x="3722688" y="23352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59" name="Text Box 27"/>
          <p:cNvSpPr txBox="1">
            <a:spLocks noChangeArrowheads="1"/>
          </p:cNvSpPr>
          <p:nvPr/>
        </p:nvSpPr>
        <p:spPr bwMode="auto">
          <a:xfrm>
            <a:off x="3722688" y="2682875"/>
            <a:ext cx="180975" cy="331788"/>
          </a:xfrm>
          <a:prstGeom prst="rect">
            <a:avLst/>
          </a:prstGeom>
          <a:noFill/>
          <a:ln w="9525">
            <a:noFill/>
            <a:miter lim="800000"/>
            <a:headEnd/>
            <a:tailEnd/>
          </a:ln>
        </p:spPr>
        <p:txBody>
          <a:bodyPr lIns="0" tIns="0" rIns="0" bIns="0"/>
          <a:lstStyle/>
          <a:p>
            <a:r>
              <a:rPr lang="tr-TR" sz="1200" b="0"/>
              <a:t>0</a:t>
            </a:r>
            <a:endParaRPr lang="tr-TR"/>
          </a:p>
        </p:txBody>
      </p:sp>
      <p:sp>
        <p:nvSpPr>
          <p:cNvPr id="18460" name="Text Box 28"/>
          <p:cNvSpPr txBox="1">
            <a:spLocks noChangeArrowheads="1"/>
          </p:cNvSpPr>
          <p:nvPr/>
        </p:nvSpPr>
        <p:spPr bwMode="auto">
          <a:xfrm>
            <a:off x="3722688" y="4027488"/>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61" name="Text Box 29"/>
          <p:cNvSpPr txBox="1">
            <a:spLocks noChangeArrowheads="1"/>
          </p:cNvSpPr>
          <p:nvPr/>
        </p:nvSpPr>
        <p:spPr bwMode="auto">
          <a:xfrm>
            <a:off x="3722688" y="355600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62" name="Line 30"/>
          <p:cNvSpPr>
            <a:spLocks noChangeShapeType="1"/>
          </p:cNvSpPr>
          <p:nvPr/>
        </p:nvSpPr>
        <p:spPr bwMode="auto">
          <a:xfrm flipH="1">
            <a:off x="4233863" y="4173538"/>
            <a:ext cx="360362" cy="0"/>
          </a:xfrm>
          <a:prstGeom prst="line">
            <a:avLst/>
          </a:prstGeom>
          <a:noFill/>
          <a:ln w="15875">
            <a:solidFill>
              <a:srgbClr val="000000"/>
            </a:solidFill>
            <a:round/>
            <a:headEnd/>
            <a:tailEnd/>
          </a:ln>
        </p:spPr>
        <p:txBody>
          <a:bodyPr/>
          <a:lstStyle/>
          <a:p>
            <a:endParaRPr lang="tr-TR"/>
          </a:p>
        </p:txBody>
      </p:sp>
      <p:sp>
        <p:nvSpPr>
          <p:cNvPr id="18463" name="Line 31"/>
          <p:cNvSpPr>
            <a:spLocks noChangeShapeType="1"/>
          </p:cNvSpPr>
          <p:nvPr/>
        </p:nvSpPr>
        <p:spPr bwMode="auto">
          <a:xfrm flipH="1">
            <a:off x="5313363" y="3348038"/>
            <a:ext cx="360362" cy="0"/>
          </a:xfrm>
          <a:prstGeom prst="line">
            <a:avLst/>
          </a:prstGeom>
          <a:noFill/>
          <a:ln w="15875">
            <a:solidFill>
              <a:srgbClr val="000000"/>
            </a:solidFill>
            <a:round/>
            <a:headEnd/>
            <a:tailEnd/>
          </a:ln>
        </p:spPr>
        <p:txBody>
          <a:bodyPr/>
          <a:lstStyle/>
          <a:p>
            <a:endParaRPr lang="tr-TR"/>
          </a:p>
        </p:txBody>
      </p:sp>
      <p:sp>
        <p:nvSpPr>
          <p:cNvPr id="18464" name="Line 32"/>
          <p:cNvSpPr>
            <a:spLocks noChangeShapeType="1"/>
          </p:cNvSpPr>
          <p:nvPr/>
        </p:nvSpPr>
        <p:spPr bwMode="auto">
          <a:xfrm>
            <a:off x="3873500" y="4513263"/>
            <a:ext cx="2174875" cy="0"/>
          </a:xfrm>
          <a:prstGeom prst="line">
            <a:avLst/>
          </a:prstGeom>
          <a:noFill/>
          <a:ln w="9525">
            <a:solidFill>
              <a:srgbClr val="000000"/>
            </a:solidFill>
            <a:round/>
            <a:headEnd/>
            <a:tailEnd type="triangle" w="med" len="med"/>
          </a:ln>
        </p:spPr>
        <p:txBody>
          <a:bodyPr/>
          <a:lstStyle/>
          <a:p>
            <a:endParaRPr lang="tr-TR"/>
          </a:p>
        </p:txBody>
      </p:sp>
      <p:sp>
        <p:nvSpPr>
          <p:cNvPr id="18465" name="Line 33"/>
          <p:cNvSpPr>
            <a:spLocks noChangeShapeType="1"/>
          </p:cNvSpPr>
          <p:nvPr/>
        </p:nvSpPr>
        <p:spPr bwMode="auto">
          <a:xfrm flipV="1">
            <a:off x="3873500" y="3667125"/>
            <a:ext cx="0" cy="833438"/>
          </a:xfrm>
          <a:prstGeom prst="line">
            <a:avLst/>
          </a:prstGeom>
          <a:noFill/>
          <a:ln w="9525">
            <a:solidFill>
              <a:srgbClr val="000000"/>
            </a:solidFill>
            <a:round/>
            <a:headEnd/>
            <a:tailEnd type="triangle" w="med" len="med"/>
          </a:ln>
        </p:spPr>
        <p:txBody>
          <a:bodyPr/>
          <a:lstStyle/>
          <a:p>
            <a:endParaRPr lang="tr-TR"/>
          </a:p>
        </p:txBody>
      </p:sp>
      <p:sp>
        <p:nvSpPr>
          <p:cNvPr id="18466" name="Line 34"/>
          <p:cNvSpPr>
            <a:spLocks noChangeShapeType="1"/>
          </p:cNvSpPr>
          <p:nvPr/>
        </p:nvSpPr>
        <p:spPr bwMode="auto">
          <a:xfrm>
            <a:off x="5314950" y="2835275"/>
            <a:ext cx="0" cy="1665288"/>
          </a:xfrm>
          <a:prstGeom prst="line">
            <a:avLst/>
          </a:prstGeom>
          <a:noFill/>
          <a:ln w="9525">
            <a:solidFill>
              <a:srgbClr val="000000"/>
            </a:solidFill>
            <a:prstDash val="dash"/>
            <a:round/>
            <a:headEnd/>
            <a:tailEnd/>
          </a:ln>
        </p:spPr>
        <p:txBody>
          <a:bodyPr/>
          <a:lstStyle/>
          <a:p>
            <a:endParaRPr lang="tr-TR"/>
          </a:p>
        </p:txBody>
      </p:sp>
      <p:sp>
        <p:nvSpPr>
          <p:cNvPr id="18467" name="Line 35"/>
          <p:cNvSpPr>
            <a:spLocks noChangeShapeType="1"/>
          </p:cNvSpPr>
          <p:nvPr/>
        </p:nvSpPr>
        <p:spPr bwMode="auto">
          <a:xfrm>
            <a:off x="5676900" y="2835275"/>
            <a:ext cx="0" cy="1665288"/>
          </a:xfrm>
          <a:prstGeom prst="line">
            <a:avLst/>
          </a:prstGeom>
          <a:noFill/>
          <a:ln w="9525">
            <a:solidFill>
              <a:srgbClr val="000000"/>
            </a:solidFill>
            <a:prstDash val="dash"/>
            <a:round/>
            <a:headEnd/>
            <a:tailEnd/>
          </a:ln>
        </p:spPr>
        <p:txBody>
          <a:bodyPr/>
          <a:lstStyle/>
          <a:p>
            <a:endParaRPr lang="tr-TR"/>
          </a:p>
        </p:txBody>
      </p:sp>
      <p:sp>
        <p:nvSpPr>
          <p:cNvPr id="18468" name="Text Box 36"/>
          <p:cNvSpPr txBox="1">
            <a:spLocks noChangeArrowheads="1"/>
          </p:cNvSpPr>
          <p:nvPr/>
        </p:nvSpPr>
        <p:spPr bwMode="auto">
          <a:xfrm>
            <a:off x="3738563" y="3722688"/>
            <a:ext cx="179387" cy="333375"/>
          </a:xfrm>
          <a:prstGeom prst="rect">
            <a:avLst/>
          </a:prstGeom>
          <a:noFill/>
          <a:ln w="9525">
            <a:noFill/>
            <a:miter lim="800000"/>
            <a:headEnd/>
            <a:tailEnd/>
          </a:ln>
        </p:spPr>
        <p:txBody>
          <a:bodyPr lIns="0" tIns="0" rIns="0" bIns="0"/>
          <a:lstStyle/>
          <a:p>
            <a:r>
              <a:rPr lang="tr-TR" sz="1200" b="0"/>
              <a:t>z</a:t>
            </a:r>
            <a:endParaRPr lang="tr-TR"/>
          </a:p>
        </p:txBody>
      </p:sp>
      <p:sp>
        <p:nvSpPr>
          <p:cNvPr id="18469" name="Text Box 37"/>
          <p:cNvSpPr txBox="1">
            <a:spLocks noChangeArrowheads="1"/>
          </p:cNvSpPr>
          <p:nvPr/>
        </p:nvSpPr>
        <p:spPr bwMode="auto">
          <a:xfrm>
            <a:off x="3722688" y="437515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70" name="Text Box 38"/>
          <p:cNvSpPr txBox="1">
            <a:spLocks noChangeArrowheads="1"/>
          </p:cNvSpPr>
          <p:nvPr/>
        </p:nvSpPr>
        <p:spPr bwMode="auto">
          <a:xfrm>
            <a:off x="3722688" y="32369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71" name="Line 39"/>
          <p:cNvSpPr>
            <a:spLocks noChangeShapeType="1"/>
          </p:cNvSpPr>
          <p:nvPr/>
        </p:nvSpPr>
        <p:spPr bwMode="auto">
          <a:xfrm flipH="1">
            <a:off x="3873500" y="4176713"/>
            <a:ext cx="360363" cy="0"/>
          </a:xfrm>
          <a:prstGeom prst="line">
            <a:avLst/>
          </a:prstGeom>
          <a:noFill/>
          <a:ln w="15875">
            <a:solidFill>
              <a:srgbClr val="000000"/>
            </a:solidFill>
            <a:round/>
            <a:headEnd/>
            <a:tailEnd/>
          </a:ln>
        </p:spPr>
        <p:txBody>
          <a:bodyPr/>
          <a:lstStyle/>
          <a:p>
            <a:endParaRPr lang="tr-TR"/>
          </a:p>
        </p:txBody>
      </p:sp>
      <p:sp>
        <p:nvSpPr>
          <p:cNvPr id="18472" name="Line 40"/>
          <p:cNvSpPr>
            <a:spLocks noChangeShapeType="1"/>
          </p:cNvSpPr>
          <p:nvPr/>
        </p:nvSpPr>
        <p:spPr bwMode="auto">
          <a:xfrm>
            <a:off x="4594225" y="4516438"/>
            <a:ext cx="720725" cy="0"/>
          </a:xfrm>
          <a:prstGeom prst="line">
            <a:avLst/>
          </a:prstGeom>
          <a:noFill/>
          <a:ln w="15875">
            <a:solidFill>
              <a:srgbClr val="000000"/>
            </a:solidFill>
            <a:round/>
            <a:headEnd/>
            <a:tailEnd/>
          </a:ln>
        </p:spPr>
        <p:txBody>
          <a:bodyPr/>
          <a:lstStyle/>
          <a:p>
            <a:endParaRPr lang="tr-TR"/>
          </a:p>
        </p:txBody>
      </p:sp>
      <p:sp>
        <p:nvSpPr>
          <p:cNvPr id="18473" name="Text Box 41"/>
          <p:cNvSpPr txBox="1">
            <a:spLocks noChangeArrowheads="1"/>
          </p:cNvSpPr>
          <p:nvPr/>
        </p:nvSpPr>
        <p:spPr bwMode="auto">
          <a:xfrm>
            <a:off x="6067425" y="4360863"/>
            <a:ext cx="179388" cy="333375"/>
          </a:xfrm>
          <a:prstGeom prst="rect">
            <a:avLst/>
          </a:prstGeom>
          <a:noFill/>
          <a:ln w="9525">
            <a:noFill/>
            <a:miter lim="800000"/>
            <a:headEnd/>
            <a:tailEnd/>
          </a:ln>
        </p:spPr>
        <p:txBody>
          <a:bodyPr lIns="0" tIns="0" rIns="0" bIns="0"/>
          <a:lstStyle/>
          <a:p>
            <a:r>
              <a:rPr lang="tr-TR" sz="1200" b="0"/>
              <a:t>t</a:t>
            </a:r>
            <a:endParaRPr lang="tr-TR"/>
          </a:p>
        </p:txBody>
      </p:sp>
      <p:sp>
        <p:nvSpPr>
          <p:cNvPr id="18474" name="Line 42"/>
          <p:cNvSpPr>
            <a:spLocks noChangeShapeType="1"/>
          </p:cNvSpPr>
          <p:nvPr/>
        </p:nvSpPr>
        <p:spPr bwMode="auto">
          <a:xfrm>
            <a:off x="4233863" y="3375025"/>
            <a:ext cx="0" cy="331788"/>
          </a:xfrm>
          <a:prstGeom prst="line">
            <a:avLst/>
          </a:prstGeom>
          <a:noFill/>
          <a:ln w="15875">
            <a:solidFill>
              <a:srgbClr val="000000"/>
            </a:solidFill>
            <a:round/>
            <a:headEnd/>
            <a:tailEnd/>
          </a:ln>
        </p:spPr>
        <p:txBody>
          <a:bodyPr/>
          <a:lstStyle/>
          <a:p>
            <a:endParaRPr lang="tr-TR"/>
          </a:p>
        </p:txBody>
      </p:sp>
      <p:sp>
        <p:nvSpPr>
          <p:cNvPr id="18475" name="Line 43"/>
          <p:cNvSpPr>
            <a:spLocks noChangeShapeType="1"/>
          </p:cNvSpPr>
          <p:nvPr/>
        </p:nvSpPr>
        <p:spPr bwMode="auto">
          <a:xfrm>
            <a:off x="4594225" y="4181475"/>
            <a:ext cx="0" cy="331788"/>
          </a:xfrm>
          <a:prstGeom prst="line">
            <a:avLst/>
          </a:prstGeom>
          <a:noFill/>
          <a:ln w="15875">
            <a:solidFill>
              <a:srgbClr val="000000"/>
            </a:solidFill>
            <a:round/>
            <a:headEnd/>
            <a:tailEnd/>
          </a:ln>
        </p:spPr>
        <p:txBody>
          <a:bodyPr/>
          <a:lstStyle/>
          <a:p>
            <a:endParaRPr lang="tr-TR"/>
          </a:p>
        </p:txBody>
      </p:sp>
      <p:sp>
        <p:nvSpPr>
          <p:cNvPr id="18476" name="Line 44"/>
          <p:cNvSpPr>
            <a:spLocks noChangeShapeType="1"/>
          </p:cNvSpPr>
          <p:nvPr/>
        </p:nvSpPr>
        <p:spPr bwMode="auto">
          <a:xfrm flipH="1">
            <a:off x="3873500" y="3392488"/>
            <a:ext cx="360363" cy="0"/>
          </a:xfrm>
          <a:prstGeom prst="line">
            <a:avLst/>
          </a:prstGeom>
          <a:noFill/>
          <a:ln w="1587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Lojik İfadelerden Lojik Devrelerin Elde Edilmesi</a:t>
            </a:r>
            <a:endParaRPr lang="tr-TR" sz="2400" dirty="0"/>
          </a:p>
        </p:txBody>
      </p:sp>
      <p:sp>
        <p:nvSpPr>
          <p:cNvPr id="3" name="2 İçerik Yer Tutucusu"/>
          <p:cNvSpPr>
            <a:spLocks noGrp="1"/>
          </p:cNvSpPr>
          <p:nvPr>
            <p:ph idx="1"/>
          </p:nvPr>
        </p:nvSpPr>
        <p:spPr>
          <a:xfrm>
            <a:off x="362293" y="918987"/>
            <a:ext cx="8375650" cy="5078412"/>
          </a:xfrm>
        </p:spPr>
        <p:txBody>
          <a:bodyPr/>
          <a:lstStyle/>
          <a:p>
            <a:pPr marL="0" indent="0" algn="just">
              <a:buNone/>
            </a:pPr>
            <a:r>
              <a:rPr lang="tr-TR" sz="2200" dirty="0" smtClean="0"/>
              <a:t>Lojik ifadelerden lojik devrelerin elde edilmesi işleminde, önce lojik ifadedeki değişkenlerin </a:t>
            </a:r>
            <a:r>
              <a:rPr lang="tr-TR" sz="2200" dirty="0" err="1" smtClean="0"/>
              <a:t>değilleri</a:t>
            </a:r>
            <a:r>
              <a:rPr lang="tr-TR" sz="2200" dirty="0" smtClean="0"/>
              <a:t> alınması gerekiyorsa NOT kapıları kullanılarak bu işlem yapılır. Daha sonra çarpım ifadelerine bakılır ve bu çarpımlar AND kapıları kullanılarak gerçekleştirilir. Lojik ifadedeki toplamlar için de OR kapıları kullanılır. AND ve OR işlemlerinden sonra tümleyen işlemi gerekiyorsa yine NOT kapısı kullanılır ve elde edilen devre parçaları bir araya getirilir. Önemli olan şey, lojik ifadedeki parantezler ve çarpım işlemlerinin toplam işlemlerine göre öncelikli olduğudur.</a:t>
            </a:r>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162699"/>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918987"/>
            <a:ext cx="8375650" cy="5078412"/>
          </a:xfrm>
        </p:spPr>
        <p:txBody>
          <a:bodyPr/>
          <a:lstStyle/>
          <a:p>
            <a:pPr marL="0" indent="0" algn="just">
              <a:buNone/>
            </a:pPr>
            <a:r>
              <a:rPr lang="tr-TR" sz="2000" i="1" dirty="0" smtClean="0"/>
              <a:t>F = A’ . (B+C.D’) </a:t>
            </a:r>
            <a:r>
              <a:rPr lang="tr-TR" sz="2000" dirty="0" smtClean="0"/>
              <a:t>lojik ifadesini temel kapılar kullanarak gerçekleştirelim.</a:t>
            </a:r>
          </a:p>
          <a:p>
            <a:pPr marL="0" indent="0" algn="just">
              <a:buNone/>
            </a:pPr>
            <a:endParaRPr lang="tr-TR" sz="1000" dirty="0" smtClean="0"/>
          </a:p>
          <a:p>
            <a:pPr marL="0" indent="0" algn="just">
              <a:buNone/>
            </a:pPr>
            <a:r>
              <a:rPr lang="tr-TR" sz="2000" dirty="0" smtClean="0"/>
              <a:t>İlk olarak parantez içindeki terimlere bakılır; bir çarpma ve bir de toplama işlemi mevcuttur. Önce çarpma işlemi AND kapısı kullanılarak gerçekleştirilir (D </a:t>
            </a:r>
            <a:r>
              <a:rPr lang="tr-TR" sz="2000" dirty="0" err="1" smtClean="0"/>
              <a:t>nin</a:t>
            </a:r>
            <a:r>
              <a:rPr lang="tr-TR" sz="2000" dirty="0" smtClean="0"/>
              <a:t> tümleyenini aldıktan sonra) daha sonra da toplama işlemi OR kapısı kullanılarak gerçekleştirilir. Parantezin içindeki ifade elde edildikten sonra parantezin dışındaki ifadelere bakılır. Parantezin dışındaki A </a:t>
            </a:r>
            <a:r>
              <a:rPr lang="tr-TR" sz="2000" dirty="0" err="1" smtClean="0"/>
              <a:t>nın</a:t>
            </a:r>
            <a:r>
              <a:rPr lang="tr-TR" sz="2000" dirty="0" smtClean="0"/>
              <a:t> tümleyeni, NOT kapısı kullanılarak elde edilir. Daha sonra da elde edilen devre parçaları AND kapısı kullanılarak bir araya getirilir.  </a:t>
            </a:r>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r>
              <a:rPr lang="tr-TR" sz="2000" dirty="0" smtClean="0"/>
              <a:t>Verilen bir lojik devrenin lojik ifadesini elde etmek için de, devrenin çıkışını oluşturan kapıya kadar olan tüm kapıların çıkışları bulunur ve bu çıkışlar bir araya getirilir. </a:t>
            </a:r>
          </a:p>
          <a:p>
            <a:pPr marL="0" indent="0" algn="just">
              <a:buNone/>
            </a:pPr>
            <a:endParaRPr lang="tr-TR" sz="2200" dirty="0" smtClean="0"/>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pic>
        <p:nvPicPr>
          <p:cNvPr id="5" name="4 Resim"/>
          <p:cNvPicPr/>
          <p:nvPr/>
        </p:nvPicPr>
        <p:blipFill>
          <a:blip r:embed="rId2" cstate="print"/>
          <a:srcRect/>
          <a:stretch>
            <a:fillRect/>
          </a:stretch>
        </p:blipFill>
        <p:spPr bwMode="auto">
          <a:xfrm>
            <a:off x="2937826" y="3719083"/>
            <a:ext cx="4154952" cy="1569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Aşağıda,</a:t>
            </a:r>
            <a:r>
              <a:rPr lang="tr-TR" sz="2000" b="1" dirty="0" smtClean="0"/>
              <a:t> </a:t>
            </a:r>
            <a:r>
              <a:rPr lang="tr-TR" sz="2000" dirty="0" smtClean="0"/>
              <a:t>3 girişli ve 1 çıkışlı bir </a:t>
            </a:r>
            <a:r>
              <a:rPr lang="tr-TR" sz="2000" dirty="0" err="1" smtClean="0"/>
              <a:t>kombinasyonel</a:t>
            </a:r>
            <a:r>
              <a:rPr lang="tr-TR" sz="2000" dirty="0" smtClean="0"/>
              <a:t> devrenin devre şeması ve girişlerine uygulanan sinyaller zamana bağlı olarak verildiğine göre, devrenin çıkışının dalga şeklini çizelim.</a:t>
            </a:r>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806176" y="2481974"/>
            <a:ext cx="3242250" cy="1131840"/>
          </a:xfrm>
          <a:prstGeom prst="rect">
            <a:avLst/>
          </a:prstGeom>
          <a:noFill/>
          <a:ln w="9525">
            <a:noFill/>
            <a:miter lim="800000"/>
            <a:headEnd/>
            <a:tailEnd/>
          </a:ln>
        </p:spPr>
      </p:pic>
      <p:grpSp>
        <p:nvGrpSpPr>
          <p:cNvPr id="21506" name="Group 2"/>
          <p:cNvGrpSpPr>
            <a:grpSpLocks noChangeAspect="1"/>
          </p:cNvGrpSpPr>
          <p:nvPr/>
        </p:nvGrpSpPr>
        <p:grpSpPr bwMode="auto">
          <a:xfrm>
            <a:off x="4581688" y="2092487"/>
            <a:ext cx="3435079" cy="2602611"/>
            <a:chOff x="1189" y="13248"/>
            <a:chExt cx="3922" cy="2969"/>
          </a:xfrm>
        </p:grpSpPr>
        <p:sp>
          <p:nvSpPr>
            <p:cNvPr id="21507" name="Line 3"/>
            <p:cNvSpPr>
              <a:spLocks noChangeShapeType="1"/>
            </p:cNvSpPr>
            <p:nvPr/>
          </p:nvSpPr>
          <p:spPr bwMode="auto">
            <a:xfrm flipV="1">
              <a:off x="1383" y="13355"/>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8" name="Line 4"/>
            <p:cNvSpPr>
              <a:spLocks noChangeShapeType="1"/>
            </p:cNvSpPr>
            <p:nvPr/>
          </p:nvSpPr>
          <p:spPr bwMode="auto">
            <a:xfrm>
              <a:off x="1386" y="142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9" name="Line 5"/>
            <p:cNvSpPr>
              <a:spLocks noChangeShapeType="1"/>
            </p:cNvSpPr>
            <p:nvPr/>
          </p:nvSpPr>
          <p:spPr bwMode="auto">
            <a:xfrm>
              <a:off x="1386" y="151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0" name="Line 6"/>
            <p:cNvSpPr>
              <a:spLocks noChangeShapeType="1"/>
            </p:cNvSpPr>
            <p:nvPr/>
          </p:nvSpPr>
          <p:spPr bwMode="auto">
            <a:xfrm>
              <a:off x="1386" y="14226"/>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1" name="Line 7"/>
            <p:cNvSpPr>
              <a:spLocks noChangeShapeType="1"/>
            </p:cNvSpPr>
            <p:nvPr/>
          </p:nvSpPr>
          <p:spPr bwMode="auto">
            <a:xfrm>
              <a:off x="1752"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2" name="Line 8"/>
            <p:cNvSpPr>
              <a:spLocks noChangeShapeType="1"/>
            </p:cNvSpPr>
            <p:nvPr/>
          </p:nvSpPr>
          <p:spPr bwMode="auto">
            <a:xfrm>
              <a:off x="1766"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3" name="Line 9"/>
            <p:cNvSpPr>
              <a:spLocks noChangeShapeType="1"/>
            </p:cNvSpPr>
            <p:nvPr/>
          </p:nvSpPr>
          <p:spPr bwMode="auto">
            <a:xfrm>
              <a:off x="1746" y="13862"/>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4" name="Line 10"/>
            <p:cNvSpPr>
              <a:spLocks noChangeShapeType="1"/>
            </p:cNvSpPr>
            <p:nvPr/>
          </p:nvSpPr>
          <p:spPr bwMode="auto">
            <a:xfrm>
              <a:off x="3572" y="13920"/>
              <a:ext cx="0" cy="20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5" name="Text Box 11"/>
            <p:cNvSpPr txBox="1">
              <a:spLocks noChangeArrowheads="1"/>
            </p:cNvSpPr>
            <p:nvPr/>
          </p:nvSpPr>
          <p:spPr bwMode="auto">
            <a:xfrm>
              <a:off x="1189" y="1324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1516" name="Text Box 12"/>
            <p:cNvSpPr txBox="1">
              <a:spLocks noChangeArrowheads="1"/>
            </p:cNvSpPr>
            <p:nvPr/>
          </p:nvSpPr>
          <p:spPr bwMode="auto">
            <a:xfrm>
              <a:off x="1214" y="142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1517" name="Line 13"/>
            <p:cNvSpPr>
              <a:spLocks noChangeShapeType="1"/>
            </p:cNvSpPr>
            <p:nvPr/>
          </p:nvSpPr>
          <p:spPr bwMode="auto">
            <a:xfrm flipV="1">
              <a:off x="1386" y="14222"/>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8" name="Text Box 14"/>
            <p:cNvSpPr txBox="1">
              <a:spLocks noChangeArrowheads="1"/>
            </p:cNvSpPr>
            <p:nvPr/>
          </p:nvSpPr>
          <p:spPr bwMode="auto">
            <a:xfrm>
              <a:off x="4931" y="1401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19" name="Text Box 15"/>
            <p:cNvSpPr txBox="1">
              <a:spLocks noChangeArrowheads="1"/>
            </p:cNvSpPr>
            <p:nvPr/>
          </p:nvSpPr>
          <p:spPr bwMode="auto">
            <a:xfrm>
              <a:off x="4917" y="1488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20" name="Line 16"/>
            <p:cNvSpPr>
              <a:spLocks noChangeShapeType="1"/>
            </p:cNvSpPr>
            <p:nvPr/>
          </p:nvSpPr>
          <p:spPr bwMode="auto">
            <a:xfrm>
              <a:off x="2500" y="16006"/>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1" name="Text Box 17"/>
            <p:cNvSpPr txBox="1">
              <a:spLocks noChangeArrowheads="1"/>
            </p:cNvSpPr>
            <p:nvPr/>
          </p:nvSpPr>
          <p:spPr bwMode="auto">
            <a:xfrm>
              <a:off x="1236" y="1365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2" name="Text Box 18"/>
            <p:cNvSpPr txBox="1">
              <a:spLocks noChangeArrowheads="1"/>
            </p:cNvSpPr>
            <p:nvPr/>
          </p:nvSpPr>
          <p:spPr bwMode="auto">
            <a:xfrm>
              <a:off x="1236" y="140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3" name="Text Box 19"/>
            <p:cNvSpPr txBox="1">
              <a:spLocks noChangeArrowheads="1"/>
            </p:cNvSpPr>
            <p:nvPr/>
          </p:nvSpPr>
          <p:spPr bwMode="auto">
            <a:xfrm>
              <a:off x="1236" y="154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4" name="Text Box 20"/>
            <p:cNvSpPr txBox="1">
              <a:spLocks noChangeArrowheads="1"/>
            </p:cNvSpPr>
            <p:nvPr/>
          </p:nvSpPr>
          <p:spPr bwMode="auto">
            <a:xfrm>
              <a:off x="1236" y="1497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5" name="Line 21"/>
            <p:cNvSpPr>
              <a:spLocks noChangeShapeType="1"/>
            </p:cNvSpPr>
            <p:nvPr/>
          </p:nvSpPr>
          <p:spPr bwMode="auto">
            <a:xfrm>
              <a:off x="1386" y="16007"/>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6" name="Line 22"/>
            <p:cNvSpPr>
              <a:spLocks noChangeShapeType="1"/>
            </p:cNvSpPr>
            <p:nvPr/>
          </p:nvSpPr>
          <p:spPr bwMode="auto">
            <a:xfrm flipV="1">
              <a:off x="1386" y="15092"/>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7" name="Line 23"/>
            <p:cNvSpPr>
              <a:spLocks noChangeShapeType="1"/>
            </p:cNvSpPr>
            <p:nvPr/>
          </p:nvSpPr>
          <p:spPr bwMode="auto">
            <a:xfrm>
              <a:off x="4674" y="1423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8" name="Text Box 24"/>
            <p:cNvSpPr txBox="1">
              <a:spLocks noChangeArrowheads="1"/>
            </p:cNvSpPr>
            <p:nvPr/>
          </p:nvSpPr>
          <p:spPr bwMode="auto">
            <a:xfrm>
              <a:off x="1229" y="151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1529" name="Text Box 25"/>
            <p:cNvSpPr txBox="1">
              <a:spLocks noChangeArrowheads="1"/>
            </p:cNvSpPr>
            <p:nvPr/>
          </p:nvSpPr>
          <p:spPr bwMode="auto">
            <a:xfrm>
              <a:off x="1236" y="1585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30" name="Text Box 26"/>
            <p:cNvSpPr txBox="1">
              <a:spLocks noChangeArrowheads="1"/>
            </p:cNvSpPr>
            <p:nvPr/>
          </p:nvSpPr>
          <p:spPr bwMode="auto">
            <a:xfrm>
              <a:off x="1236" y="146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31" name="Line 27"/>
            <p:cNvSpPr>
              <a:spLocks noChangeShapeType="1"/>
            </p:cNvSpPr>
            <p:nvPr/>
          </p:nvSpPr>
          <p:spPr bwMode="auto">
            <a:xfrm>
              <a:off x="174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2" name="Line 28"/>
            <p:cNvSpPr>
              <a:spLocks noChangeShapeType="1"/>
            </p:cNvSpPr>
            <p:nvPr/>
          </p:nvSpPr>
          <p:spPr bwMode="auto">
            <a:xfrm>
              <a:off x="1766" y="1565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3" name="Text Box 29"/>
            <p:cNvSpPr txBox="1">
              <a:spLocks noChangeArrowheads="1"/>
            </p:cNvSpPr>
            <p:nvPr/>
          </p:nvSpPr>
          <p:spPr bwMode="auto">
            <a:xfrm>
              <a:off x="4920" y="1575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34" name="Line 30"/>
            <p:cNvSpPr>
              <a:spLocks noChangeShapeType="1"/>
            </p:cNvSpPr>
            <p:nvPr/>
          </p:nvSpPr>
          <p:spPr bwMode="auto">
            <a:xfrm flipH="1">
              <a:off x="1388"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5" name="Line 31"/>
            <p:cNvSpPr>
              <a:spLocks noChangeShapeType="1"/>
            </p:cNvSpPr>
            <p:nvPr/>
          </p:nvSpPr>
          <p:spPr bwMode="auto">
            <a:xfrm flipH="1">
              <a:off x="1386" y="15992"/>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6" name="Line 32"/>
            <p:cNvSpPr>
              <a:spLocks noChangeShapeType="1"/>
            </p:cNvSpPr>
            <p:nvPr/>
          </p:nvSpPr>
          <p:spPr bwMode="auto">
            <a:xfrm>
              <a:off x="2486" y="13884"/>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7" name="Line 33"/>
            <p:cNvSpPr>
              <a:spLocks noChangeShapeType="1"/>
            </p:cNvSpPr>
            <p:nvPr/>
          </p:nvSpPr>
          <p:spPr bwMode="auto">
            <a:xfrm>
              <a:off x="2119" y="13866"/>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8" name="Line 34"/>
            <p:cNvSpPr>
              <a:spLocks noChangeShapeType="1"/>
            </p:cNvSpPr>
            <p:nvPr/>
          </p:nvSpPr>
          <p:spPr bwMode="auto">
            <a:xfrm flipH="1">
              <a:off x="1752"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9" name="Line 35"/>
            <p:cNvSpPr>
              <a:spLocks noChangeShapeType="1"/>
            </p:cNvSpPr>
            <p:nvPr/>
          </p:nvSpPr>
          <p:spPr bwMode="auto">
            <a:xfrm>
              <a:off x="248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0" name="Line 36"/>
            <p:cNvSpPr>
              <a:spLocks noChangeShapeType="1"/>
            </p:cNvSpPr>
            <p:nvPr/>
          </p:nvSpPr>
          <p:spPr bwMode="auto">
            <a:xfrm>
              <a:off x="2119" y="147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1" name="Line 37"/>
            <p:cNvSpPr>
              <a:spLocks noChangeShapeType="1"/>
            </p:cNvSpPr>
            <p:nvPr/>
          </p:nvSpPr>
          <p:spPr bwMode="auto">
            <a:xfrm>
              <a:off x="2486"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2" name="Line 38"/>
            <p:cNvSpPr>
              <a:spLocks noChangeShapeType="1"/>
            </p:cNvSpPr>
            <p:nvPr/>
          </p:nvSpPr>
          <p:spPr bwMode="auto">
            <a:xfrm>
              <a:off x="211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3" name="Line 39"/>
            <p:cNvSpPr>
              <a:spLocks noChangeShapeType="1"/>
            </p:cNvSpPr>
            <p:nvPr/>
          </p:nvSpPr>
          <p:spPr bwMode="auto">
            <a:xfrm>
              <a:off x="2500"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4" name="Line 40"/>
            <p:cNvSpPr>
              <a:spLocks noChangeShapeType="1"/>
            </p:cNvSpPr>
            <p:nvPr/>
          </p:nvSpPr>
          <p:spPr bwMode="auto">
            <a:xfrm>
              <a:off x="3206" y="16001"/>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5" name="Line 41"/>
            <p:cNvSpPr>
              <a:spLocks noChangeShapeType="1"/>
            </p:cNvSpPr>
            <p:nvPr/>
          </p:nvSpPr>
          <p:spPr bwMode="auto">
            <a:xfrm>
              <a:off x="3206"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6" name="Line 42"/>
            <p:cNvSpPr>
              <a:spLocks noChangeShapeType="1"/>
            </p:cNvSpPr>
            <p:nvPr/>
          </p:nvSpPr>
          <p:spPr bwMode="auto">
            <a:xfrm>
              <a:off x="3220"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7" name="Line 43"/>
            <p:cNvSpPr>
              <a:spLocks noChangeShapeType="1"/>
            </p:cNvSpPr>
            <p:nvPr/>
          </p:nvSpPr>
          <p:spPr bwMode="auto">
            <a:xfrm>
              <a:off x="3940"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8" name="Line 44"/>
            <p:cNvSpPr>
              <a:spLocks noChangeShapeType="1"/>
            </p:cNvSpPr>
            <p:nvPr/>
          </p:nvSpPr>
          <p:spPr bwMode="auto">
            <a:xfrm>
              <a:off x="3954"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9" name="Line 45"/>
            <p:cNvSpPr>
              <a:spLocks noChangeShapeType="1"/>
            </p:cNvSpPr>
            <p:nvPr/>
          </p:nvSpPr>
          <p:spPr bwMode="auto">
            <a:xfrm>
              <a:off x="2839"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0" name="Line 46"/>
            <p:cNvSpPr>
              <a:spLocks noChangeShapeType="1"/>
            </p:cNvSpPr>
            <p:nvPr/>
          </p:nvSpPr>
          <p:spPr bwMode="auto">
            <a:xfrm>
              <a:off x="3206" y="1422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1" name="Line 47"/>
            <p:cNvSpPr>
              <a:spLocks noChangeShapeType="1"/>
            </p:cNvSpPr>
            <p:nvPr/>
          </p:nvSpPr>
          <p:spPr bwMode="auto">
            <a:xfrm>
              <a:off x="3954"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2" name="Line 48"/>
            <p:cNvSpPr>
              <a:spLocks noChangeShapeType="1"/>
            </p:cNvSpPr>
            <p:nvPr/>
          </p:nvSpPr>
          <p:spPr bwMode="auto">
            <a:xfrm flipH="1">
              <a:off x="3205"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3" name="Line 49"/>
            <p:cNvSpPr>
              <a:spLocks noChangeShapeType="1"/>
            </p:cNvSpPr>
            <p:nvPr/>
          </p:nvSpPr>
          <p:spPr bwMode="auto">
            <a:xfrm>
              <a:off x="3572" y="14772"/>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4" name="Line 50"/>
            <p:cNvSpPr>
              <a:spLocks noChangeShapeType="1"/>
            </p:cNvSpPr>
            <p:nvPr/>
          </p:nvSpPr>
          <p:spPr bwMode="auto">
            <a:xfrm>
              <a:off x="3572" y="14784"/>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5" name="Line 51"/>
            <p:cNvSpPr>
              <a:spLocks noChangeShapeType="1"/>
            </p:cNvSpPr>
            <p:nvPr/>
          </p:nvSpPr>
          <p:spPr bwMode="auto">
            <a:xfrm flipH="1">
              <a:off x="2846"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6" name="Line 52"/>
            <p:cNvSpPr>
              <a:spLocks noChangeShapeType="1"/>
            </p:cNvSpPr>
            <p:nvPr/>
          </p:nvSpPr>
          <p:spPr bwMode="auto">
            <a:xfrm>
              <a:off x="283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60635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p:txBody>
          <a:bodyPr/>
          <a:lstStyle/>
          <a:p>
            <a:r>
              <a:rPr lang="tr-TR" sz="2400" b="1" dirty="0" smtClean="0"/>
              <a:t>LOJİK KAPILAR</a:t>
            </a:r>
          </a:p>
        </p:txBody>
      </p:sp>
      <p:sp>
        <p:nvSpPr>
          <p:cNvPr id="13316" name="Rectangle 3"/>
          <p:cNvSpPr>
            <a:spLocks noGrp="1" noChangeArrowheads="1"/>
          </p:cNvSpPr>
          <p:nvPr>
            <p:ph type="body" idx="1"/>
          </p:nvPr>
        </p:nvSpPr>
        <p:spPr>
          <a:xfrm>
            <a:off x="346075" y="928688"/>
            <a:ext cx="8375650" cy="5078412"/>
          </a:xfrm>
        </p:spPr>
        <p:txBody>
          <a:bodyPr/>
          <a:lstStyle/>
          <a:p>
            <a:pPr marL="0" indent="0" algn="just">
              <a:buFontTx/>
              <a:buNone/>
            </a:pPr>
            <a:r>
              <a:rPr lang="tr-TR" sz="2200" dirty="0" smtClean="0"/>
              <a:t>Lojik devrelerin en temel elemanı, lojik kapılardır. Kapılar, lojik değişkenlerin değerlerini (1 veya 0) giriş olarak alırlar, bu değerler üzerinde işlem yaparlar ve lojik çıkış üretirler. </a:t>
            </a:r>
          </a:p>
          <a:p>
            <a:pPr marL="0" indent="0" algn="just">
              <a:buFontTx/>
              <a:buNone/>
            </a:pPr>
            <a:endParaRPr lang="tr-TR" sz="1000" dirty="0" smtClean="0"/>
          </a:p>
          <a:p>
            <a:pPr marL="0" indent="0" algn="just">
              <a:buFontTx/>
              <a:buNone/>
            </a:pPr>
            <a:r>
              <a:rPr lang="tr-TR" sz="2200" dirty="0" smtClean="0"/>
              <a:t>Kapılar </a:t>
            </a:r>
            <a:r>
              <a:rPr lang="tr-TR" sz="2200" dirty="0" err="1" smtClean="0"/>
              <a:t>transistör</a:t>
            </a:r>
            <a:r>
              <a:rPr lang="tr-TR" sz="2200" dirty="0" smtClean="0"/>
              <a:t>, diyot, direnç, kondansatör gibi devre elemanlarından oluşur. Düşük enerji tüketimi, az yer kaplaması, ek bağlantı içermemesi, ekonomik olması gibi nedenlerle entegre devre olarak piyasadan temin edilebilirler. </a:t>
            </a:r>
          </a:p>
          <a:p>
            <a:pPr marL="0" indent="0" algn="just">
              <a:buFontTx/>
              <a:buNone/>
            </a:pPr>
            <a:endParaRPr lang="tr-TR" sz="1000" dirty="0" smtClean="0"/>
          </a:p>
          <a:p>
            <a:pPr marL="0" indent="0" algn="just">
              <a:buFontTx/>
              <a:buNone/>
            </a:pPr>
            <a:r>
              <a:rPr lang="tr-TR" sz="2200" dirty="0" smtClean="0"/>
              <a:t>Temel olarak 7 kapı vardır bunlar; </a:t>
            </a:r>
          </a:p>
          <a:p>
            <a:pPr marL="0" indent="0" algn="just">
              <a:buFontTx/>
              <a:buNone/>
            </a:pPr>
            <a:r>
              <a:rPr lang="tr-TR" sz="2200" dirty="0" smtClean="0"/>
              <a:t>‘ve’ (AND), ‘veya’ (OR), ‘değil’ (NOT), </a:t>
            </a:r>
          </a:p>
          <a:p>
            <a:pPr marL="0" indent="0" algn="just">
              <a:buFontTx/>
              <a:buNone/>
            </a:pPr>
            <a:r>
              <a:rPr lang="tr-TR" sz="2200" dirty="0" smtClean="0"/>
              <a:t>‘</a:t>
            </a:r>
            <a:r>
              <a:rPr lang="tr-TR" sz="2200" dirty="0" err="1" smtClean="0"/>
              <a:t>vedeğil</a:t>
            </a:r>
            <a:r>
              <a:rPr lang="tr-TR" sz="2200" dirty="0" smtClean="0"/>
              <a:t>’ (NAND), ‘</a:t>
            </a:r>
            <a:r>
              <a:rPr lang="tr-TR" sz="2200" dirty="0" err="1" smtClean="0"/>
              <a:t>veyadeğil</a:t>
            </a:r>
            <a:r>
              <a:rPr lang="tr-TR" sz="2200" dirty="0" smtClean="0"/>
              <a:t>’  (NOR), </a:t>
            </a:r>
          </a:p>
          <a:p>
            <a:pPr marL="0" indent="0" algn="just">
              <a:buFontTx/>
              <a:buNone/>
            </a:pPr>
            <a:r>
              <a:rPr lang="tr-TR" sz="2200" dirty="0" smtClean="0"/>
              <a:t>‘</a:t>
            </a:r>
            <a:r>
              <a:rPr lang="tr-TR" sz="2200" dirty="0" err="1" smtClean="0"/>
              <a:t>özelveya</a:t>
            </a:r>
            <a:r>
              <a:rPr lang="tr-TR" sz="2200" dirty="0" smtClean="0"/>
              <a:t>’ (EXOR) ve ‘</a:t>
            </a:r>
            <a:r>
              <a:rPr lang="tr-TR" sz="2200" dirty="0" err="1" smtClean="0"/>
              <a:t>özelveyadeğil</a:t>
            </a:r>
            <a:r>
              <a:rPr lang="tr-TR" sz="2200" dirty="0" smtClean="0"/>
              <a:t>’ (EXNOR) kapılarıdır.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 (Devamı)</a:t>
            </a:r>
          </a:p>
        </p:txBody>
      </p:sp>
      <p:sp>
        <p:nvSpPr>
          <p:cNvPr id="13316" name="Rectangle 3"/>
          <p:cNvSpPr>
            <a:spLocks noGrp="1" noChangeArrowheads="1"/>
          </p:cNvSpPr>
          <p:nvPr>
            <p:ph type="body" idx="1"/>
          </p:nvPr>
        </p:nvSpPr>
        <p:spPr>
          <a:xfrm>
            <a:off x="346075" y="854546"/>
            <a:ext cx="8375650" cy="5311476"/>
          </a:xfrm>
        </p:spPr>
        <p:txBody>
          <a:bodyPr/>
          <a:lstStyle/>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 = AB+(B+C)’ = AB+B’C’</a:t>
            </a:r>
          </a:p>
          <a:p>
            <a:pPr>
              <a:buNone/>
            </a:pPr>
            <a:r>
              <a:rPr lang="tr-TR" sz="2000" dirty="0" smtClean="0"/>
              <a:t>A ve B </a:t>
            </a:r>
            <a:r>
              <a:rPr lang="tr-TR" sz="2000" dirty="0" err="1" smtClean="0"/>
              <a:t>nin</a:t>
            </a:r>
            <a:r>
              <a:rPr lang="tr-TR" sz="2000" dirty="0" smtClean="0"/>
              <a:t> 1 olduğu ya da</a:t>
            </a:r>
          </a:p>
          <a:p>
            <a:pPr>
              <a:buNone/>
            </a:pPr>
            <a:r>
              <a:rPr lang="tr-TR" sz="2000" dirty="0" smtClean="0"/>
              <a:t>B ve C </a:t>
            </a:r>
            <a:r>
              <a:rPr lang="tr-TR" sz="2000" dirty="0" err="1" smtClean="0"/>
              <a:t>nin</a:t>
            </a:r>
            <a:r>
              <a:rPr lang="tr-TR" sz="2000" dirty="0" smtClean="0"/>
              <a:t> 0 olduğu yerlerde çıkış 1 </a:t>
            </a:r>
            <a:r>
              <a:rPr lang="tr-TR" sz="2000" dirty="0" err="1" smtClean="0"/>
              <a:t>dir</a:t>
            </a:r>
            <a:r>
              <a:rPr lang="tr-TR" sz="2000" dirty="0" smtClean="0"/>
              <a:t>.</a:t>
            </a:r>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528201" y="1362195"/>
            <a:ext cx="3606120" cy="1168020"/>
          </a:xfrm>
          <a:prstGeom prst="rect">
            <a:avLst/>
          </a:prstGeom>
          <a:noFill/>
          <a:ln w="9525">
            <a:noFill/>
            <a:miter lim="800000"/>
            <a:headEnd/>
            <a:tailEnd/>
          </a:ln>
        </p:spPr>
      </p:pic>
      <p:grpSp>
        <p:nvGrpSpPr>
          <p:cNvPr id="22530" name="Group 2"/>
          <p:cNvGrpSpPr>
            <a:grpSpLocks noChangeAspect="1"/>
          </p:cNvGrpSpPr>
          <p:nvPr/>
        </p:nvGrpSpPr>
        <p:grpSpPr bwMode="auto">
          <a:xfrm>
            <a:off x="4891386" y="2067746"/>
            <a:ext cx="3561826" cy="3545935"/>
            <a:chOff x="1822" y="12277"/>
            <a:chExt cx="3922" cy="3905"/>
          </a:xfrm>
        </p:grpSpPr>
        <p:sp>
          <p:nvSpPr>
            <p:cNvPr id="22531" name="Line 3"/>
            <p:cNvSpPr>
              <a:spLocks noChangeShapeType="1"/>
            </p:cNvSpPr>
            <p:nvPr/>
          </p:nvSpPr>
          <p:spPr bwMode="auto">
            <a:xfrm flipV="1">
              <a:off x="2016" y="12384"/>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2" name="Line 4"/>
            <p:cNvSpPr>
              <a:spLocks noChangeShapeType="1"/>
            </p:cNvSpPr>
            <p:nvPr/>
          </p:nvSpPr>
          <p:spPr bwMode="auto">
            <a:xfrm>
              <a:off x="2019" y="132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3" name="Line 5"/>
            <p:cNvSpPr>
              <a:spLocks noChangeShapeType="1"/>
            </p:cNvSpPr>
            <p:nvPr/>
          </p:nvSpPr>
          <p:spPr bwMode="auto">
            <a:xfrm>
              <a:off x="2019" y="141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4" name="Line 6"/>
            <p:cNvSpPr>
              <a:spLocks noChangeShapeType="1"/>
            </p:cNvSpPr>
            <p:nvPr/>
          </p:nvSpPr>
          <p:spPr bwMode="auto">
            <a:xfrm>
              <a:off x="2019" y="1325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5" name="Line 7"/>
            <p:cNvSpPr>
              <a:spLocks noChangeShapeType="1"/>
            </p:cNvSpPr>
            <p:nvPr/>
          </p:nvSpPr>
          <p:spPr bwMode="auto">
            <a:xfrm>
              <a:off x="2385"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6" name="Line 8"/>
            <p:cNvSpPr>
              <a:spLocks noChangeShapeType="1"/>
            </p:cNvSpPr>
            <p:nvPr/>
          </p:nvSpPr>
          <p:spPr bwMode="auto">
            <a:xfrm>
              <a:off x="2399"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7" name="Line 9"/>
            <p:cNvSpPr>
              <a:spLocks noChangeShapeType="1"/>
            </p:cNvSpPr>
            <p:nvPr/>
          </p:nvSpPr>
          <p:spPr bwMode="auto">
            <a:xfrm>
              <a:off x="2379" y="12891"/>
              <a:ext cx="0" cy="266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8" name="Line 10"/>
            <p:cNvSpPr>
              <a:spLocks noChangeShapeType="1"/>
            </p:cNvSpPr>
            <p:nvPr/>
          </p:nvSpPr>
          <p:spPr bwMode="auto">
            <a:xfrm>
              <a:off x="4205" y="12949"/>
              <a:ext cx="0" cy="295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9" name="Text Box 11"/>
            <p:cNvSpPr txBox="1">
              <a:spLocks noChangeArrowheads="1"/>
            </p:cNvSpPr>
            <p:nvPr/>
          </p:nvSpPr>
          <p:spPr bwMode="auto">
            <a:xfrm>
              <a:off x="1822" y="1227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2540" name="Text Box 12"/>
            <p:cNvSpPr txBox="1">
              <a:spLocks noChangeArrowheads="1"/>
            </p:cNvSpPr>
            <p:nvPr/>
          </p:nvSpPr>
          <p:spPr bwMode="auto">
            <a:xfrm>
              <a:off x="1847" y="133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2541" name="Line 13"/>
            <p:cNvSpPr>
              <a:spLocks noChangeShapeType="1"/>
            </p:cNvSpPr>
            <p:nvPr/>
          </p:nvSpPr>
          <p:spPr bwMode="auto">
            <a:xfrm flipV="1">
              <a:off x="2019" y="13251"/>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2" name="Text Box 14"/>
            <p:cNvSpPr txBox="1">
              <a:spLocks noChangeArrowheads="1"/>
            </p:cNvSpPr>
            <p:nvPr/>
          </p:nvSpPr>
          <p:spPr bwMode="auto">
            <a:xfrm>
              <a:off x="5564" y="1304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3" name="Text Box 15"/>
            <p:cNvSpPr txBox="1">
              <a:spLocks noChangeArrowheads="1"/>
            </p:cNvSpPr>
            <p:nvPr/>
          </p:nvSpPr>
          <p:spPr bwMode="auto">
            <a:xfrm>
              <a:off x="5550" y="1391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4" name="Line 16"/>
            <p:cNvSpPr>
              <a:spLocks noChangeShapeType="1"/>
            </p:cNvSpPr>
            <p:nvPr/>
          </p:nvSpPr>
          <p:spPr bwMode="auto">
            <a:xfrm>
              <a:off x="3133" y="1503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45" name="Text Box 17"/>
            <p:cNvSpPr txBox="1">
              <a:spLocks noChangeArrowheads="1"/>
            </p:cNvSpPr>
            <p:nvPr/>
          </p:nvSpPr>
          <p:spPr bwMode="auto">
            <a:xfrm>
              <a:off x="1869" y="1268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6" name="Text Box 18"/>
            <p:cNvSpPr txBox="1">
              <a:spLocks noChangeArrowheads="1"/>
            </p:cNvSpPr>
            <p:nvPr/>
          </p:nvSpPr>
          <p:spPr bwMode="auto">
            <a:xfrm>
              <a:off x="1869" y="130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7" name="Text Box 19"/>
            <p:cNvSpPr txBox="1">
              <a:spLocks noChangeArrowheads="1"/>
            </p:cNvSpPr>
            <p:nvPr/>
          </p:nvSpPr>
          <p:spPr bwMode="auto">
            <a:xfrm>
              <a:off x="1869" y="1451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8" name="Text Box 20"/>
            <p:cNvSpPr txBox="1">
              <a:spLocks noChangeArrowheads="1"/>
            </p:cNvSpPr>
            <p:nvPr/>
          </p:nvSpPr>
          <p:spPr bwMode="auto">
            <a:xfrm>
              <a:off x="1869" y="1400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9" name="Line 21"/>
            <p:cNvSpPr>
              <a:spLocks noChangeShapeType="1"/>
            </p:cNvSpPr>
            <p:nvPr/>
          </p:nvSpPr>
          <p:spPr bwMode="auto">
            <a:xfrm>
              <a:off x="2019" y="15036"/>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0" name="Line 22"/>
            <p:cNvSpPr>
              <a:spLocks noChangeShapeType="1"/>
            </p:cNvSpPr>
            <p:nvPr/>
          </p:nvSpPr>
          <p:spPr bwMode="auto">
            <a:xfrm flipV="1">
              <a:off x="2019" y="14121"/>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1" name="Line 23"/>
            <p:cNvSpPr>
              <a:spLocks noChangeShapeType="1"/>
            </p:cNvSpPr>
            <p:nvPr/>
          </p:nvSpPr>
          <p:spPr bwMode="auto">
            <a:xfrm>
              <a:off x="5307" y="13261"/>
              <a:ext cx="0" cy="265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2" name="Text Box 24"/>
            <p:cNvSpPr txBox="1">
              <a:spLocks noChangeArrowheads="1"/>
            </p:cNvSpPr>
            <p:nvPr/>
          </p:nvSpPr>
          <p:spPr bwMode="auto">
            <a:xfrm>
              <a:off x="1862" y="142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2553" name="Text Box 25"/>
            <p:cNvSpPr txBox="1">
              <a:spLocks noChangeArrowheads="1"/>
            </p:cNvSpPr>
            <p:nvPr/>
          </p:nvSpPr>
          <p:spPr bwMode="auto">
            <a:xfrm>
              <a:off x="1869" y="1488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54" name="Text Box 26"/>
            <p:cNvSpPr txBox="1">
              <a:spLocks noChangeArrowheads="1"/>
            </p:cNvSpPr>
            <p:nvPr/>
          </p:nvSpPr>
          <p:spPr bwMode="auto">
            <a:xfrm>
              <a:off x="1869" y="136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55" name="Line 27"/>
            <p:cNvSpPr>
              <a:spLocks noChangeShapeType="1"/>
            </p:cNvSpPr>
            <p:nvPr/>
          </p:nvSpPr>
          <p:spPr bwMode="auto">
            <a:xfrm>
              <a:off x="237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6" name="Line 28"/>
            <p:cNvSpPr>
              <a:spLocks noChangeShapeType="1"/>
            </p:cNvSpPr>
            <p:nvPr/>
          </p:nvSpPr>
          <p:spPr bwMode="auto">
            <a:xfrm>
              <a:off x="2399" y="146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7" name="Text Box 29"/>
            <p:cNvSpPr txBox="1">
              <a:spLocks noChangeArrowheads="1"/>
            </p:cNvSpPr>
            <p:nvPr/>
          </p:nvSpPr>
          <p:spPr bwMode="auto">
            <a:xfrm>
              <a:off x="5553" y="147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58" name="Line 30"/>
            <p:cNvSpPr>
              <a:spLocks noChangeShapeType="1"/>
            </p:cNvSpPr>
            <p:nvPr/>
          </p:nvSpPr>
          <p:spPr bwMode="auto">
            <a:xfrm flipH="1">
              <a:off x="2021"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9" name="Line 31"/>
            <p:cNvSpPr>
              <a:spLocks noChangeShapeType="1"/>
            </p:cNvSpPr>
            <p:nvPr/>
          </p:nvSpPr>
          <p:spPr bwMode="auto">
            <a:xfrm flipH="1">
              <a:off x="2019" y="1502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0" name="Line 32"/>
            <p:cNvSpPr>
              <a:spLocks noChangeShapeType="1"/>
            </p:cNvSpPr>
            <p:nvPr/>
          </p:nvSpPr>
          <p:spPr bwMode="auto">
            <a:xfrm>
              <a:off x="3119" y="12913"/>
              <a:ext cx="0" cy="264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1" name="Line 33"/>
            <p:cNvSpPr>
              <a:spLocks noChangeShapeType="1"/>
            </p:cNvSpPr>
            <p:nvPr/>
          </p:nvSpPr>
          <p:spPr bwMode="auto">
            <a:xfrm>
              <a:off x="2752" y="12895"/>
              <a:ext cx="0" cy="266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2" name="Line 34"/>
            <p:cNvSpPr>
              <a:spLocks noChangeShapeType="1"/>
            </p:cNvSpPr>
            <p:nvPr/>
          </p:nvSpPr>
          <p:spPr bwMode="auto">
            <a:xfrm flipH="1">
              <a:off x="2385"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3" name="Line 35"/>
            <p:cNvSpPr>
              <a:spLocks noChangeShapeType="1"/>
            </p:cNvSpPr>
            <p:nvPr/>
          </p:nvSpPr>
          <p:spPr bwMode="auto">
            <a:xfrm>
              <a:off x="311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4" name="Line 36"/>
            <p:cNvSpPr>
              <a:spLocks noChangeShapeType="1"/>
            </p:cNvSpPr>
            <p:nvPr/>
          </p:nvSpPr>
          <p:spPr bwMode="auto">
            <a:xfrm>
              <a:off x="2752" y="13813"/>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5" name="Line 37"/>
            <p:cNvSpPr>
              <a:spLocks noChangeShapeType="1"/>
            </p:cNvSpPr>
            <p:nvPr/>
          </p:nvSpPr>
          <p:spPr bwMode="auto">
            <a:xfrm>
              <a:off x="3119"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6" name="Line 38"/>
            <p:cNvSpPr>
              <a:spLocks noChangeShapeType="1"/>
            </p:cNvSpPr>
            <p:nvPr/>
          </p:nvSpPr>
          <p:spPr bwMode="auto">
            <a:xfrm>
              <a:off x="275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7" name="Line 39"/>
            <p:cNvSpPr>
              <a:spLocks noChangeShapeType="1"/>
            </p:cNvSpPr>
            <p:nvPr/>
          </p:nvSpPr>
          <p:spPr bwMode="auto">
            <a:xfrm>
              <a:off x="3133"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8" name="Line 40"/>
            <p:cNvSpPr>
              <a:spLocks noChangeShapeType="1"/>
            </p:cNvSpPr>
            <p:nvPr/>
          </p:nvSpPr>
          <p:spPr bwMode="auto">
            <a:xfrm>
              <a:off x="3839" y="15030"/>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9" name="Line 41"/>
            <p:cNvSpPr>
              <a:spLocks noChangeShapeType="1"/>
            </p:cNvSpPr>
            <p:nvPr/>
          </p:nvSpPr>
          <p:spPr bwMode="auto">
            <a:xfrm>
              <a:off x="3839"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0" name="Line 42"/>
            <p:cNvSpPr>
              <a:spLocks noChangeShapeType="1"/>
            </p:cNvSpPr>
            <p:nvPr/>
          </p:nvSpPr>
          <p:spPr bwMode="auto">
            <a:xfrm>
              <a:off x="3853"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1" name="Line 43"/>
            <p:cNvSpPr>
              <a:spLocks noChangeShapeType="1"/>
            </p:cNvSpPr>
            <p:nvPr/>
          </p:nvSpPr>
          <p:spPr bwMode="auto">
            <a:xfrm>
              <a:off x="4573"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2" name="Line 44"/>
            <p:cNvSpPr>
              <a:spLocks noChangeShapeType="1"/>
            </p:cNvSpPr>
            <p:nvPr/>
          </p:nvSpPr>
          <p:spPr bwMode="auto">
            <a:xfrm>
              <a:off x="4587"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3" name="Line 45"/>
            <p:cNvSpPr>
              <a:spLocks noChangeShapeType="1"/>
            </p:cNvSpPr>
            <p:nvPr/>
          </p:nvSpPr>
          <p:spPr bwMode="auto">
            <a:xfrm>
              <a:off x="3472" y="13230"/>
              <a:ext cx="0" cy="22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4" name="Line 46"/>
            <p:cNvSpPr>
              <a:spLocks noChangeShapeType="1"/>
            </p:cNvSpPr>
            <p:nvPr/>
          </p:nvSpPr>
          <p:spPr bwMode="auto">
            <a:xfrm>
              <a:off x="3839" y="13251"/>
              <a:ext cx="0" cy="2654"/>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5" name="Line 47"/>
            <p:cNvSpPr>
              <a:spLocks noChangeShapeType="1"/>
            </p:cNvSpPr>
            <p:nvPr/>
          </p:nvSpPr>
          <p:spPr bwMode="auto">
            <a:xfrm>
              <a:off x="4587" y="13230"/>
              <a:ext cx="0" cy="2339"/>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6" name="Line 48"/>
            <p:cNvSpPr>
              <a:spLocks noChangeShapeType="1"/>
            </p:cNvSpPr>
            <p:nvPr/>
          </p:nvSpPr>
          <p:spPr bwMode="auto">
            <a:xfrm flipH="1">
              <a:off x="3838"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7" name="Line 49"/>
            <p:cNvSpPr>
              <a:spLocks noChangeShapeType="1"/>
            </p:cNvSpPr>
            <p:nvPr/>
          </p:nvSpPr>
          <p:spPr bwMode="auto">
            <a:xfrm>
              <a:off x="4205" y="13801"/>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8" name="Line 50"/>
            <p:cNvSpPr>
              <a:spLocks noChangeShapeType="1"/>
            </p:cNvSpPr>
            <p:nvPr/>
          </p:nvSpPr>
          <p:spPr bwMode="auto">
            <a:xfrm>
              <a:off x="4205" y="13813"/>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9" name="Line 51"/>
            <p:cNvSpPr>
              <a:spLocks noChangeShapeType="1"/>
            </p:cNvSpPr>
            <p:nvPr/>
          </p:nvSpPr>
          <p:spPr bwMode="auto">
            <a:xfrm flipH="1">
              <a:off x="3479"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0" name="Line 52"/>
            <p:cNvSpPr>
              <a:spLocks noChangeShapeType="1"/>
            </p:cNvSpPr>
            <p:nvPr/>
          </p:nvSpPr>
          <p:spPr bwMode="auto">
            <a:xfrm>
              <a:off x="347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1" name="Line 53"/>
            <p:cNvSpPr>
              <a:spLocks noChangeShapeType="1"/>
            </p:cNvSpPr>
            <p:nvPr/>
          </p:nvSpPr>
          <p:spPr bwMode="auto">
            <a:xfrm flipV="1">
              <a:off x="2021" y="1503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2" name="Line 54"/>
            <p:cNvSpPr>
              <a:spLocks noChangeShapeType="1"/>
            </p:cNvSpPr>
            <p:nvPr/>
          </p:nvSpPr>
          <p:spPr bwMode="auto">
            <a:xfrm>
              <a:off x="2041" y="15918"/>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3" name="Text Box 55"/>
            <p:cNvSpPr txBox="1">
              <a:spLocks noChangeArrowheads="1"/>
            </p:cNvSpPr>
            <p:nvPr/>
          </p:nvSpPr>
          <p:spPr bwMode="auto">
            <a:xfrm>
              <a:off x="5537" y="1571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84" name="Text Box 56"/>
            <p:cNvSpPr txBox="1">
              <a:spLocks noChangeArrowheads="1"/>
            </p:cNvSpPr>
            <p:nvPr/>
          </p:nvSpPr>
          <p:spPr bwMode="auto">
            <a:xfrm>
              <a:off x="1848" y="1514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F</a:t>
              </a:r>
              <a:endParaRPr kumimoji="0" lang="tr-TR" sz="1800" b="0" i="0" u="none" strike="noStrike" cap="none" normalizeH="0" baseline="0" smtClean="0">
                <a:ln>
                  <a:noFill/>
                </a:ln>
                <a:solidFill>
                  <a:schemeClr val="tx1"/>
                </a:solidFill>
                <a:effectLst/>
                <a:latin typeface="Arial" pitchFamily="34" charset="0"/>
              </a:endParaRPr>
            </a:p>
          </p:txBody>
        </p:sp>
        <p:sp>
          <p:nvSpPr>
            <p:cNvPr id="22585" name="Text Box 57"/>
            <p:cNvSpPr txBox="1">
              <a:spLocks noChangeArrowheads="1"/>
            </p:cNvSpPr>
            <p:nvPr/>
          </p:nvSpPr>
          <p:spPr bwMode="auto">
            <a:xfrm>
              <a:off x="1848" y="1582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86" name="Text Box 58"/>
            <p:cNvSpPr txBox="1">
              <a:spLocks noChangeArrowheads="1"/>
            </p:cNvSpPr>
            <p:nvPr/>
          </p:nvSpPr>
          <p:spPr bwMode="auto">
            <a:xfrm>
              <a:off x="1841" y="15410"/>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87" name="Line 59"/>
            <p:cNvSpPr>
              <a:spLocks noChangeShapeType="1"/>
            </p:cNvSpPr>
            <p:nvPr/>
          </p:nvSpPr>
          <p:spPr bwMode="auto">
            <a:xfrm flipH="1">
              <a:off x="2002" y="1558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8" name="Line 60"/>
            <p:cNvSpPr>
              <a:spLocks noChangeShapeType="1"/>
            </p:cNvSpPr>
            <p:nvPr/>
          </p:nvSpPr>
          <p:spPr bwMode="auto">
            <a:xfrm>
              <a:off x="2385" y="15569"/>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9" name="Line 61"/>
            <p:cNvSpPr>
              <a:spLocks noChangeShapeType="1"/>
            </p:cNvSpPr>
            <p:nvPr/>
          </p:nvSpPr>
          <p:spPr bwMode="auto">
            <a:xfrm flipH="1">
              <a:off x="2399" y="1591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0" name="Line 62"/>
            <p:cNvSpPr>
              <a:spLocks noChangeShapeType="1"/>
            </p:cNvSpPr>
            <p:nvPr/>
          </p:nvSpPr>
          <p:spPr bwMode="auto">
            <a:xfrm flipH="1">
              <a:off x="2758" y="1556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1" name="Line 63"/>
            <p:cNvSpPr>
              <a:spLocks noChangeShapeType="1"/>
            </p:cNvSpPr>
            <p:nvPr/>
          </p:nvSpPr>
          <p:spPr bwMode="auto">
            <a:xfrm>
              <a:off x="2768" y="1555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2" name="Line 64"/>
            <p:cNvSpPr>
              <a:spLocks noChangeShapeType="1"/>
            </p:cNvSpPr>
            <p:nvPr/>
          </p:nvSpPr>
          <p:spPr bwMode="auto">
            <a:xfrm flipH="1">
              <a:off x="3112" y="1590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3" name="Line 65"/>
            <p:cNvSpPr>
              <a:spLocks noChangeShapeType="1"/>
            </p:cNvSpPr>
            <p:nvPr/>
          </p:nvSpPr>
          <p:spPr bwMode="auto">
            <a:xfrm>
              <a:off x="311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4" name="Line 66"/>
            <p:cNvSpPr>
              <a:spLocks noChangeShapeType="1"/>
            </p:cNvSpPr>
            <p:nvPr/>
          </p:nvSpPr>
          <p:spPr bwMode="auto">
            <a:xfrm>
              <a:off x="3469" y="15558"/>
              <a:ext cx="1104"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5" name="Line 67"/>
            <p:cNvSpPr>
              <a:spLocks noChangeShapeType="1"/>
            </p:cNvSpPr>
            <p:nvPr/>
          </p:nvSpPr>
          <p:spPr bwMode="auto">
            <a:xfrm>
              <a:off x="348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6" name="Line 68"/>
            <p:cNvSpPr>
              <a:spLocks noChangeShapeType="1"/>
            </p:cNvSpPr>
            <p:nvPr/>
          </p:nvSpPr>
          <p:spPr bwMode="auto">
            <a:xfrm>
              <a:off x="4586"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7" name="Line 69"/>
            <p:cNvSpPr>
              <a:spLocks noChangeShapeType="1"/>
            </p:cNvSpPr>
            <p:nvPr/>
          </p:nvSpPr>
          <p:spPr bwMode="auto">
            <a:xfrm>
              <a:off x="4573" y="15918"/>
              <a:ext cx="705"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12419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3 Altbilgi Yer Tutucusu"/>
          <p:cNvSpPr>
            <a:spLocks noGrp="1"/>
          </p:cNvSpPr>
          <p:nvPr>
            <p:ph type="ftr" sz="quarter" idx="10"/>
          </p:nvPr>
        </p:nvSpPr>
        <p:spPr>
          <a:noFill/>
        </p:spPr>
        <p:txBody>
          <a:bodyPr/>
          <a:lstStyle/>
          <a:p>
            <a:r>
              <a:rPr lang="tr-TR"/>
              <a:t>Mantık Devreleri </a:t>
            </a:r>
            <a:endParaRPr lang="en-US"/>
          </a:p>
        </p:txBody>
      </p:sp>
      <p:sp>
        <p:nvSpPr>
          <p:cNvPr id="1029" name="Rectangle 2"/>
          <p:cNvSpPr>
            <a:spLocks noGrp="1" noChangeArrowheads="1"/>
          </p:cNvSpPr>
          <p:nvPr>
            <p:ph type="title"/>
          </p:nvPr>
        </p:nvSpPr>
        <p:spPr/>
        <p:txBody>
          <a:bodyPr/>
          <a:lstStyle/>
          <a:p>
            <a:r>
              <a:rPr lang="tr-TR" sz="2400" b="1" dirty="0" smtClean="0"/>
              <a:t>‘Değil’ veya ‘Tümleme’ Kapısı (NOT </a:t>
            </a:r>
            <a:r>
              <a:rPr lang="tr-TR" sz="2400" b="1" dirty="0" err="1" smtClean="0"/>
              <a:t>Gate</a:t>
            </a:r>
            <a:r>
              <a:rPr lang="tr-TR" sz="2400" b="1" dirty="0" smtClean="0"/>
              <a:t>) </a:t>
            </a:r>
          </a:p>
        </p:txBody>
      </p:sp>
      <p:sp>
        <p:nvSpPr>
          <p:cNvPr id="454659" name="Rectangle 3"/>
          <p:cNvSpPr>
            <a:spLocks noGrp="1" noChangeArrowheads="1"/>
          </p:cNvSpPr>
          <p:nvPr>
            <p:ph type="body" idx="1"/>
          </p:nvPr>
        </p:nvSpPr>
        <p:spPr>
          <a:xfrm>
            <a:off x="325438" y="911225"/>
            <a:ext cx="8375650" cy="5078413"/>
          </a:xfrm>
        </p:spPr>
        <p:txBody>
          <a:bodyPr/>
          <a:lstStyle/>
          <a:p>
            <a:pPr marL="0" indent="0" algn="just">
              <a:buFontTx/>
              <a:buNone/>
              <a:defRPr/>
            </a:pPr>
            <a:r>
              <a:rPr lang="tr-TR" sz="2200" dirty="0" smtClean="0"/>
              <a:t>Girişine gelen lojik sinyalleri tersler. Yani, girişine lojik 1 değeri geldiyse çıkışı 0, 0 değeri geldiyse çıkışı 1 olur.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Değil veya tümleyen kapısının doğruluk tablosu;</a:t>
            </a:r>
            <a:endParaRPr lang="tr-TR" sz="2200" b="1" dirty="0" smtClean="0"/>
          </a:p>
          <a:p>
            <a:pPr>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r>
              <a:rPr lang="tr-TR" sz="2200" dirty="0" smtClean="0"/>
              <a:t>lojik ifadesi               veya            olarak ifade edilir.</a:t>
            </a:r>
          </a:p>
        </p:txBody>
      </p:sp>
      <p:pic>
        <p:nvPicPr>
          <p:cNvPr id="1031" name="Picture 6"/>
          <p:cNvPicPr>
            <a:picLocks noChangeAspect="1" noChangeArrowheads="1"/>
          </p:cNvPicPr>
          <p:nvPr/>
        </p:nvPicPr>
        <p:blipFill>
          <a:blip r:embed="rId3" cstate="print"/>
          <a:srcRect/>
          <a:stretch>
            <a:fillRect/>
          </a:stretch>
        </p:blipFill>
        <p:spPr bwMode="auto">
          <a:xfrm>
            <a:off x="3391702" y="1930400"/>
            <a:ext cx="1044575" cy="606425"/>
          </a:xfrm>
          <a:prstGeom prst="rect">
            <a:avLst/>
          </a:prstGeom>
          <a:noFill/>
          <a:ln w="9525">
            <a:noFill/>
            <a:miter lim="800000"/>
            <a:headEnd/>
            <a:tailEnd/>
          </a:ln>
        </p:spPr>
      </p:pic>
      <p:sp>
        <p:nvSpPr>
          <p:cNvPr id="1033" name="Rectangle 73"/>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6" name="Object 72"/>
          <p:cNvGraphicFramePr>
            <a:graphicFrameLocks noChangeAspect="1"/>
          </p:cNvGraphicFramePr>
          <p:nvPr/>
        </p:nvGraphicFramePr>
        <p:xfrm>
          <a:off x="1870075" y="5238750"/>
          <a:ext cx="749300" cy="384175"/>
        </p:xfrm>
        <a:graphic>
          <a:graphicData uri="http://schemas.openxmlformats.org/presentationml/2006/ole">
            <mc:AlternateContent xmlns:mc="http://schemas.openxmlformats.org/markup-compatibility/2006">
              <mc:Choice xmlns:v="urn:schemas-microsoft-com:vml" Requires="v">
                <p:oleObj spid="_x0000_s1030" name="Denklem" r:id="rId4" imgW="393529" imgH="203112" progId="Equation.3">
                  <p:embed/>
                </p:oleObj>
              </mc:Choice>
              <mc:Fallback>
                <p:oleObj name="Denklem" r:id="rId4" imgW="393529" imgH="203112" progId="Equation.3">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75" y="5238750"/>
                        <a:ext cx="7493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75"/>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7" name="Object 74"/>
          <p:cNvGraphicFramePr>
            <a:graphicFrameLocks noChangeAspect="1"/>
          </p:cNvGraphicFramePr>
          <p:nvPr/>
        </p:nvGraphicFramePr>
        <p:xfrm>
          <a:off x="3441700" y="5062538"/>
          <a:ext cx="649288" cy="538162"/>
        </p:xfrm>
        <a:graphic>
          <a:graphicData uri="http://schemas.openxmlformats.org/presentationml/2006/ole">
            <mc:AlternateContent xmlns:mc="http://schemas.openxmlformats.org/markup-compatibility/2006">
              <mc:Choice xmlns:v="urn:schemas-microsoft-com:vml" Requires="v">
                <p:oleObj spid="_x0000_s1031" name="Denklem" r:id="rId6" imgW="368280" imgH="304560" progId="Equation.3">
                  <p:embed/>
                </p:oleObj>
              </mc:Choice>
              <mc:Fallback>
                <p:oleObj name="Denklem" r:id="rId6" imgW="368280" imgH="304560" progId="Equation.3">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5062538"/>
                        <a:ext cx="64928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632083" y="3374596"/>
          <a:ext cx="912512" cy="1470960"/>
        </p:xfrm>
        <a:graphic>
          <a:graphicData uri="http://schemas.openxmlformats.org/drawingml/2006/table">
            <a:tbl>
              <a:tblPr/>
              <a:tblGrid>
                <a:gridCol w="442955"/>
                <a:gridCol w="469557"/>
              </a:tblGrid>
              <a:tr h="345989">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108000" marB="108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108000" marB="108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99311">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989">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4" name="13 Resim"/>
          <p:cNvPicPr/>
          <p:nvPr/>
        </p:nvPicPr>
        <p:blipFill>
          <a:blip r:embed="rId8" cstate="print"/>
          <a:srcRect/>
          <a:stretch>
            <a:fillRect/>
          </a:stretch>
        </p:blipFill>
        <p:spPr bwMode="auto">
          <a:xfrm>
            <a:off x="7292838" y="4176677"/>
            <a:ext cx="1356892" cy="1791638"/>
          </a:xfrm>
          <a:prstGeom prst="rect">
            <a:avLst/>
          </a:prstGeom>
          <a:noFill/>
          <a:ln w="9525">
            <a:noFill/>
            <a:miter lim="800000"/>
            <a:headEnd/>
            <a:tailEnd/>
          </a:ln>
        </p:spPr>
      </p:pic>
      <p:pic>
        <p:nvPicPr>
          <p:cNvPr id="2" name="Picture 4"/>
          <p:cNvPicPr>
            <a:picLocks noChangeAspect="1" noChangeArrowheads="1"/>
          </p:cNvPicPr>
          <p:nvPr/>
        </p:nvPicPr>
        <p:blipFill>
          <a:blip r:embed="rId9" cstate="print"/>
          <a:srcRect/>
          <a:stretch>
            <a:fillRect/>
          </a:stretch>
        </p:blipFill>
        <p:spPr bwMode="auto">
          <a:xfrm>
            <a:off x="6850013" y="1820813"/>
            <a:ext cx="1659255" cy="2253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tr-TR"/>
              <a:t>Mantık Devreleri </a:t>
            </a:r>
            <a:endParaRPr lang="en-US"/>
          </a:p>
        </p:txBody>
      </p:sp>
      <p:sp>
        <p:nvSpPr>
          <p:cNvPr id="14339" name="Rectangle 2"/>
          <p:cNvSpPr>
            <a:spLocks noGrp="1" noChangeArrowheads="1"/>
          </p:cNvSpPr>
          <p:nvPr>
            <p:ph type="title"/>
          </p:nvPr>
        </p:nvSpPr>
        <p:spPr>
          <a:xfrm>
            <a:off x="373063" y="223838"/>
            <a:ext cx="7772400" cy="790575"/>
          </a:xfrm>
        </p:spPr>
        <p:txBody>
          <a:bodyPr/>
          <a:lstStyle/>
          <a:p>
            <a:pPr algn="l"/>
            <a:r>
              <a:rPr lang="tr-TR" sz="2400" b="1" smtClean="0"/>
              <a:t>Örnek:</a:t>
            </a:r>
            <a:endParaRPr lang="tr-TR" sz="2400" smtClean="0"/>
          </a:p>
        </p:txBody>
      </p:sp>
      <p:sp>
        <p:nvSpPr>
          <p:cNvPr id="14340" name="Rectangle 3"/>
          <p:cNvSpPr>
            <a:spLocks noGrp="1" noChangeArrowheads="1"/>
          </p:cNvSpPr>
          <p:nvPr>
            <p:ph type="body" idx="1"/>
          </p:nvPr>
        </p:nvSpPr>
        <p:spPr>
          <a:xfrm>
            <a:off x="374650" y="955675"/>
            <a:ext cx="8375650" cy="5078413"/>
          </a:xfrm>
        </p:spPr>
        <p:txBody>
          <a:bodyPr/>
          <a:lstStyle/>
          <a:p>
            <a:pPr marL="0" indent="0" algn="just">
              <a:buFontTx/>
              <a:buNone/>
            </a:pPr>
            <a:r>
              <a:rPr lang="tr-TR" sz="2200" smtClean="0"/>
              <a:t>Değil kapısının girişine x sinyali uygulandığında, çıkışındaki sinyal (y) aşağıdaki gibidir; </a:t>
            </a:r>
          </a:p>
        </p:txBody>
      </p:sp>
      <p:grpSp>
        <p:nvGrpSpPr>
          <p:cNvPr id="14341" name="Group 4"/>
          <p:cNvGrpSpPr>
            <a:grpSpLocks/>
          </p:cNvGrpSpPr>
          <p:nvPr/>
        </p:nvGrpSpPr>
        <p:grpSpPr bwMode="auto">
          <a:xfrm>
            <a:off x="3236913" y="2035175"/>
            <a:ext cx="3151187" cy="2425700"/>
            <a:chOff x="4492" y="8407"/>
            <a:chExt cx="2580" cy="2220"/>
          </a:xfrm>
        </p:grpSpPr>
        <p:sp>
          <p:nvSpPr>
            <p:cNvPr id="14342" name="Line 5"/>
            <p:cNvSpPr>
              <a:spLocks noChangeShapeType="1"/>
            </p:cNvSpPr>
            <p:nvPr/>
          </p:nvSpPr>
          <p:spPr bwMode="auto">
            <a:xfrm flipV="1">
              <a:off x="4672" y="8665"/>
              <a:ext cx="0" cy="1752"/>
            </a:xfrm>
            <a:prstGeom prst="line">
              <a:avLst/>
            </a:prstGeom>
            <a:noFill/>
            <a:ln w="9525">
              <a:solidFill>
                <a:srgbClr val="000000"/>
              </a:solidFill>
              <a:round/>
              <a:headEnd/>
              <a:tailEnd type="triangle" w="med" len="med"/>
            </a:ln>
          </p:spPr>
          <p:txBody>
            <a:bodyPr/>
            <a:lstStyle/>
            <a:p>
              <a:endParaRPr lang="tr-TR"/>
            </a:p>
          </p:txBody>
        </p:sp>
        <p:sp>
          <p:nvSpPr>
            <p:cNvPr id="14343" name="Line 6"/>
            <p:cNvSpPr>
              <a:spLocks noChangeShapeType="1"/>
            </p:cNvSpPr>
            <p:nvPr/>
          </p:nvSpPr>
          <p:spPr bwMode="auto">
            <a:xfrm>
              <a:off x="4672" y="9517"/>
              <a:ext cx="2171" cy="0"/>
            </a:xfrm>
            <a:prstGeom prst="line">
              <a:avLst/>
            </a:prstGeom>
            <a:noFill/>
            <a:ln w="9525">
              <a:solidFill>
                <a:srgbClr val="000000"/>
              </a:solidFill>
              <a:round/>
              <a:headEnd/>
              <a:tailEnd type="triangle" w="med" len="med"/>
            </a:ln>
          </p:spPr>
          <p:txBody>
            <a:bodyPr/>
            <a:lstStyle/>
            <a:p>
              <a:endParaRPr lang="tr-TR"/>
            </a:p>
          </p:txBody>
        </p:sp>
        <p:sp>
          <p:nvSpPr>
            <p:cNvPr id="14344" name="Line 7"/>
            <p:cNvSpPr>
              <a:spLocks noChangeShapeType="1"/>
            </p:cNvSpPr>
            <p:nvPr/>
          </p:nvSpPr>
          <p:spPr bwMode="auto">
            <a:xfrm>
              <a:off x="4672" y="10417"/>
              <a:ext cx="2171" cy="0"/>
            </a:xfrm>
            <a:prstGeom prst="line">
              <a:avLst/>
            </a:prstGeom>
            <a:noFill/>
            <a:ln w="9525">
              <a:solidFill>
                <a:srgbClr val="000000"/>
              </a:solidFill>
              <a:round/>
              <a:headEnd/>
              <a:tailEnd type="triangle" w="med" len="med"/>
            </a:ln>
          </p:spPr>
          <p:txBody>
            <a:bodyPr/>
            <a:lstStyle/>
            <a:p>
              <a:endParaRPr lang="tr-TR"/>
            </a:p>
          </p:txBody>
        </p:sp>
        <p:sp>
          <p:nvSpPr>
            <p:cNvPr id="14345" name="Line 8"/>
            <p:cNvSpPr>
              <a:spLocks noChangeShapeType="1"/>
            </p:cNvSpPr>
            <p:nvPr/>
          </p:nvSpPr>
          <p:spPr bwMode="auto">
            <a:xfrm>
              <a:off x="4672" y="9157"/>
              <a:ext cx="360" cy="0"/>
            </a:xfrm>
            <a:prstGeom prst="line">
              <a:avLst/>
            </a:prstGeom>
            <a:noFill/>
            <a:ln w="15875">
              <a:solidFill>
                <a:srgbClr val="000000"/>
              </a:solidFill>
              <a:round/>
              <a:headEnd/>
              <a:tailEnd/>
            </a:ln>
          </p:spPr>
          <p:txBody>
            <a:bodyPr/>
            <a:lstStyle/>
            <a:p>
              <a:endParaRPr lang="tr-TR"/>
            </a:p>
          </p:txBody>
        </p:sp>
        <p:sp>
          <p:nvSpPr>
            <p:cNvPr id="14346" name="Line 9"/>
            <p:cNvSpPr>
              <a:spLocks noChangeShapeType="1"/>
            </p:cNvSpPr>
            <p:nvPr/>
          </p:nvSpPr>
          <p:spPr bwMode="auto">
            <a:xfrm>
              <a:off x="5032" y="9157"/>
              <a:ext cx="0" cy="360"/>
            </a:xfrm>
            <a:prstGeom prst="line">
              <a:avLst/>
            </a:prstGeom>
            <a:noFill/>
            <a:ln w="15875">
              <a:solidFill>
                <a:srgbClr val="000000"/>
              </a:solidFill>
              <a:round/>
              <a:headEnd/>
              <a:tailEnd/>
            </a:ln>
          </p:spPr>
          <p:txBody>
            <a:bodyPr/>
            <a:lstStyle/>
            <a:p>
              <a:endParaRPr lang="tr-TR"/>
            </a:p>
          </p:txBody>
        </p:sp>
        <p:sp>
          <p:nvSpPr>
            <p:cNvPr id="14347" name="Line 10"/>
            <p:cNvSpPr>
              <a:spLocks noChangeShapeType="1"/>
            </p:cNvSpPr>
            <p:nvPr/>
          </p:nvSpPr>
          <p:spPr bwMode="auto">
            <a:xfrm>
              <a:off x="5392" y="9157"/>
              <a:ext cx="0" cy="360"/>
            </a:xfrm>
            <a:prstGeom prst="line">
              <a:avLst/>
            </a:prstGeom>
            <a:noFill/>
            <a:ln w="15875">
              <a:solidFill>
                <a:srgbClr val="000000"/>
              </a:solidFill>
              <a:round/>
              <a:headEnd/>
              <a:tailEnd/>
            </a:ln>
          </p:spPr>
          <p:txBody>
            <a:bodyPr/>
            <a:lstStyle/>
            <a:p>
              <a:endParaRPr lang="tr-TR"/>
            </a:p>
          </p:txBody>
        </p:sp>
        <p:sp>
          <p:nvSpPr>
            <p:cNvPr id="14348" name="Line 11"/>
            <p:cNvSpPr>
              <a:spLocks noChangeShapeType="1"/>
            </p:cNvSpPr>
            <p:nvPr/>
          </p:nvSpPr>
          <p:spPr bwMode="auto">
            <a:xfrm>
              <a:off x="6112" y="9157"/>
              <a:ext cx="0" cy="360"/>
            </a:xfrm>
            <a:prstGeom prst="line">
              <a:avLst/>
            </a:prstGeom>
            <a:noFill/>
            <a:ln w="15875">
              <a:solidFill>
                <a:srgbClr val="000000"/>
              </a:solidFill>
              <a:round/>
              <a:headEnd/>
              <a:tailEnd/>
            </a:ln>
          </p:spPr>
          <p:txBody>
            <a:bodyPr/>
            <a:lstStyle/>
            <a:p>
              <a:endParaRPr lang="tr-TR"/>
            </a:p>
          </p:txBody>
        </p:sp>
        <p:sp>
          <p:nvSpPr>
            <p:cNvPr id="14349" name="Line 12"/>
            <p:cNvSpPr>
              <a:spLocks noChangeShapeType="1"/>
            </p:cNvSpPr>
            <p:nvPr/>
          </p:nvSpPr>
          <p:spPr bwMode="auto">
            <a:xfrm>
              <a:off x="5392" y="9157"/>
              <a:ext cx="720" cy="0"/>
            </a:xfrm>
            <a:prstGeom prst="line">
              <a:avLst/>
            </a:prstGeom>
            <a:noFill/>
            <a:ln w="15875">
              <a:solidFill>
                <a:srgbClr val="000000"/>
              </a:solidFill>
              <a:round/>
              <a:headEnd/>
              <a:tailEnd/>
            </a:ln>
          </p:spPr>
          <p:txBody>
            <a:bodyPr/>
            <a:lstStyle/>
            <a:p>
              <a:endParaRPr lang="tr-TR"/>
            </a:p>
          </p:txBody>
        </p:sp>
        <p:sp>
          <p:nvSpPr>
            <p:cNvPr id="14350" name="Line 13"/>
            <p:cNvSpPr>
              <a:spLocks noChangeShapeType="1"/>
            </p:cNvSpPr>
            <p:nvPr/>
          </p:nvSpPr>
          <p:spPr bwMode="auto">
            <a:xfrm flipH="1">
              <a:off x="5032" y="9517"/>
              <a:ext cx="360" cy="0"/>
            </a:xfrm>
            <a:prstGeom prst="line">
              <a:avLst/>
            </a:prstGeom>
            <a:noFill/>
            <a:ln w="15875">
              <a:solidFill>
                <a:srgbClr val="000000"/>
              </a:solidFill>
              <a:round/>
              <a:headEnd/>
              <a:tailEnd/>
            </a:ln>
          </p:spPr>
          <p:txBody>
            <a:bodyPr/>
            <a:lstStyle/>
            <a:p>
              <a:endParaRPr lang="tr-TR"/>
            </a:p>
          </p:txBody>
        </p:sp>
        <p:sp>
          <p:nvSpPr>
            <p:cNvPr id="14351" name="Line 14"/>
            <p:cNvSpPr>
              <a:spLocks noChangeShapeType="1"/>
            </p:cNvSpPr>
            <p:nvPr/>
          </p:nvSpPr>
          <p:spPr bwMode="auto">
            <a:xfrm flipH="1">
              <a:off x="6112" y="9517"/>
              <a:ext cx="360" cy="0"/>
            </a:xfrm>
            <a:prstGeom prst="line">
              <a:avLst/>
            </a:prstGeom>
            <a:noFill/>
            <a:ln w="15875">
              <a:solidFill>
                <a:srgbClr val="000000"/>
              </a:solidFill>
              <a:round/>
              <a:headEnd/>
              <a:tailEnd/>
            </a:ln>
          </p:spPr>
          <p:txBody>
            <a:bodyPr/>
            <a:lstStyle/>
            <a:p>
              <a:endParaRPr lang="tr-TR"/>
            </a:p>
          </p:txBody>
        </p:sp>
        <p:sp>
          <p:nvSpPr>
            <p:cNvPr id="14352" name="Line 15"/>
            <p:cNvSpPr>
              <a:spLocks noChangeShapeType="1"/>
            </p:cNvSpPr>
            <p:nvPr/>
          </p:nvSpPr>
          <p:spPr bwMode="auto">
            <a:xfrm>
              <a:off x="5032" y="9517"/>
              <a:ext cx="0" cy="900"/>
            </a:xfrm>
            <a:prstGeom prst="line">
              <a:avLst/>
            </a:prstGeom>
            <a:noFill/>
            <a:ln w="9525">
              <a:solidFill>
                <a:srgbClr val="000000"/>
              </a:solidFill>
              <a:prstDash val="dash"/>
              <a:round/>
              <a:headEnd/>
              <a:tailEnd/>
            </a:ln>
          </p:spPr>
          <p:txBody>
            <a:bodyPr/>
            <a:lstStyle/>
            <a:p>
              <a:endParaRPr lang="tr-TR"/>
            </a:p>
          </p:txBody>
        </p:sp>
        <p:sp>
          <p:nvSpPr>
            <p:cNvPr id="14353" name="Line 16"/>
            <p:cNvSpPr>
              <a:spLocks noChangeShapeType="1"/>
            </p:cNvSpPr>
            <p:nvPr/>
          </p:nvSpPr>
          <p:spPr bwMode="auto">
            <a:xfrm>
              <a:off x="5392" y="9517"/>
              <a:ext cx="0" cy="900"/>
            </a:xfrm>
            <a:prstGeom prst="line">
              <a:avLst/>
            </a:prstGeom>
            <a:noFill/>
            <a:ln w="9525">
              <a:solidFill>
                <a:srgbClr val="000000"/>
              </a:solidFill>
              <a:prstDash val="dash"/>
              <a:round/>
              <a:headEnd/>
              <a:tailEnd/>
            </a:ln>
          </p:spPr>
          <p:txBody>
            <a:bodyPr/>
            <a:lstStyle/>
            <a:p>
              <a:endParaRPr lang="tr-TR"/>
            </a:p>
          </p:txBody>
        </p:sp>
        <p:sp>
          <p:nvSpPr>
            <p:cNvPr id="14354" name="Line 17"/>
            <p:cNvSpPr>
              <a:spLocks noChangeShapeType="1"/>
            </p:cNvSpPr>
            <p:nvPr/>
          </p:nvSpPr>
          <p:spPr bwMode="auto">
            <a:xfrm>
              <a:off x="6112" y="9517"/>
              <a:ext cx="0" cy="900"/>
            </a:xfrm>
            <a:prstGeom prst="line">
              <a:avLst/>
            </a:prstGeom>
            <a:noFill/>
            <a:ln w="9525">
              <a:solidFill>
                <a:srgbClr val="000000"/>
              </a:solidFill>
              <a:prstDash val="dash"/>
              <a:round/>
              <a:headEnd/>
              <a:tailEnd/>
            </a:ln>
          </p:spPr>
          <p:txBody>
            <a:bodyPr/>
            <a:lstStyle/>
            <a:p>
              <a:endParaRPr lang="tr-TR"/>
            </a:p>
          </p:txBody>
        </p:sp>
        <p:sp>
          <p:nvSpPr>
            <p:cNvPr id="14355" name="Line 18"/>
            <p:cNvSpPr>
              <a:spLocks noChangeShapeType="1"/>
            </p:cNvSpPr>
            <p:nvPr/>
          </p:nvSpPr>
          <p:spPr bwMode="auto">
            <a:xfrm>
              <a:off x="6472" y="9517"/>
              <a:ext cx="0" cy="900"/>
            </a:xfrm>
            <a:prstGeom prst="line">
              <a:avLst/>
            </a:prstGeom>
            <a:noFill/>
            <a:ln w="9525">
              <a:solidFill>
                <a:srgbClr val="000000"/>
              </a:solidFill>
              <a:prstDash val="dash"/>
              <a:round/>
              <a:headEnd/>
              <a:tailEnd/>
            </a:ln>
          </p:spPr>
          <p:txBody>
            <a:bodyPr/>
            <a:lstStyle/>
            <a:p>
              <a:endParaRPr lang="tr-TR"/>
            </a:p>
          </p:txBody>
        </p:sp>
        <p:sp>
          <p:nvSpPr>
            <p:cNvPr id="14356" name="Line 19"/>
            <p:cNvSpPr>
              <a:spLocks noChangeShapeType="1"/>
            </p:cNvSpPr>
            <p:nvPr/>
          </p:nvSpPr>
          <p:spPr bwMode="auto">
            <a:xfrm>
              <a:off x="5032" y="10057"/>
              <a:ext cx="0" cy="360"/>
            </a:xfrm>
            <a:prstGeom prst="line">
              <a:avLst/>
            </a:prstGeom>
            <a:noFill/>
            <a:ln w="15875">
              <a:solidFill>
                <a:srgbClr val="000000"/>
              </a:solidFill>
              <a:round/>
              <a:headEnd/>
              <a:tailEnd/>
            </a:ln>
          </p:spPr>
          <p:txBody>
            <a:bodyPr/>
            <a:lstStyle/>
            <a:p>
              <a:endParaRPr lang="tr-TR"/>
            </a:p>
          </p:txBody>
        </p:sp>
        <p:sp>
          <p:nvSpPr>
            <p:cNvPr id="14357" name="Line 20"/>
            <p:cNvSpPr>
              <a:spLocks noChangeShapeType="1"/>
            </p:cNvSpPr>
            <p:nvPr/>
          </p:nvSpPr>
          <p:spPr bwMode="auto">
            <a:xfrm flipH="1">
              <a:off x="5032" y="10057"/>
              <a:ext cx="360" cy="0"/>
            </a:xfrm>
            <a:prstGeom prst="line">
              <a:avLst/>
            </a:prstGeom>
            <a:noFill/>
            <a:ln w="15875">
              <a:solidFill>
                <a:srgbClr val="000000"/>
              </a:solidFill>
              <a:round/>
              <a:headEnd/>
              <a:tailEnd/>
            </a:ln>
          </p:spPr>
          <p:txBody>
            <a:bodyPr/>
            <a:lstStyle/>
            <a:p>
              <a:endParaRPr lang="tr-TR"/>
            </a:p>
          </p:txBody>
        </p:sp>
        <p:sp>
          <p:nvSpPr>
            <p:cNvPr id="14358" name="Line 21"/>
            <p:cNvSpPr>
              <a:spLocks noChangeShapeType="1"/>
            </p:cNvSpPr>
            <p:nvPr/>
          </p:nvSpPr>
          <p:spPr bwMode="auto">
            <a:xfrm flipH="1">
              <a:off x="6112" y="10057"/>
              <a:ext cx="360" cy="0"/>
            </a:xfrm>
            <a:prstGeom prst="line">
              <a:avLst/>
            </a:prstGeom>
            <a:noFill/>
            <a:ln w="15875">
              <a:solidFill>
                <a:srgbClr val="000000"/>
              </a:solidFill>
              <a:round/>
              <a:headEnd/>
              <a:tailEnd/>
            </a:ln>
          </p:spPr>
          <p:txBody>
            <a:bodyPr/>
            <a:lstStyle/>
            <a:p>
              <a:endParaRPr lang="tr-TR"/>
            </a:p>
          </p:txBody>
        </p:sp>
        <p:sp>
          <p:nvSpPr>
            <p:cNvPr id="14359" name="Line 22"/>
            <p:cNvSpPr>
              <a:spLocks noChangeShapeType="1"/>
            </p:cNvSpPr>
            <p:nvPr/>
          </p:nvSpPr>
          <p:spPr bwMode="auto">
            <a:xfrm>
              <a:off x="5392" y="10057"/>
              <a:ext cx="0" cy="360"/>
            </a:xfrm>
            <a:prstGeom prst="line">
              <a:avLst/>
            </a:prstGeom>
            <a:noFill/>
            <a:ln w="15875">
              <a:solidFill>
                <a:srgbClr val="000000"/>
              </a:solidFill>
              <a:round/>
              <a:headEnd/>
              <a:tailEnd/>
            </a:ln>
          </p:spPr>
          <p:txBody>
            <a:bodyPr/>
            <a:lstStyle/>
            <a:p>
              <a:endParaRPr lang="tr-TR"/>
            </a:p>
          </p:txBody>
        </p:sp>
        <p:sp>
          <p:nvSpPr>
            <p:cNvPr id="14360" name="Line 23"/>
            <p:cNvSpPr>
              <a:spLocks noChangeShapeType="1"/>
            </p:cNvSpPr>
            <p:nvPr/>
          </p:nvSpPr>
          <p:spPr bwMode="auto">
            <a:xfrm>
              <a:off x="6112" y="10057"/>
              <a:ext cx="0" cy="360"/>
            </a:xfrm>
            <a:prstGeom prst="line">
              <a:avLst/>
            </a:prstGeom>
            <a:noFill/>
            <a:ln w="15875">
              <a:solidFill>
                <a:srgbClr val="000000"/>
              </a:solidFill>
              <a:round/>
              <a:headEnd/>
              <a:tailEnd/>
            </a:ln>
          </p:spPr>
          <p:txBody>
            <a:bodyPr/>
            <a:lstStyle/>
            <a:p>
              <a:endParaRPr lang="tr-TR"/>
            </a:p>
          </p:txBody>
        </p:sp>
        <p:sp>
          <p:nvSpPr>
            <p:cNvPr id="14361" name="Text Box 24"/>
            <p:cNvSpPr txBox="1">
              <a:spLocks noChangeArrowheads="1"/>
            </p:cNvSpPr>
            <p:nvPr/>
          </p:nvSpPr>
          <p:spPr bwMode="auto">
            <a:xfrm>
              <a:off x="4492" y="8407"/>
              <a:ext cx="180" cy="360"/>
            </a:xfrm>
            <a:prstGeom prst="rect">
              <a:avLst/>
            </a:prstGeom>
            <a:noFill/>
            <a:ln w="9525">
              <a:noFill/>
              <a:miter lim="800000"/>
              <a:headEnd/>
              <a:tailEnd/>
            </a:ln>
          </p:spPr>
          <p:txBody>
            <a:bodyPr lIns="0" tIns="0" rIns="0" bIns="0"/>
            <a:lstStyle/>
            <a:p>
              <a:r>
                <a:rPr lang="tr-TR" sz="1200" b="0"/>
                <a:t>x</a:t>
              </a:r>
              <a:endParaRPr lang="tr-TR"/>
            </a:p>
          </p:txBody>
        </p:sp>
        <p:sp>
          <p:nvSpPr>
            <p:cNvPr id="14362" name="Text Box 25"/>
            <p:cNvSpPr txBox="1">
              <a:spLocks noChangeArrowheads="1"/>
            </p:cNvSpPr>
            <p:nvPr/>
          </p:nvSpPr>
          <p:spPr bwMode="auto">
            <a:xfrm>
              <a:off x="4522" y="9547"/>
              <a:ext cx="180" cy="360"/>
            </a:xfrm>
            <a:prstGeom prst="rect">
              <a:avLst/>
            </a:prstGeom>
            <a:noFill/>
            <a:ln w="9525">
              <a:noFill/>
              <a:miter lim="800000"/>
              <a:headEnd/>
              <a:tailEnd/>
            </a:ln>
          </p:spPr>
          <p:txBody>
            <a:bodyPr lIns="0" tIns="0" rIns="0" bIns="0"/>
            <a:lstStyle/>
            <a:p>
              <a:r>
                <a:rPr lang="tr-TR" sz="1200" b="0"/>
                <a:t>y</a:t>
              </a:r>
              <a:endParaRPr lang="tr-TR"/>
            </a:p>
          </p:txBody>
        </p:sp>
        <p:sp>
          <p:nvSpPr>
            <p:cNvPr id="14363" name="Line 26"/>
            <p:cNvSpPr>
              <a:spLocks noChangeShapeType="1"/>
            </p:cNvSpPr>
            <p:nvPr/>
          </p:nvSpPr>
          <p:spPr bwMode="auto">
            <a:xfrm flipV="1">
              <a:off x="4672" y="9517"/>
              <a:ext cx="0" cy="360"/>
            </a:xfrm>
            <a:prstGeom prst="line">
              <a:avLst/>
            </a:prstGeom>
            <a:noFill/>
            <a:ln w="9525">
              <a:solidFill>
                <a:srgbClr val="000000"/>
              </a:solidFill>
              <a:round/>
              <a:headEnd/>
              <a:tailEnd type="triangle" w="med" len="med"/>
            </a:ln>
          </p:spPr>
          <p:txBody>
            <a:bodyPr/>
            <a:lstStyle/>
            <a:p>
              <a:endParaRPr lang="tr-TR"/>
            </a:p>
          </p:txBody>
        </p:sp>
        <p:sp>
          <p:nvSpPr>
            <p:cNvPr id="14364" name="Text Box 27"/>
            <p:cNvSpPr txBox="1">
              <a:spLocks noChangeArrowheads="1"/>
            </p:cNvSpPr>
            <p:nvPr/>
          </p:nvSpPr>
          <p:spPr bwMode="auto">
            <a:xfrm>
              <a:off x="6877" y="9337"/>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5" name="Text Box 28"/>
            <p:cNvSpPr txBox="1">
              <a:spLocks noChangeArrowheads="1"/>
            </p:cNvSpPr>
            <p:nvPr/>
          </p:nvSpPr>
          <p:spPr bwMode="auto">
            <a:xfrm>
              <a:off x="6892" y="10252"/>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6" name="Line 29"/>
            <p:cNvSpPr>
              <a:spLocks noChangeShapeType="1"/>
            </p:cNvSpPr>
            <p:nvPr/>
          </p:nvSpPr>
          <p:spPr bwMode="auto">
            <a:xfrm>
              <a:off x="4657" y="10417"/>
              <a:ext cx="360" cy="0"/>
            </a:xfrm>
            <a:prstGeom prst="line">
              <a:avLst/>
            </a:prstGeom>
            <a:noFill/>
            <a:ln w="15875">
              <a:solidFill>
                <a:srgbClr val="000000"/>
              </a:solidFill>
              <a:round/>
              <a:headEnd/>
              <a:tailEnd/>
            </a:ln>
          </p:spPr>
          <p:txBody>
            <a:bodyPr/>
            <a:lstStyle/>
            <a:p>
              <a:endParaRPr lang="tr-TR"/>
            </a:p>
          </p:txBody>
        </p:sp>
        <p:sp>
          <p:nvSpPr>
            <p:cNvPr id="14367" name="Line 30"/>
            <p:cNvSpPr>
              <a:spLocks noChangeShapeType="1"/>
            </p:cNvSpPr>
            <p:nvPr/>
          </p:nvSpPr>
          <p:spPr bwMode="auto">
            <a:xfrm>
              <a:off x="5377" y="10417"/>
              <a:ext cx="720" cy="0"/>
            </a:xfrm>
            <a:prstGeom prst="line">
              <a:avLst/>
            </a:prstGeom>
            <a:noFill/>
            <a:ln w="15875">
              <a:solidFill>
                <a:srgbClr val="000000"/>
              </a:solidFill>
              <a:round/>
              <a:headEnd/>
              <a:tailEnd/>
            </a:ln>
          </p:spPr>
          <p:txBody>
            <a:bodyPr/>
            <a:lstStyle/>
            <a:p>
              <a:endParaRPr lang="tr-TR"/>
            </a:p>
          </p:txBody>
        </p:sp>
        <p:sp>
          <p:nvSpPr>
            <p:cNvPr id="14368" name="Text Box 31"/>
            <p:cNvSpPr txBox="1">
              <a:spLocks noChangeArrowheads="1"/>
            </p:cNvSpPr>
            <p:nvPr/>
          </p:nvSpPr>
          <p:spPr bwMode="auto">
            <a:xfrm>
              <a:off x="4522" y="8947"/>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69" name="Text Box 32"/>
            <p:cNvSpPr txBox="1">
              <a:spLocks noChangeArrowheads="1"/>
            </p:cNvSpPr>
            <p:nvPr/>
          </p:nvSpPr>
          <p:spPr bwMode="auto">
            <a:xfrm>
              <a:off x="4522" y="93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4370" name="Text Box 33"/>
            <p:cNvSpPr txBox="1">
              <a:spLocks noChangeArrowheads="1"/>
            </p:cNvSpPr>
            <p:nvPr/>
          </p:nvSpPr>
          <p:spPr bwMode="auto">
            <a:xfrm>
              <a:off x="4522" y="9892"/>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71" name="Text Box 34"/>
            <p:cNvSpPr txBox="1">
              <a:spLocks noChangeArrowheads="1"/>
            </p:cNvSpPr>
            <p:nvPr/>
          </p:nvSpPr>
          <p:spPr bwMode="auto">
            <a:xfrm>
              <a:off x="4522" y="10267"/>
              <a:ext cx="180" cy="360"/>
            </a:xfrm>
            <a:prstGeom prst="rect">
              <a:avLst/>
            </a:prstGeom>
            <a:noFill/>
            <a:ln w="9525">
              <a:noFill/>
              <a:miter lim="800000"/>
              <a:headEnd/>
              <a:tailEnd/>
            </a:ln>
          </p:spPr>
          <p:txBody>
            <a:bodyPr lIns="0" tIns="0" rIns="0" bIns="0"/>
            <a:lstStyle/>
            <a:p>
              <a:r>
                <a:rPr lang="tr-TR" sz="1200" b="0"/>
                <a:t>0</a:t>
              </a:r>
              <a:endParaRPr lang="tr-T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3 Altbilgi Yer Tutucusu"/>
          <p:cNvSpPr>
            <a:spLocks noGrp="1"/>
          </p:cNvSpPr>
          <p:nvPr>
            <p:ph type="ftr" sz="quarter" idx="10"/>
          </p:nvPr>
        </p:nvSpPr>
        <p:spPr>
          <a:noFill/>
        </p:spPr>
        <p:txBody>
          <a:bodyPr/>
          <a:lstStyle/>
          <a:p>
            <a:r>
              <a:rPr lang="tr-TR"/>
              <a:t>Mantık Devreleri </a:t>
            </a:r>
            <a:endParaRPr lang="en-US"/>
          </a:p>
        </p:txBody>
      </p:sp>
      <p:sp>
        <p:nvSpPr>
          <p:cNvPr id="2053" name="Rectangle 2"/>
          <p:cNvSpPr>
            <a:spLocks noGrp="1" noChangeArrowheads="1"/>
          </p:cNvSpPr>
          <p:nvPr>
            <p:ph type="title"/>
          </p:nvPr>
        </p:nvSpPr>
        <p:spPr/>
        <p:txBody>
          <a:bodyPr/>
          <a:lstStyle/>
          <a:p>
            <a:r>
              <a:rPr lang="tr-TR" sz="2400" b="1" dirty="0" smtClean="0"/>
              <a:t>‘Ve’ Kapısı (AND </a:t>
            </a:r>
            <a:r>
              <a:rPr lang="tr-TR" sz="2400" b="1" dirty="0" err="1" smtClean="0"/>
              <a:t>Gate</a:t>
            </a:r>
            <a:r>
              <a:rPr lang="tr-TR" sz="2400" b="1" dirty="0" smtClean="0"/>
              <a:t>)</a:t>
            </a:r>
          </a:p>
        </p:txBody>
      </p:sp>
      <p:sp>
        <p:nvSpPr>
          <p:cNvPr id="456707" name="Rectangle 3"/>
          <p:cNvSpPr>
            <a:spLocks noGrp="1" noChangeArrowheads="1"/>
          </p:cNvSpPr>
          <p:nvPr>
            <p:ph type="body" idx="1"/>
          </p:nvPr>
        </p:nvSpPr>
        <p:spPr>
          <a:xfrm>
            <a:off x="361950" y="893763"/>
            <a:ext cx="8375650" cy="5078412"/>
          </a:xfrm>
        </p:spPr>
        <p:txBody>
          <a:bodyPr/>
          <a:lstStyle/>
          <a:p>
            <a:pPr marL="0" indent="0" algn="just">
              <a:buFontTx/>
              <a:buNone/>
              <a:defRPr/>
            </a:pPr>
            <a:r>
              <a:rPr lang="tr-TR" sz="2200" dirty="0" smtClean="0"/>
              <a:t>Mantıksal çarpma olarak bilinir. Bir AND kapısı iki veya daha fazla girişe sahip olabilir, tek çıkışı vardır. Aşağıdaki sembollerle gösterilir;</a:t>
            </a:r>
          </a:p>
          <a:p>
            <a:pPr>
              <a:buFontTx/>
              <a:buNone/>
              <a:defRPr/>
            </a:pPr>
            <a:endParaRPr lang="tr-TR" sz="2200" dirty="0" smtClean="0"/>
          </a:p>
          <a:p>
            <a:pPr>
              <a:buFontTx/>
              <a:buNone/>
              <a:defRPr/>
            </a:pPr>
            <a:endParaRPr lang="tr-TR" sz="2200" dirty="0" smtClean="0"/>
          </a:p>
          <a:p>
            <a:pPr>
              <a:buFontTx/>
              <a:buNone/>
              <a:defRPr/>
            </a:pPr>
            <a:endParaRPr lang="tr-TR" sz="1000" dirty="0" smtClean="0"/>
          </a:p>
          <a:p>
            <a:pPr>
              <a:buFontTx/>
              <a:buNone/>
              <a:defRPr/>
            </a:pPr>
            <a:r>
              <a:rPr lang="tr-TR" sz="2200" dirty="0" smtClean="0"/>
              <a:t>AND kapısının doğruluk tablosu;</a:t>
            </a:r>
          </a:p>
          <a:p>
            <a:pPr>
              <a:buFontTx/>
              <a:buNone/>
              <a:defRPr/>
            </a:pPr>
            <a:endParaRPr lang="tr-TR" sz="2200" dirty="0" smtClean="0"/>
          </a:p>
          <a:p>
            <a:pPr>
              <a:buFontTx/>
              <a:buNone/>
              <a:defRPr/>
            </a:pPr>
            <a:r>
              <a:rPr lang="tr-TR" sz="2200" dirty="0" smtClean="0"/>
              <a:t>					</a:t>
            </a:r>
          </a:p>
          <a:p>
            <a:pPr>
              <a:buFontTx/>
              <a:buNone/>
              <a:defRPr/>
            </a:pPr>
            <a:r>
              <a:rPr lang="tr-TR" sz="2200" dirty="0" smtClean="0"/>
              <a:t>			lojik ifadesi                   veya</a:t>
            </a:r>
          </a:p>
          <a:p>
            <a:pPr>
              <a:buFontTx/>
              <a:buNone/>
              <a:defRPr/>
            </a:pPr>
            <a:endParaRPr lang="tr-TR" sz="2200" dirty="0" smtClean="0"/>
          </a:p>
          <a:p>
            <a:pPr>
              <a:buFontTx/>
              <a:buNone/>
              <a:defRPr/>
            </a:pPr>
            <a:endParaRPr lang="tr-TR" sz="2200" dirty="0" smtClean="0"/>
          </a:p>
          <a:p>
            <a:pPr>
              <a:buFontTx/>
              <a:buNone/>
              <a:defRPr/>
            </a:pPr>
            <a:endParaRPr lang="tr-TR" sz="1000" dirty="0" smtClean="0"/>
          </a:p>
          <a:p>
            <a:pPr marL="0" indent="0" algn="just">
              <a:buFontTx/>
              <a:buNone/>
              <a:defRPr/>
            </a:pPr>
            <a:r>
              <a:rPr lang="tr-TR" sz="2200" dirty="0" smtClean="0"/>
              <a:t>AND kapısının bütün girişleri 1 iken çıkışı lojik 1 seviyesindedir, herhangi bir giriş lojik 0 ise çıkış 0’dır. </a:t>
            </a:r>
          </a:p>
          <a:p>
            <a:pPr>
              <a:buFontTx/>
              <a:buNone/>
              <a:defRPr/>
            </a:pPr>
            <a:endParaRPr lang="tr-TR" sz="2200" dirty="0" smtClean="0"/>
          </a:p>
        </p:txBody>
      </p:sp>
      <p:pic>
        <p:nvPicPr>
          <p:cNvPr id="2055" name="Picture 4"/>
          <p:cNvPicPr>
            <a:picLocks noChangeAspect="1" noChangeArrowheads="1"/>
          </p:cNvPicPr>
          <p:nvPr/>
        </p:nvPicPr>
        <p:blipFill>
          <a:blip r:embed="rId3" cstate="print"/>
          <a:srcRect/>
          <a:stretch>
            <a:fillRect/>
          </a:stretch>
        </p:blipFill>
        <p:spPr bwMode="auto">
          <a:xfrm>
            <a:off x="3671137" y="1830388"/>
            <a:ext cx="1323975" cy="554037"/>
          </a:xfrm>
          <a:prstGeom prst="rect">
            <a:avLst/>
          </a:prstGeom>
          <a:noFill/>
          <a:ln w="9525">
            <a:noFill/>
            <a:miter lim="800000"/>
            <a:headEnd/>
            <a:tailEnd/>
          </a:ln>
        </p:spPr>
      </p:pic>
      <p:sp>
        <p:nvSpPr>
          <p:cNvPr id="2057" name="Rectangle 7"/>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0" name="Object 6"/>
          <p:cNvGraphicFramePr>
            <a:graphicFrameLocks noChangeAspect="1"/>
          </p:cNvGraphicFramePr>
          <p:nvPr/>
        </p:nvGraphicFramePr>
        <p:xfrm>
          <a:off x="3783632" y="3925888"/>
          <a:ext cx="1011238" cy="350837"/>
        </p:xfrm>
        <a:graphic>
          <a:graphicData uri="http://schemas.openxmlformats.org/presentationml/2006/ole">
            <mc:AlternateContent xmlns:mc="http://schemas.openxmlformats.org/markup-compatibility/2006">
              <mc:Choice xmlns:v="urn:schemas-microsoft-com:vml" Requires="v">
                <p:oleObj spid="_x0000_s2054" name="Denklem" r:id="rId4" imgW="469696" imgH="165028" progId="Equation.3">
                  <p:embed/>
                </p:oleObj>
              </mc:Choice>
              <mc:Fallback>
                <p:oleObj name="Denklem" r:id="rId4" imgW="469696" imgH="16502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632" y="3925888"/>
                        <a:ext cx="101123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9"/>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1" name="Object 8"/>
          <p:cNvGraphicFramePr>
            <a:graphicFrameLocks noChangeAspect="1"/>
          </p:cNvGraphicFramePr>
          <p:nvPr/>
        </p:nvGraphicFramePr>
        <p:xfrm>
          <a:off x="5547855" y="3905250"/>
          <a:ext cx="939800" cy="355600"/>
        </p:xfrm>
        <a:graphic>
          <a:graphicData uri="http://schemas.openxmlformats.org/presentationml/2006/ole">
            <mc:AlternateContent xmlns:mc="http://schemas.openxmlformats.org/markup-compatibility/2006">
              <mc:Choice xmlns:v="urn:schemas-microsoft-com:vml" Requires="v">
                <p:oleObj spid="_x0000_s2055" name="Denklem" r:id="rId6" imgW="431613" imgH="165028" progId="Equation.3">
                  <p:embed/>
                </p:oleObj>
              </mc:Choice>
              <mc:Fallback>
                <p:oleObj name="Denklem" r:id="rId6" imgW="431613" imgH="16502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7855" y="3905250"/>
                        <a:ext cx="939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nvGraphicFramePr>
        <p:xfrm>
          <a:off x="480819" y="3033497"/>
          <a:ext cx="1249105" cy="2091600"/>
        </p:xfrm>
        <a:graphic>
          <a:graphicData uri="http://schemas.openxmlformats.org/drawingml/2006/table">
            <a:tbl>
              <a:tblPr/>
              <a:tblGrid>
                <a:gridCol w="359418"/>
                <a:gridCol w="457200"/>
                <a:gridCol w="432487"/>
              </a:tblGrid>
              <a:tr h="344754">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72000" marB="7200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72000" marB="72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72000" marB="72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2" name="11 Resim"/>
          <p:cNvPicPr/>
          <p:nvPr/>
        </p:nvPicPr>
        <p:blipFill>
          <a:blip r:embed="rId8" cstate="print"/>
          <a:srcRect/>
          <a:stretch>
            <a:fillRect/>
          </a:stretch>
        </p:blipFill>
        <p:spPr bwMode="auto">
          <a:xfrm>
            <a:off x="6771503" y="1648059"/>
            <a:ext cx="1618734" cy="2157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tr-TR" dirty="0"/>
              <a:t>Mantık Devreleri </a:t>
            </a:r>
            <a:endParaRPr lang="en-US" dirty="0"/>
          </a:p>
        </p:txBody>
      </p:sp>
      <p:sp>
        <p:nvSpPr>
          <p:cNvPr id="15363" name="Rectangle 2"/>
          <p:cNvSpPr>
            <a:spLocks noGrp="1" noChangeArrowheads="1"/>
          </p:cNvSpPr>
          <p:nvPr>
            <p:ph type="title"/>
          </p:nvPr>
        </p:nvSpPr>
        <p:spPr>
          <a:xfrm>
            <a:off x="385763" y="223838"/>
            <a:ext cx="7772400" cy="790575"/>
          </a:xfrm>
        </p:spPr>
        <p:txBody>
          <a:bodyPr/>
          <a:lstStyle/>
          <a:p>
            <a:pPr algn="l"/>
            <a:r>
              <a:rPr lang="tr-TR" sz="2400" b="1" smtClean="0"/>
              <a:t>Örnek: </a:t>
            </a:r>
            <a:endParaRPr lang="tr-TR" sz="2400" smtClean="0"/>
          </a:p>
        </p:txBody>
      </p:sp>
      <p:sp>
        <p:nvSpPr>
          <p:cNvPr id="457731" name="Rectangle 3"/>
          <p:cNvSpPr>
            <a:spLocks noGrp="1" noChangeArrowheads="1"/>
          </p:cNvSpPr>
          <p:nvPr>
            <p:ph type="body" idx="1"/>
          </p:nvPr>
        </p:nvSpPr>
        <p:spPr>
          <a:xfrm>
            <a:off x="338138" y="893763"/>
            <a:ext cx="8375650" cy="5078412"/>
          </a:xfrm>
        </p:spPr>
        <p:txBody>
          <a:bodyPr/>
          <a:lstStyle/>
          <a:p>
            <a:pPr marL="0" indent="0" algn="just">
              <a:buFontTx/>
              <a:buNone/>
              <a:defRPr/>
            </a:pPr>
            <a:r>
              <a:rPr lang="tr-TR" sz="2200" dirty="0" smtClean="0"/>
              <a:t>2 girişli bir AND kapısının girişlerine x ve y sinyalleri uygulandığında çıkışındaki sinyal (z) aşağıdaki gibidir;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b="1" dirty="0" smtClean="0"/>
          </a:p>
          <a:p>
            <a:pPr>
              <a:buFontTx/>
              <a:buNone/>
              <a:defRPr/>
            </a:pPr>
            <a:endParaRPr lang="tr-TR" sz="2200" b="1" dirty="0" smtClean="0"/>
          </a:p>
          <a:p>
            <a:pPr>
              <a:buFontTx/>
              <a:buNone/>
              <a:defRPr/>
            </a:pPr>
            <a:endParaRPr lang="tr-TR" sz="2200" b="1" dirty="0" smtClean="0"/>
          </a:p>
          <a:p>
            <a:pPr marL="85725" indent="-85725">
              <a:buFontTx/>
              <a:buNone/>
              <a:defRPr/>
            </a:pPr>
            <a:r>
              <a:rPr lang="tr-TR" sz="2200" b="1" dirty="0" smtClean="0"/>
              <a:t>Not:</a:t>
            </a:r>
            <a:r>
              <a:rPr lang="tr-TR" sz="2200" dirty="0" smtClean="0"/>
              <a:t> AND işlemi, ikili çarpım ile aynı işleve sahiptir. </a:t>
            </a:r>
          </a:p>
          <a:p>
            <a:pPr marL="85725" indent="-85725">
              <a:buFontTx/>
              <a:buNone/>
              <a:defRPr/>
            </a:pPr>
            <a:r>
              <a:rPr lang="tr-TR" sz="2200" dirty="0" smtClean="0"/>
              <a:t>         Yani, 0.0 = 0, 0.1 = 0, 1.0 = 0, 1.1 = 1</a:t>
            </a:r>
          </a:p>
        </p:txBody>
      </p:sp>
      <p:grpSp>
        <p:nvGrpSpPr>
          <p:cNvPr id="15365" name="Group 4"/>
          <p:cNvGrpSpPr>
            <a:grpSpLocks/>
          </p:cNvGrpSpPr>
          <p:nvPr/>
        </p:nvGrpSpPr>
        <p:grpSpPr bwMode="auto">
          <a:xfrm>
            <a:off x="3332163" y="1781175"/>
            <a:ext cx="2451100" cy="2333625"/>
            <a:chOff x="3757" y="3292"/>
            <a:chExt cx="2580" cy="3030"/>
          </a:xfrm>
        </p:grpSpPr>
        <p:sp>
          <p:nvSpPr>
            <p:cNvPr id="15366" name="Line 5"/>
            <p:cNvSpPr>
              <a:spLocks noChangeShapeType="1"/>
            </p:cNvSpPr>
            <p:nvPr/>
          </p:nvSpPr>
          <p:spPr bwMode="auto">
            <a:xfrm flipV="1">
              <a:off x="3934" y="3460"/>
              <a:ext cx="0" cy="1752"/>
            </a:xfrm>
            <a:prstGeom prst="line">
              <a:avLst/>
            </a:prstGeom>
            <a:noFill/>
            <a:ln w="9525">
              <a:solidFill>
                <a:srgbClr val="000000"/>
              </a:solidFill>
              <a:round/>
              <a:headEnd/>
              <a:tailEnd type="triangle" w="med" len="med"/>
            </a:ln>
          </p:spPr>
          <p:txBody>
            <a:bodyPr/>
            <a:lstStyle/>
            <a:p>
              <a:endParaRPr lang="tr-TR"/>
            </a:p>
          </p:txBody>
        </p:sp>
        <p:sp>
          <p:nvSpPr>
            <p:cNvPr id="15367" name="Line 6"/>
            <p:cNvSpPr>
              <a:spLocks noChangeShapeType="1"/>
            </p:cNvSpPr>
            <p:nvPr/>
          </p:nvSpPr>
          <p:spPr bwMode="auto">
            <a:xfrm>
              <a:off x="3937" y="4327"/>
              <a:ext cx="2171" cy="0"/>
            </a:xfrm>
            <a:prstGeom prst="line">
              <a:avLst/>
            </a:prstGeom>
            <a:noFill/>
            <a:ln w="9525">
              <a:solidFill>
                <a:srgbClr val="000000"/>
              </a:solidFill>
              <a:round/>
              <a:headEnd/>
              <a:tailEnd type="triangle" w="med" len="med"/>
            </a:ln>
          </p:spPr>
          <p:txBody>
            <a:bodyPr/>
            <a:lstStyle/>
            <a:p>
              <a:endParaRPr lang="tr-TR"/>
            </a:p>
          </p:txBody>
        </p:sp>
        <p:sp>
          <p:nvSpPr>
            <p:cNvPr id="15368" name="Line 7"/>
            <p:cNvSpPr>
              <a:spLocks noChangeShapeType="1"/>
            </p:cNvSpPr>
            <p:nvPr/>
          </p:nvSpPr>
          <p:spPr bwMode="auto">
            <a:xfrm>
              <a:off x="3937" y="5227"/>
              <a:ext cx="2171" cy="0"/>
            </a:xfrm>
            <a:prstGeom prst="line">
              <a:avLst/>
            </a:prstGeom>
            <a:noFill/>
            <a:ln w="9525">
              <a:solidFill>
                <a:srgbClr val="000000"/>
              </a:solidFill>
              <a:round/>
              <a:headEnd/>
              <a:tailEnd type="triangle" w="med" len="med"/>
            </a:ln>
          </p:spPr>
          <p:txBody>
            <a:bodyPr/>
            <a:lstStyle/>
            <a:p>
              <a:endParaRPr lang="tr-TR"/>
            </a:p>
          </p:txBody>
        </p:sp>
        <p:sp>
          <p:nvSpPr>
            <p:cNvPr id="15369" name="Line 8"/>
            <p:cNvSpPr>
              <a:spLocks noChangeShapeType="1"/>
            </p:cNvSpPr>
            <p:nvPr/>
          </p:nvSpPr>
          <p:spPr bwMode="auto">
            <a:xfrm>
              <a:off x="3937" y="3967"/>
              <a:ext cx="360" cy="0"/>
            </a:xfrm>
            <a:prstGeom prst="line">
              <a:avLst/>
            </a:prstGeom>
            <a:noFill/>
            <a:ln w="15875">
              <a:solidFill>
                <a:srgbClr val="000000"/>
              </a:solidFill>
              <a:round/>
              <a:headEnd/>
              <a:tailEnd/>
            </a:ln>
          </p:spPr>
          <p:txBody>
            <a:bodyPr/>
            <a:lstStyle/>
            <a:p>
              <a:endParaRPr lang="tr-TR"/>
            </a:p>
          </p:txBody>
        </p:sp>
        <p:sp>
          <p:nvSpPr>
            <p:cNvPr id="15370" name="Line 9"/>
            <p:cNvSpPr>
              <a:spLocks noChangeShapeType="1"/>
            </p:cNvSpPr>
            <p:nvPr/>
          </p:nvSpPr>
          <p:spPr bwMode="auto">
            <a:xfrm>
              <a:off x="4297" y="3967"/>
              <a:ext cx="0" cy="360"/>
            </a:xfrm>
            <a:prstGeom prst="line">
              <a:avLst/>
            </a:prstGeom>
            <a:noFill/>
            <a:ln w="15875">
              <a:solidFill>
                <a:srgbClr val="000000"/>
              </a:solidFill>
              <a:round/>
              <a:headEnd/>
              <a:tailEnd/>
            </a:ln>
          </p:spPr>
          <p:txBody>
            <a:bodyPr/>
            <a:lstStyle/>
            <a:p>
              <a:endParaRPr lang="tr-TR"/>
            </a:p>
          </p:txBody>
        </p:sp>
        <p:sp>
          <p:nvSpPr>
            <p:cNvPr id="15371" name="Line 10"/>
            <p:cNvSpPr>
              <a:spLocks noChangeShapeType="1"/>
            </p:cNvSpPr>
            <p:nvPr/>
          </p:nvSpPr>
          <p:spPr bwMode="auto">
            <a:xfrm>
              <a:off x="4657" y="3967"/>
              <a:ext cx="0" cy="360"/>
            </a:xfrm>
            <a:prstGeom prst="line">
              <a:avLst/>
            </a:prstGeom>
            <a:noFill/>
            <a:ln w="15875">
              <a:solidFill>
                <a:srgbClr val="000000"/>
              </a:solidFill>
              <a:round/>
              <a:headEnd/>
              <a:tailEnd/>
            </a:ln>
          </p:spPr>
          <p:txBody>
            <a:bodyPr/>
            <a:lstStyle/>
            <a:p>
              <a:endParaRPr lang="tr-TR"/>
            </a:p>
          </p:txBody>
        </p:sp>
        <p:sp>
          <p:nvSpPr>
            <p:cNvPr id="15372" name="Line 11"/>
            <p:cNvSpPr>
              <a:spLocks noChangeShapeType="1"/>
            </p:cNvSpPr>
            <p:nvPr/>
          </p:nvSpPr>
          <p:spPr bwMode="auto">
            <a:xfrm>
              <a:off x="5377" y="3967"/>
              <a:ext cx="0" cy="360"/>
            </a:xfrm>
            <a:prstGeom prst="line">
              <a:avLst/>
            </a:prstGeom>
            <a:noFill/>
            <a:ln w="15875">
              <a:solidFill>
                <a:srgbClr val="000000"/>
              </a:solidFill>
              <a:round/>
              <a:headEnd/>
              <a:tailEnd/>
            </a:ln>
          </p:spPr>
          <p:txBody>
            <a:bodyPr/>
            <a:lstStyle/>
            <a:p>
              <a:endParaRPr lang="tr-TR"/>
            </a:p>
          </p:txBody>
        </p:sp>
        <p:sp>
          <p:nvSpPr>
            <p:cNvPr id="15373" name="Line 12"/>
            <p:cNvSpPr>
              <a:spLocks noChangeShapeType="1"/>
            </p:cNvSpPr>
            <p:nvPr/>
          </p:nvSpPr>
          <p:spPr bwMode="auto">
            <a:xfrm>
              <a:off x="4657" y="3967"/>
              <a:ext cx="720" cy="0"/>
            </a:xfrm>
            <a:prstGeom prst="line">
              <a:avLst/>
            </a:prstGeom>
            <a:noFill/>
            <a:ln w="15875">
              <a:solidFill>
                <a:srgbClr val="000000"/>
              </a:solidFill>
              <a:round/>
              <a:headEnd/>
              <a:tailEnd/>
            </a:ln>
          </p:spPr>
          <p:txBody>
            <a:bodyPr/>
            <a:lstStyle/>
            <a:p>
              <a:endParaRPr lang="tr-TR"/>
            </a:p>
          </p:txBody>
        </p:sp>
        <p:sp>
          <p:nvSpPr>
            <p:cNvPr id="15374" name="Line 13"/>
            <p:cNvSpPr>
              <a:spLocks noChangeShapeType="1"/>
            </p:cNvSpPr>
            <p:nvPr/>
          </p:nvSpPr>
          <p:spPr bwMode="auto">
            <a:xfrm flipH="1">
              <a:off x="4297" y="4327"/>
              <a:ext cx="360" cy="0"/>
            </a:xfrm>
            <a:prstGeom prst="line">
              <a:avLst/>
            </a:prstGeom>
            <a:noFill/>
            <a:ln w="15875">
              <a:solidFill>
                <a:srgbClr val="000000"/>
              </a:solidFill>
              <a:round/>
              <a:headEnd/>
              <a:tailEnd/>
            </a:ln>
          </p:spPr>
          <p:txBody>
            <a:bodyPr/>
            <a:lstStyle/>
            <a:p>
              <a:endParaRPr lang="tr-TR"/>
            </a:p>
          </p:txBody>
        </p:sp>
        <p:sp>
          <p:nvSpPr>
            <p:cNvPr id="15375" name="Line 14"/>
            <p:cNvSpPr>
              <a:spLocks noChangeShapeType="1"/>
            </p:cNvSpPr>
            <p:nvPr/>
          </p:nvSpPr>
          <p:spPr bwMode="auto">
            <a:xfrm flipH="1">
              <a:off x="5377" y="4327"/>
              <a:ext cx="360" cy="0"/>
            </a:xfrm>
            <a:prstGeom prst="line">
              <a:avLst/>
            </a:prstGeom>
            <a:noFill/>
            <a:ln w="15875">
              <a:solidFill>
                <a:srgbClr val="000000"/>
              </a:solidFill>
              <a:round/>
              <a:headEnd/>
              <a:tailEnd/>
            </a:ln>
          </p:spPr>
          <p:txBody>
            <a:bodyPr/>
            <a:lstStyle/>
            <a:p>
              <a:endParaRPr lang="tr-TR"/>
            </a:p>
          </p:txBody>
        </p:sp>
        <p:sp>
          <p:nvSpPr>
            <p:cNvPr id="15376" name="Line 15"/>
            <p:cNvSpPr>
              <a:spLocks noChangeShapeType="1"/>
            </p:cNvSpPr>
            <p:nvPr/>
          </p:nvSpPr>
          <p:spPr bwMode="auto">
            <a:xfrm>
              <a:off x="4297" y="4312"/>
              <a:ext cx="0" cy="1785"/>
            </a:xfrm>
            <a:prstGeom prst="line">
              <a:avLst/>
            </a:prstGeom>
            <a:noFill/>
            <a:ln w="9525">
              <a:solidFill>
                <a:srgbClr val="000000"/>
              </a:solidFill>
              <a:prstDash val="dash"/>
              <a:round/>
              <a:headEnd/>
              <a:tailEnd/>
            </a:ln>
          </p:spPr>
          <p:txBody>
            <a:bodyPr/>
            <a:lstStyle/>
            <a:p>
              <a:endParaRPr lang="tr-TR"/>
            </a:p>
          </p:txBody>
        </p:sp>
        <p:sp>
          <p:nvSpPr>
            <p:cNvPr id="15377" name="Line 16"/>
            <p:cNvSpPr>
              <a:spLocks noChangeShapeType="1"/>
            </p:cNvSpPr>
            <p:nvPr/>
          </p:nvSpPr>
          <p:spPr bwMode="auto">
            <a:xfrm>
              <a:off x="4657" y="4297"/>
              <a:ext cx="0" cy="1800"/>
            </a:xfrm>
            <a:prstGeom prst="line">
              <a:avLst/>
            </a:prstGeom>
            <a:noFill/>
            <a:ln w="9525">
              <a:solidFill>
                <a:srgbClr val="000000"/>
              </a:solidFill>
              <a:prstDash val="dash"/>
              <a:round/>
              <a:headEnd/>
              <a:tailEnd/>
            </a:ln>
          </p:spPr>
          <p:txBody>
            <a:bodyPr/>
            <a:lstStyle/>
            <a:p>
              <a:endParaRPr lang="tr-TR"/>
            </a:p>
          </p:txBody>
        </p:sp>
        <p:sp>
          <p:nvSpPr>
            <p:cNvPr id="15378" name="Line 17"/>
            <p:cNvSpPr>
              <a:spLocks noChangeShapeType="1"/>
            </p:cNvSpPr>
            <p:nvPr/>
          </p:nvSpPr>
          <p:spPr bwMode="auto">
            <a:xfrm flipH="1">
              <a:off x="4297" y="4867"/>
              <a:ext cx="360" cy="0"/>
            </a:xfrm>
            <a:prstGeom prst="line">
              <a:avLst/>
            </a:prstGeom>
            <a:noFill/>
            <a:ln w="15875">
              <a:solidFill>
                <a:srgbClr val="000000"/>
              </a:solidFill>
              <a:round/>
              <a:headEnd/>
              <a:tailEnd/>
            </a:ln>
          </p:spPr>
          <p:txBody>
            <a:bodyPr/>
            <a:lstStyle/>
            <a:p>
              <a:endParaRPr lang="tr-TR"/>
            </a:p>
          </p:txBody>
        </p:sp>
        <p:sp>
          <p:nvSpPr>
            <p:cNvPr id="15379" name="Line 18"/>
            <p:cNvSpPr>
              <a:spLocks noChangeShapeType="1"/>
            </p:cNvSpPr>
            <p:nvPr/>
          </p:nvSpPr>
          <p:spPr bwMode="auto">
            <a:xfrm flipH="1">
              <a:off x="5377" y="6097"/>
              <a:ext cx="360" cy="0"/>
            </a:xfrm>
            <a:prstGeom prst="line">
              <a:avLst/>
            </a:prstGeom>
            <a:noFill/>
            <a:ln w="15875">
              <a:solidFill>
                <a:srgbClr val="000000"/>
              </a:solidFill>
              <a:round/>
              <a:headEnd/>
              <a:tailEnd/>
            </a:ln>
          </p:spPr>
          <p:txBody>
            <a:bodyPr/>
            <a:lstStyle/>
            <a:p>
              <a:endParaRPr lang="tr-TR"/>
            </a:p>
          </p:txBody>
        </p:sp>
        <p:sp>
          <p:nvSpPr>
            <p:cNvPr id="15380" name="Line 19"/>
            <p:cNvSpPr>
              <a:spLocks noChangeShapeType="1"/>
            </p:cNvSpPr>
            <p:nvPr/>
          </p:nvSpPr>
          <p:spPr bwMode="auto">
            <a:xfrm>
              <a:off x="4657" y="4867"/>
              <a:ext cx="0" cy="360"/>
            </a:xfrm>
            <a:prstGeom prst="line">
              <a:avLst/>
            </a:prstGeom>
            <a:noFill/>
            <a:ln w="15875">
              <a:solidFill>
                <a:srgbClr val="000000"/>
              </a:solidFill>
              <a:round/>
              <a:headEnd/>
              <a:tailEnd/>
            </a:ln>
          </p:spPr>
          <p:txBody>
            <a:bodyPr/>
            <a:lstStyle/>
            <a:p>
              <a:endParaRPr lang="tr-TR"/>
            </a:p>
          </p:txBody>
        </p:sp>
        <p:sp>
          <p:nvSpPr>
            <p:cNvPr id="15381" name="Line 20"/>
            <p:cNvSpPr>
              <a:spLocks noChangeShapeType="1"/>
            </p:cNvSpPr>
            <p:nvPr/>
          </p:nvSpPr>
          <p:spPr bwMode="auto">
            <a:xfrm>
              <a:off x="5377" y="4867"/>
              <a:ext cx="0" cy="360"/>
            </a:xfrm>
            <a:prstGeom prst="line">
              <a:avLst/>
            </a:prstGeom>
            <a:noFill/>
            <a:ln w="15875">
              <a:solidFill>
                <a:srgbClr val="000000"/>
              </a:solidFill>
              <a:round/>
              <a:headEnd/>
              <a:tailEnd/>
            </a:ln>
          </p:spPr>
          <p:txBody>
            <a:bodyPr/>
            <a:lstStyle/>
            <a:p>
              <a:endParaRPr lang="tr-TR"/>
            </a:p>
          </p:txBody>
        </p:sp>
        <p:sp>
          <p:nvSpPr>
            <p:cNvPr id="15382" name="Text Box 21"/>
            <p:cNvSpPr txBox="1">
              <a:spLocks noChangeArrowheads="1"/>
            </p:cNvSpPr>
            <p:nvPr/>
          </p:nvSpPr>
          <p:spPr bwMode="auto">
            <a:xfrm>
              <a:off x="3757" y="3292"/>
              <a:ext cx="180" cy="360"/>
            </a:xfrm>
            <a:prstGeom prst="rect">
              <a:avLst/>
            </a:prstGeom>
            <a:noFill/>
            <a:ln w="9525">
              <a:noFill/>
              <a:miter lim="800000"/>
              <a:headEnd/>
              <a:tailEnd/>
            </a:ln>
          </p:spPr>
          <p:txBody>
            <a:bodyPr lIns="0" tIns="0" rIns="0" bIns="0"/>
            <a:lstStyle/>
            <a:p>
              <a:r>
                <a:rPr lang="tr-TR" sz="1200" b="0"/>
                <a:t>x</a:t>
              </a:r>
              <a:endParaRPr lang="tr-TR"/>
            </a:p>
          </p:txBody>
        </p:sp>
        <p:sp>
          <p:nvSpPr>
            <p:cNvPr id="15383" name="Text Box 22"/>
            <p:cNvSpPr txBox="1">
              <a:spLocks noChangeArrowheads="1"/>
            </p:cNvSpPr>
            <p:nvPr/>
          </p:nvSpPr>
          <p:spPr bwMode="auto">
            <a:xfrm>
              <a:off x="3787" y="4357"/>
              <a:ext cx="180" cy="360"/>
            </a:xfrm>
            <a:prstGeom prst="rect">
              <a:avLst/>
            </a:prstGeom>
            <a:noFill/>
            <a:ln w="9525">
              <a:noFill/>
              <a:miter lim="800000"/>
              <a:headEnd/>
              <a:tailEnd/>
            </a:ln>
          </p:spPr>
          <p:txBody>
            <a:bodyPr lIns="0" tIns="0" rIns="0" bIns="0"/>
            <a:lstStyle/>
            <a:p>
              <a:r>
                <a:rPr lang="tr-TR" sz="1200" b="0"/>
                <a:t>y</a:t>
              </a:r>
              <a:endParaRPr lang="tr-TR"/>
            </a:p>
          </p:txBody>
        </p:sp>
        <p:sp>
          <p:nvSpPr>
            <p:cNvPr id="15384" name="Line 23"/>
            <p:cNvSpPr>
              <a:spLocks noChangeShapeType="1"/>
            </p:cNvSpPr>
            <p:nvPr/>
          </p:nvSpPr>
          <p:spPr bwMode="auto">
            <a:xfrm flipV="1">
              <a:off x="3937" y="4327"/>
              <a:ext cx="0" cy="360"/>
            </a:xfrm>
            <a:prstGeom prst="line">
              <a:avLst/>
            </a:prstGeom>
            <a:noFill/>
            <a:ln w="9525">
              <a:solidFill>
                <a:srgbClr val="000000"/>
              </a:solidFill>
              <a:round/>
              <a:headEnd/>
              <a:tailEnd type="triangle" w="med" len="med"/>
            </a:ln>
          </p:spPr>
          <p:txBody>
            <a:bodyPr/>
            <a:lstStyle/>
            <a:p>
              <a:endParaRPr lang="tr-TR"/>
            </a:p>
          </p:txBody>
        </p:sp>
        <p:sp>
          <p:nvSpPr>
            <p:cNvPr id="15385" name="Text Box 24"/>
            <p:cNvSpPr txBox="1">
              <a:spLocks noChangeArrowheads="1"/>
            </p:cNvSpPr>
            <p:nvPr/>
          </p:nvSpPr>
          <p:spPr bwMode="auto">
            <a:xfrm>
              <a:off x="6142" y="4147"/>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6" name="Text Box 25"/>
            <p:cNvSpPr txBox="1">
              <a:spLocks noChangeArrowheads="1"/>
            </p:cNvSpPr>
            <p:nvPr/>
          </p:nvSpPr>
          <p:spPr bwMode="auto">
            <a:xfrm>
              <a:off x="6157" y="5062"/>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7" name="Line 26"/>
            <p:cNvSpPr>
              <a:spLocks noChangeShapeType="1"/>
            </p:cNvSpPr>
            <p:nvPr/>
          </p:nvSpPr>
          <p:spPr bwMode="auto">
            <a:xfrm>
              <a:off x="4642" y="5227"/>
              <a:ext cx="720" cy="0"/>
            </a:xfrm>
            <a:prstGeom prst="line">
              <a:avLst/>
            </a:prstGeom>
            <a:noFill/>
            <a:ln w="15875">
              <a:solidFill>
                <a:srgbClr val="000000"/>
              </a:solidFill>
              <a:round/>
              <a:headEnd/>
              <a:tailEnd/>
            </a:ln>
          </p:spPr>
          <p:txBody>
            <a:bodyPr/>
            <a:lstStyle/>
            <a:p>
              <a:endParaRPr lang="tr-TR"/>
            </a:p>
          </p:txBody>
        </p:sp>
        <p:sp>
          <p:nvSpPr>
            <p:cNvPr id="15388" name="Text Box 27"/>
            <p:cNvSpPr txBox="1">
              <a:spLocks noChangeArrowheads="1"/>
            </p:cNvSpPr>
            <p:nvPr/>
          </p:nvSpPr>
          <p:spPr bwMode="auto">
            <a:xfrm>
              <a:off x="3787" y="375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89" name="Text Box 28"/>
            <p:cNvSpPr txBox="1">
              <a:spLocks noChangeArrowheads="1"/>
            </p:cNvSpPr>
            <p:nvPr/>
          </p:nvSpPr>
          <p:spPr bwMode="auto">
            <a:xfrm>
              <a:off x="3787" y="413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0" name="Text Box 29"/>
            <p:cNvSpPr txBox="1">
              <a:spLocks noChangeArrowheads="1"/>
            </p:cNvSpPr>
            <p:nvPr/>
          </p:nvSpPr>
          <p:spPr bwMode="auto">
            <a:xfrm>
              <a:off x="3787" y="558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91" name="Text Box 30"/>
            <p:cNvSpPr txBox="1">
              <a:spLocks noChangeArrowheads="1"/>
            </p:cNvSpPr>
            <p:nvPr/>
          </p:nvSpPr>
          <p:spPr bwMode="auto">
            <a:xfrm>
              <a:off x="3787" y="5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2" name="Line 31"/>
            <p:cNvSpPr>
              <a:spLocks noChangeShapeType="1"/>
            </p:cNvSpPr>
            <p:nvPr/>
          </p:nvSpPr>
          <p:spPr bwMode="auto">
            <a:xfrm flipH="1">
              <a:off x="3937" y="4867"/>
              <a:ext cx="360" cy="0"/>
            </a:xfrm>
            <a:prstGeom prst="line">
              <a:avLst/>
            </a:prstGeom>
            <a:noFill/>
            <a:ln w="15875">
              <a:solidFill>
                <a:srgbClr val="000000"/>
              </a:solidFill>
              <a:round/>
              <a:headEnd/>
              <a:tailEnd/>
            </a:ln>
          </p:spPr>
          <p:txBody>
            <a:bodyPr/>
            <a:lstStyle/>
            <a:p>
              <a:endParaRPr lang="tr-TR"/>
            </a:p>
          </p:txBody>
        </p:sp>
        <p:sp>
          <p:nvSpPr>
            <p:cNvPr id="15393" name="Line 32"/>
            <p:cNvSpPr>
              <a:spLocks noChangeShapeType="1"/>
            </p:cNvSpPr>
            <p:nvPr/>
          </p:nvSpPr>
          <p:spPr bwMode="auto">
            <a:xfrm flipH="1">
              <a:off x="5362" y="4852"/>
              <a:ext cx="360" cy="0"/>
            </a:xfrm>
            <a:prstGeom prst="line">
              <a:avLst/>
            </a:prstGeom>
            <a:noFill/>
            <a:ln w="15875">
              <a:solidFill>
                <a:srgbClr val="000000"/>
              </a:solidFill>
              <a:round/>
              <a:headEnd/>
              <a:tailEnd/>
            </a:ln>
          </p:spPr>
          <p:txBody>
            <a:bodyPr/>
            <a:lstStyle/>
            <a:p>
              <a:endParaRPr lang="tr-TR"/>
            </a:p>
          </p:txBody>
        </p:sp>
        <p:sp>
          <p:nvSpPr>
            <p:cNvPr id="15394" name="Line 33"/>
            <p:cNvSpPr>
              <a:spLocks noChangeShapeType="1"/>
            </p:cNvSpPr>
            <p:nvPr/>
          </p:nvSpPr>
          <p:spPr bwMode="auto">
            <a:xfrm>
              <a:off x="3937" y="6112"/>
              <a:ext cx="2171" cy="0"/>
            </a:xfrm>
            <a:prstGeom prst="line">
              <a:avLst/>
            </a:prstGeom>
            <a:noFill/>
            <a:ln w="9525">
              <a:solidFill>
                <a:srgbClr val="000000"/>
              </a:solidFill>
              <a:round/>
              <a:headEnd/>
              <a:tailEnd type="triangle" w="med" len="med"/>
            </a:ln>
          </p:spPr>
          <p:txBody>
            <a:bodyPr/>
            <a:lstStyle/>
            <a:p>
              <a:endParaRPr lang="tr-TR"/>
            </a:p>
          </p:txBody>
        </p:sp>
        <p:sp>
          <p:nvSpPr>
            <p:cNvPr id="15395" name="Line 34"/>
            <p:cNvSpPr>
              <a:spLocks noChangeShapeType="1"/>
            </p:cNvSpPr>
            <p:nvPr/>
          </p:nvSpPr>
          <p:spPr bwMode="auto">
            <a:xfrm flipV="1">
              <a:off x="3937" y="5197"/>
              <a:ext cx="0" cy="900"/>
            </a:xfrm>
            <a:prstGeom prst="line">
              <a:avLst/>
            </a:prstGeom>
            <a:noFill/>
            <a:ln w="9525">
              <a:solidFill>
                <a:srgbClr val="000000"/>
              </a:solidFill>
              <a:round/>
              <a:headEnd/>
              <a:tailEnd type="triangle" w="med" len="med"/>
            </a:ln>
          </p:spPr>
          <p:txBody>
            <a:bodyPr/>
            <a:lstStyle/>
            <a:p>
              <a:endParaRPr lang="tr-TR"/>
            </a:p>
          </p:txBody>
        </p:sp>
        <p:sp>
          <p:nvSpPr>
            <p:cNvPr id="15396" name="Line 35"/>
            <p:cNvSpPr>
              <a:spLocks noChangeShapeType="1"/>
            </p:cNvSpPr>
            <p:nvPr/>
          </p:nvSpPr>
          <p:spPr bwMode="auto">
            <a:xfrm>
              <a:off x="5377" y="4297"/>
              <a:ext cx="0" cy="1800"/>
            </a:xfrm>
            <a:prstGeom prst="line">
              <a:avLst/>
            </a:prstGeom>
            <a:noFill/>
            <a:ln w="9525">
              <a:solidFill>
                <a:srgbClr val="000000"/>
              </a:solidFill>
              <a:prstDash val="dash"/>
              <a:round/>
              <a:headEnd/>
              <a:tailEnd/>
            </a:ln>
          </p:spPr>
          <p:txBody>
            <a:bodyPr/>
            <a:lstStyle/>
            <a:p>
              <a:endParaRPr lang="tr-TR"/>
            </a:p>
          </p:txBody>
        </p:sp>
        <p:sp>
          <p:nvSpPr>
            <p:cNvPr id="15397" name="Line 36"/>
            <p:cNvSpPr>
              <a:spLocks noChangeShapeType="1"/>
            </p:cNvSpPr>
            <p:nvPr/>
          </p:nvSpPr>
          <p:spPr bwMode="auto">
            <a:xfrm>
              <a:off x="5737" y="4297"/>
              <a:ext cx="0" cy="1800"/>
            </a:xfrm>
            <a:prstGeom prst="line">
              <a:avLst/>
            </a:prstGeom>
            <a:noFill/>
            <a:ln w="9525">
              <a:solidFill>
                <a:srgbClr val="000000"/>
              </a:solidFill>
              <a:prstDash val="dash"/>
              <a:round/>
              <a:headEnd/>
              <a:tailEnd/>
            </a:ln>
          </p:spPr>
          <p:txBody>
            <a:bodyPr/>
            <a:lstStyle/>
            <a:p>
              <a:endParaRPr lang="tr-TR"/>
            </a:p>
          </p:txBody>
        </p:sp>
        <p:sp>
          <p:nvSpPr>
            <p:cNvPr id="15398" name="Text Box 37"/>
            <p:cNvSpPr txBox="1">
              <a:spLocks noChangeArrowheads="1"/>
            </p:cNvSpPr>
            <p:nvPr/>
          </p:nvSpPr>
          <p:spPr bwMode="auto">
            <a:xfrm>
              <a:off x="3802" y="5257"/>
              <a:ext cx="180" cy="360"/>
            </a:xfrm>
            <a:prstGeom prst="rect">
              <a:avLst/>
            </a:prstGeom>
            <a:noFill/>
            <a:ln w="9525">
              <a:noFill/>
              <a:miter lim="800000"/>
              <a:headEnd/>
              <a:tailEnd/>
            </a:ln>
          </p:spPr>
          <p:txBody>
            <a:bodyPr lIns="0" tIns="0" rIns="0" bIns="0"/>
            <a:lstStyle/>
            <a:p>
              <a:r>
                <a:rPr lang="tr-TR" sz="1200" b="0"/>
                <a:t>z</a:t>
              </a:r>
              <a:endParaRPr lang="tr-TR"/>
            </a:p>
          </p:txBody>
        </p:sp>
        <p:sp>
          <p:nvSpPr>
            <p:cNvPr id="15399" name="Text Box 38"/>
            <p:cNvSpPr txBox="1">
              <a:spLocks noChangeArrowheads="1"/>
            </p:cNvSpPr>
            <p:nvPr/>
          </p:nvSpPr>
          <p:spPr bwMode="auto">
            <a:xfrm>
              <a:off x="3787" y="596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400" name="Text Box 39"/>
            <p:cNvSpPr txBox="1">
              <a:spLocks noChangeArrowheads="1"/>
            </p:cNvSpPr>
            <p:nvPr/>
          </p:nvSpPr>
          <p:spPr bwMode="auto">
            <a:xfrm>
              <a:off x="3787" y="47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5401" name="Line 40"/>
            <p:cNvSpPr>
              <a:spLocks noChangeShapeType="1"/>
            </p:cNvSpPr>
            <p:nvPr/>
          </p:nvSpPr>
          <p:spPr bwMode="auto">
            <a:xfrm flipH="1">
              <a:off x="3937" y="5737"/>
              <a:ext cx="360" cy="0"/>
            </a:xfrm>
            <a:prstGeom prst="line">
              <a:avLst/>
            </a:prstGeom>
            <a:noFill/>
            <a:ln w="15875">
              <a:solidFill>
                <a:srgbClr val="000000"/>
              </a:solidFill>
              <a:round/>
              <a:headEnd/>
              <a:tailEnd/>
            </a:ln>
          </p:spPr>
          <p:txBody>
            <a:bodyPr/>
            <a:lstStyle/>
            <a:p>
              <a:endParaRPr lang="tr-TR"/>
            </a:p>
          </p:txBody>
        </p:sp>
        <p:sp>
          <p:nvSpPr>
            <p:cNvPr id="15402" name="Line 41"/>
            <p:cNvSpPr>
              <a:spLocks noChangeShapeType="1"/>
            </p:cNvSpPr>
            <p:nvPr/>
          </p:nvSpPr>
          <p:spPr bwMode="auto">
            <a:xfrm flipH="1">
              <a:off x="4297" y="6097"/>
              <a:ext cx="360" cy="0"/>
            </a:xfrm>
            <a:prstGeom prst="line">
              <a:avLst/>
            </a:prstGeom>
            <a:noFill/>
            <a:ln w="15875">
              <a:solidFill>
                <a:srgbClr val="000000"/>
              </a:solidFill>
              <a:round/>
              <a:headEnd/>
              <a:tailEnd/>
            </a:ln>
          </p:spPr>
          <p:txBody>
            <a:bodyPr/>
            <a:lstStyle/>
            <a:p>
              <a:endParaRPr lang="tr-TR"/>
            </a:p>
          </p:txBody>
        </p:sp>
        <p:sp>
          <p:nvSpPr>
            <p:cNvPr id="15403" name="Line 42"/>
            <p:cNvSpPr>
              <a:spLocks noChangeShapeType="1"/>
            </p:cNvSpPr>
            <p:nvPr/>
          </p:nvSpPr>
          <p:spPr bwMode="auto">
            <a:xfrm>
              <a:off x="4297" y="5737"/>
              <a:ext cx="0" cy="360"/>
            </a:xfrm>
            <a:prstGeom prst="line">
              <a:avLst/>
            </a:prstGeom>
            <a:noFill/>
            <a:ln w="15875">
              <a:solidFill>
                <a:srgbClr val="000000"/>
              </a:solidFill>
              <a:round/>
              <a:headEnd/>
              <a:tailEnd/>
            </a:ln>
          </p:spPr>
          <p:txBody>
            <a:bodyPr/>
            <a:lstStyle/>
            <a:p>
              <a:endParaRPr lang="tr-TR"/>
            </a:p>
          </p:txBody>
        </p:sp>
        <p:sp>
          <p:nvSpPr>
            <p:cNvPr id="15404" name="Line 43"/>
            <p:cNvSpPr>
              <a:spLocks noChangeShapeType="1"/>
            </p:cNvSpPr>
            <p:nvPr/>
          </p:nvSpPr>
          <p:spPr bwMode="auto">
            <a:xfrm>
              <a:off x="4657" y="6097"/>
              <a:ext cx="720" cy="0"/>
            </a:xfrm>
            <a:prstGeom prst="line">
              <a:avLst/>
            </a:prstGeom>
            <a:noFill/>
            <a:ln w="15875">
              <a:solidFill>
                <a:srgbClr val="000000"/>
              </a:solidFill>
              <a:round/>
              <a:headEnd/>
              <a:tailEnd/>
            </a:ln>
          </p:spPr>
          <p:txBody>
            <a:bodyPr/>
            <a:lstStyle/>
            <a:p>
              <a:endParaRPr lang="tr-TR"/>
            </a:p>
          </p:txBody>
        </p:sp>
        <p:sp>
          <p:nvSpPr>
            <p:cNvPr id="15405" name="Text Box 44"/>
            <p:cNvSpPr txBox="1">
              <a:spLocks noChangeArrowheads="1"/>
            </p:cNvSpPr>
            <p:nvPr/>
          </p:nvSpPr>
          <p:spPr bwMode="auto">
            <a:xfrm>
              <a:off x="6127" y="5947"/>
              <a:ext cx="180" cy="360"/>
            </a:xfrm>
            <a:prstGeom prst="rect">
              <a:avLst/>
            </a:prstGeom>
            <a:noFill/>
            <a:ln w="9525">
              <a:noFill/>
              <a:miter lim="800000"/>
              <a:headEnd/>
              <a:tailEnd/>
            </a:ln>
          </p:spPr>
          <p:txBody>
            <a:bodyPr lIns="0" tIns="0" rIns="0" bIns="0"/>
            <a:lstStyle/>
            <a:p>
              <a:r>
                <a:rPr lang="tr-TR" sz="1200" b="0"/>
                <a:t>t</a:t>
              </a:r>
              <a:endParaRPr lang="tr-T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3 Altbilgi Yer Tutucusu"/>
          <p:cNvSpPr>
            <a:spLocks noGrp="1"/>
          </p:cNvSpPr>
          <p:nvPr>
            <p:ph type="ftr" sz="quarter" idx="10"/>
          </p:nvPr>
        </p:nvSpPr>
        <p:spPr>
          <a:noFill/>
        </p:spPr>
        <p:txBody>
          <a:bodyPr/>
          <a:lstStyle/>
          <a:p>
            <a:r>
              <a:rPr lang="tr-TR"/>
              <a:t>Mantık Devreleri </a:t>
            </a:r>
            <a:endParaRPr lang="en-US"/>
          </a:p>
        </p:txBody>
      </p:sp>
      <p:sp>
        <p:nvSpPr>
          <p:cNvPr id="3076" name="Rectangle 2"/>
          <p:cNvSpPr>
            <a:spLocks noGrp="1" noChangeArrowheads="1"/>
          </p:cNvSpPr>
          <p:nvPr>
            <p:ph type="title"/>
          </p:nvPr>
        </p:nvSpPr>
        <p:spPr/>
        <p:txBody>
          <a:bodyPr/>
          <a:lstStyle/>
          <a:p>
            <a:r>
              <a:rPr lang="tr-TR" sz="2400" b="1" dirty="0" smtClean="0"/>
              <a:t>‘Veya’ Kapısı (OR </a:t>
            </a:r>
            <a:r>
              <a:rPr lang="tr-TR" sz="2400" b="1" dirty="0" err="1" smtClean="0"/>
              <a:t>Gate</a:t>
            </a:r>
            <a:r>
              <a:rPr lang="tr-TR" sz="2400" b="1" dirty="0" smtClean="0"/>
              <a:t>)</a:t>
            </a:r>
            <a:r>
              <a:rPr lang="tr-TR" sz="2400" dirty="0" smtClean="0"/>
              <a:t> </a:t>
            </a:r>
          </a:p>
        </p:txBody>
      </p:sp>
      <p:sp>
        <p:nvSpPr>
          <p:cNvPr id="458755" name="Rectangle 3"/>
          <p:cNvSpPr>
            <a:spLocks noGrp="1" noChangeArrowheads="1"/>
          </p:cNvSpPr>
          <p:nvPr>
            <p:ph type="body" idx="1"/>
          </p:nvPr>
        </p:nvSpPr>
        <p:spPr>
          <a:xfrm>
            <a:off x="338138" y="919163"/>
            <a:ext cx="8375650" cy="5334000"/>
          </a:xfrm>
        </p:spPr>
        <p:txBody>
          <a:bodyPr/>
          <a:lstStyle/>
          <a:p>
            <a:pPr marL="0" indent="0" algn="just">
              <a:lnSpc>
                <a:spcPct val="90000"/>
              </a:lnSpc>
              <a:buFontTx/>
              <a:buNone/>
              <a:defRPr/>
            </a:pPr>
            <a:r>
              <a:rPr lang="tr-TR" sz="2200" dirty="0" smtClean="0"/>
              <a:t>OR kapısı mantıksal toplama olarak da bilinir. Aşağıdaki sembollerle gösterilir;</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OR kapısının doğruluk tablosu;</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		         lojik ifadesi   </a:t>
            </a:r>
          </a:p>
          <a:p>
            <a:pPr algn="just">
              <a:lnSpc>
                <a:spcPct val="90000"/>
              </a:lnSpc>
              <a:buFontTx/>
              <a:buNone/>
              <a:defRPr/>
            </a:pPr>
            <a:endParaRPr lang="tr-TR" sz="2200" dirty="0" smtClean="0"/>
          </a:p>
          <a:p>
            <a:pPr marL="0" indent="0" algn="just">
              <a:lnSpc>
                <a:spcPct val="90000"/>
              </a:lnSpc>
              <a:buFontTx/>
              <a:buNone/>
              <a:defRPr/>
            </a:pPr>
            <a:endParaRPr lang="tr-TR" sz="2200" dirty="0" smtClean="0"/>
          </a:p>
          <a:p>
            <a:pPr marL="0" indent="0" algn="just">
              <a:lnSpc>
                <a:spcPct val="90000"/>
              </a:lnSpc>
              <a:buFontTx/>
              <a:buNone/>
              <a:defRPr/>
            </a:pPr>
            <a:r>
              <a:rPr lang="tr-TR" sz="2200" dirty="0" smtClean="0"/>
              <a:t>İkili toplama işlemine benzerdir ancak her iki giriş de 1 olduğunda sonuç 1’dir, oysa ikili toplamada toplam 0, elde 1’dir.</a:t>
            </a:r>
          </a:p>
          <a:p>
            <a:pPr algn="just">
              <a:lnSpc>
                <a:spcPct val="90000"/>
              </a:lnSpc>
              <a:buFontTx/>
              <a:buNone/>
              <a:defRPr/>
            </a:pPr>
            <a:endParaRPr lang="tr-TR" sz="2200" dirty="0" smtClean="0"/>
          </a:p>
          <a:p>
            <a:pPr marL="0" indent="0" algn="just">
              <a:lnSpc>
                <a:spcPct val="90000"/>
              </a:lnSpc>
              <a:buFontTx/>
              <a:buNone/>
              <a:defRPr/>
            </a:pPr>
            <a:r>
              <a:rPr lang="tr-TR" sz="2200" dirty="0" smtClean="0"/>
              <a:t>OR kapısının girişlerinden en azından biri lojik 1 seviyesine sahipse çıkış 1’dir.</a:t>
            </a:r>
          </a:p>
        </p:txBody>
      </p:sp>
      <p:pic>
        <p:nvPicPr>
          <p:cNvPr id="3079" name="Picture 5"/>
          <p:cNvPicPr>
            <a:picLocks noChangeAspect="1" noChangeArrowheads="1"/>
          </p:cNvPicPr>
          <p:nvPr/>
        </p:nvPicPr>
        <p:blipFill>
          <a:blip r:embed="rId3" cstate="print"/>
          <a:srcRect/>
          <a:stretch>
            <a:fillRect/>
          </a:stretch>
        </p:blipFill>
        <p:spPr bwMode="auto">
          <a:xfrm>
            <a:off x="3841213" y="1647825"/>
            <a:ext cx="1254125" cy="452438"/>
          </a:xfrm>
          <a:prstGeom prst="rect">
            <a:avLst/>
          </a:prstGeom>
          <a:noFill/>
          <a:ln w="9525">
            <a:noFill/>
            <a:miter lim="800000"/>
            <a:headEnd/>
            <a:tailEnd/>
          </a:ln>
        </p:spPr>
      </p:pic>
      <p:graphicFrame>
        <p:nvGraphicFramePr>
          <p:cNvPr id="7" name="6 Tablo"/>
          <p:cNvGraphicFramePr>
            <a:graphicFrameLocks noGrp="1"/>
          </p:cNvGraphicFramePr>
          <p:nvPr/>
        </p:nvGraphicFramePr>
        <p:xfrm>
          <a:off x="466982" y="2922245"/>
          <a:ext cx="1163388" cy="1371600"/>
        </p:xfrm>
        <a:graphic>
          <a:graphicData uri="http://schemas.openxmlformats.org/drawingml/2006/table">
            <a:tbl>
              <a:tblPr/>
              <a:tblGrid>
                <a:gridCol w="387796"/>
                <a:gridCol w="387796"/>
                <a:gridCol w="387796"/>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01" name="Rectangle 7"/>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3074" name="Object 6"/>
          <p:cNvGraphicFramePr>
            <a:graphicFrameLocks noChangeAspect="1"/>
          </p:cNvGraphicFramePr>
          <p:nvPr/>
        </p:nvGraphicFramePr>
        <p:xfrm>
          <a:off x="3483958" y="3472207"/>
          <a:ext cx="1150937" cy="358775"/>
        </p:xfrm>
        <a:graphic>
          <a:graphicData uri="http://schemas.openxmlformats.org/presentationml/2006/ole">
            <mc:AlternateContent xmlns:mc="http://schemas.openxmlformats.org/markup-compatibility/2006">
              <mc:Choice xmlns:v="urn:schemas-microsoft-com:vml" Requires="v">
                <p:oleObj spid="_x0000_s3076" name="Denklem" r:id="rId4" imgW="583693" imgH="177646" progId="Equation.3">
                  <p:embed/>
                </p:oleObj>
              </mc:Choice>
              <mc:Fallback>
                <p:oleObj name="Denklem" r:id="rId4" imgW="583693" imgH="1776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3958" y="3472207"/>
                        <a:ext cx="11509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9 Resim"/>
          <p:cNvPicPr/>
          <p:nvPr/>
        </p:nvPicPr>
        <p:blipFill>
          <a:blip r:embed="rId6" cstate="print"/>
          <a:srcRect/>
          <a:stretch>
            <a:fillRect/>
          </a:stretch>
        </p:blipFill>
        <p:spPr bwMode="auto">
          <a:xfrm>
            <a:off x="6783860" y="1452933"/>
            <a:ext cx="1495168" cy="199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tr-TR"/>
              <a:t>Mantık Devreleri </a:t>
            </a:r>
            <a:endParaRPr lang="en-US"/>
          </a:p>
        </p:txBody>
      </p:sp>
      <p:sp>
        <p:nvSpPr>
          <p:cNvPr id="16387" name="Rectangle 2"/>
          <p:cNvSpPr>
            <a:spLocks noGrp="1" noChangeArrowheads="1"/>
          </p:cNvSpPr>
          <p:nvPr>
            <p:ph type="title"/>
          </p:nvPr>
        </p:nvSpPr>
        <p:spPr>
          <a:xfrm>
            <a:off x="373063" y="200025"/>
            <a:ext cx="7772400" cy="790575"/>
          </a:xfrm>
        </p:spPr>
        <p:txBody>
          <a:bodyPr/>
          <a:lstStyle/>
          <a:p>
            <a:pPr algn="l"/>
            <a:r>
              <a:rPr lang="tr-TR" sz="2400" b="1" dirty="0" smtClean="0"/>
              <a:t>Örnek: </a:t>
            </a:r>
            <a:endParaRPr lang="tr-TR" sz="2400" dirty="0" smtClean="0"/>
          </a:p>
        </p:txBody>
      </p:sp>
      <p:sp>
        <p:nvSpPr>
          <p:cNvPr id="16388" name="Rectangle 3"/>
          <p:cNvSpPr>
            <a:spLocks noGrp="1" noChangeArrowheads="1"/>
          </p:cNvSpPr>
          <p:nvPr>
            <p:ph type="body" idx="1"/>
          </p:nvPr>
        </p:nvSpPr>
        <p:spPr>
          <a:xfrm>
            <a:off x="325438" y="882650"/>
            <a:ext cx="8375650" cy="5078413"/>
          </a:xfrm>
        </p:spPr>
        <p:txBody>
          <a:bodyPr/>
          <a:lstStyle/>
          <a:p>
            <a:pPr marL="0" indent="0" algn="just">
              <a:buFontTx/>
              <a:buNone/>
            </a:pPr>
            <a:r>
              <a:rPr lang="tr-TR" sz="2200" smtClean="0"/>
              <a:t>OR kapısının girişlerine x ve y sinyalleri uygulandığında çıkışı (z) aşağıdaki gibidir; </a:t>
            </a:r>
          </a:p>
        </p:txBody>
      </p:sp>
      <p:grpSp>
        <p:nvGrpSpPr>
          <p:cNvPr id="16389" name="Group 4"/>
          <p:cNvGrpSpPr>
            <a:grpSpLocks/>
          </p:cNvGrpSpPr>
          <p:nvPr/>
        </p:nvGrpSpPr>
        <p:grpSpPr bwMode="auto">
          <a:xfrm>
            <a:off x="3139732" y="2058988"/>
            <a:ext cx="2989263" cy="2859087"/>
            <a:chOff x="4837" y="12112"/>
            <a:chExt cx="2580" cy="3030"/>
          </a:xfrm>
        </p:grpSpPr>
        <p:sp>
          <p:nvSpPr>
            <p:cNvPr id="16390" name="Line 5"/>
            <p:cNvSpPr>
              <a:spLocks noChangeShapeType="1"/>
            </p:cNvSpPr>
            <p:nvPr/>
          </p:nvSpPr>
          <p:spPr bwMode="auto">
            <a:xfrm flipV="1">
              <a:off x="5014" y="12280"/>
              <a:ext cx="0" cy="1752"/>
            </a:xfrm>
            <a:prstGeom prst="line">
              <a:avLst/>
            </a:prstGeom>
            <a:noFill/>
            <a:ln w="9525">
              <a:solidFill>
                <a:srgbClr val="000000"/>
              </a:solidFill>
              <a:round/>
              <a:headEnd/>
              <a:tailEnd type="triangle" w="med" len="med"/>
            </a:ln>
          </p:spPr>
          <p:txBody>
            <a:bodyPr/>
            <a:lstStyle/>
            <a:p>
              <a:endParaRPr lang="tr-TR"/>
            </a:p>
          </p:txBody>
        </p:sp>
        <p:sp>
          <p:nvSpPr>
            <p:cNvPr id="16391" name="Line 6"/>
            <p:cNvSpPr>
              <a:spLocks noChangeShapeType="1"/>
            </p:cNvSpPr>
            <p:nvPr/>
          </p:nvSpPr>
          <p:spPr bwMode="auto">
            <a:xfrm>
              <a:off x="5017" y="13147"/>
              <a:ext cx="2171" cy="0"/>
            </a:xfrm>
            <a:prstGeom prst="line">
              <a:avLst/>
            </a:prstGeom>
            <a:noFill/>
            <a:ln w="9525">
              <a:solidFill>
                <a:srgbClr val="000000"/>
              </a:solidFill>
              <a:round/>
              <a:headEnd/>
              <a:tailEnd type="triangle" w="med" len="med"/>
            </a:ln>
          </p:spPr>
          <p:txBody>
            <a:bodyPr/>
            <a:lstStyle/>
            <a:p>
              <a:endParaRPr lang="tr-TR"/>
            </a:p>
          </p:txBody>
        </p:sp>
        <p:sp>
          <p:nvSpPr>
            <p:cNvPr id="16392" name="Line 7"/>
            <p:cNvSpPr>
              <a:spLocks noChangeShapeType="1"/>
            </p:cNvSpPr>
            <p:nvPr/>
          </p:nvSpPr>
          <p:spPr bwMode="auto">
            <a:xfrm>
              <a:off x="5017" y="14047"/>
              <a:ext cx="2171" cy="0"/>
            </a:xfrm>
            <a:prstGeom prst="line">
              <a:avLst/>
            </a:prstGeom>
            <a:noFill/>
            <a:ln w="9525">
              <a:solidFill>
                <a:srgbClr val="000000"/>
              </a:solidFill>
              <a:round/>
              <a:headEnd/>
              <a:tailEnd type="triangle" w="med" len="med"/>
            </a:ln>
          </p:spPr>
          <p:txBody>
            <a:bodyPr/>
            <a:lstStyle/>
            <a:p>
              <a:endParaRPr lang="tr-TR"/>
            </a:p>
          </p:txBody>
        </p:sp>
        <p:sp>
          <p:nvSpPr>
            <p:cNvPr id="16393" name="Line 8"/>
            <p:cNvSpPr>
              <a:spLocks noChangeShapeType="1"/>
            </p:cNvSpPr>
            <p:nvPr/>
          </p:nvSpPr>
          <p:spPr bwMode="auto">
            <a:xfrm>
              <a:off x="5017" y="12787"/>
              <a:ext cx="360" cy="0"/>
            </a:xfrm>
            <a:prstGeom prst="line">
              <a:avLst/>
            </a:prstGeom>
            <a:noFill/>
            <a:ln w="15875">
              <a:solidFill>
                <a:srgbClr val="000000"/>
              </a:solidFill>
              <a:round/>
              <a:headEnd/>
              <a:tailEnd/>
            </a:ln>
          </p:spPr>
          <p:txBody>
            <a:bodyPr/>
            <a:lstStyle/>
            <a:p>
              <a:endParaRPr lang="tr-TR"/>
            </a:p>
          </p:txBody>
        </p:sp>
        <p:sp>
          <p:nvSpPr>
            <p:cNvPr id="16394" name="Line 9"/>
            <p:cNvSpPr>
              <a:spLocks noChangeShapeType="1"/>
            </p:cNvSpPr>
            <p:nvPr/>
          </p:nvSpPr>
          <p:spPr bwMode="auto">
            <a:xfrm>
              <a:off x="5377" y="12787"/>
              <a:ext cx="0" cy="360"/>
            </a:xfrm>
            <a:prstGeom prst="line">
              <a:avLst/>
            </a:prstGeom>
            <a:noFill/>
            <a:ln w="15875">
              <a:solidFill>
                <a:srgbClr val="000000"/>
              </a:solidFill>
              <a:round/>
              <a:headEnd/>
              <a:tailEnd/>
            </a:ln>
          </p:spPr>
          <p:txBody>
            <a:bodyPr/>
            <a:lstStyle/>
            <a:p>
              <a:endParaRPr lang="tr-TR"/>
            </a:p>
          </p:txBody>
        </p:sp>
        <p:sp>
          <p:nvSpPr>
            <p:cNvPr id="16395" name="Line 10"/>
            <p:cNvSpPr>
              <a:spLocks noChangeShapeType="1"/>
            </p:cNvSpPr>
            <p:nvPr/>
          </p:nvSpPr>
          <p:spPr bwMode="auto">
            <a:xfrm>
              <a:off x="5737" y="12787"/>
              <a:ext cx="0" cy="360"/>
            </a:xfrm>
            <a:prstGeom prst="line">
              <a:avLst/>
            </a:prstGeom>
            <a:noFill/>
            <a:ln w="15875">
              <a:solidFill>
                <a:srgbClr val="000000"/>
              </a:solidFill>
              <a:round/>
              <a:headEnd/>
              <a:tailEnd/>
            </a:ln>
          </p:spPr>
          <p:txBody>
            <a:bodyPr/>
            <a:lstStyle/>
            <a:p>
              <a:endParaRPr lang="tr-TR"/>
            </a:p>
          </p:txBody>
        </p:sp>
        <p:sp>
          <p:nvSpPr>
            <p:cNvPr id="16396" name="Line 11"/>
            <p:cNvSpPr>
              <a:spLocks noChangeShapeType="1"/>
            </p:cNvSpPr>
            <p:nvPr/>
          </p:nvSpPr>
          <p:spPr bwMode="auto">
            <a:xfrm>
              <a:off x="6457" y="12787"/>
              <a:ext cx="0" cy="360"/>
            </a:xfrm>
            <a:prstGeom prst="line">
              <a:avLst/>
            </a:prstGeom>
            <a:noFill/>
            <a:ln w="15875">
              <a:solidFill>
                <a:srgbClr val="000000"/>
              </a:solidFill>
              <a:round/>
              <a:headEnd/>
              <a:tailEnd/>
            </a:ln>
          </p:spPr>
          <p:txBody>
            <a:bodyPr/>
            <a:lstStyle/>
            <a:p>
              <a:endParaRPr lang="tr-TR"/>
            </a:p>
          </p:txBody>
        </p:sp>
        <p:sp>
          <p:nvSpPr>
            <p:cNvPr id="16397" name="Line 12"/>
            <p:cNvSpPr>
              <a:spLocks noChangeShapeType="1"/>
            </p:cNvSpPr>
            <p:nvPr/>
          </p:nvSpPr>
          <p:spPr bwMode="auto">
            <a:xfrm>
              <a:off x="5737" y="12787"/>
              <a:ext cx="720" cy="0"/>
            </a:xfrm>
            <a:prstGeom prst="line">
              <a:avLst/>
            </a:prstGeom>
            <a:noFill/>
            <a:ln w="15875">
              <a:solidFill>
                <a:srgbClr val="000000"/>
              </a:solidFill>
              <a:round/>
              <a:headEnd/>
              <a:tailEnd/>
            </a:ln>
          </p:spPr>
          <p:txBody>
            <a:bodyPr/>
            <a:lstStyle/>
            <a:p>
              <a:endParaRPr lang="tr-TR"/>
            </a:p>
          </p:txBody>
        </p:sp>
        <p:sp>
          <p:nvSpPr>
            <p:cNvPr id="16398" name="Line 13"/>
            <p:cNvSpPr>
              <a:spLocks noChangeShapeType="1"/>
            </p:cNvSpPr>
            <p:nvPr/>
          </p:nvSpPr>
          <p:spPr bwMode="auto">
            <a:xfrm flipH="1">
              <a:off x="5377" y="13147"/>
              <a:ext cx="360" cy="0"/>
            </a:xfrm>
            <a:prstGeom prst="line">
              <a:avLst/>
            </a:prstGeom>
            <a:noFill/>
            <a:ln w="15875">
              <a:solidFill>
                <a:srgbClr val="000000"/>
              </a:solidFill>
              <a:round/>
              <a:headEnd/>
              <a:tailEnd/>
            </a:ln>
          </p:spPr>
          <p:txBody>
            <a:bodyPr/>
            <a:lstStyle/>
            <a:p>
              <a:endParaRPr lang="tr-TR"/>
            </a:p>
          </p:txBody>
        </p:sp>
        <p:sp>
          <p:nvSpPr>
            <p:cNvPr id="16399" name="Line 14"/>
            <p:cNvSpPr>
              <a:spLocks noChangeShapeType="1"/>
            </p:cNvSpPr>
            <p:nvPr/>
          </p:nvSpPr>
          <p:spPr bwMode="auto">
            <a:xfrm flipH="1">
              <a:off x="6457" y="13147"/>
              <a:ext cx="360" cy="0"/>
            </a:xfrm>
            <a:prstGeom prst="line">
              <a:avLst/>
            </a:prstGeom>
            <a:noFill/>
            <a:ln w="15875">
              <a:solidFill>
                <a:srgbClr val="000000"/>
              </a:solidFill>
              <a:round/>
              <a:headEnd/>
              <a:tailEnd/>
            </a:ln>
          </p:spPr>
          <p:txBody>
            <a:bodyPr/>
            <a:lstStyle/>
            <a:p>
              <a:endParaRPr lang="tr-TR"/>
            </a:p>
          </p:txBody>
        </p:sp>
        <p:sp>
          <p:nvSpPr>
            <p:cNvPr id="16400" name="Line 15"/>
            <p:cNvSpPr>
              <a:spLocks noChangeShapeType="1"/>
            </p:cNvSpPr>
            <p:nvPr/>
          </p:nvSpPr>
          <p:spPr bwMode="auto">
            <a:xfrm>
              <a:off x="5377" y="13132"/>
              <a:ext cx="0" cy="1785"/>
            </a:xfrm>
            <a:prstGeom prst="line">
              <a:avLst/>
            </a:prstGeom>
            <a:noFill/>
            <a:ln w="9525">
              <a:solidFill>
                <a:srgbClr val="000000"/>
              </a:solidFill>
              <a:prstDash val="dash"/>
              <a:round/>
              <a:headEnd/>
              <a:tailEnd/>
            </a:ln>
          </p:spPr>
          <p:txBody>
            <a:bodyPr/>
            <a:lstStyle/>
            <a:p>
              <a:endParaRPr lang="tr-TR"/>
            </a:p>
          </p:txBody>
        </p:sp>
        <p:sp>
          <p:nvSpPr>
            <p:cNvPr id="16401" name="Line 16"/>
            <p:cNvSpPr>
              <a:spLocks noChangeShapeType="1"/>
            </p:cNvSpPr>
            <p:nvPr/>
          </p:nvSpPr>
          <p:spPr bwMode="auto">
            <a:xfrm>
              <a:off x="5737" y="13117"/>
              <a:ext cx="0" cy="1800"/>
            </a:xfrm>
            <a:prstGeom prst="line">
              <a:avLst/>
            </a:prstGeom>
            <a:noFill/>
            <a:ln w="9525">
              <a:solidFill>
                <a:srgbClr val="000000"/>
              </a:solidFill>
              <a:prstDash val="dash"/>
              <a:round/>
              <a:headEnd/>
              <a:tailEnd/>
            </a:ln>
          </p:spPr>
          <p:txBody>
            <a:bodyPr/>
            <a:lstStyle/>
            <a:p>
              <a:endParaRPr lang="tr-TR"/>
            </a:p>
          </p:txBody>
        </p:sp>
        <p:sp>
          <p:nvSpPr>
            <p:cNvPr id="16402" name="Line 17"/>
            <p:cNvSpPr>
              <a:spLocks noChangeShapeType="1"/>
            </p:cNvSpPr>
            <p:nvPr/>
          </p:nvSpPr>
          <p:spPr bwMode="auto">
            <a:xfrm flipH="1">
              <a:off x="5377" y="14047"/>
              <a:ext cx="360" cy="0"/>
            </a:xfrm>
            <a:prstGeom prst="line">
              <a:avLst/>
            </a:prstGeom>
            <a:noFill/>
            <a:ln w="15875">
              <a:solidFill>
                <a:srgbClr val="000000"/>
              </a:solidFill>
              <a:round/>
              <a:headEnd/>
              <a:tailEnd/>
            </a:ln>
          </p:spPr>
          <p:txBody>
            <a:bodyPr/>
            <a:lstStyle/>
            <a:p>
              <a:endParaRPr lang="tr-TR"/>
            </a:p>
          </p:txBody>
        </p:sp>
        <p:sp>
          <p:nvSpPr>
            <p:cNvPr id="16403" name="Line 18"/>
            <p:cNvSpPr>
              <a:spLocks noChangeShapeType="1"/>
            </p:cNvSpPr>
            <p:nvPr/>
          </p:nvSpPr>
          <p:spPr bwMode="auto">
            <a:xfrm flipH="1">
              <a:off x="6457" y="14557"/>
              <a:ext cx="360" cy="0"/>
            </a:xfrm>
            <a:prstGeom prst="line">
              <a:avLst/>
            </a:prstGeom>
            <a:noFill/>
            <a:ln w="15875">
              <a:solidFill>
                <a:srgbClr val="000000"/>
              </a:solidFill>
              <a:round/>
              <a:headEnd/>
              <a:tailEnd/>
            </a:ln>
          </p:spPr>
          <p:txBody>
            <a:bodyPr/>
            <a:lstStyle/>
            <a:p>
              <a:endParaRPr lang="tr-TR"/>
            </a:p>
          </p:txBody>
        </p:sp>
        <p:sp>
          <p:nvSpPr>
            <p:cNvPr id="16404" name="Line 19"/>
            <p:cNvSpPr>
              <a:spLocks noChangeShapeType="1"/>
            </p:cNvSpPr>
            <p:nvPr/>
          </p:nvSpPr>
          <p:spPr bwMode="auto">
            <a:xfrm>
              <a:off x="6457" y="13687"/>
              <a:ext cx="0" cy="360"/>
            </a:xfrm>
            <a:prstGeom prst="line">
              <a:avLst/>
            </a:prstGeom>
            <a:noFill/>
            <a:ln w="15875">
              <a:solidFill>
                <a:srgbClr val="000000"/>
              </a:solidFill>
              <a:round/>
              <a:headEnd/>
              <a:tailEnd/>
            </a:ln>
          </p:spPr>
          <p:txBody>
            <a:bodyPr/>
            <a:lstStyle/>
            <a:p>
              <a:endParaRPr lang="tr-TR"/>
            </a:p>
          </p:txBody>
        </p:sp>
        <p:sp>
          <p:nvSpPr>
            <p:cNvPr id="16405" name="Text Box 20"/>
            <p:cNvSpPr txBox="1">
              <a:spLocks noChangeArrowheads="1"/>
            </p:cNvSpPr>
            <p:nvPr/>
          </p:nvSpPr>
          <p:spPr bwMode="auto">
            <a:xfrm>
              <a:off x="4837" y="12112"/>
              <a:ext cx="180" cy="360"/>
            </a:xfrm>
            <a:prstGeom prst="rect">
              <a:avLst/>
            </a:prstGeom>
            <a:noFill/>
            <a:ln w="9525">
              <a:noFill/>
              <a:miter lim="800000"/>
              <a:headEnd/>
              <a:tailEnd/>
            </a:ln>
          </p:spPr>
          <p:txBody>
            <a:bodyPr lIns="0" tIns="0" rIns="0" bIns="0"/>
            <a:lstStyle/>
            <a:p>
              <a:r>
                <a:rPr lang="tr-TR" sz="1200" b="0"/>
                <a:t>x</a:t>
              </a:r>
              <a:endParaRPr lang="tr-TR"/>
            </a:p>
          </p:txBody>
        </p:sp>
        <p:sp>
          <p:nvSpPr>
            <p:cNvPr id="16406" name="Text Box 21"/>
            <p:cNvSpPr txBox="1">
              <a:spLocks noChangeArrowheads="1"/>
            </p:cNvSpPr>
            <p:nvPr/>
          </p:nvSpPr>
          <p:spPr bwMode="auto">
            <a:xfrm>
              <a:off x="4867" y="13177"/>
              <a:ext cx="180" cy="360"/>
            </a:xfrm>
            <a:prstGeom prst="rect">
              <a:avLst/>
            </a:prstGeom>
            <a:noFill/>
            <a:ln w="9525">
              <a:noFill/>
              <a:miter lim="800000"/>
              <a:headEnd/>
              <a:tailEnd/>
            </a:ln>
          </p:spPr>
          <p:txBody>
            <a:bodyPr lIns="0" tIns="0" rIns="0" bIns="0"/>
            <a:lstStyle/>
            <a:p>
              <a:r>
                <a:rPr lang="tr-TR" sz="1200" b="0"/>
                <a:t>y</a:t>
              </a:r>
              <a:endParaRPr lang="tr-TR"/>
            </a:p>
          </p:txBody>
        </p:sp>
        <p:sp>
          <p:nvSpPr>
            <p:cNvPr id="16407" name="Line 22"/>
            <p:cNvSpPr>
              <a:spLocks noChangeShapeType="1"/>
            </p:cNvSpPr>
            <p:nvPr/>
          </p:nvSpPr>
          <p:spPr bwMode="auto">
            <a:xfrm flipV="1">
              <a:off x="5017" y="13147"/>
              <a:ext cx="0" cy="360"/>
            </a:xfrm>
            <a:prstGeom prst="line">
              <a:avLst/>
            </a:prstGeom>
            <a:noFill/>
            <a:ln w="9525">
              <a:solidFill>
                <a:srgbClr val="000000"/>
              </a:solidFill>
              <a:round/>
              <a:headEnd/>
              <a:tailEnd type="triangle" w="med" len="med"/>
            </a:ln>
          </p:spPr>
          <p:txBody>
            <a:bodyPr/>
            <a:lstStyle/>
            <a:p>
              <a:endParaRPr lang="tr-TR"/>
            </a:p>
          </p:txBody>
        </p:sp>
        <p:sp>
          <p:nvSpPr>
            <p:cNvPr id="16408" name="Text Box 23"/>
            <p:cNvSpPr txBox="1">
              <a:spLocks noChangeArrowheads="1"/>
            </p:cNvSpPr>
            <p:nvPr/>
          </p:nvSpPr>
          <p:spPr bwMode="auto">
            <a:xfrm>
              <a:off x="7222" y="129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09" name="Text Box 24"/>
            <p:cNvSpPr txBox="1">
              <a:spLocks noChangeArrowheads="1"/>
            </p:cNvSpPr>
            <p:nvPr/>
          </p:nvSpPr>
          <p:spPr bwMode="auto">
            <a:xfrm>
              <a:off x="7237" y="13882"/>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10" name="Line 25"/>
            <p:cNvSpPr>
              <a:spLocks noChangeShapeType="1"/>
            </p:cNvSpPr>
            <p:nvPr/>
          </p:nvSpPr>
          <p:spPr bwMode="auto">
            <a:xfrm>
              <a:off x="5722" y="14047"/>
              <a:ext cx="720" cy="0"/>
            </a:xfrm>
            <a:prstGeom prst="line">
              <a:avLst/>
            </a:prstGeom>
            <a:noFill/>
            <a:ln w="15875">
              <a:solidFill>
                <a:srgbClr val="000000"/>
              </a:solidFill>
              <a:round/>
              <a:headEnd/>
              <a:tailEnd/>
            </a:ln>
          </p:spPr>
          <p:txBody>
            <a:bodyPr/>
            <a:lstStyle/>
            <a:p>
              <a:endParaRPr lang="tr-TR"/>
            </a:p>
          </p:txBody>
        </p:sp>
        <p:sp>
          <p:nvSpPr>
            <p:cNvPr id="16411" name="Text Box 26"/>
            <p:cNvSpPr txBox="1">
              <a:spLocks noChangeArrowheads="1"/>
            </p:cNvSpPr>
            <p:nvPr/>
          </p:nvSpPr>
          <p:spPr bwMode="auto">
            <a:xfrm>
              <a:off x="4867" y="125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2" name="Text Box 27"/>
            <p:cNvSpPr txBox="1">
              <a:spLocks noChangeArrowheads="1"/>
            </p:cNvSpPr>
            <p:nvPr/>
          </p:nvSpPr>
          <p:spPr bwMode="auto">
            <a:xfrm>
              <a:off x="4867" y="1295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3" name="Text Box 28"/>
            <p:cNvSpPr txBox="1">
              <a:spLocks noChangeArrowheads="1"/>
            </p:cNvSpPr>
            <p:nvPr/>
          </p:nvSpPr>
          <p:spPr bwMode="auto">
            <a:xfrm>
              <a:off x="4867" y="1440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4" name="Text Box 29"/>
            <p:cNvSpPr txBox="1">
              <a:spLocks noChangeArrowheads="1"/>
            </p:cNvSpPr>
            <p:nvPr/>
          </p:nvSpPr>
          <p:spPr bwMode="auto">
            <a:xfrm>
              <a:off x="4867" y="13897"/>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5" name="Line 30"/>
            <p:cNvSpPr>
              <a:spLocks noChangeShapeType="1"/>
            </p:cNvSpPr>
            <p:nvPr/>
          </p:nvSpPr>
          <p:spPr bwMode="auto">
            <a:xfrm flipH="1">
              <a:off x="5017" y="13687"/>
              <a:ext cx="360" cy="0"/>
            </a:xfrm>
            <a:prstGeom prst="line">
              <a:avLst/>
            </a:prstGeom>
            <a:noFill/>
            <a:ln w="15875">
              <a:solidFill>
                <a:srgbClr val="000000"/>
              </a:solidFill>
              <a:round/>
              <a:headEnd/>
              <a:tailEnd/>
            </a:ln>
          </p:spPr>
          <p:txBody>
            <a:bodyPr/>
            <a:lstStyle/>
            <a:p>
              <a:endParaRPr lang="tr-TR"/>
            </a:p>
          </p:txBody>
        </p:sp>
        <p:sp>
          <p:nvSpPr>
            <p:cNvPr id="16416" name="Line 31"/>
            <p:cNvSpPr>
              <a:spLocks noChangeShapeType="1"/>
            </p:cNvSpPr>
            <p:nvPr/>
          </p:nvSpPr>
          <p:spPr bwMode="auto">
            <a:xfrm flipH="1">
              <a:off x="6442" y="13672"/>
              <a:ext cx="360" cy="0"/>
            </a:xfrm>
            <a:prstGeom prst="line">
              <a:avLst/>
            </a:prstGeom>
            <a:noFill/>
            <a:ln w="15875">
              <a:solidFill>
                <a:srgbClr val="000000"/>
              </a:solidFill>
              <a:round/>
              <a:headEnd/>
              <a:tailEnd/>
            </a:ln>
          </p:spPr>
          <p:txBody>
            <a:bodyPr/>
            <a:lstStyle/>
            <a:p>
              <a:endParaRPr lang="tr-TR"/>
            </a:p>
          </p:txBody>
        </p:sp>
        <p:sp>
          <p:nvSpPr>
            <p:cNvPr id="16417" name="Line 32"/>
            <p:cNvSpPr>
              <a:spLocks noChangeShapeType="1"/>
            </p:cNvSpPr>
            <p:nvPr/>
          </p:nvSpPr>
          <p:spPr bwMode="auto">
            <a:xfrm>
              <a:off x="5017" y="14932"/>
              <a:ext cx="2171" cy="0"/>
            </a:xfrm>
            <a:prstGeom prst="line">
              <a:avLst/>
            </a:prstGeom>
            <a:noFill/>
            <a:ln w="9525">
              <a:solidFill>
                <a:srgbClr val="000000"/>
              </a:solidFill>
              <a:round/>
              <a:headEnd/>
              <a:tailEnd type="triangle" w="med" len="med"/>
            </a:ln>
          </p:spPr>
          <p:txBody>
            <a:bodyPr/>
            <a:lstStyle/>
            <a:p>
              <a:endParaRPr lang="tr-TR"/>
            </a:p>
          </p:txBody>
        </p:sp>
        <p:sp>
          <p:nvSpPr>
            <p:cNvPr id="16418" name="Line 33"/>
            <p:cNvSpPr>
              <a:spLocks noChangeShapeType="1"/>
            </p:cNvSpPr>
            <p:nvPr/>
          </p:nvSpPr>
          <p:spPr bwMode="auto">
            <a:xfrm flipV="1">
              <a:off x="5017" y="14017"/>
              <a:ext cx="0" cy="900"/>
            </a:xfrm>
            <a:prstGeom prst="line">
              <a:avLst/>
            </a:prstGeom>
            <a:noFill/>
            <a:ln w="9525">
              <a:solidFill>
                <a:srgbClr val="000000"/>
              </a:solidFill>
              <a:round/>
              <a:headEnd/>
              <a:tailEnd type="triangle" w="med" len="med"/>
            </a:ln>
          </p:spPr>
          <p:txBody>
            <a:bodyPr/>
            <a:lstStyle/>
            <a:p>
              <a:endParaRPr lang="tr-TR"/>
            </a:p>
          </p:txBody>
        </p:sp>
        <p:sp>
          <p:nvSpPr>
            <p:cNvPr id="16419" name="Line 34"/>
            <p:cNvSpPr>
              <a:spLocks noChangeShapeType="1"/>
            </p:cNvSpPr>
            <p:nvPr/>
          </p:nvSpPr>
          <p:spPr bwMode="auto">
            <a:xfrm>
              <a:off x="6457" y="13117"/>
              <a:ext cx="0" cy="1800"/>
            </a:xfrm>
            <a:prstGeom prst="line">
              <a:avLst/>
            </a:prstGeom>
            <a:noFill/>
            <a:ln w="9525">
              <a:solidFill>
                <a:srgbClr val="000000"/>
              </a:solidFill>
              <a:prstDash val="dash"/>
              <a:round/>
              <a:headEnd/>
              <a:tailEnd/>
            </a:ln>
          </p:spPr>
          <p:txBody>
            <a:bodyPr/>
            <a:lstStyle/>
            <a:p>
              <a:endParaRPr lang="tr-TR"/>
            </a:p>
          </p:txBody>
        </p:sp>
        <p:sp>
          <p:nvSpPr>
            <p:cNvPr id="16420" name="Line 35"/>
            <p:cNvSpPr>
              <a:spLocks noChangeShapeType="1"/>
            </p:cNvSpPr>
            <p:nvPr/>
          </p:nvSpPr>
          <p:spPr bwMode="auto">
            <a:xfrm>
              <a:off x="6817" y="13117"/>
              <a:ext cx="0" cy="1800"/>
            </a:xfrm>
            <a:prstGeom prst="line">
              <a:avLst/>
            </a:prstGeom>
            <a:noFill/>
            <a:ln w="9525">
              <a:solidFill>
                <a:srgbClr val="000000"/>
              </a:solidFill>
              <a:prstDash val="dash"/>
              <a:round/>
              <a:headEnd/>
              <a:tailEnd/>
            </a:ln>
          </p:spPr>
          <p:txBody>
            <a:bodyPr/>
            <a:lstStyle/>
            <a:p>
              <a:endParaRPr lang="tr-TR"/>
            </a:p>
          </p:txBody>
        </p:sp>
        <p:sp>
          <p:nvSpPr>
            <p:cNvPr id="16421" name="Text Box 36"/>
            <p:cNvSpPr txBox="1">
              <a:spLocks noChangeArrowheads="1"/>
            </p:cNvSpPr>
            <p:nvPr/>
          </p:nvSpPr>
          <p:spPr bwMode="auto">
            <a:xfrm>
              <a:off x="4882" y="14077"/>
              <a:ext cx="180" cy="360"/>
            </a:xfrm>
            <a:prstGeom prst="rect">
              <a:avLst/>
            </a:prstGeom>
            <a:noFill/>
            <a:ln w="9525">
              <a:noFill/>
              <a:miter lim="800000"/>
              <a:headEnd/>
              <a:tailEnd/>
            </a:ln>
          </p:spPr>
          <p:txBody>
            <a:bodyPr lIns="0" tIns="0" rIns="0" bIns="0"/>
            <a:lstStyle/>
            <a:p>
              <a:r>
                <a:rPr lang="tr-TR" sz="1200" b="0"/>
                <a:t>z</a:t>
              </a:r>
              <a:endParaRPr lang="tr-TR"/>
            </a:p>
          </p:txBody>
        </p:sp>
        <p:sp>
          <p:nvSpPr>
            <p:cNvPr id="16422" name="Text Box 37"/>
            <p:cNvSpPr txBox="1">
              <a:spLocks noChangeArrowheads="1"/>
            </p:cNvSpPr>
            <p:nvPr/>
          </p:nvSpPr>
          <p:spPr bwMode="auto">
            <a:xfrm>
              <a:off x="4867" y="1478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23" name="Text Box 38"/>
            <p:cNvSpPr txBox="1">
              <a:spLocks noChangeArrowheads="1"/>
            </p:cNvSpPr>
            <p:nvPr/>
          </p:nvSpPr>
          <p:spPr bwMode="auto">
            <a:xfrm>
              <a:off x="4867" y="13552"/>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24" name="Line 39"/>
            <p:cNvSpPr>
              <a:spLocks noChangeShapeType="1"/>
            </p:cNvSpPr>
            <p:nvPr/>
          </p:nvSpPr>
          <p:spPr bwMode="auto">
            <a:xfrm flipH="1">
              <a:off x="5017" y="14557"/>
              <a:ext cx="360" cy="0"/>
            </a:xfrm>
            <a:prstGeom prst="line">
              <a:avLst/>
            </a:prstGeom>
            <a:noFill/>
            <a:ln w="15875">
              <a:solidFill>
                <a:srgbClr val="000000"/>
              </a:solidFill>
              <a:round/>
              <a:headEnd/>
              <a:tailEnd/>
            </a:ln>
          </p:spPr>
          <p:txBody>
            <a:bodyPr/>
            <a:lstStyle/>
            <a:p>
              <a:endParaRPr lang="tr-TR"/>
            </a:p>
          </p:txBody>
        </p:sp>
        <p:sp>
          <p:nvSpPr>
            <p:cNvPr id="16425" name="Line 40"/>
            <p:cNvSpPr>
              <a:spLocks noChangeShapeType="1"/>
            </p:cNvSpPr>
            <p:nvPr/>
          </p:nvSpPr>
          <p:spPr bwMode="auto">
            <a:xfrm flipH="1">
              <a:off x="5377" y="14917"/>
              <a:ext cx="360" cy="0"/>
            </a:xfrm>
            <a:prstGeom prst="line">
              <a:avLst/>
            </a:prstGeom>
            <a:noFill/>
            <a:ln w="15875">
              <a:solidFill>
                <a:srgbClr val="000000"/>
              </a:solidFill>
              <a:round/>
              <a:headEnd/>
              <a:tailEnd/>
            </a:ln>
          </p:spPr>
          <p:txBody>
            <a:bodyPr/>
            <a:lstStyle/>
            <a:p>
              <a:endParaRPr lang="tr-TR"/>
            </a:p>
          </p:txBody>
        </p:sp>
        <p:sp>
          <p:nvSpPr>
            <p:cNvPr id="16426" name="Line 41"/>
            <p:cNvSpPr>
              <a:spLocks noChangeShapeType="1"/>
            </p:cNvSpPr>
            <p:nvPr/>
          </p:nvSpPr>
          <p:spPr bwMode="auto">
            <a:xfrm>
              <a:off x="5737" y="14557"/>
              <a:ext cx="720" cy="0"/>
            </a:xfrm>
            <a:prstGeom prst="line">
              <a:avLst/>
            </a:prstGeom>
            <a:noFill/>
            <a:ln w="15875">
              <a:solidFill>
                <a:srgbClr val="000000"/>
              </a:solidFill>
              <a:round/>
              <a:headEnd/>
              <a:tailEnd/>
            </a:ln>
          </p:spPr>
          <p:txBody>
            <a:bodyPr/>
            <a:lstStyle/>
            <a:p>
              <a:endParaRPr lang="tr-TR"/>
            </a:p>
          </p:txBody>
        </p:sp>
        <p:sp>
          <p:nvSpPr>
            <p:cNvPr id="16427" name="Text Box 42"/>
            <p:cNvSpPr txBox="1">
              <a:spLocks noChangeArrowheads="1"/>
            </p:cNvSpPr>
            <p:nvPr/>
          </p:nvSpPr>
          <p:spPr bwMode="auto">
            <a:xfrm>
              <a:off x="7207" y="147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28" name="Line 43"/>
            <p:cNvSpPr>
              <a:spLocks noChangeShapeType="1"/>
            </p:cNvSpPr>
            <p:nvPr/>
          </p:nvSpPr>
          <p:spPr bwMode="auto">
            <a:xfrm>
              <a:off x="5377" y="13687"/>
              <a:ext cx="0" cy="360"/>
            </a:xfrm>
            <a:prstGeom prst="line">
              <a:avLst/>
            </a:prstGeom>
            <a:noFill/>
            <a:ln w="15875">
              <a:solidFill>
                <a:srgbClr val="000000"/>
              </a:solidFill>
              <a:round/>
              <a:headEnd/>
              <a:tailEnd/>
            </a:ln>
          </p:spPr>
          <p:txBody>
            <a:bodyPr/>
            <a:lstStyle/>
            <a:p>
              <a:endParaRPr lang="tr-TR"/>
            </a:p>
          </p:txBody>
        </p:sp>
        <p:sp>
          <p:nvSpPr>
            <p:cNvPr id="16429" name="Line 44"/>
            <p:cNvSpPr>
              <a:spLocks noChangeShapeType="1"/>
            </p:cNvSpPr>
            <p:nvPr/>
          </p:nvSpPr>
          <p:spPr bwMode="auto">
            <a:xfrm>
              <a:off x="5377" y="14557"/>
              <a:ext cx="0" cy="360"/>
            </a:xfrm>
            <a:prstGeom prst="line">
              <a:avLst/>
            </a:prstGeom>
            <a:noFill/>
            <a:ln w="15875">
              <a:solidFill>
                <a:srgbClr val="000000"/>
              </a:solidFill>
              <a:round/>
              <a:headEnd/>
              <a:tailEnd/>
            </a:ln>
          </p:spPr>
          <p:txBody>
            <a:bodyPr/>
            <a:lstStyle/>
            <a:p>
              <a:endParaRPr lang="tr-TR"/>
            </a:p>
          </p:txBody>
        </p:sp>
        <p:sp>
          <p:nvSpPr>
            <p:cNvPr id="16430" name="Line 45"/>
            <p:cNvSpPr>
              <a:spLocks noChangeShapeType="1"/>
            </p:cNvSpPr>
            <p:nvPr/>
          </p:nvSpPr>
          <p:spPr bwMode="auto">
            <a:xfrm>
              <a:off x="5737" y="14557"/>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3 Altbilgi Yer Tutucusu"/>
          <p:cNvSpPr>
            <a:spLocks noGrp="1"/>
          </p:cNvSpPr>
          <p:nvPr>
            <p:ph type="ftr" sz="quarter" idx="10"/>
          </p:nvPr>
        </p:nvSpPr>
        <p:spPr>
          <a:noFill/>
        </p:spPr>
        <p:txBody>
          <a:bodyPr/>
          <a:lstStyle/>
          <a:p>
            <a:r>
              <a:rPr lang="tr-TR"/>
              <a:t>Mantık Devreleri </a:t>
            </a:r>
            <a:endParaRPr lang="en-US"/>
          </a:p>
        </p:txBody>
      </p:sp>
      <p:sp>
        <p:nvSpPr>
          <p:cNvPr id="4101" name="Rectangle 2"/>
          <p:cNvSpPr>
            <a:spLocks noGrp="1" noChangeArrowheads="1"/>
          </p:cNvSpPr>
          <p:nvPr>
            <p:ph type="title"/>
          </p:nvPr>
        </p:nvSpPr>
        <p:spPr>
          <a:xfrm>
            <a:off x="682625" y="150813"/>
            <a:ext cx="7772400" cy="790575"/>
          </a:xfrm>
        </p:spPr>
        <p:txBody>
          <a:bodyPr/>
          <a:lstStyle/>
          <a:p>
            <a:r>
              <a:rPr lang="tr-TR" sz="2400" b="1" dirty="0" smtClean="0"/>
              <a:t>‘</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p:txBody>
      </p:sp>
      <p:sp>
        <p:nvSpPr>
          <p:cNvPr id="460803" name="Rectangle 3"/>
          <p:cNvSpPr>
            <a:spLocks noGrp="1" noChangeArrowheads="1"/>
          </p:cNvSpPr>
          <p:nvPr>
            <p:ph type="body" idx="1"/>
          </p:nvPr>
        </p:nvSpPr>
        <p:spPr>
          <a:xfrm>
            <a:off x="349250" y="906463"/>
            <a:ext cx="8375650" cy="5765800"/>
          </a:xfrm>
        </p:spPr>
        <p:txBody>
          <a:bodyPr/>
          <a:lstStyle/>
          <a:p>
            <a:pPr marL="0" indent="0" algn="just">
              <a:buFontTx/>
              <a:buNone/>
              <a:defRPr/>
            </a:pPr>
            <a:r>
              <a:rPr lang="tr-TR" sz="2200" dirty="0" smtClean="0"/>
              <a:t>Üniversal kapı olarak kullanılırlar. Yani NAND kapısı kullanılarak AND, OR veya NOT kapıları elde edilebilir. AND kapısının çıkışına NOT kapısının bağlanmış hali olarak da düşünülebilir. Aşağıdaki sembollerle gösterilir;</a:t>
            </a:r>
          </a:p>
          <a:p>
            <a:pPr algn="just">
              <a:buFontTx/>
              <a:buNone/>
              <a:defRPr/>
            </a:pPr>
            <a:endParaRPr lang="tr-TR" sz="2200" dirty="0" smtClean="0"/>
          </a:p>
          <a:p>
            <a:pPr algn="just">
              <a:buFontTx/>
              <a:buNone/>
              <a:defRPr/>
            </a:pPr>
            <a:endParaRPr lang="tr-TR" sz="2200" dirty="0" smtClean="0"/>
          </a:p>
          <a:p>
            <a:pPr algn="just">
              <a:buFontTx/>
              <a:buNone/>
              <a:defRPr/>
            </a:pPr>
            <a:r>
              <a:rPr lang="tr-TR" sz="2200" dirty="0" smtClean="0"/>
              <a:t>NAND kapısının doğruluk tablosu;</a:t>
            </a:r>
          </a:p>
          <a:p>
            <a:pPr algn="just">
              <a:buFontTx/>
              <a:buNone/>
              <a:defRPr/>
            </a:pPr>
            <a:endParaRPr lang="tr-TR" sz="2200" dirty="0" smtClean="0"/>
          </a:p>
          <a:p>
            <a:pPr algn="just">
              <a:buFontTx/>
              <a:buNone/>
              <a:defRPr/>
            </a:pPr>
            <a:r>
              <a:rPr lang="tr-TR" sz="2200" dirty="0" smtClean="0"/>
              <a:t>				      </a:t>
            </a:r>
          </a:p>
          <a:p>
            <a:pPr algn="just">
              <a:buFontTx/>
              <a:buNone/>
              <a:defRPr/>
            </a:pPr>
            <a:r>
              <a:rPr lang="tr-TR" sz="2200" dirty="0" smtClean="0"/>
              <a:t>                        Lojik ifadesi                    veya</a:t>
            </a:r>
          </a:p>
          <a:p>
            <a:pPr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200" dirty="0" smtClean="0"/>
              <a:t>NAND kapısının tüm girişleri 1 iken çıkışı 0, herhangi bir girişi 0 değerini alırsa çıkışı 1 olur.</a:t>
            </a:r>
          </a:p>
          <a:p>
            <a:pPr algn="just">
              <a:buFontTx/>
              <a:buNone/>
              <a:defRPr/>
            </a:pPr>
            <a:endParaRPr lang="tr-TR" sz="2200" dirty="0" smtClean="0"/>
          </a:p>
        </p:txBody>
      </p:sp>
      <p:pic>
        <p:nvPicPr>
          <p:cNvPr id="4103" name="Picture 4"/>
          <p:cNvPicPr>
            <a:picLocks noChangeAspect="1" noChangeArrowheads="1"/>
          </p:cNvPicPr>
          <p:nvPr/>
        </p:nvPicPr>
        <p:blipFill>
          <a:blip r:embed="rId3" cstate="print"/>
          <a:srcRect/>
          <a:stretch>
            <a:fillRect/>
          </a:stretch>
        </p:blipFill>
        <p:spPr bwMode="auto">
          <a:xfrm>
            <a:off x="2419462" y="2417077"/>
            <a:ext cx="2103437" cy="560387"/>
          </a:xfrm>
          <a:prstGeom prst="rect">
            <a:avLst/>
          </a:prstGeom>
          <a:noFill/>
          <a:ln w="9525">
            <a:noFill/>
            <a:miter lim="800000"/>
            <a:headEnd/>
            <a:tailEnd/>
          </a:ln>
        </p:spPr>
      </p:pic>
      <p:pic>
        <p:nvPicPr>
          <p:cNvPr id="4104" name="Picture 5"/>
          <p:cNvPicPr>
            <a:picLocks noChangeAspect="1" noChangeArrowheads="1"/>
          </p:cNvPicPr>
          <p:nvPr/>
        </p:nvPicPr>
        <p:blipFill>
          <a:blip r:embed="rId4" cstate="print"/>
          <a:srcRect/>
          <a:stretch>
            <a:fillRect/>
          </a:stretch>
        </p:blipFill>
        <p:spPr bwMode="auto">
          <a:xfrm>
            <a:off x="650220" y="2465944"/>
            <a:ext cx="1350962" cy="563563"/>
          </a:xfrm>
          <a:prstGeom prst="rect">
            <a:avLst/>
          </a:prstGeom>
          <a:noFill/>
          <a:ln w="9525">
            <a:noFill/>
            <a:miter lim="800000"/>
            <a:headEnd/>
            <a:tailEnd/>
          </a:ln>
        </p:spPr>
      </p:pic>
      <p:sp>
        <p:nvSpPr>
          <p:cNvPr id="4106" name="Rectangle 8"/>
          <p:cNvSpPr>
            <a:spLocks noChangeArrowheads="1"/>
          </p:cNvSpPr>
          <p:nvPr/>
        </p:nvSpPr>
        <p:spPr bwMode="auto">
          <a:xfrm>
            <a:off x="0" y="327660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8" name="Object 7"/>
          <p:cNvGraphicFramePr>
            <a:graphicFrameLocks noChangeAspect="1"/>
          </p:cNvGraphicFramePr>
          <p:nvPr/>
        </p:nvGraphicFramePr>
        <p:xfrm>
          <a:off x="5579869" y="4191000"/>
          <a:ext cx="869950" cy="579438"/>
        </p:xfrm>
        <a:graphic>
          <a:graphicData uri="http://schemas.openxmlformats.org/presentationml/2006/ole">
            <mc:AlternateContent xmlns:mc="http://schemas.openxmlformats.org/markup-compatibility/2006">
              <mc:Choice xmlns:v="urn:schemas-microsoft-com:vml" Requires="v">
                <p:oleObj spid="_x0000_s4102" name="Denklem" r:id="rId5" imgW="457002" imgH="304668" progId="Equation.3">
                  <p:embed/>
                </p:oleObj>
              </mc:Choice>
              <mc:Fallback>
                <p:oleObj name="Denklem" r:id="rId5" imgW="457002"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9869" y="4191000"/>
                        <a:ext cx="8699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0"/>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9" name="Object 9"/>
          <p:cNvGraphicFramePr>
            <a:graphicFrameLocks noChangeAspect="1"/>
          </p:cNvGraphicFramePr>
          <p:nvPr/>
        </p:nvGraphicFramePr>
        <p:xfrm>
          <a:off x="3699240" y="4383088"/>
          <a:ext cx="1144587" cy="381000"/>
        </p:xfrm>
        <a:graphic>
          <a:graphicData uri="http://schemas.openxmlformats.org/presentationml/2006/ole">
            <mc:AlternateContent xmlns:mc="http://schemas.openxmlformats.org/markup-compatibility/2006">
              <mc:Choice xmlns:v="urn:schemas-microsoft-com:vml" Requires="v">
                <p:oleObj spid="_x0000_s4103" name="Denklem" r:id="rId7" imgW="596641" imgH="203112" progId="Equation.3">
                  <p:embed/>
                </p:oleObj>
              </mc:Choice>
              <mc:Fallback>
                <p:oleObj name="Denklem" r:id="rId7" imgW="596641"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9240" y="4383088"/>
                        <a:ext cx="11445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68462" y="3687763"/>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3" name="12 Resim"/>
          <p:cNvPicPr/>
          <p:nvPr/>
        </p:nvPicPr>
        <p:blipFill>
          <a:blip r:embed="rId9" cstate="print"/>
          <a:srcRect/>
          <a:stretch>
            <a:fillRect/>
          </a:stretch>
        </p:blipFill>
        <p:spPr bwMode="auto">
          <a:xfrm>
            <a:off x="6919784" y="2007692"/>
            <a:ext cx="1421027" cy="198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6304</TotalTime>
  <Words>1165</Words>
  <Application>Microsoft Office PowerPoint</Application>
  <PresentationFormat>Ekran Gösterisi (4:3)</PresentationFormat>
  <Paragraphs>390</Paragraphs>
  <Slides>20</Slides>
  <Notes>0</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1</vt:i4>
      </vt:variant>
      <vt:variant>
        <vt:lpstr>Slayt Başlıkları</vt:lpstr>
      </vt:variant>
      <vt:variant>
        <vt:i4>20</vt:i4>
      </vt:variant>
    </vt:vector>
  </HeadingPairs>
  <TitlesOfParts>
    <vt:vector size="29" baseType="lpstr">
      <vt:lpstr>Arial</vt:lpstr>
      <vt:lpstr>Calibri</vt:lpstr>
      <vt:lpstr>Comic Sans MS</vt:lpstr>
      <vt:lpstr>Helvetica</vt:lpstr>
      <vt:lpstr>Symbol</vt:lpstr>
      <vt:lpstr>Times New Roman</vt:lpstr>
      <vt:lpstr>Wingdings</vt:lpstr>
      <vt:lpstr>overview</vt:lpstr>
      <vt:lpstr>Denklem</vt:lpstr>
      <vt:lpstr>LOJİK KAPILAR (GATES)  </vt:lpstr>
      <vt:lpstr>LOJİK KAPILAR</vt:lpstr>
      <vt:lpstr>‘Değil’ veya ‘Tümleme’ Kapısı (NOT Gate) </vt:lpstr>
      <vt:lpstr>Örnek:</vt:lpstr>
      <vt:lpstr>‘Ve’ Kapısı (AND Gate)</vt:lpstr>
      <vt:lpstr>Örnek: </vt:lpstr>
      <vt:lpstr>‘Veya’ Kapısı (OR Gate) </vt:lpstr>
      <vt:lpstr>Örnek: </vt:lpstr>
      <vt:lpstr>‘Vedeğil’ Kapısı (NAND Gate) </vt:lpstr>
      <vt:lpstr>Örnek: </vt:lpstr>
      <vt:lpstr>‘Veyadeğil’ Kapısı (NOR Gate)</vt:lpstr>
      <vt:lpstr>Örnek:</vt:lpstr>
      <vt:lpstr>‘Özelveya’ Kapısı (EXOR Gate) </vt:lpstr>
      <vt:lpstr>Örnek: </vt:lpstr>
      <vt:lpstr>‘Özelveyadeğil’ Kapısı (EXNOR Gate) </vt:lpstr>
      <vt:lpstr>Örnek: </vt:lpstr>
      <vt:lpstr>Lojik İfadelerden Lojik Devrelerin Elde Edilmesi</vt:lpstr>
      <vt:lpstr>Örnek:</vt:lpstr>
      <vt:lpstr>Örnek:</vt:lpstr>
      <vt:lpstr>Örnek: (Devamı)</vt:lpstr>
    </vt:vector>
  </TitlesOfParts>
  <Company>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SAU Bilgisayar Mühendisliği MSDNAA</cp:lastModifiedBy>
  <cp:revision>188</cp:revision>
  <cp:lastPrinted>2001-01-30T20:22:47Z</cp:lastPrinted>
  <dcterms:created xsi:type="dcterms:W3CDTF">1999-07-07T12:46:17Z</dcterms:created>
  <dcterms:modified xsi:type="dcterms:W3CDTF">2016-11-04T11:43:08Z</dcterms:modified>
</cp:coreProperties>
</file>