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7" r:id="rId1"/>
  </p:sldMasterIdLst>
  <p:notesMasterIdLst>
    <p:notesMasterId r:id="rId16"/>
  </p:notesMasterIdLst>
  <p:handoutMasterIdLst>
    <p:handoutMasterId r:id="rId17"/>
  </p:handoutMasterIdLst>
  <p:sldIdLst>
    <p:sldId id="394" r:id="rId2"/>
    <p:sldId id="1720" r:id="rId3"/>
    <p:sldId id="1736" r:id="rId4"/>
    <p:sldId id="1727" r:id="rId5"/>
    <p:sldId id="1725" r:id="rId6"/>
    <p:sldId id="1721" r:id="rId7"/>
    <p:sldId id="1728" r:id="rId8"/>
    <p:sldId id="1734" r:id="rId9"/>
    <p:sldId id="1733" r:id="rId10"/>
    <p:sldId id="1732" r:id="rId11"/>
    <p:sldId id="1737" r:id="rId12"/>
    <p:sldId id="1738" r:id="rId13"/>
    <p:sldId id="1735" r:id="rId14"/>
    <p:sldId id="17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Ödev" id="{6DB80390-F4DF-41D6-A60F-F2759F161B94}">
          <p14:sldIdLst>
            <p14:sldId id="394"/>
            <p14:sldId id="1720"/>
            <p14:sldId id="1736"/>
            <p14:sldId id="1727"/>
            <p14:sldId id="1725"/>
            <p14:sldId id="1721"/>
            <p14:sldId id="1728"/>
            <p14:sldId id="1734"/>
            <p14:sldId id="1733"/>
            <p14:sldId id="1732"/>
            <p14:sldId id="1737"/>
            <p14:sldId id="1738"/>
            <p14:sldId id="1735"/>
            <p14:sldId id="17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6F"/>
    <a:srgbClr val="E8E8E8"/>
    <a:srgbClr val="D9DADD"/>
    <a:srgbClr val="003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4" autoAdjust="0"/>
    <p:restoredTop sz="77262" autoAdjust="0"/>
  </p:normalViewPr>
  <p:slideViewPr>
    <p:cSldViewPr snapToGrid="0">
      <p:cViewPr varScale="1">
        <p:scale>
          <a:sx n="88" d="100"/>
          <a:sy n="88" d="100"/>
        </p:scale>
        <p:origin x="167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5/26/2015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7DC26-F7B9-4459-A075-D5A5ACD7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434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5/26/2015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CE444-60D5-40B8-8C87-2CD56771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6381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CE444-60D5-40B8-8C87-2CD56771A6BE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5/26/2015</a:t>
            </a:r>
          </a:p>
        </p:txBody>
      </p:sp>
    </p:spTree>
    <p:extLst>
      <p:ext uri="{BB962C8B-B14F-4D97-AF65-F5344CB8AC3E}">
        <p14:creationId xmlns:p14="http://schemas.microsoft.com/office/powerpoint/2010/main" val="1781502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5/26/2015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FCE444-60D5-40B8-8C87-2CD56771A6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20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5/26/2015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FCE444-60D5-40B8-8C87-2CD56771A6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39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5/26/2015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FCE444-60D5-40B8-8C87-2CD56771A6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8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5/26/2015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FCE444-60D5-40B8-8C87-2CD56771A6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34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5/26/2015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FCE444-60D5-40B8-8C87-2CD56771A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7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5/26/2015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FCE444-60D5-40B8-8C87-2CD56771A6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55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5/26/2015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FCE444-60D5-40B8-8C87-2CD56771A6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80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5/26/2015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FCE444-60D5-40B8-8C87-2CD56771A6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19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5/26/2015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FCE444-60D5-40B8-8C87-2CD56771A6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5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5/26/2015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FCE444-60D5-40B8-8C87-2CD56771A6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76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5/26/2015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FCE444-60D5-40B8-8C87-2CD56771A6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07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5/26/2015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FCE444-60D5-40B8-8C87-2CD56771A6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1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 t="1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CCFD-4D04-4D10-92AC-EA39940CE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122363"/>
            <a:ext cx="10669425" cy="3326069"/>
          </a:xfrm>
        </p:spPr>
        <p:txBody>
          <a:bodyPr anchor="b"/>
          <a:lstStyle>
            <a:lvl1pPr algn="ctr">
              <a:defRPr sz="4875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8C332-2767-4F3B-9434-35120FB3A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539049"/>
            <a:ext cx="10669425" cy="718751"/>
          </a:xfrm>
        </p:spPr>
        <p:txBody>
          <a:bodyPr/>
          <a:lstStyle>
            <a:lvl1pPr marL="0" indent="0" algn="ctr">
              <a:buNone/>
              <a:defRPr sz="195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C0C0-D17F-4827-A969-19F374A7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2591-E4FE-440F-B693-AD4182E233DA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B52D-BDC9-4F50-8CD5-167C66CB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Barikat Academy, © All Rights Reserved       2017 Hacker School - Term &lt;X&gt; - Assignement &lt;Y&gt;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48B89-D0EC-4F3C-878B-44FE8955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1" y="394658"/>
            <a:ext cx="3864261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8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CCFD-4D04-4D10-92AC-EA39940CE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75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8C332-2767-4F3B-9434-35120FB3A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950">
                <a:latin typeface="Trebuchet MS" panose="020B0603020202020204" pitchFamily="34" charset="0"/>
              </a:defRPr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C0C0-D17F-4827-A969-19F374A7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C81-125F-4102-989C-CA314B2F60BC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B52D-BDC9-4F50-8CD5-167C66CB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Barikat Academy, © All Rights Reserved       2017 Hacker School - Term &lt;X&gt; - Assignement &lt;Y&gt;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48B89-D0EC-4F3C-878B-44FE8955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791-7F60-40E7-AF71-CEC249A9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6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4A60-0EC7-4C95-930E-30A633E5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200"/>
            <a:ext cx="12192000" cy="870117"/>
          </a:xfrm>
          <a:ln>
            <a:noFill/>
          </a:ln>
        </p:spPr>
        <p:txBody>
          <a:bodyPr>
            <a:normAutofit/>
          </a:bodyPr>
          <a:lstStyle>
            <a:lvl1pPr>
              <a:defRPr sz="480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1559-D34C-4A1F-9B22-A3C643D55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" y="978410"/>
            <a:ext cx="12191999" cy="5333125"/>
          </a:xfrm>
        </p:spPr>
        <p:txBody>
          <a:bodyPr/>
          <a:lstStyle>
            <a:lvl1pPr marL="185738" indent="-297180">
              <a:buFont typeface="Wingdings" panose="05000000000000000000" pitchFamily="2" charset="2"/>
              <a:buChar char="ü"/>
              <a:defRPr sz="2800">
                <a:latin typeface="Georgia" panose="02040502050405020303" pitchFamily="18" charset="0"/>
              </a:defRPr>
            </a:lvl1pPr>
            <a:lvl2pPr marL="557213" indent="-297180">
              <a:buFont typeface="Wingdings" panose="05000000000000000000" pitchFamily="2" charset="2"/>
              <a:buChar char="v"/>
              <a:defRPr sz="2400">
                <a:latin typeface="Georgia" panose="02040502050405020303" pitchFamily="18" charset="0"/>
              </a:defRPr>
            </a:lvl2pPr>
            <a:lvl3pPr marL="928688" indent="-297180">
              <a:buFont typeface="Wingdings" panose="05000000000000000000" pitchFamily="2" charset="2"/>
              <a:buChar char="Ø"/>
              <a:defRPr sz="2000">
                <a:latin typeface="Georgia" panose="02040502050405020303" pitchFamily="18" charset="0"/>
              </a:defRPr>
            </a:lvl3pPr>
            <a:lvl4pPr marL="1300163" indent="-297180">
              <a:buFont typeface="Courier New" panose="02070309020205020404" pitchFamily="49" charset="0"/>
              <a:buChar char="o"/>
              <a:defRPr sz="1800">
                <a:latin typeface="Georgia" panose="02040502050405020303" pitchFamily="18" charset="0"/>
              </a:defRPr>
            </a:lvl4pPr>
            <a:lvl5pPr indent="-297180"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9F246-AB58-4155-8636-2FB08967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2" y="6460917"/>
            <a:ext cx="1012474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7918DFC3-4A4C-4C9E-BBA4-80DA44EF45DF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F0DE8-96EB-4AF5-B088-F8B1AADB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5717" y="6460916"/>
            <a:ext cx="9807223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algn="l"/>
            <a:r>
              <a:rPr lang="en-US" dirty="0" err="1"/>
              <a:t>Barikat</a:t>
            </a:r>
            <a:r>
              <a:rPr lang="en-US" dirty="0"/>
              <a:t> Academy, © All Rights Reserved     </a:t>
            </a:r>
            <a:r>
              <a:rPr lang="tr-TR" dirty="0"/>
              <a:t>		</a:t>
            </a:r>
            <a:r>
              <a:rPr lang="en-US" dirty="0"/>
              <a:t>2017 Hacker School</a:t>
            </a:r>
            <a:r>
              <a:rPr lang="tr-TR" dirty="0"/>
              <a:t> </a:t>
            </a:r>
            <a:r>
              <a:rPr lang="en-US" dirty="0"/>
              <a:t>-</a:t>
            </a:r>
            <a:r>
              <a:rPr lang="tr-TR" dirty="0"/>
              <a:t> </a:t>
            </a:r>
            <a:r>
              <a:rPr lang="en-US" dirty="0"/>
              <a:t>Term</a:t>
            </a:r>
            <a:r>
              <a:rPr lang="tr-TR" dirty="0"/>
              <a:t> </a:t>
            </a:r>
            <a:r>
              <a:rPr lang="en-US" dirty="0"/>
              <a:t>&lt;X&gt;</a:t>
            </a:r>
            <a:r>
              <a:rPr lang="tr-TR" dirty="0"/>
              <a:t> </a:t>
            </a:r>
            <a:r>
              <a:rPr lang="en-US" dirty="0"/>
              <a:t>-</a:t>
            </a:r>
            <a:r>
              <a:rPr lang="tr-TR" dirty="0"/>
              <a:t> </a:t>
            </a:r>
            <a:r>
              <a:rPr lang="en-US" dirty="0" err="1"/>
              <a:t>Assignement</a:t>
            </a:r>
            <a:r>
              <a:rPr lang="tr-TR" dirty="0"/>
              <a:t> </a:t>
            </a:r>
            <a:r>
              <a:rPr lang="en-US" dirty="0"/>
              <a:t>&lt;Y&gt;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4061-0D1A-40B9-AD1D-5A869FC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3693" y="6460916"/>
            <a:ext cx="1187554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F1743791-7F60-40E7-AF71-CEC249A948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1FA88C96-7BA1-4811-A9A3-DC1280C54B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939" y="38708"/>
            <a:ext cx="1329061" cy="5388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0D0698-4603-4B48-B219-8A0FA86380F7}"/>
              </a:ext>
            </a:extLst>
          </p:cNvPr>
          <p:cNvCxnSpPr/>
          <p:nvPr userDrawn="1"/>
        </p:nvCxnSpPr>
        <p:spPr>
          <a:xfrm>
            <a:off x="43245" y="882316"/>
            <a:ext cx="12078002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15000">
                  <a:schemeClr val="accent3">
                    <a:alpha val="83000"/>
                    <a:lumMod val="35000"/>
                    <a:lumOff val="6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2E4A0A-922F-4670-A46C-4579DB85D0C6}"/>
              </a:ext>
            </a:extLst>
          </p:cNvPr>
          <p:cNvCxnSpPr/>
          <p:nvPr userDrawn="1"/>
        </p:nvCxnSpPr>
        <p:spPr>
          <a:xfrm>
            <a:off x="43245" y="6460914"/>
            <a:ext cx="12078002" cy="0"/>
          </a:xfrm>
          <a:prstGeom prst="line">
            <a:avLst/>
          </a:prstGeom>
          <a:ln w="31750">
            <a:gradFill flip="none" rotWithShape="1">
              <a:gsLst>
                <a:gs pos="100000">
                  <a:schemeClr val="accent3">
                    <a:lumMod val="0"/>
                    <a:lumOff val="100000"/>
                  </a:schemeClr>
                </a:gs>
                <a:gs pos="79000">
                  <a:schemeClr val="accent3">
                    <a:alpha val="83000"/>
                    <a:lumMod val="35000"/>
                    <a:lumOff val="65000"/>
                  </a:schemeClr>
                </a:gs>
                <a:gs pos="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5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96D8-DC3C-4BB7-9829-F35A9AE52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980902"/>
            <a:ext cx="6101542" cy="5330952"/>
          </a:xfrm>
        </p:spPr>
        <p:txBody>
          <a:bodyPr/>
          <a:lstStyle>
            <a:lvl1pPr marL="185738" indent="-297180">
              <a:buFont typeface="Wingdings" panose="05000000000000000000" pitchFamily="2" charset="2"/>
              <a:buChar char="ü"/>
              <a:defRPr sz="2800">
                <a:latin typeface="Georgia" panose="02040502050405020303" pitchFamily="18" charset="0"/>
              </a:defRPr>
            </a:lvl1pPr>
            <a:lvl2pPr marL="557213" indent="-297180">
              <a:buFont typeface="Wingdings" panose="05000000000000000000" pitchFamily="2" charset="2"/>
              <a:buChar char="v"/>
              <a:defRPr sz="2400">
                <a:latin typeface="Georgia" panose="02040502050405020303" pitchFamily="18" charset="0"/>
              </a:defRPr>
            </a:lvl2pPr>
            <a:lvl3pPr marL="928688" indent="-297180">
              <a:buFont typeface="Wingdings" panose="05000000000000000000" pitchFamily="2" charset="2"/>
              <a:buChar char="Ø"/>
              <a:defRPr sz="2000">
                <a:latin typeface="Georgia" panose="02040502050405020303" pitchFamily="18" charset="0"/>
              </a:defRPr>
            </a:lvl3pPr>
            <a:lvl4pPr marL="1300163" indent="-297180">
              <a:buFont typeface="Courier New" panose="02070309020205020404" pitchFamily="49" charset="0"/>
              <a:buChar char="o"/>
              <a:defRPr sz="1800">
                <a:latin typeface="Georgia" panose="02040502050405020303" pitchFamily="18" charset="0"/>
              </a:defRPr>
            </a:lvl4pPr>
            <a:lvl5pPr marL="1671638" indent="-297180">
              <a:buFont typeface="Arial" panose="020B0604020202020204" pitchFamily="34" charset="0"/>
              <a:buChar char="•"/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BD7A0-1097-420C-BD20-6093A8F65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1542" y="980902"/>
            <a:ext cx="6090459" cy="5330952"/>
          </a:xfrm>
        </p:spPr>
        <p:txBody>
          <a:bodyPr/>
          <a:lstStyle>
            <a:lvl1pPr marL="185738" indent="-297180">
              <a:buFont typeface="Wingdings" panose="05000000000000000000" pitchFamily="2" charset="2"/>
              <a:buChar char="ü"/>
              <a:defRPr sz="2800">
                <a:latin typeface="Georgia" panose="02040502050405020303" pitchFamily="18" charset="0"/>
              </a:defRPr>
            </a:lvl1pPr>
            <a:lvl2pPr marL="557213" indent="-297180">
              <a:buFont typeface="Wingdings" panose="05000000000000000000" pitchFamily="2" charset="2"/>
              <a:buChar char="v"/>
              <a:defRPr sz="2400">
                <a:latin typeface="Georgia" panose="02040502050405020303" pitchFamily="18" charset="0"/>
              </a:defRPr>
            </a:lvl2pPr>
            <a:lvl3pPr marL="928688" indent="-297180">
              <a:buFont typeface="Wingdings" panose="05000000000000000000" pitchFamily="2" charset="2"/>
              <a:buChar char="Ø"/>
              <a:defRPr sz="2000">
                <a:latin typeface="Georgia" panose="02040502050405020303" pitchFamily="18" charset="0"/>
              </a:defRPr>
            </a:lvl3pPr>
            <a:lvl4pPr marL="1300163" indent="-297180">
              <a:buFont typeface="Courier New" panose="02070309020205020404" pitchFamily="49" charset="0"/>
              <a:buChar char="o"/>
              <a:defRPr sz="1800">
                <a:latin typeface="Georgia" panose="02040502050405020303" pitchFamily="18" charset="0"/>
              </a:defRPr>
            </a:lvl4pPr>
            <a:lvl5pPr indent="-297180"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D91765-C6D9-417A-9F79-ABC4D025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200"/>
            <a:ext cx="12192000" cy="870117"/>
          </a:xfrm>
          <a:ln>
            <a:noFill/>
          </a:ln>
        </p:spPr>
        <p:txBody>
          <a:bodyPr>
            <a:normAutofit/>
          </a:bodyPr>
          <a:lstStyle>
            <a:lvl1pPr>
              <a:defRPr sz="480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1C4B81B-F020-4FF9-B279-DCFB7010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3" y="6460917"/>
            <a:ext cx="981002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C9A258CB-8A0A-44AC-9501-120BB9907F4B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880BA8B-91D9-40D8-8D7A-6CEA9E67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4998" y="6460916"/>
            <a:ext cx="9767941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algn="l"/>
            <a:r>
              <a:rPr lang="en-US"/>
              <a:t>Barikat Academy, © All Rights Reserved       2017 Hacker School - Term &lt;X&gt; - Assignement &lt;Y&gt;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9788357-D4E3-4140-AE8B-10B67C8C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3693" y="6460916"/>
            <a:ext cx="1187554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F1743791-7F60-40E7-AF71-CEC249A948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E44212D7-D499-40E2-88D9-01901E42A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939" y="38708"/>
            <a:ext cx="1329061" cy="53880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77C4A1-3D40-44FD-B985-C3E2F2C8FDF3}"/>
              </a:ext>
            </a:extLst>
          </p:cNvPr>
          <p:cNvCxnSpPr/>
          <p:nvPr userDrawn="1"/>
        </p:nvCxnSpPr>
        <p:spPr>
          <a:xfrm>
            <a:off x="43245" y="882316"/>
            <a:ext cx="12078002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15000">
                  <a:schemeClr val="accent3">
                    <a:alpha val="83000"/>
                    <a:lumMod val="35000"/>
                    <a:lumOff val="6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C9628B-FD71-407B-BF17-FCD331E645FC}"/>
              </a:ext>
            </a:extLst>
          </p:cNvPr>
          <p:cNvCxnSpPr/>
          <p:nvPr userDrawn="1"/>
        </p:nvCxnSpPr>
        <p:spPr>
          <a:xfrm>
            <a:off x="43245" y="6460914"/>
            <a:ext cx="12078002" cy="0"/>
          </a:xfrm>
          <a:prstGeom prst="line">
            <a:avLst/>
          </a:prstGeom>
          <a:ln w="31750">
            <a:gradFill flip="none" rotWithShape="1">
              <a:gsLst>
                <a:gs pos="100000">
                  <a:schemeClr val="accent3">
                    <a:lumMod val="0"/>
                    <a:lumOff val="100000"/>
                  </a:schemeClr>
                </a:gs>
                <a:gs pos="79000">
                  <a:schemeClr val="accent3">
                    <a:alpha val="83000"/>
                    <a:lumMod val="35000"/>
                    <a:lumOff val="65000"/>
                  </a:schemeClr>
                </a:gs>
                <a:gs pos="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06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96D8-DC3C-4BB7-9829-F35A9AE52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980902"/>
            <a:ext cx="4023360" cy="5330952"/>
          </a:xfrm>
        </p:spPr>
        <p:txBody>
          <a:bodyPr/>
          <a:lstStyle>
            <a:lvl1pPr marL="185738" indent="-297180">
              <a:buFont typeface="Wingdings" panose="05000000000000000000" pitchFamily="2" charset="2"/>
              <a:buChar char="ü"/>
              <a:defRPr sz="2800">
                <a:latin typeface="Georgia" panose="02040502050405020303" pitchFamily="18" charset="0"/>
              </a:defRPr>
            </a:lvl1pPr>
            <a:lvl2pPr marL="557213" indent="-297180">
              <a:buFont typeface="Wingdings" panose="05000000000000000000" pitchFamily="2" charset="2"/>
              <a:buChar char="v"/>
              <a:defRPr sz="2400">
                <a:latin typeface="Georgia" panose="02040502050405020303" pitchFamily="18" charset="0"/>
              </a:defRPr>
            </a:lvl2pPr>
            <a:lvl3pPr marL="928688" indent="-297180">
              <a:buFont typeface="Wingdings" panose="05000000000000000000" pitchFamily="2" charset="2"/>
              <a:buChar char="Ø"/>
              <a:defRPr sz="2000">
                <a:latin typeface="Georgia" panose="02040502050405020303" pitchFamily="18" charset="0"/>
              </a:defRPr>
            </a:lvl3pPr>
            <a:lvl4pPr marL="1300163" indent="-297180">
              <a:buFont typeface="Courier New" panose="02070309020205020404" pitchFamily="49" charset="0"/>
              <a:buChar char="o"/>
              <a:defRPr sz="1800">
                <a:latin typeface="Georgia" panose="02040502050405020303" pitchFamily="18" charset="0"/>
              </a:defRPr>
            </a:lvl4pPr>
            <a:lvl5pPr marL="1671638" indent="-297180">
              <a:buFont typeface="Arial" panose="020B0604020202020204" pitchFamily="34" charset="0"/>
              <a:buChar char="•"/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BD7A0-1097-420C-BD20-6093A8F65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4828" y="979795"/>
            <a:ext cx="4023360" cy="5330952"/>
          </a:xfrm>
        </p:spPr>
        <p:txBody>
          <a:bodyPr/>
          <a:lstStyle>
            <a:lvl1pPr marL="185738" indent="-297180">
              <a:buFont typeface="Wingdings" panose="05000000000000000000" pitchFamily="2" charset="2"/>
              <a:buChar char="ü"/>
              <a:defRPr sz="2800">
                <a:latin typeface="Georgia" panose="02040502050405020303" pitchFamily="18" charset="0"/>
              </a:defRPr>
            </a:lvl1pPr>
            <a:lvl2pPr marL="557213" indent="-297180">
              <a:buFont typeface="Wingdings" panose="05000000000000000000" pitchFamily="2" charset="2"/>
              <a:buChar char="v"/>
              <a:defRPr sz="2400">
                <a:latin typeface="Georgia" panose="02040502050405020303" pitchFamily="18" charset="0"/>
              </a:defRPr>
            </a:lvl2pPr>
            <a:lvl3pPr marL="928688" indent="-297180">
              <a:buFont typeface="Wingdings" panose="05000000000000000000" pitchFamily="2" charset="2"/>
              <a:buChar char="Ø"/>
              <a:defRPr sz="2000">
                <a:latin typeface="Georgia" panose="02040502050405020303" pitchFamily="18" charset="0"/>
              </a:defRPr>
            </a:lvl3pPr>
            <a:lvl4pPr marL="1300163" indent="-297180">
              <a:buFont typeface="Courier New" panose="02070309020205020404" pitchFamily="49" charset="0"/>
              <a:buChar char="o"/>
              <a:defRPr sz="1800">
                <a:latin typeface="Georgia" panose="02040502050405020303" pitchFamily="18" charset="0"/>
              </a:defRPr>
            </a:lvl4pPr>
            <a:lvl5pPr indent="-297180"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r>
              <a:rPr lang="tr-TR" dirty="0"/>
              <a:t>1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D91765-C6D9-417A-9F79-ABC4D025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200"/>
            <a:ext cx="12192000" cy="870117"/>
          </a:xfrm>
          <a:ln>
            <a:noFill/>
          </a:ln>
        </p:spPr>
        <p:txBody>
          <a:bodyPr>
            <a:normAutofit/>
          </a:bodyPr>
          <a:lstStyle>
            <a:lvl1pPr>
              <a:defRPr sz="480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1C4B81B-F020-4FF9-B279-DCFB7010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3" y="6460917"/>
            <a:ext cx="981002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7FC2CCDA-7BBE-4B94-9AD9-A680E641951D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880BA8B-91D9-40D8-8D7A-6CEA9E67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4998" y="6460916"/>
            <a:ext cx="9767941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algn="l"/>
            <a:r>
              <a:rPr lang="en-US"/>
              <a:t>Barikat Academy, © All Rights Reserved       2017 Hacker School - Term &lt;X&gt; - Assignement &lt;Y&gt;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9788357-D4E3-4140-AE8B-10B67C8C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3693" y="6460916"/>
            <a:ext cx="1187554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F1743791-7F60-40E7-AF71-CEC249A948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E44212D7-D499-40E2-88D9-01901E42A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939" y="38708"/>
            <a:ext cx="1329061" cy="53880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77C4A1-3D40-44FD-B985-C3E2F2C8FDF3}"/>
              </a:ext>
            </a:extLst>
          </p:cNvPr>
          <p:cNvCxnSpPr/>
          <p:nvPr userDrawn="1"/>
        </p:nvCxnSpPr>
        <p:spPr>
          <a:xfrm>
            <a:off x="43245" y="882316"/>
            <a:ext cx="12078002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15000">
                  <a:schemeClr val="accent3">
                    <a:alpha val="83000"/>
                    <a:lumMod val="35000"/>
                    <a:lumOff val="6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C9628B-FD71-407B-BF17-FCD331E645FC}"/>
              </a:ext>
            </a:extLst>
          </p:cNvPr>
          <p:cNvCxnSpPr/>
          <p:nvPr userDrawn="1"/>
        </p:nvCxnSpPr>
        <p:spPr>
          <a:xfrm>
            <a:off x="43245" y="6460914"/>
            <a:ext cx="12078002" cy="0"/>
          </a:xfrm>
          <a:prstGeom prst="line">
            <a:avLst/>
          </a:prstGeom>
          <a:ln w="31750">
            <a:gradFill flip="none" rotWithShape="1">
              <a:gsLst>
                <a:gs pos="100000">
                  <a:schemeClr val="accent3">
                    <a:lumMod val="0"/>
                    <a:lumOff val="100000"/>
                  </a:schemeClr>
                </a:gs>
                <a:gs pos="79000">
                  <a:schemeClr val="accent3">
                    <a:alpha val="83000"/>
                    <a:lumMod val="35000"/>
                    <a:lumOff val="65000"/>
                  </a:schemeClr>
                </a:gs>
                <a:gs pos="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75BD7A0-1097-420C-BD20-6093A8F6504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47577" y="978408"/>
            <a:ext cx="4023360" cy="5330952"/>
          </a:xfrm>
        </p:spPr>
        <p:txBody>
          <a:bodyPr/>
          <a:lstStyle>
            <a:lvl1pPr marL="185738" indent="-297180">
              <a:buFont typeface="Wingdings" panose="05000000000000000000" pitchFamily="2" charset="2"/>
              <a:buChar char="ü"/>
              <a:defRPr sz="2800">
                <a:latin typeface="Georgia" panose="02040502050405020303" pitchFamily="18" charset="0"/>
              </a:defRPr>
            </a:lvl1pPr>
            <a:lvl2pPr marL="557213" indent="-297180">
              <a:buFont typeface="Wingdings" panose="05000000000000000000" pitchFamily="2" charset="2"/>
              <a:buChar char="v"/>
              <a:defRPr sz="2400">
                <a:latin typeface="Georgia" panose="02040502050405020303" pitchFamily="18" charset="0"/>
              </a:defRPr>
            </a:lvl2pPr>
            <a:lvl3pPr marL="928688" indent="-297180">
              <a:buFont typeface="Wingdings" panose="05000000000000000000" pitchFamily="2" charset="2"/>
              <a:buChar char="Ø"/>
              <a:defRPr sz="2000">
                <a:latin typeface="Georgia" panose="02040502050405020303" pitchFamily="18" charset="0"/>
              </a:defRPr>
            </a:lvl3pPr>
            <a:lvl4pPr marL="1300163" indent="-297180">
              <a:buFont typeface="Courier New" panose="02070309020205020404" pitchFamily="49" charset="0"/>
              <a:buChar char="o"/>
              <a:defRPr sz="1800">
                <a:latin typeface="Georgia" panose="02040502050405020303" pitchFamily="18" charset="0"/>
              </a:defRPr>
            </a:lvl4pPr>
            <a:lvl5pPr indent="-297180"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967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B3DB9-F2B6-40C3-97B6-CC297001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BAE06-8FCD-418F-AD51-837E9EF7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54B1B-C2CA-4B64-BEF0-F65C655CF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88B1D-0EA6-4055-A265-01C06E574F31}" type="datetime1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50F3E-7C81-4251-99E1-1181649D8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Barikat Academy, © All Rights Reserved       2017 Hacker School - Term &lt;X&gt; - Assignement &lt;Y&gt;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E895D-7A35-4739-8653-67F82DE05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3791-7F60-40E7-AF71-CEC249A9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8" r:id="rId2"/>
    <p:sldLayoutId id="2147483909" r:id="rId3"/>
    <p:sldLayoutId id="2147483910" r:id="rId4"/>
    <p:sldLayoutId id="2147483911" r:id="rId5"/>
  </p:sldLayoutIdLst>
  <p:hf hdr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ramies/theHarvester" TargetMode="External"/><Relationship Id="rId2" Type="http://schemas.openxmlformats.org/officeDocument/2006/relationships/hyperlink" Target="https://tools.kali.org/information-gathering/theharvester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edge-security.com/" TargetMode="External"/><Relationship Id="rId4" Type="http://schemas.openxmlformats.org/officeDocument/2006/relationships/hyperlink" Target="https://code.google.com/archive/p/theharveste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dimage.kali.org/kali-2018.2/kali-linux-2018.2-amd64.is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www.kali.org/download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ramies/theHarvest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hyperlink" Target="https://code.google.com/archive/p/theharvester/" TargetMode="External"/><Relationship Id="rId4" Type="http://schemas.openxmlformats.org/officeDocument/2006/relationships/hyperlink" Target="http://www.edge-security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Hacker Okulu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hackerokulu</a:t>
            </a:r>
            <a:r>
              <a:rPr lang="en-US" dirty="0"/>
              <a:t>@barikat.com.tr</a:t>
            </a:r>
            <a:endParaRPr lang="tr-TR" cap="none" dirty="0"/>
          </a:p>
        </p:txBody>
      </p:sp>
    </p:spTree>
    <p:extLst>
      <p:ext uri="{BB962C8B-B14F-4D97-AF65-F5344CB8AC3E}">
        <p14:creationId xmlns:p14="http://schemas.microsoft.com/office/powerpoint/2010/main" val="366198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Komutlar ve Ekran Görüntüleri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C3D2-2808-4A7B-9172-B9D78D156E65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791-7F60-40E7-AF71-CEC249A9481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/>
              <a:t>Barikat</a:t>
            </a:r>
            <a:r>
              <a:rPr lang="en-US" dirty="0"/>
              <a:t> </a:t>
            </a:r>
            <a:r>
              <a:rPr lang="tr-TR" dirty="0"/>
              <a:t>Akademi</a:t>
            </a:r>
            <a:r>
              <a:rPr lang="en-US" dirty="0"/>
              <a:t>, © </a:t>
            </a:r>
            <a:r>
              <a:rPr lang="tr-TR" dirty="0"/>
              <a:t>Tüm Hakları Saklıdır.		</a:t>
            </a:r>
            <a:r>
              <a:rPr lang="en-US" dirty="0"/>
              <a:t>201</a:t>
            </a:r>
            <a:r>
              <a:rPr lang="tr-TR" dirty="0"/>
              <a:t>8</a:t>
            </a:r>
            <a:r>
              <a:rPr lang="en-US" dirty="0"/>
              <a:t> Hacker </a:t>
            </a:r>
            <a:r>
              <a:rPr lang="tr-TR" dirty="0"/>
              <a:t>Okulu </a:t>
            </a:r>
            <a:r>
              <a:rPr lang="en-US" dirty="0"/>
              <a:t>-</a:t>
            </a:r>
            <a:r>
              <a:rPr lang="tr-TR" dirty="0"/>
              <a:t> Ödev 1 – Onur Gürsoy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F6CDF-0DAF-4FB6-B5AF-9A07FC753C99}"/>
              </a:ext>
            </a:extLst>
          </p:cNvPr>
          <p:cNvSpPr txBox="1"/>
          <p:nvPr/>
        </p:nvSpPr>
        <p:spPr>
          <a:xfrm>
            <a:off x="43242" y="921901"/>
            <a:ext cx="59538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/>
              <a:t>Komut: </a:t>
            </a:r>
            <a:r>
              <a:rPr lang="tr-TR" sz="2200" dirty="0"/>
              <a:t>theharvester –d &lt;hedef&gt; -l 100 –b linkedin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70FD8-6284-4725-AE9F-EB0EC73CDF20}"/>
              </a:ext>
            </a:extLst>
          </p:cNvPr>
          <p:cNvSpPr txBox="1"/>
          <p:nvPr/>
        </p:nvSpPr>
        <p:spPr>
          <a:xfrm>
            <a:off x="43242" y="1442561"/>
            <a:ext cx="111908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/>
              <a:t>Bu komut ile ‘&lt;hedef&gt; web sitesine ait bulunabilecek bilgileri LinkedIn arayıcılığı ile 0-100 arası sonuç analiz ederek getir’ sorgusu çalıştı.</a:t>
            </a:r>
          </a:p>
          <a:p>
            <a:endParaRPr lang="tr-TR" sz="2200" dirty="0"/>
          </a:p>
          <a:p>
            <a:r>
              <a:rPr lang="tr-TR" sz="2200" dirty="0"/>
              <a:t>LinkedIn ile getirilen bilgiler genellikle hedefimize ait çalışanlar ve şirket profilleri olacaktır. </a:t>
            </a:r>
          </a:p>
          <a:p>
            <a:endParaRPr lang="tr-TR" sz="2200" dirty="0"/>
          </a:p>
          <a:p>
            <a:r>
              <a:rPr lang="tr-TR" sz="2200" dirty="0"/>
              <a:t>Şuanda bu sorguya göre getirilen verileri incelediğimizde:</a:t>
            </a:r>
          </a:p>
          <a:p>
            <a:endParaRPr lang="tr-T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/>
              <a:t>Hedef gösterdiğimiz yerde çalışan 2 kişinin LinkedIn Hesabı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r>
              <a:rPr lang="tr-TR" sz="2200" dirty="0"/>
              <a:t>Burdan da anlaşılabileceği gibi veri kaynağı olarak linkedin kullanıldığında hedefimize ait kişi bilgileri getirilebilir.</a:t>
            </a:r>
          </a:p>
          <a:p>
            <a:endParaRPr lang="tr-TR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FD334-A092-426C-B72D-11714D430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27" y="3189515"/>
            <a:ext cx="4219005" cy="171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Komutlar ve Ekran Görüntüleri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C3D2-2808-4A7B-9172-B9D78D156E65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791-7F60-40E7-AF71-CEC249A9481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/>
              <a:t>Barikat</a:t>
            </a:r>
            <a:r>
              <a:rPr lang="en-US" dirty="0"/>
              <a:t> </a:t>
            </a:r>
            <a:r>
              <a:rPr lang="tr-TR" dirty="0"/>
              <a:t>Akademi</a:t>
            </a:r>
            <a:r>
              <a:rPr lang="en-US" dirty="0"/>
              <a:t>, © </a:t>
            </a:r>
            <a:r>
              <a:rPr lang="tr-TR" dirty="0"/>
              <a:t>Tüm Hakları Saklıdır.		</a:t>
            </a:r>
            <a:r>
              <a:rPr lang="en-US" dirty="0"/>
              <a:t>201</a:t>
            </a:r>
            <a:r>
              <a:rPr lang="tr-TR" dirty="0"/>
              <a:t>8</a:t>
            </a:r>
            <a:r>
              <a:rPr lang="en-US" dirty="0"/>
              <a:t> Hacker </a:t>
            </a:r>
            <a:r>
              <a:rPr lang="tr-TR" dirty="0"/>
              <a:t>Okulu </a:t>
            </a:r>
            <a:r>
              <a:rPr lang="en-US" dirty="0"/>
              <a:t>-</a:t>
            </a:r>
            <a:r>
              <a:rPr lang="tr-TR" dirty="0"/>
              <a:t> Ödev 1 – Onur Gürsoy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F6CDF-0DAF-4FB6-B5AF-9A07FC753C99}"/>
              </a:ext>
            </a:extLst>
          </p:cNvPr>
          <p:cNvSpPr txBox="1"/>
          <p:nvPr/>
        </p:nvSpPr>
        <p:spPr>
          <a:xfrm>
            <a:off x="43242" y="921901"/>
            <a:ext cx="66583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/>
              <a:t>Komut: </a:t>
            </a:r>
            <a:r>
              <a:rPr lang="tr-TR" sz="2200" dirty="0"/>
              <a:t>theharvester –d &lt;hedef&gt; -s 500 -l 1000 –b google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70FD8-6284-4725-AE9F-EB0EC73CDF20}"/>
              </a:ext>
            </a:extLst>
          </p:cNvPr>
          <p:cNvSpPr txBox="1"/>
          <p:nvPr/>
        </p:nvSpPr>
        <p:spPr>
          <a:xfrm>
            <a:off x="70752" y="1316841"/>
            <a:ext cx="79976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/>
              <a:t>Bu komut ile ‘&lt;hedef&gt; web sitesine ait bulunabilecek bilgileri Google arayıcılığı ile 500-1000 arası sonuç analiz ederek getir’ sorgusu çalıştı.</a:t>
            </a:r>
          </a:p>
          <a:p>
            <a:endParaRPr lang="tr-TR" sz="2200" dirty="0"/>
          </a:p>
          <a:p>
            <a:r>
              <a:rPr lang="tr-TR" sz="2200" dirty="0"/>
              <a:t>Google arama aralığı her 100 sonuca göre yapılır ve toplamda 500 sonuç 5 defa sorgu çalıştırılarak getirilmiş olur. Önemli olan nokta </a:t>
            </a:r>
          </a:p>
          <a:p>
            <a:r>
              <a:rPr lang="tr-TR" sz="2200" dirty="0"/>
              <a:t>-s parametresi ile kaçıncı indexten başlayacağını söylemiş oluyoruz.</a:t>
            </a:r>
          </a:p>
          <a:p>
            <a:endParaRPr lang="tr-TR" sz="2200" dirty="0"/>
          </a:p>
          <a:p>
            <a:r>
              <a:rPr lang="tr-TR" sz="2200" dirty="0"/>
              <a:t>Özellikle büyük veriler için parça parça arama yapmak daha sağlıklı olacaktır. Örneğin 1000 veri analiz edilecekse. Tek sorgu yazıp sorgu süresini uzatmak yerine aşağıdaki iki sorgu çalıştırılabilir.</a:t>
            </a:r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r>
              <a:rPr lang="tr-TR" sz="2200" dirty="0"/>
              <a:t>Böylece ilk 500 sonuç getirilir ve sonrakinde ise diğer 500 getirilir.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FA1FB-AF3F-45AA-BFCC-14FCA16A0C25}"/>
              </a:ext>
            </a:extLst>
          </p:cNvPr>
          <p:cNvSpPr txBox="1"/>
          <p:nvPr/>
        </p:nvSpPr>
        <p:spPr>
          <a:xfrm>
            <a:off x="70751" y="4758769"/>
            <a:ext cx="5826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/>
              <a:t>Komut: </a:t>
            </a:r>
            <a:r>
              <a:rPr lang="tr-TR" sz="2200" dirty="0"/>
              <a:t>theharvester –d &lt;hedef&gt; -l 500 –b google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D68021-3F5D-4A15-BB58-AD36819F6E04}"/>
              </a:ext>
            </a:extLst>
          </p:cNvPr>
          <p:cNvSpPr txBox="1"/>
          <p:nvPr/>
        </p:nvSpPr>
        <p:spPr>
          <a:xfrm>
            <a:off x="70751" y="5189656"/>
            <a:ext cx="66583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/>
              <a:t>Komut: </a:t>
            </a:r>
            <a:r>
              <a:rPr lang="tr-TR" sz="2200" dirty="0"/>
              <a:t>theharvester –d &lt;hedef&gt; -s 500 -l 1000 –b google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ED8823-956F-4E07-850C-6A4E380B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160" y="1699413"/>
            <a:ext cx="3806562" cy="18318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4F9585-08AB-4013-8A60-06C38FF80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160" y="3951427"/>
            <a:ext cx="3806562" cy="166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9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Komutlar ve Ekran Görüntüleri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C3D2-2808-4A7B-9172-B9D78D156E65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791-7F60-40E7-AF71-CEC249A9481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/>
              <a:t>Barikat</a:t>
            </a:r>
            <a:r>
              <a:rPr lang="en-US" dirty="0"/>
              <a:t> </a:t>
            </a:r>
            <a:r>
              <a:rPr lang="tr-TR" dirty="0"/>
              <a:t>Akademi</a:t>
            </a:r>
            <a:r>
              <a:rPr lang="en-US" dirty="0"/>
              <a:t>, © </a:t>
            </a:r>
            <a:r>
              <a:rPr lang="tr-TR" dirty="0"/>
              <a:t>Tüm Hakları Saklıdır.		</a:t>
            </a:r>
            <a:r>
              <a:rPr lang="en-US" dirty="0"/>
              <a:t>201</a:t>
            </a:r>
            <a:r>
              <a:rPr lang="tr-TR" dirty="0"/>
              <a:t>8</a:t>
            </a:r>
            <a:r>
              <a:rPr lang="en-US" dirty="0"/>
              <a:t> Hacker </a:t>
            </a:r>
            <a:r>
              <a:rPr lang="tr-TR" dirty="0"/>
              <a:t>Okulu </a:t>
            </a:r>
            <a:r>
              <a:rPr lang="en-US" dirty="0"/>
              <a:t>-</a:t>
            </a:r>
            <a:r>
              <a:rPr lang="tr-TR" dirty="0"/>
              <a:t> Ödev 1 – Onur Gürsoy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F6CDF-0DAF-4FB6-B5AF-9A07FC753C99}"/>
              </a:ext>
            </a:extLst>
          </p:cNvPr>
          <p:cNvSpPr txBox="1"/>
          <p:nvPr/>
        </p:nvSpPr>
        <p:spPr>
          <a:xfrm>
            <a:off x="0" y="920620"/>
            <a:ext cx="6246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/>
              <a:t>Komut: </a:t>
            </a:r>
            <a:r>
              <a:rPr lang="tr-TR" sz="2200" dirty="0"/>
              <a:t>theharvester –d &lt;hedef&gt; -l 1000 –b google -v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70FD8-6284-4725-AE9F-EB0EC73CDF20}"/>
              </a:ext>
            </a:extLst>
          </p:cNvPr>
          <p:cNvSpPr txBox="1"/>
          <p:nvPr/>
        </p:nvSpPr>
        <p:spPr>
          <a:xfrm>
            <a:off x="-10886" y="1351508"/>
            <a:ext cx="81207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/>
              <a:t>Bu komut ile ‘&lt;hedef&gt; web sitesine ait bulunabilecek bilgileri Google arayıcılığı ile 0-500 arası sonuç analiz ederek aynı IP adresinde bulunan alan adlarını getir’ sorgusu çalıştı.</a:t>
            </a:r>
          </a:p>
          <a:p>
            <a:endParaRPr lang="tr-TR" sz="2200" dirty="0"/>
          </a:p>
          <a:p>
            <a:r>
              <a:rPr lang="tr-TR" sz="2200" dirty="0"/>
              <a:t>Şuanda bu sorguya göre getirilen verileri incelediğimizde: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/>
              <a:t>1 email adresi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/>
              <a:t>&lt;hedef&gt; domaine ait IP adresi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/>
              <a:t>&lt;hedef&gt; domaine ait IP adresinde çalışan diğer domainler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200" dirty="0"/>
          </a:p>
          <a:p>
            <a:r>
              <a:rPr lang="tr-TR" sz="2200" dirty="0"/>
              <a:t>Ekran görüntüsündeki gibi &lt;hedef&gt; domaine ait IP adresi ile –v parametresi kullanılarak aynı domainde bulunan diğer domainler getirilebiliyor. Ek olarak aynı DNS serverdaki domainler de getirilebilir: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D07C0-A68F-469E-A03A-7E7A5C2A7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19" y="983115"/>
            <a:ext cx="3994373" cy="54032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918C57-DE8F-44C0-90B1-5C07D8C9C5BB}"/>
              </a:ext>
            </a:extLst>
          </p:cNvPr>
          <p:cNvSpPr txBox="1"/>
          <p:nvPr/>
        </p:nvSpPr>
        <p:spPr>
          <a:xfrm>
            <a:off x="0" y="5581086"/>
            <a:ext cx="80032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/>
              <a:t>Komut: </a:t>
            </a:r>
            <a:r>
              <a:rPr lang="tr-TR" sz="2200" dirty="0"/>
              <a:t>theharvester –d &lt;hedef&gt; -l 1000 –b google –e &lt;bulunandns&gt;</a:t>
            </a:r>
          </a:p>
        </p:txBody>
      </p:sp>
    </p:spTree>
    <p:extLst>
      <p:ext uri="{BB962C8B-B14F-4D97-AF65-F5344CB8AC3E}">
        <p14:creationId xmlns:p14="http://schemas.microsoft.com/office/powerpoint/2010/main" val="259296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Komutlar ve Ekran Görüntüleri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C3D2-2808-4A7B-9172-B9D78D156E65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791-7F60-40E7-AF71-CEC249A9481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/>
              <a:t>Barikat</a:t>
            </a:r>
            <a:r>
              <a:rPr lang="en-US" dirty="0"/>
              <a:t> </a:t>
            </a:r>
            <a:r>
              <a:rPr lang="tr-TR" dirty="0"/>
              <a:t>Akademi</a:t>
            </a:r>
            <a:r>
              <a:rPr lang="en-US" dirty="0"/>
              <a:t>, © </a:t>
            </a:r>
            <a:r>
              <a:rPr lang="tr-TR" dirty="0"/>
              <a:t>Tüm Hakları Saklıdır.		</a:t>
            </a:r>
            <a:r>
              <a:rPr lang="en-US" dirty="0"/>
              <a:t>201</a:t>
            </a:r>
            <a:r>
              <a:rPr lang="tr-TR" dirty="0"/>
              <a:t>8</a:t>
            </a:r>
            <a:r>
              <a:rPr lang="en-US" dirty="0"/>
              <a:t> Hacker </a:t>
            </a:r>
            <a:r>
              <a:rPr lang="tr-TR" dirty="0"/>
              <a:t>Okulu </a:t>
            </a:r>
            <a:r>
              <a:rPr lang="en-US" dirty="0"/>
              <a:t>-</a:t>
            </a:r>
            <a:r>
              <a:rPr lang="tr-TR" dirty="0"/>
              <a:t> Ödev 1 – Onur Gürsoy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F6CDF-0DAF-4FB6-B5AF-9A07FC753C99}"/>
              </a:ext>
            </a:extLst>
          </p:cNvPr>
          <p:cNvSpPr txBox="1"/>
          <p:nvPr/>
        </p:nvSpPr>
        <p:spPr>
          <a:xfrm>
            <a:off x="43242" y="921901"/>
            <a:ext cx="7407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/>
              <a:t>Komut: </a:t>
            </a:r>
            <a:r>
              <a:rPr lang="tr-TR" sz="2200" dirty="0"/>
              <a:t>theharvester –d &lt;hedef&gt; -l 100 –b google –f &lt;dosyaadı&gt;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70FD8-6284-4725-AE9F-EB0EC73CDF20}"/>
              </a:ext>
            </a:extLst>
          </p:cNvPr>
          <p:cNvSpPr txBox="1"/>
          <p:nvPr/>
        </p:nvSpPr>
        <p:spPr>
          <a:xfrm>
            <a:off x="59867" y="1594124"/>
            <a:ext cx="75057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/>
              <a:t>Bu komut ile ‘&lt;hedef&gt; web sitesine ait bulunabilecek bilgileri Google arayıcılığı ile 0-100 arası sonuç analiz ederek &lt;dosyaadı&gt; dosyası oluştur ve sorgu bilgilerini aktar’ sorgusu çalıştı.</a:t>
            </a:r>
          </a:p>
          <a:p>
            <a:endParaRPr lang="tr-TR" sz="2200" dirty="0"/>
          </a:p>
          <a:p>
            <a:r>
              <a:rPr lang="tr-TR" sz="2200" dirty="0"/>
              <a:t>-f parametresi ile sorguda gelen sonuçları html ve xml olarak bir dosyaya  aktarma işlemi yapılabilir.</a:t>
            </a:r>
          </a:p>
          <a:p>
            <a:endParaRPr lang="tr-TR" sz="2200" dirty="0"/>
          </a:p>
          <a:p>
            <a:r>
              <a:rPr lang="tr-TR" sz="2200" dirty="0"/>
              <a:t>Ekran görüntüsünde de görülebildiği gibi oluşturulan dosya açıldığında karşımıza bulunan sonuçlar ile birlikte bulunan sonuçlar grafiği gelecektir.</a:t>
            </a:r>
          </a:p>
          <a:p>
            <a:endParaRPr lang="tr-TR" sz="2200" dirty="0"/>
          </a:p>
          <a:p>
            <a:endParaRPr lang="tr-TR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E13F6-FE56-4536-A9F4-7C330FD50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571" y="950925"/>
            <a:ext cx="4439618" cy="547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97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 https://tools.kali.org/information-gathering/theharvester</a:t>
            </a:r>
            <a:endParaRPr lang="tr-TR" dirty="0"/>
          </a:p>
          <a:p>
            <a:r>
              <a:rPr lang="tr-TR" dirty="0"/>
              <a:t> </a:t>
            </a:r>
            <a:r>
              <a:rPr lang="tr-TR" dirty="0">
                <a:hlinkClick r:id="rId3"/>
              </a:rPr>
              <a:t>https://github.com/laramies/theHarvester</a:t>
            </a:r>
            <a:endParaRPr lang="tr-TR" dirty="0"/>
          </a:p>
          <a:p>
            <a:r>
              <a:rPr lang="tr-TR" dirty="0"/>
              <a:t> </a:t>
            </a:r>
            <a:r>
              <a:rPr lang="tr-TR" dirty="0">
                <a:hlinkClick r:id="rId4"/>
              </a:rPr>
              <a:t>https://code.google.com/archive/p/theharvester/</a:t>
            </a:r>
            <a:endParaRPr lang="tr-TR" dirty="0"/>
          </a:p>
          <a:p>
            <a:r>
              <a:rPr lang="tr-TR" u="sng" dirty="0">
                <a:hlinkClick r:id="rId5"/>
              </a:rPr>
              <a:t> http://www.edge-security.com/</a:t>
            </a:r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0D43-6EBD-46D2-85B8-B5EF892FEAA3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791-7F60-40E7-AF71-CEC249A9481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/>
              <a:t>Barikat</a:t>
            </a:r>
            <a:r>
              <a:rPr lang="en-US" dirty="0"/>
              <a:t> </a:t>
            </a:r>
            <a:r>
              <a:rPr lang="tr-TR" dirty="0"/>
              <a:t>Akademi</a:t>
            </a:r>
            <a:r>
              <a:rPr lang="en-US" dirty="0"/>
              <a:t>, © </a:t>
            </a:r>
            <a:r>
              <a:rPr lang="tr-TR" dirty="0"/>
              <a:t>Tüm Hakları Saklıdır.		</a:t>
            </a:r>
            <a:r>
              <a:rPr lang="en-US" dirty="0"/>
              <a:t>201</a:t>
            </a:r>
            <a:r>
              <a:rPr lang="tr-TR" dirty="0"/>
              <a:t>8</a:t>
            </a:r>
            <a:r>
              <a:rPr lang="en-US" dirty="0"/>
              <a:t> Hacker </a:t>
            </a:r>
            <a:r>
              <a:rPr lang="tr-TR" dirty="0"/>
              <a:t>Okulu </a:t>
            </a:r>
            <a:r>
              <a:rPr lang="en-US" dirty="0"/>
              <a:t>-</a:t>
            </a:r>
            <a:r>
              <a:rPr lang="tr-TR" dirty="0"/>
              <a:t> Ödev 1 – Onur Gürsoy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9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" y="978410"/>
            <a:ext cx="12170227" cy="5333125"/>
          </a:xfrm>
        </p:spPr>
        <p:txBody>
          <a:bodyPr/>
          <a:lstStyle/>
          <a:p>
            <a:r>
              <a:rPr lang="tr-TR" dirty="0"/>
              <a:t> Kullanılan İşletim Sistemi </a:t>
            </a:r>
            <a:r>
              <a:rPr lang="tr-TR" sz="2000" dirty="0"/>
              <a:t>(Slayt 3)</a:t>
            </a:r>
            <a:endParaRPr lang="tr-TR" dirty="0"/>
          </a:p>
          <a:p>
            <a:r>
              <a:rPr lang="tr-TR" dirty="0"/>
              <a:t> Kullanılan Araç </a:t>
            </a:r>
            <a:r>
              <a:rPr lang="tr-TR" sz="2000" dirty="0"/>
              <a:t>(Slayt 4)</a:t>
            </a:r>
          </a:p>
          <a:p>
            <a:r>
              <a:rPr lang="tr-TR" dirty="0"/>
              <a:t> Alternatif Araç </a:t>
            </a:r>
            <a:r>
              <a:rPr lang="tr-TR" sz="2000" dirty="0"/>
              <a:t>(Slayt 5)</a:t>
            </a:r>
          </a:p>
          <a:p>
            <a:r>
              <a:rPr lang="tr-TR" dirty="0"/>
              <a:t> Komutlar ve Ekran Görüntüleri </a:t>
            </a:r>
            <a:r>
              <a:rPr lang="tr-TR" sz="1800" dirty="0"/>
              <a:t>(Slayt 6-13)</a:t>
            </a:r>
            <a:endParaRPr lang="tr-TR" dirty="0"/>
          </a:p>
          <a:p>
            <a:r>
              <a:rPr lang="tr-TR" dirty="0"/>
              <a:t> Referanslar </a:t>
            </a:r>
            <a:r>
              <a:rPr lang="tr-TR" sz="2000" dirty="0"/>
              <a:t>(Slayt 14)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3F41-C718-4C1C-ACD1-1DBF50C76E42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791-7F60-40E7-AF71-CEC249A948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/>
              <a:t>Barikat</a:t>
            </a:r>
            <a:r>
              <a:rPr lang="en-US" dirty="0"/>
              <a:t> </a:t>
            </a:r>
            <a:r>
              <a:rPr lang="tr-TR" dirty="0"/>
              <a:t>Akademi</a:t>
            </a:r>
            <a:r>
              <a:rPr lang="en-US" dirty="0"/>
              <a:t>, © </a:t>
            </a:r>
            <a:r>
              <a:rPr lang="tr-TR" dirty="0"/>
              <a:t>Tüm Hakları Saklıdır.		</a:t>
            </a:r>
            <a:r>
              <a:rPr lang="en-US" dirty="0"/>
              <a:t>201</a:t>
            </a:r>
            <a:r>
              <a:rPr lang="tr-TR" dirty="0"/>
              <a:t>8</a:t>
            </a:r>
            <a:r>
              <a:rPr lang="en-US" dirty="0"/>
              <a:t> Hacker </a:t>
            </a:r>
            <a:r>
              <a:rPr lang="tr-TR" dirty="0"/>
              <a:t>Okulu </a:t>
            </a:r>
            <a:r>
              <a:rPr lang="en-US" dirty="0"/>
              <a:t>-</a:t>
            </a:r>
            <a:r>
              <a:rPr lang="tr-TR" dirty="0"/>
              <a:t> Ödev 1 – Onur Gürsoy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9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Kali Linux Hakkında Ön Bilgi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3" y="1196123"/>
            <a:ext cx="12453255" cy="6739561"/>
          </a:xfrm>
        </p:spPr>
        <p:txBody>
          <a:bodyPr>
            <a:normAutofit/>
          </a:bodyPr>
          <a:lstStyle/>
          <a:p>
            <a:r>
              <a:rPr lang="tr-TR" sz="2400" dirty="0"/>
              <a:t> İşletim Sistemini Geliştiren: Offensive Security</a:t>
            </a:r>
          </a:p>
          <a:p>
            <a:r>
              <a:rPr lang="tr-TR" sz="2400" dirty="0"/>
              <a:t> Geliştirilme Başlandığı Tarih: </a:t>
            </a:r>
            <a:r>
              <a:rPr lang="tr-TR" sz="2000" dirty="0"/>
              <a:t>4 Kasım 2014</a:t>
            </a:r>
          </a:p>
          <a:p>
            <a:r>
              <a:rPr lang="tr-TR" sz="2400" dirty="0"/>
              <a:t> Son Güncelleme Tarihi: </a:t>
            </a:r>
            <a:r>
              <a:rPr lang="tr-TR" sz="2000" dirty="0"/>
              <a:t>30 Nisan 2018</a:t>
            </a:r>
          </a:p>
          <a:p>
            <a:r>
              <a:rPr lang="tr-TR" sz="2400" dirty="0"/>
              <a:t> Kullanılan Güncel Versiyon: </a:t>
            </a:r>
            <a:r>
              <a:rPr lang="tr-TR" sz="2000" dirty="0"/>
              <a:t>kali 4.15.0-kali2-amd64</a:t>
            </a:r>
          </a:p>
          <a:p>
            <a:r>
              <a:rPr lang="tr-TR" sz="2400" dirty="0"/>
              <a:t> Link Adresi: </a:t>
            </a:r>
            <a:r>
              <a:rPr lang="tr-TR" sz="2000" dirty="0">
                <a:hlinkClick r:id="rId3"/>
              </a:rPr>
              <a:t>http://cdimage.kali.org/kali-2018.2/kali-linux-2018.2-amd64.iso</a:t>
            </a:r>
            <a:endParaRPr lang="tr-TR" sz="2000" dirty="0"/>
          </a:p>
          <a:p>
            <a:r>
              <a:rPr lang="tr-TR" sz="2400" dirty="0"/>
              <a:t> Ek Adresler: </a:t>
            </a:r>
            <a:r>
              <a:rPr lang="tr-TR" sz="2000" u="sng" dirty="0">
                <a:hlinkClick r:id="rId4"/>
              </a:rPr>
              <a:t>https://www.kali.org/downloads/</a:t>
            </a:r>
            <a:endParaRPr lang="tr-TR" sz="2000" u="sng" dirty="0"/>
          </a:p>
          <a:p>
            <a:endParaRPr lang="tr-T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DFC3-4A4C-4C9E-BBA4-80DA44EF45DF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/>
              <a:t>Barikat</a:t>
            </a:r>
            <a:r>
              <a:rPr lang="en-US" dirty="0"/>
              <a:t> </a:t>
            </a:r>
            <a:r>
              <a:rPr lang="tr-TR" dirty="0"/>
              <a:t>Akademi</a:t>
            </a:r>
            <a:r>
              <a:rPr lang="en-US" dirty="0"/>
              <a:t>, © </a:t>
            </a:r>
            <a:r>
              <a:rPr lang="tr-TR" dirty="0"/>
              <a:t>Tüm Hakları Saklıdır.		</a:t>
            </a:r>
            <a:r>
              <a:rPr lang="en-US" dirty="0"/>
              <a:t>201</a:t>
            </a:r>
            <a:r>
              <a:rPr lang="tr-TR" dirty="0"/>
              <a:t>8</a:t>
            </a:r>
            <a:r>
              <a:rPr lang="en-US" dirty="0"/>
              <a:t> Hacker </a:t>
            </a:r>
            <a:r>
              <a:rPr lang="tr-TR" dirty="0"/>
              <a:t>Okulu </a:t>
            </a:r>
            <a:r>
              <a:rPr lang="en-US" dirty="0"/>
              <a:t>-</a:t>
            </a:r>
            <a:r>
              <a:rPr lang="tr-TR" dirty="0"/>
              <a:t> Ödev 1 – Onur Gürsoy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791-7F60-40E7-AF71-CEC249A9481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995D78-66DF-461A-AF4D-616F51E6C5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14" y="836893"/>
            <a:ext cx="4561117" cy="22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4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TheHarvester Hakkında Ön Bilgi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580"/>
            <a:ext cx="12453255" cy="6739561"/>
          </a:xfrm>
        </p:spPr>
        <p:txBody>
          <a:bodyPr>
            <a:normAutofit/>
          </a:bodyPr>
          <a:lstStyle/>
          <a:p>
            <a:r>
              <a:rPr lang="tr-TR" sz="2400" dirty="0"/>
              <a:t> Aracı Geliştiren: Christian Martolerra</a:t>
            </a:r>
          </a:p>
          <a:p>
            <a:r>
              <a:rPr lang="tr-TR" sz="2400" dirty="0"/>
              <a:t> Geliştirilme Başlandığı Tarih: </a:t>
            </a:r>
            <a:r>
              <a:rPr lang="tr-TR" sz="2000" dirty="0"/>
              <a:t>4 Mayıs 2011</a:t>
            </a:r>
          </a:p>
          <a:p>
            <a:r>
              <a:rPr lang="tr-TR" sz="2400" dirty="0"/>
              <a:t> Son Güncelleme Tarihi: </a:t>
            </a:r>
            <a:r>
              <a:rPr lang="tr-TR" sz="2000" dirty="0"/>
              <a:t>16 Nisan 2018</a:t>
            </a:r>
          </a:p>
          <a:p>
            <a:r>
              <a:rPr lang="tr-TR" sz="2400" dirty="0"/>
              <a:t> Kullanılan Güncel Versiyon: </a:t>
            </a:r>
            <a:r>
              <a:rPr lang="tr-TR" sz="2000" dirty="0"/>
              <a:t>2.7</a:t>
            </a:r>
          </a:p>
          <a:p>
            <a:r>
              <a:rPr lang="tr-TR" sz="2400" dirty="0"/>
              <a:t>Son Güncelleme İle Gelen Özellikler: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000" dirty="0"/>
              <a:t>Virustotal, Netcraft, Crt.sh özellikleri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000" dirty="0"/>
              <a:t>Threatcrowd, IP resolution, Sqlite ile local depolama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000" dirty="0"/>
              <a:t>Email regex düzeltmeleri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000" dirty="0"/>
              <a:t>Arama kütüphaneleri güncellemeleri</a:t>
            </a:r>
          </a:p>
          <a:p>
            <a:r>
              <a:rPr lang="tr-TR" sz="2400" dirty="0"/>
              <a:t> Lisanslama: </a:t>
            </a:r>
            <a:r>
              <a:rPr lang="tr-TR" sz="2000" dirty="0"/>
              <a:t>GNU GPL v2</a:t>
            </a:r>
          </a:p>
          <a:p>
            <a:r>
              <a:rPr lang="tr-TR" sz="2400" dirty="0"/>
              <a:t> Link Adresi: </a:t>
            </a:r>
            <a:r>
              <a:rPr lang="tr-TR" sz="2000" dirty="0">
                <a:hlinkClick r:id="rId3"/>
              </a:rPr>
              <a:t>https://github.com/laramies/theHarvester</a:t>
            </a:r>
            <a:endParaRPr lang="tr-TR" sz="2000" dirty="0"/>
          </a:p>
          <a:p>
            <a:r>
              <a:rPr lang="tr-TR" sz="2400" dirty="0"/>
              <a:t> Ek Adresler: </a:t>
            </a:r>
            <a:r>
              <a:rPr lang="tr-TR" sz="2000" u="sng" dirty="0">
                <a:hlinkClick r:id="rId4"/>
              </a:rPr>
              <a:t>http://www.edge-security.com/</a:t>
            </a:r>
            <a:r>
              <a:rPr lang="tr-TR" sz="2000" u="sng" dirty="0"/>
              <a:t> , </a:t>
            </a:r>
            <a:r>
              <a:rPr lang="tr-TR" sz="2000" dirty="0">
                <a:hlinkClick r:id="rId5"/>
              </a:rPr>
              <a:t>https://code.google.com/archive/p/theharvester/</a:t>
            </a:r>
            <a:endParaRPr lang="tr-TR" sz="2000" dirty="0"/>
          </a:p>
          <a:p>
            <a:endParaRPr lang="tr-T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DFC3-4A4C-4C9E-BBA4-80DA44EF45DF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/>
              <a:t>Barikat</a:t>
            </a:r>
            <a:r>
              <a:rPr lang="en-US" dirty="0"/>
              <a:t> </a:t>
            </a:r>
            <a:r>
              <a:rPr lang="tr-TR" dirty="0"/>
              <a:t>Akademi</a:t>
            </a:r>
            <a:r>
              <a:rPr lang="en-US" dirty="0"/>
              <a:t>, © </a:t>
            </a:r>
            <a:r>
              <a:rPr lang="tr-TR" dirty="0"/>
              <a:t>Tüm Hakları Saklıdır.		</a:t>
            </a:r>
            <a:r>
              <a:rPr lang="en-US" dirty="0"/>
              <a:t>201</a:t>
            </a:r>
            <a:r>
              <a:rPr lang="tr-TR" dirty="0"/>
              <a:t>8</a:t>
            </a:r>
            <a:r>
              <a:rPr lang="en-US" dirty="0"/>
              <a:t> Hacker </a:t>
            </a:r>
            <a:r>
              <a:rPr lang="tr-TR" dirty="0"/>
              <a:t>Okulu </a:t>
            </a:r>
            <a:r>
              <a:rPr lang="en-US" dirty="0"/>
              <a:t>-</a:t>
            </a:r>
            <a:r>
              <a:rPr lang="tr-TR" dirty="0"/>
              <a:t> Ödev 1 – Onur Gürsoy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791-7F60-40E7-AF71-CEC249A9481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4CAB9-2223-4C53-BF85-C4FC796F4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7" y="1152579"/>
            <a:ext cx="58197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1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Alternatif Araç Maltego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671" y="1115423"/>
            <a:ext cx="11958558" cy="5528055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TheHarvester açık kaynak istihbarat aracı belirtilen limitlere göre bilgi sağlarken, Maltego hedefle ilgili limit belirtmeksizin detaylı bir bilgi toplama işlevi yapmaktadır.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TheHarvester komut satırı ile parametre alırken Maltego kullanıcı arayüzü sayesinde parametreleri arayüzden alabilmektedir.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TheHarvester’da bulunan sonuçlar grafik olarak veriler bulunduktan sonra html ve xml çıktısı olarak destek sağlarken, Maltego kullanıcı arayüzünde anlık olarak grafik desteği sağlamaktadır.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TheHarvester’da bulunan bilgiler yine parametre ile çalışıp ek bilgilere ulaşılabilirken, Maltego’da bulunan veriler grafik arayüzü sayesinde sadece tıklama ile ek bilgilere ulaşılabilir.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Maltego içinde barındırdığı kütüphaneler ile doğrudan çalışırken, TheHarvester’da dış deneme listesi entegre edilmek zorunda kalınabilir.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Ek olarak Maltego, TheHarvester aracından kat kat fazla bilgi sağlayabilen güçlü bir alternatiftir. Diğer bir yandan bakacak olursan TheHarvester ücretsiz olarak kullanılabilirken, Maltego daha fazla özellik için lisans istemektedir.</a:t>
            </a:r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DFC3-4A4C-4C9E-BBA4-80DA44EF45DF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/>
              <a:t>Barikat</a:t>
            </a:r>
            <a:r>
              <a:rPr lang="en-US" dirty="0"/>
              <a:t> </a:t>
            </a:r>
            <a:r>
              <a:rPr lang="tr-TR" dirty="0"/>
              <a:t>Akademi</a:t>
            </a:r>
            <a:r>
              <a:rPr lang="en-US" dirty="0"/>
              <a:t>, © </a:t>
            </a:r>
            <a:r>
              <a:rPr lang="tr-TR" dirty="0"/>
              <a:t>Tüm Hakları Saklıdır.		</a:t>
            </a:r>
            <a:r>
              <a:rPr lang="en-US" dirty="0"/>
              <a:t>201</a:t>
            </a:r>
            <a:r>
              <a:rPr lang="tr-TR" dirty="0"/>
              <a:t>8</a:t>
            </a:r>
            <a:r>
              <a:rPr lang="en-US" dirty="0"/>
              <a:t> Hacker </a:t>
            </a:r>
            <a:r>
              <a:rPr lang="tr-TR" dirty="0"/>
              <a:t>Okulu </a:t>
            </a:r>
            <a:r>
              <a:rPr lang="en-US" dirty="0"/>
              <a:t>-</a:t>
            </a:r>
            <a:r>
              <a:rPr lang="tr-TR" dirty="0"/>
              <a:t> Ödev 1 – Onur Gürsoy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791-7F60-40E7-AF71-CEC249A9481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8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Komutlar ve Ekran Görüntüleri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C3D2-2808-4A7B-9172-B9D78D156E65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791-7F60-40E7-AF71-CEC249A9481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/>
              <a:t>Barikat</a:t>
            </a:r>
            <a:r>
              <a:rPr lang="en-US" dirty="0"/>
              <a:t> </a:t>
            </a:r>
            <a:r>
              <a:rPr lang="tr-TR" dirty="0"/>
              <a:t>Akademi</a:t>
            </a:r>
            <a:r>
              <a:rPr lang="en-US" dirty="0"/>
              <a:t>, © </a:t>
            </a:r>
            <a:r>
              <a:rPr lang="tr-TR" dirty="0"/>
              <a:t>Tüm Hakları Saklıdır.		</a:t>
            </a:r>
            <a:r>
              <a:rPr lang="en-US" dirty="0"/>
              <a:t>201</a:t>
            </a:r>
            <a:r>
              <a:rPr lang="tr-TR" dirty="0"/>
              <a:t>8</a:t>
            </a:r>
            <a:r>
              <a:rPr lang="en-US" dirty="0"/>
              <a:t> Hacker </a:t>
            </a:r>
            <a:r>
              <a:rPr lang="tr-TR" dirty="0"/>
              <a:t>Okulu </a:t>
            </a:r>
            <a:r>
              <a:rPr lang="en-US" dirty="0"/>
              <a:t>-</a:t>
            </a:r>
            <a:r>
              <a:rPr lang="tr-TR" dirty="0"/>
              <a:t> Ödev 1 – Onur Gürsoy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F6CDF-0DAF-4FB6-B5AF-9A07FC753C99}"/>
              </a:ext>
            </a:extLst>
          </p:cNvPr>
          <p:cNvSpPr txBox="1"/>
          <p:nvPr/>
        </p:nvSpPr>
        <p:spPr>
          <a:xfrm>
            <a:off x="43242" y="921901"/>
            <a:ext cx="25751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/>
              <a:t>Komut: </a:t>
            </a:r>
            <a:r>
              <a:rPr lang="tr-TR" sz="2200" dirty="0"/>
              <a:t>theharvester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D3F1B4-F00F-49C0-B204-A82EE2241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8" y="973473"/>
            <a:ext cx="6379029" cy="54284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D70FD8-6284-4725-AE9F-EB0EC73CDF20}"/>
              </a:ext>
            </a:extLst>
          </p:cNvPr>
          <p:cNvSpPr txBox="1"/>
          <p:nvPr/>
        </p:nvSpPr>
        <p:spPr>
          <a:xfrm>
            <a:off x="43242" y="1542430"/>
            <a:ext cx="54758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/>
              <a:t>Bu komut TheHarvester aracının özelliklerini, örnek sorguları, sorgu komutlarında kullanılabilecek parametreleri ve açıklamalarını görüntümek için kullanılır.</a:t>
            </a:r>
          </a:p>
          <a:p>
            <a:endParaRPr lang="tr-TR" sz="2200" dirty="0"/>
          </a:p>
          <a:p>
            <a:r>
              <a:rPr lang="tr-TR" sz="2200" dirty="0"/>
              <a:t>Araç çalıştırılmaya çalışılırken doğrudan çalışmıyorsa GitHub’dan aracın son versiyonu indirildikten ve yüklendikten sonra ./theHarvester.py komutu ile de çalıştırılabilir. </a:t>
            </a:r>
          </a:p>
          <a:p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42379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Komutlar ve Ekran Görüntüleri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C3D2-2808-4A7B-9172-B9D78D156E65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791-7F60-40E7-AF71-CEC249A9481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/>
              <a:t>Barikat</a:t>
            </a:r>
            <a:r>
              <a:rPr lang="en-US" dirty="0"/>
              <a:t> </a:t>
            </a:r>
            <a:r>
              <a:rPr lang="tr-TR" dirty="0"/>
              <a:t>Akademi</a:t>
            </a:r>
            <a:r>
              <a:rPr lang="en-US" dirty="0"/>
              <a:t>, © </a:t>
            </a:r>
            <a:r>
              <a:rPr lang="tr-TR" dirty="0"/>
              <a:t>Tüm Hakları Saklıdır.		</a:t>
            </a:r>
            <a:r>
              <a:rPr lang="en-US" dirty="0"/>
              <a:t>201</a:t>
            </a:r>
            <a:r>
              <a:rPr lang="tr-TR" dirty="0"/>
              <a:t>8</a:t>
            </a:r>
            <a:r>
              <a:rPr lang="en-US" dirty="0"/>
              <a:t> Hacker </a:t>
            </a:r>
            <a:r>
              <a:rPr lang="tr-TR" dirty="0"/>
              <a:t>Okulu </a:t>
            </a:r>
            <a:r>
              <a:rPr lang="en-US" dirty="0"/>
              <a:t>-</a:t>
            </a:r>
            <a:r>
              <a:rPr lang="tr-TR" dirty="0"/>
              <a:t> Ödev 1 – Onur Gürsoy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F6CDF-0DAF-4FB6-B5AF-9A07FC753C99}"/>
              </a:ext>
            </a:extLst>
          </p:cNvPr>
          <p:cNvSpPr txBox="1"/>
          <p:nvPr/>
        </p:nvSpPr>
        <p:spPr>
          <a:xfrm>
            <a:off x="43242" y="921901"/>
            <a:ext cx="59690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/>
              <a:t>Komut: </a:t>
            </a:r>
            <a:r>
              <a:rPr lang="tr-TR" sz="2200" dirty="0"/>
              <a:t>theharvester –d &lt;hedef&gt; -l 1000 –b google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70FD8-6284-4725-AE9F-EB0EC73CDF20}"/>
              </a:ext>
            </a:extLst>
          </p:cNvPr>
          <p:cNvSpPr txBox="1"/>
          <p:nvPr/>
        </p:nvSpPr>
        <p:spPr>
          <a:xfrm>
            <a:off x="70752" y="1316841"/>
            <a:ext cx="79976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/>
              <a:t>Bu komut ile ‘&lt;hedef&gt; web sitesine ait bulunabilecek bilgileri Google arayıcılığı ile 0-1000 arası sonuç analiz ederek getir’ sorgusu çalıştı.</a:t>
            </a:r>
          </a:p>
          <a:p>
            <a:endParaRPr lang="tr-TR" sz="2200" dirty="0"/>
          </a:p>
          <a:p>
            <a:r>
              <a:rPr lang="tr-TR" sz="2200" dirty="0"/>
              <a:t>Google arama aralığı her 100 sonuca göre yapılır ve toplamda 1000 sonuç 10 defa sorgu çalıştırılarak getirilmiş olur.</a:t>
            </a:r>
          </a:p>
          <a:p>
            <a:endParaRPr lang="tr-TR" sz="2200" dirty="0"/>
          </a:p>
          <a:p>
            <a:r>
              <a:rPr lang="tr-TR" sz="2200" dirty="0"/>
              <a:t>Şuanda bu sorguya göre getirilen verileri incelediğimizde: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/>
              <a:t>1 email adresi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/>
              <a:t>&lt;hedef&gt; domaine ait IP adresi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/>
              <a:t>&lt;hedef&gt; domaine ait alt domainler ve IP adresleri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200" dirty="0"/>
          </a:p>
          <a:p>
            <a:r>
              <a:rPr lang="tr-TR" sz="2200" dirty="0"/>
              <a:t>Arama sorguları için veri kaynağı olarak google, googleCSE, bing, bingapi, pgp, linkedin, google-profiles, jigsaw, twitter, googleplus veya all seçeneği ile tamamı kullanılabilir. Fakat detaylı arama için</a:t>
            </a:r>
          </a:p>
          <a:p>
            <a:r>
              <a:rPr lang="tr-TR" sz="2200" dirty="0"/>
              <a:t>‘-b all’ komutu yerine yukarıdaki gibi tek tek arama yapılmalıdır.</a:t>
            </a:r>
          </a:p>
          <a:p>
            <a:endParaRPr lang="tr-TR" sz="2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B39504-DACF-45B2-869B-E16CDCA62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354" y="937577"/>
            <a:ext cx="3916816" cy="549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1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Komutlar ve Ekran Görüntüleri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C3D2-2808-4A7B-9172-B9D78D156E65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791-7F60-40E7-AF71-CEC249A9481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/>
              <a:t>Barikat</a:t>
            </a:r>
            <a:r>
              <a:rPr lang="en-US" dirty="0"/>
              <a:t> </a:t>
            </a:r>
            <a:r>
              <a:rPr lang="tr-TR" dirty="0"/>
              <a:t>Akademi</a:t>
            </a:r>
            <a:r>
              <a:rPr lang="en-US" dirty="0"/>
              <a:t>, © </a:t>
            </a:r>
            <a:r>
              <a:rPr lang="tr-TR" dirty="0"/>
              <a:t>Tüm Hakları Saklıdır.		</a:t>
            </a:r>
            <a:r>
              <a:rPr lang="en-US" dirty="0"/>
              <a:t>201</a:t>
            </a:r>
            <a:r>
              <a:rPr lang="tr-TR" dirty="0"/>
              <a:t>8</a:t>
            </a:r>
            <a:r>
              <a:rPr lang="en-US" dirty="0"/>
              <a:t> Hacker </a:t>
            </a:r>
            <a:r>
              <a:rPr lang="tr-TR" dirty="0"/>
              <a:t>Okulu </a:t>
            </a:r>
            <a:r>
              <a:rPr lang="en-US" dirty="0"/>
              <a:t>-</a:t>
            </a:r>
            <a:r>
              <a:rPr lang="tr-TR" dirty="0"/>
              <a:t> Ödev 1 – Onur Gürsoy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F6CDF-0DAF-4FB6-B5AF-9A07FC753C99}"/>
              </a:ext>
            </a:extLst>
          </p:cNvPr>
          <p:cNvSpPr txBox="1"/>
          <p:nvPr/>
        </p:nvSpPr>
        <p:spPr>
          <a:xfrm>
            <a:off x="43242" y="921901"/>
            <a:ext cx="6296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/>
              <a:t>Komut: </a:t>
            </a:r>
            <a:r>
              <a:rPr lang="tr-TR" sz="2200" dirty="0"/>
              <a:t>theharvester –d &lt;hedef&gt; -l 500 –b googleplus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70FD8-6284-4725-AE9F-EB0EC73CDF20}"/>
              </a:ext>
            </a:extLst>
          </p:cNvPr>
          <p:cNvSpPr txBox="1"/>
          <p:nvPr/>
        </p:nvSpPr>
        <p:spPr>
          <a:xfrm>
            <a:off x="43242" y="1594124"/>
            <a:ext cx="85129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/>
              <a:t>Bu komut ile ‘&lt;hedef&gt; web sitesine ait bulunabilecek bilgileri Google+ arayıcılığı ile 0-500 arası sonuç analiz ederek getir’ sorgusu çalıştı.</a:t>
            </a:r>
          </a:p>
          <a:p>
            <a:endParaRPr lang="tr-TR" sz="2200" dirty="0"/>
          </a:p>
          <a:p>
            <a:r>
              <a:rPr lang="tr-TR" sz="2200" dirty="0"/>
              <a:t>Google+ ile getirilen bilgiler genellikle hedefimize ait Google+’da bulunan çalışanlar ve şirket profilleri olacaktır. </a:t>
            </a:r>
          </a:p>
          <a:p>
            <a:endParaRPr lang="tr-TR" sz="2200" dirty="0"/>
          </a:p>
          <a:p>
            <a:r>
              <a:rPr lang="tr-TR" sz="2200" dirty="0"/>
              <a:t>Şuanda bu sorguya göre getirilen verileri incelediğimizde: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/>
              <a:t>Hedef gösterdiğimiz yerde çalışan 500 kişinin Google+ hesabı</a:t>
            </a:r>
          </a:p>
          <a:p>
            <a:endParaRPr lang="tr-TR" sz="2200" dirty="0"/>
          </a:p>
          <a:p>
            <a:r>
              <a:rPr lang="tr-TR" sz="2200" dirty="0"/>
              <a:t>Burdan da anlaşılabileceği gibi veri kaynağı olarak googleplus kullanıldığında hedefimize ait kişi bilgileri getirilebilir.</a:t>
            </a:r>
          </a:p>
          <a:p>
            <a:endParaRPr lang="tr-TR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BDB21-8036-4D4E-B759-EA1697715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543" y="1017716"/>
            <a:ext cx="2579914" cy="535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4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Komutlar ve Ekran Görüntüleri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C3D2-2808-4A7B-9172-B9D78D156E65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791-7F60-40E7-AF71-CEC249A9481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/>
              <a:t>Barikat</a:t>
            </a:r>
            <a:r>
              <a:rPr lang="en-US" dirty="0"/>
              <a:t> </a:t>
            </a:r>
            <a:r>
              <a:rPr lang="tr-TR" dirty="0"/>
              <a:t>Akademi</a:t>
            </a:r>
            <a:r>
              <a:rPr lang="en-US" dirty="0"/>
              <a:t>, © </a:t>
            </a:r>
            <a:r>
              <a:rPr lang="tr-TR" dirty="0"/>
              <a:t>Tüm Hakları Saklıdır.		</a:t>
            </a:r>
            <a:r>
              <a:rPr lang="en-US" dirty="0"/>
              <a:t>201</a:t>
            </a:r>
            <a:r>
              <a:rPr lang="tr-TR" dirty="0"/>
              <a:t>8</a:t>
            </a:r>
            <a:r>
              <a:rPr lang="en-US" dirty="0"/>
              <a:t> Hacker </a:t>
            </a:r>
            <a:r>
              <a:rPr lang="tr-TR" dirty="0"/>
              <a:t>Okulu </a:t>
            </a:r>
            <a:r>
              <a:rPr lang="en-US" dirty="0"/>
              <a:t>-</a:t>
            </a:r>
            <a:r>
              <a:rPr lang="tr-TR" dirty="0"/>
              <a:t> Ödev 1 – Onur Gürsoy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F6CDF-0DAF-4FB6-B5AF-9A07FC753C99}"/>
              </a:ext>
            </a:extLst>
          </p:cNvPr>
          <p:cNvSpPr txBox="1"/>
          <p:nvPr/>
        </p:nvSpPr>
        <p:spPr>
          <a:xfrm>
            <a:off x="43242" y="921901"/>
            <a:ext cx="58405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/>
              <a:t>Komut: </a:t>
            </a:r>
            <a:r>
              <a:rPr lang="tr-TR" sz="2200" dirty="0"/>
              <a:t>theharvester –d &lt;hedef&gt; -l 500 –b twitter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70FD8-6284-4725-AE9F-EB0EC73CDF20}"/>
              </a:ext>
            </a:extLst>
          </p:cNvPr>
          <p:cNvSpPr txBox="1"/>
          <p:nvPr/>
        </p:nvSpPr>
        <p:spPr>
          <a:xfrm>
            <a:off x="43243" y="1594124"/>
            <a:ext cx="85782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/>
              <a:t>Bu komut ile ‘&lt;hedef&gt; web sitesine ait bulunabilecek bilgileri Twitter arayıcılığı ile 0-500 arası sonuç analiz ederek getir’ sorgusu çalıştı.</a:t>
            </a:r>
          </a:p>
          <a:p>
            <a:endParaRPr lang="tr-TR" sz="2200" dirty="0"/>
          </a:p>
          <a:p>
            <a:r>
              <a:rPr lang="tr-TR" sz="2200" dirty="0"/>
              <a:t>Twitter ile getirilen bilgiler genellikle hedefimize ait Twitter’da bulunan çalışanlar ve şirket profilleri olacaktır. </a:t>
            </a:r>
          </a:p>
          <a:p>
            <a:endParaRPr lang="tr-TR" sz="2200" dirty="0"/>
          </a:p>
          <a:p>
            <a:r>
              <a:rPr lang="tr-TR" sz="2200" dirty="0"/>
              <a:t>Şuanda bu sorguya göre getirilen verileri incelediğimizde: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/>
              <a:t>Hedef gösterdiğimiz yerde çalışan 500 kişinin Twitter hesabı</a:t>
            </a:r>
          </a:p>
          <a:p>
            <a:endParaRPr lang="tr-TR" sz="2200" dirty="0"/>
          </a:p>
          <a:p>
            <a:r>
              <a:rPr lang="tr-TR" sz="2200" dirty="0"/>
              <a:t>Burdan da anlaşılabileceği gibi veri kaynağı olarak twitter kullanıldığında hedefimize ait kişi bilgileri getirilebilir.</a:t>
            </a:r>
          </a:p>
          <a:p>
            <a:endParaRPr lang="tr-TR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A876F7-522A-4870-97BA-85BA11A8D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265" y="963571"/>
            <a:ext cx="3115128" cy="538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316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17303</TotalTime>
  <Words>1331</Words>
  <Application>Microsoft Office PowerPoint</Application>
  <PresentationFormat>Widescreen</PresentationFormat>
  <Paragraphs>188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Georgia</vt:lpstr>
      <vt:lpstr>Trebuchet MS</vt:lpstr>
      <vt:lpstr>Wingdings</vt:lpstr>
      <vt:lpstr>1_Office Theme</vt:lpstr>
      <vt:lpstr>Hacker Okulu</vt:lpstr>
      <vt:lpstr>İçerik</vt:lpstr>
      <vt:lpstr>Kali Linux Hakkında Ön Bilgi</vt:lpstr>
      <vt:lpstr>TheHarvester Hakkında Ön Bilgi</vt:lpstr>
      <vt:lpstr>Alternatif Araç Maltego</vt:lpstr>
      <vt:lpstr>Komutlar ve Ekran Görüntüleri</vt:lpstr>
      <vt:lpstr>Komutlar ve Ekran Görüntüleri</vt:lpstr>
      <vt:lpstr>Komutlar ve Ekran Görüntüleri</vt:lpstr>
      <vt:lpstr>Komutlar ve Ekran Görüntüleri</vt:lpstr>
      <vt:lpstr>Komutlar ve Ekran Görüntüleri</vt:lpstr>
      <vt:lpstr>Komutlar ve Ekran Görüntüleri</vt:lpstr>
      <vt:lpstr>Komutlar ve Ekran Görüntüleri</vt:lpstr>
      <vt:lpstr>Komutlar ve Ekran Görüntüleri</vt:lpstr>
      <vt:lpstr>Referanslar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Uygulama Güvenliği</dc:title>
  <dc:creator>Windows User</dc:creator>
  <cp:lastModifiedBy>L0CKSM1TH</cp:lastModifiedBy>
  <cp:revision>841</cp:revision>
  <dcterms:created xsi:type="dcterms:W3CDTF">2014-01-29T10:08:03Z</dcterms:created>
  <dcterms:modified xsi:type="dcterms:W3CDTF">2018-06-25T08:50:45Z</dcterms:modified>
</cp:coreProperties>
</file>