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19"/>
  </p:notesMasterIdLst>
  <p:handoutMasterIdLst>
    <p:handoutMasterId r:id="rId20"/>
  </p:handoutMasterIdLst>
  <p:sldIdLst>
    <p:sldId id="257" r:id="rId2"/>
    <p:sldId id="258" r:id="rId3"/>
    <p:sldId id="277" r:id="rId4"/>
    <p:sldId id="279" r:id="rId5"/>
    <p:sldId id="278" r:id="rId6"/>
    <p:sldId id="280" r:id="rId7"/>
    <p:sldId id="281" r:id="rId8"/>
    <p:sldId id="282" r:id="rId9"/>
    <p:sldId id="283" r:id="rId10"/>
    <p:sldId id="284" r:id="rId11"/>
    <p:sldId id="285" r:id="rId12"/>
    <p:sldId id="289" r:id="rId13"/>
    <p:sldId id="286" r:id="rId14"/>
    <p:sldId id="287" r:id="rId15"/>
    <p:sldId id="288" r:id="rId16"/>
    <p:sldId id="290" r:id="rId17"/>
    <p:sldId id="291" r:id="rId18"/>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ＭＳ Ｐゴシック" pitchFamily="-111"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ＭＳ Ｐゴシック" pitchFamily="-111"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ＭＳ Ｐゴシック" pitchFamily="-111"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ＭＳ Ｐゴシック" pitchFamily="-111"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ＭＳ Ｐゴシック" pitchFamily="-111" charset="-128"/>
        <a:cs typeface="+mn-cs"/>
      </a:defRPr>
    </a:lvl5pPr>
    <a:lvl6pPr marL="2286000" algn="l" defTabSz="914400" rtl="0" eaLnBrk="1" latinLnBrk="0" hangingPunct="1">
      <a:defRPr kern="1200">
        <a:solidFill>
          <a:schemeClr val="tx1"/>
        </a:solidFill>
        <a:latin typeface="Verdana" panose="020B0604030504040204" pitchFamily="34" charset="0"/>
        <a:ea typeface="ＭＳ Ｐゴシック" pitchFamily="-111" charset="-128"/>
        <a:cs typeface="+mn-cs"/>
      </a:defRPr>
    </a:lvl6pPr>
    <a:lvl7pPr marL="2743200" algn="l" defTabSz="914400" rtl="0" eaLnBrk="1" latinLnBrk="0" hangingPunct="1">
      <a:defRPr kern="1200">
        <a:solidFill>
          <a:schemeClr val="tx1"/>
        </a:solidFill>
        <a:latin typeface="Verdana" panose="020B0604030504040204" pitchFamily="34" charset="0"/>
        <a:ea typeface="ＭＳ Ｐゴシック" pitchFamily="-111" charset="-128"/>
        <a:cs typeface="+mn-cs"/>
      </a:defRPr>
    </a:lvl7pPr>
    <a:lvl8pPr marL="3200400" algn="l" defTabSz="914400" rtl="0" eaLnBrk="1" latinLnBrk="0" hangingPunct="1">
      <a:defRPr kern="1200">
        <a:solidFill>
          <a:schemeClr val="tx1"/>
        </a:solidFill>
        <a:latin typeface="Verdana" panose="020B0604030504040204" pitchFamily="34" charset="0"/>
        <a:ea typeface="ＭＳ Ｐゴシック" pitchFamily="-111" charset="-128"/>
        <a:cs typeface="+mn-cs"/>
      </a:defRPr>
    </a:lvl8pPr>
    <a:lvl9pPr marL="3657600" algn="l" defTabSz="914400" rtl="0" eaLnBrk="1" latinLnBrk="0" hangingPunct="1">
      <a:defRPr kern="1200">
        <a:solidFill>
          <a:schemeClr val="tx1"/>
        </a:solidFill>
        <a:latin typeface="Verdana" panose="020B0604030504040204" pitchFamily="34" charset="0"/>
        <a:ea typeface="ＭＳ Ｐゴシック" pitchFamily="-111"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867" autoAdjust="0"/>
  </p:normalViewPr>
  <p:slideViewPr>
    <p:cSldViewPr>
      <p:cViewPr>
        <p:scale>
          <a:sx n="75" d="100"/>
          <a:sy n="75" d="100"/>
        </p:scale>
        <p:origin x="1236" y="-2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ea typeface="+mn-ea"/>
              </a:defRPr>
            </a:lvl1pPr>
          </a:lstStyle>
          <a:p>
            <a:pPr>
              <a:defRPr/>
            </a:pPr>
            <a:endParaRPr lang="en-US"/>
          </a:p>
        </p:txBody>
      </p:sp>
      <p:sp>
        <p:nvSpPr>
          <p:cNvPr id="16387"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ea typeface="+mn-ea"/>
              </a:defRPr>
            </a:lvl1pPr>
          </a:lstStyle>
          <a:p>
            <a:pPr>
              <a:defRPr/>
            </a:pPr>
            <a:endParaRPr lang="en-US"/>
          </a:p>
        </p:txBody>
      </p:sp>
      <p:sp>
        <p:nvSpPr>
          <p:cNvPr id="16388"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ea typeface="+mn-ea"/>
              </a:defRPr>
            </a:lvl1pPr>
          </a:lstStyle>
          <a:p>
            <a:pPr>
              <a:defRPr/>
            </a:pPr>
            <a:endParaRPr lang="en-US"/>
          </a:p>
        </p:txBody>
      </p:sp>
      <p:sp>
        <p:nvSpPr>
          <p:cNvPr id="16389"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smtClean="0">
                <a:latin typeface="Arial" panose="020B0604020202020204" pitchFamily="34" charset="0"/>
              </a:defRPr>
            </a:lvl1pPr>
          </a:lstStyle>
          <a:p>
            <a:pPr>
              <a:defRPr/>
            </a:pPr>
            <a:fld id="{AAF87F47-B4FA-4C05-8B03-5CA4F393E31A}" type="slidenum">
              <a:rPr lang="en-US" altLang="tr-TR"/>
              <a:pPr>
                <a:defRPr/>
              </a:pPr>
              <a:t>‹#›</a:t>
            </a:fld>
            <a:endParaRPr lang="en-US" altLang="tr-TR"/>
          </a:p>
        </p:txBody>
      </p:sp>
    </p:spTree>
    <p:extLst>
      <p:ext uri="{BB962C8B-B14F-4D97-AF65-F5344CB8AC3E}">
        <p14:creationId xmlns:p14="http://schemas.microsoft.com/office/powerpoint/2010/main" val="4023777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atin typeface="Verdana" charset="0"/>
                <a:ea typeface="+mn-ea"/>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1A614969-9D23-49A7-A7FC-356E1C213EDB}" type="datetime1">
              <a:rPr lang="en-US" altLang="tr-TR"/>
              <a:pPr>
                <a:defRPr/>
              </a:pPr>
              <a:t>1/26/2016</a:t>
            </a:fld>
            <a:endParaRPr lang="en-US" altLang="tr-TR"/>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1440" tIns="45720" rIns="91440" bIns="45720" numCol="1" anchor="t" anchorCtr="0" compatLnSpc="1">
            <a:prstTxWarp prst="textNoShape">
              <a:avLst/>
            </a:prstTxWarp>
            <a:normAutofit/>
          </a:bodyPr>
          <a:lstStyle/>
          <a:p>
            <a:pPr lvl="0"/>
            <a:r>
              <a:rPr lang="en-GB" altLang="tr-TR" noProof="0" smtClean="0"/>
              <a:t>Click to edit Master text styles</a:t>
            </a:r>
          </a:p>
          <a:p>
            <a:pPr lvl="1"/>
            <a:r>
              <a:rPr lang="en-GB" altLang="tr-TR" noProof="0" smtClean="0"/>
              <a:t>Second level</a:t>
            </a:r>
          </a:p>
          <a:p>
            <a:pPr lvl="2"/>
            <a:r>
              <a:rPr lang="en-GB" altLang="tr-TR" noProof="0" smtClean="0"/>
              <a:t>Third level</a:t>
            </a:r>
          </a:p>
          <a:p>
            <a:pPr lvl="3"/>
            <a:r>
              <a:rPr lang="en-GB" altLang="tr-TR" noProof="0" smtClean="0"/>
              <a:t>Fourth level</a:t>
            </a:r>
          </a:p>
          <a:p>
            <a:pPr lvl="4"/>
            <a:r>
              <a:rPr lang="en-GB" altLang="tr-TR" noProof="0" smtClean="0"/>
              <a:t>Fifth level</a:t>
            </a:r>
            <a:endParaRPr lang="en-US" altLang="tr-TR" noProof="0" smtClean="0"/>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atin typeface="Verdana" charset="0"/>
                <a:ea typeface="+mn-ea"/>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394A75E2-73DE-4775-8991-66F06B3054B5}" type="slidenum">
              <a:rPr lang="en-US" altLang="tr-TR"/>
              <a:pPr>
                <a:defRPr/>
              </a:pPr>
              <a:t>‹#›</a:t>
            </a:fld>
            <a:endParaRPr lang="en-US" altLang="tr-TR"/>
          </a:p>
        </p:txBody>
      </p:sp>
    </p:spTree>
    <p:extLst>
      <p:ext uri="{BB962C8B-B14F-4D97-AF65-F5344CB8AC3E}">
        <p14:creationId xmlns:p14="http://schemas.microsoft.com/office/powerpoint/2010/main" val="271672187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ＭＳ Ｐゴシック" pitchFamily="-111" charset="-128"/>
                </a:defRPr>
              </a:lvl1pPr>
              <a:lvl2pPr marL="742950" indent="-285750">
                <a:defRPr>
                  <a:solidFill>
                    <a:schemeClr val="tx1"/>
                  </a:solidFill>
                  <a:latin typeface="Verdana" panose="020B0604030504040204" pitchFamily="34" charset="0"/>
                  <a:ea typeface="ＭＳ Ｐゴシック" pitchFamily="-111" charset="-128"/>
                </a:defRPr>
              </a:lvl2pPr>
              <a:lvl3pPr marL="1143000" indent="-228600">
                <a:defRPr>
                  <a:solidFill>
                    <a:schemeClr val="tx1"/>
                  </a:solidFill>
                  <a:latin typeface="Verdana" panose="020B0604030504040204" pitchFamily="34" charset="0"/>
                  <a:ea typeface="ＭＳ Ｐゴシック" pitchFamily="-111" charset="-128"/>
                </a:defRPr>
              </a:lvl3pPr>
              <a:lvl4pPr marL="1600200" indent="-228600">
                <a:defRPr>
                  <a:solidFill>
                    <a:schemeClr val="tx1"/>
                  </a:solidFill>
                  <a:latin typeface="Verdana" panose="020B0604030504040204" pitchFamily="34" charset="0"/>
                  <a:ea typeface="ＭＳ Ｐゴシック" pitchFamily="-111" charset="-128"/>
                </a:defRPr>
              </a:lvl4pPr>
              <a:lvl5pPr marL="2057400" indent="-228600">
                <a:defRPr>
                  <a:solidFill>
                    <a:schemeClr val="tx1"/>
                  </a:solidFill>
                  <a:latin typeface="Verdana" panose="020B0604030504040204" pitchFamily="34" charset="0"/>
                  <a:ea typeface="ＭＳ Ｐゴシック" pitchFamily="-111"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itchFamily="-111"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itchFamily="-111"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itchFamily="-111"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itchFamily="-111" charset="-128"/>
                </a:defRPr>
              </a:lvl9pPr>
            </a:lstStyle>
            <a:p>
              <a:endParaRPr lang="tr-TR" altLang="tr-TR"/>
            </a:p>
          </p:txBody>
        </p:sp>
        <p:sp>
          <p:nvSpPr>
            <p:cNvPr id="6" name="Rectangle 9"/>
            <p:cNvSpPr>
              <a:spLocks noChangeArrowheads="1"/>
            </p:cNvSpPr>
            <p:nvPr userDrawn="1"/>
          </p:nvSpPr>
          <p:spPr bwMode="auto">
            <a:xfrm>
              <a:off x="1952" y="1680"/>
              <a:ext cx="1808"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ＭＳ Ｐゴシック" pitchFamily="-111" charset="-128"/>
                </a:defRPr>
              </a:lvl1pPr>
              <a:lvl2pPr marL="742950" indent="-285750">
                <a:defRPr>
                  <a:solidFill>
                    <a:schemeClr val="tx1"/>
                  </a:solidFill>
                  <a:latin typeface="Verdana" panose="020B0604030504040204" pitchFamily="34" charset="0"/>
                  <a:ea typeface="ＭＳ Ｐゴシック" pitchFamily="-111" charset="-128"/>
                </a:defRPr>
              </a:lvl2pPr>
              <a:lvl3pPr marL="1143000" indent="-228600">
                <a:defRPr>
                  <a:solidFill>
                    <a:schemeClr val="tx1"/>
                  </a:solidFill>
                  <a:latin typeface="Verdana" panose="020B0604030504040204" pitchFamily="34" charset="0"/>
                  <a:ea typeface="ＭＳ Ｐゴシック" pitchFamily="-111" charset="-128"/>
                </a:defRPr>
              </a:lvl3pPr>
              <a:lvl4pPr marL="1600200" indent="-228600">
                <a:defRPr>
                  <a:solidFill>
                    <a:schemeClr val="tx1"/>
                  </a:solidFill>
                  <a:latin typeface="Verdana" panose="020B0604030504040204" pitchFamily="34" charset="0"/>
                  <a:ea typeface="ＭＳ Ｐゴシック" pitchFamily="-111" charset="-128"/>
                </a:defRPr>
              </a:lvl4pPr>
              <a:lvl5pPr marL="2057400" indent="-228600">
                <a:defRPr>
                  <a:solidFill>
                    <a:schemeClr val="tx1"/>
                  </a:solidFill>
                  <a:latin typeface="Verdana" panose="020B0604030504040204" pitchFamily="34" charset="0"/>
                  <a:ea typeface="ＭＳ Ｐゴシック" pitchFamily="-111"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itchFamily="-111"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itchFamily="-111"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itchFamily="-111"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itchFamily="-111" charset="-128"/>
                </a:defRPr>
              </a:lvl9pPr>
            </a:lstStyle>
            <a:p>
              <a:endParaRPr lang="tr-TR" altLang="tr-TR"/>
            </a:p>
          </p:txBody>
        </p:sp>
        <p:sp>
          <p:nvSpPr>
            <p:cNvPr id="7" name="Rectangle 10"/>
            <p:cNvSpPr>
              <a:spLocks noChangeArrowheads="1"/>
            </p:cNvSpPr>
            <p:nvPr userDrawn="1"/>
          </p:nvSpPr>
          <p:spPr bwMode="auto">
            <a:xfrm>
              <a:off x="3760" y="1680"/>
              <a:ext cx="1808" cy="144"/>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ＭＳ Ｐゴシック" pitchFamily="-111" charset="-128"/>
                </a:defRPr>
              </a:lvl1pPr>
              <a:lvl2pPr marL="742950" indent="-285750">
                <a:defRPr>
                  <a:solidFill>
                    <a:schemeClr val="tx1"/>
                  </a:solidFill>
                  <a:latin typeface="Verdana" panose="020B0604030504040204" pitchFamily="34" charset="0"/>
                  <a:ea typeface="ＭＳ Ｐゴシック" pitchFamily="-111" charset="-128"/>
                </a:defRPr>
              </a:lvl2pPr>
              <a:lvl3pPr marL="1143000" indent="-228600">
                <a:defRPr>
                  <a:solidFill>
                    <a:schemeClr val="tx1"/>
                  </a:solidFill>
                  <a:latin typeface="Verdana" panose="020B0604030504040204" pitchFamily="34" charset="0"/>
                  <a:ea typeface="ＭＳ Ｐゴシック" pitchFamily="-111" charset="-128"/>
                </a:defRPr>
              </a:lvl3pPr>
              <a:lvl4pPr marL="1600200" indent="-228600">
                <a:defRPr>
                  <a:solidFill>
                    <a:schemeClr val="tx1"/>
                  </a:solidFill>
                  <a:latin typeface="Verdana" panose="020B0604030504040204" pitchFamily="34" charset="0"/>
                  <a:ea typeface="ＭＳ Ｐゴシック" pitchFamily="-111" charset="-128"/>
                </a:defRPr>
              </a:lvl4pPr>
              <a:lvl5pPr marL="2057400" indent="-228600">
                <a:defRPr>
                  <a:solidFill>
                    <a:schemeClr val="tx1"/>
                  </a:solidFill>
                  <a:latin typeface="Verdana" panose="020B0604030504040204" pitchFamily="34" charset="0"/>
                  <a:ea typeface="ＭＳ Ｐゴシック" pitchFamily="-111"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itchFamily="-111"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itchFamily="-111"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itchFamily="-111"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itchFamily="-111" charset="-128"/>
                </a:defRPr>
              </a:lvl9pPr>
            </a:lstStyle>
            <a:p>
              <a:endParaRPr lang="tr-TR" altLang="tr-TR"/>
            </a:p>
          </p:txBody>
        </p:sp>
      </p:grpSp>
      <p:sp>
        <p:nvSpPr>
          <p:cNvPr id="59394" name="Rectangle 2"/>
          <p:cNvSpPr>
            <a:spLocks noGrp="1" noChangeArrowheads="1"/>
          </p:cNvSpPr>
          <p:nvPr>
            <p:ph type="ctrTitle"/>
          </p:nvPr>
        </p:nvSpPr>
        <p:spPr>
          <a:xfrm>
            <a:off x="685800" y="685800"/>
            <a:ext cx="7772400" cy="2127250"/>
          </a:xfrm>
        </p:spPr>
        <p:txBody>
          <a:bodyPr/>
          <a:lstStyle>
            <a:lvl1pPr algn="ctr">
              <a:defRPr sz="5800"/>
            </a:lvl1pPr>
          </a:lstStyle>
          <a:p>
            <a:r>
              <a:rPr lang="en-US"/>
              <a:t>Click to edit Master title style</a:t>
            </a:r>
          </a:p>
        </p:txBody>
      </p:sp>
      <p:sp>
        <p:nvSpPr>
          <p:cNvPr id="59395"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r>
              <a:rPr lang="en-US"/>
              <a:t>Click to edit Master subtitle style</a:t>
            </a:r>
          </a:p>
        </p:txBody>
      </p:sp>
      <p:sp>
        <p:nvSpPr>
          <p:cNvPr id="8" name="Rectangle 4"/>
          <p:cNvSpPr>
            <a:spLocks noGrp="1" noChangeArrowheads="1"/>
          </p:cNvSpPr>
          <p:nvPr>
            <p:ph type="dt" sz="half" idx="10"/>
          </p:nvPr>
        </p:nvSpPr>
        <p:spPr/>
        <p:txBody>
          <a:bodyPr/>
          <a:lstStyle>
            <a:lvl1pPr>
              <a:defRPr/>
            </a:lvl1pPr>
          </a:lstStyle>
          <a:p>
            <a:pPr>
              <a:defRPr/>
            </a:pPr>
            <a:endParaRPr lang="en-US"/>
          </a:p>
        </p:txBody>
      </p:sp>
      <p:sp>
        <p:nvSpPr>
          <p:cNvPr id="9" name="Rectangle 5"/>
          <p:cNvSpPr>
            <a:spLocks noGrp="1" noChangeArrowheads="1"/>
          </p:cNvSpPr>
          <p:nvPr>
            <p:ph type="ftr" sz="quarter" idx="11"/>
          </p:nvPr>
        </p:nvSpPr>
        <p:spPr/>
        <p:txBody>
          <a:bodyPr/>
          <a:lstStyle>
            <a:lvl1pPr>
              <a:defRPr/>
            </a:lvl1pPr>
          </a:lstStyle>
          <a:p>
            <a:pPr>
              <a:defRPr/>
            </a:pPr>
            <a:endParaRPr lang="en-US"/>
          </a:p>
        </p:txBody>
      </p:sp>
      <p:sp>
        <p:nvSpPr>
          <p:cNvPr id="10" name="Rectangle 6"/>
          <p:cNvSpPr>
            <a:spLocks noGrp="1" noChangeArrowheads="1"/>
          </p:cNvSpPr>
          <p:nvPr>
            <p:ph type="sldNum" sz="quarter" idx="12"/>
          </p:nvPr>
        </p:nvSpPr>
        <p:spPr/>
        <p:txBody>
          <a:bodyPr/>
          <a:lstStyle>
            <a:lvl1pPr>
              <a:defRPr smtClean="0"/>
            </a:lvl1pPr>
          </a:lstStyle>
          <a:p>
            <a:pPr>
              <a:defRPr/>
            </a:pPr>
            <a:fld id="{C6A90365-885B-4EE9-A74E-5ECB54DF61FC}" type="slidenum">
              <a:rPr lang="en-US" altLang="tr-TR"/>
              <a:pPr>
                <a:defRPr/>
              </a:pPr>
              <a:t>‹#›</a:t>
            </a:fld>
            <a:endParaRPr lang="en-US" altLang="tr-TR"/>
          </a:p>
        </p:txBody>
      </p:sp>
    </p:spTree>
    <p:extLst>
      <p:ext uri="{BB962C8B-B14F-4D97-AF65-F5344CB8AC3E}">
        <p14:creationId xmlns:p14="http://schemas.microsoft.com/office/powerpoint/2010/main" val="3504761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53972A3-3C81-437C-BE22-3DF1C54164AF}" type="slidenum">
              <a:rPr lang="en-US" altLang="tr-TR"/>
              <a:pPr>
                <a:defRPr/>
              </a:pPr>
              <a:t>‹#›</a:t>
            </a:fld>
            <a:endParaRPr lang="en-US" altLang="tr-TR"/>
          </a:p>
        </p:txBody>
      </p:sp>
    </p:spTree>
    <p:extLst>
      <p:ext uri="{BB962C8B-B14F-4D97-AF65-F5344CB8AC3E}">
        <p14:creationId xmlns:p14="http://schemas.microsoft.com/office/powerpoint/2010/main" val="1477171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1CCEC36-A9A2-41BC-9C95-2FD8AA86450A}" type="slidenum">
              <a:rPr lang="en-US" altLang="tr-TR"/>
              <a:pPr>
                <a:defRPr/>
              </a:pPr>
              <a:t>‹#›</a:t>
            </a:fld>
            <a:endParaRPr lang="en-US" altLang="tr-TR"/>
          </a:p>
        </p:txBody>
      </p:sp>
    </p:spTree>
    <p:extLst>
      <p:ext uri="{BB962C8B-B14F-4D97-AF65-F5344CB8AC3E}">
        <p14:creationId xmlns:p14="http://schemas.microsoft.com/office/powerpoint/2010/main" val="1700415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8D81CA9-9864-46A4-8868-53A726C942C1}" type="slidenum">
              <a:rPr lang="en-US" altLang="tr-TR"/>
              <a:pPr>
                <a:defRPr/>
              </a:pPr>
              <a:t>‹#›</a:t>
            </a:fld>
            <a:endParaRPr lang="en-US" altLang="tr-TR"/>
          </a:p>
        </p:txBody>
      </p:sp>
    </p:spTree>
    <p:extLst>
      <p:ext uri="{BB962C8B-B14F-4D97-AF65-F5344CB8AC3E}">
        <p14:creationId xmlns:p14="http://schemas.microsoft.com/office/powerpoint/2010/main" val="1731551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D4FAD9E-D63C-411D-AFEC-18D4B80E7C56}" type="slidenum">
              <a:rPr lang="en-US" altLang="tr-TR"/>
              <a:pPr>
                <a:defRPr/>
              </a:pPr>
              <a:t>‹#›</a:t>
            </a:fld>
            <a:endParaRPr lang="en-US" altLang="tr-TR"/>
          </a:p>
        </p:txBody>
      </p:sp>
    </p:spTree>
    <p:extLst>
      <p:ext uri="{BB962C8B-B14F-4D97-AF65-F5344CB8AC3E}">
        <p14:creationId xmlns:p14="http://schemas.microsoft.com/office/powerpoint/2010/main" val="3092373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A96973E-6B0D-43AB-9747-30D9135FCFF8}" type="slidenum">
              <a:rPr lang="en-US" altLang="tr-TR"/>
              <a:pPr>
                <a:defRPr/>
              </a:pPr>
              <a:t>‹#›</a:t>
            </a:fld>
            <a:endParaRPr lang="en-US" altLang="tr-TR"/>
          </a:p>
        </p:txBody>
      </p:sp>
    </p:spTree>
    <p:extLst>
      <p:ext uri="{BB962C8B-B14F-4D97-AF65-F5344CB8AC3E}">
        <p14:creationId xmlns:p14="http://schemas.microsoft.com/office/powerpoint/2010/main" val="208007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84F776B-9498-4790-A894-2737C88CC607}" type="slidenum">
              <a:rPr lang="en-US" altLang="tr-TR"/>
              <a:pPr>
                <a:defRPr/>
              </a:pPr>
              <a:t>‹#›</a:t>
            </a:fld>
            <a:endParaRPr lang="en-US" altLang="tr-TR"/>
          </a:p>
        </p:txBody>
      </p:sp>
    </p:spTree>
    <p:extLst>
      <p:ext uri="{BB962C8B-B14F-4D97-AF65-F5344CB8AC3E}">
        <p14:creationId xmlns:p14="http://schemas.microsoft.com/office/powerpoint/2010/main" val="2826585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F1AB8DC-893E-40C8-ACF0-14C813279159}" type="slidenum">
              <a:rPr lang="en-US" altLang="tr-TR"/>
              <a:pPr>
                <a:defRPr/>
              </a:pPr>
              <a:t>‹#›</a:t>
            </a:fld>
            <a:endParaRPr lang="en-US" altLang="tr-TR"/>
          </a:p>
        </p:txBody>
      </p:sp>
    </p:spTree>
    <p:extLst>
      <p:ext uri="{BB962C8B-B14F-4D97-AF65-F5344CB8AC3E}">
        <p14:creationId xmlns:p14="http://schemas.microsoft.com/office/powerpoint/2010/main" val="3209759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8434948-CEBC-49FE-924A-1077815E8E36}" type="slidenum">
              <a:rPr lang="en-US" altLang="tr-TR"/>
              <a:pPr>
                <a:defRPr/>
              </a:pPr>
              <a:t>‹#›</a:t>
            </a:fld>
            <a:endParaRPr lang="en-US" altLang="tr-TR"/>
          </a:p>
        </p:txBody>
      </p:sp>
    </p:spTree>
    <p:extLst>
      <p:ext uri="{BB962C8B-B14F-4D97-AF65-F5344CB8AC3E}">
        <p14:creationId xmlns:p14="http://schemas.microsoft.com/office/powerpoint/2010/main" val="2972530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D9D5227-6F81-48B3-96AD-040E7F43F85B}" type="slidenum">
              <a:rPr lang="en-US" altLang="tr-TR"/>
              <a:pPr>
                <a:defRPr/>
              </a:pPr>
              <a:t>‹#›</a:t>
            </a:fld>
            <a:endParaRPr lang="en-US" altLang="tr-TR"/>
          </a:p>
        </p:txBody>
      </p:sp>
    </p:spTree>
    <p:extLst>
      <p:ext uri="{BB962C8B-B14F-4D97-AF65-F5344CB8AC3E}">
        <p14:creationId xmlns:p14="http://schemas.microsoft.com/office/powerpoint/2010/main" val="1849108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42D6FD0-2C3B-4D71-ACFE-FEABE9EC9558}" type="slidenum">
              <a:rPr lang="en-US" altLang="tr-TR"/>
              <a:pPr>
                <a:defRPr/>
              </a:pPr>
              <a:t>‹#›</a:t>
            </a:fld>
            <a:endParaRPr lang="en-US" altLang="tr-TR"/>
          </a:p>
        </p:txBody>
      </p:sp>
    </p:spTree>
    <p:extLst>
      <p:ext uri="{BB962C8B-B14F-4D97-AF65-F5344CB8AC3E}">
        <p14:creationId xmlns:p14="http://schemas.microsoft.com/office/powerpoint/2010/main" val="4283105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B96821B-BF87-4F71-8849-1139D4675709}" type="slidenum">
              <a:rPr lang="en-US" altLang="tr-TR"/>
              <a:pPr>
                <a:defRPr/>
              </a:pPr>
              <a:t>‹#›</a:t>
            </a:fld>
            <a:endParaRPr lang="en-US" altLang="tr-TR"/>
          </a:p>
        </p:txBody>
      </p:sp>
    </p:spTree>
    <p:extLst>
      <p:ext uri="{BB962C8B-B14F-4D97-AF65-F5344CB8AC3E}">
        <p14:creationId xmlns:p14="http://schemas.microsoft.com/office/powerpoint/2010/main" val="4261731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tr-TR"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tr-TR" smtClean="0"/>
              <a:t>Click to edit Master text styles</a:t>
            </a:r>
          </a:p>
          <a:p>
            <a:pPr lvl="1"/>
            <a:r>
              <a:rPr lang="en-US" altLang="tr-TR" smtClean="0"/>
              <a:t>Second level</a:t>
            </a:r>
          </a:p>
          <a:p>
            <a:pPr lvl="2"/>
            <a:r>
              <a:rPr lang="en-US" altLang="tr-TR" smtClean="0"/>
              <a:t>Third level</a:t>
            </a:r>
          </a:p>
          <a:p>
            <a:pPr lvl="3"/>
            <a:r>
              <a:rPr lang="en-US" altLang="tr-TR" smtClean="0"/>
              <a:t>Fourth level</a:t>
            </a:r>
          </a:p>
          <a:p>
            <a:pPr lvl="4"/>
            <a:r>
              <a:rPr lang="en-US" altLang="tr-TR" smtClean="0"/>
              <a:t>Fifth level</a:t>
            </a:r>
          </a:p>
        </p:txBody>
      </p:sp>
      <p:sp>
        <p:nvSpPr>
          <p:cNvPr id="58372"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Verdana" pitchFamily="34" charset="0"/>
                <a:ea typeface="+mn-ea"/>
              </a:defRPr>
            </a:lvl1pPr>
          </a:lstStyle>
          <a:p>
            <a:pPr>
              <a:defRPr/>
            </a:pPr>
            <a:endParaRPr lang="en-US"/>
          </a:p>
        </p:txBody>
      </p:sp>
      <p:sp>
        <p:nvSpPr>
          <p:cNvPr id="5837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Verdana" pitchFamily="34" charset="0"/>
                <a:ea typeface="+mn-ea"/>
              </a:defRPr>
            </a:lvl1pPr>
          </a:lstStyle>
          <a:p>
            <a:pPr>
              <a:defRPr/>
            </a:pPr>
            <a:endParaRPr lang="en-US"/>
          </a:p>
        </p:txBody>
      </p:sp>
      <p:sp>
        <p:nvSpPr>
          <p:cNvPr id="58374"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smtClean="0"/>
            </a:lvl1pPr>
          </a:lstStyle>
          <a:p>
            <a:pPr>
              <a:defRPr/>
            </a:pPr>
            <a:fld id="{B2D74160-8D3C-4AB2-BBC2-DF93C4B373AB}" type="slidenum">
              <a:rPr lang="en-US" altLang="tr-TR"/>
              <a:pPr>
                <a:defRPr/>
              </a:pPr>
              <a:t>‹#›</a:t>
            </a:fld>
            <a:endParaRPr lang="en-US" altLang="tr-TR"/>
          </a:p>
        </p:txBody>
      </p:sp>
      <p:sp>
        <p:nvSpPr>
          <p:cNvPr id="1031" name="Rectangle 7"/>
          <p:cNvSpPr>
            <a:spLocks noChangeArrowheads="1"/>
          </p:cNvSpPr>
          <p:nvPr/>
        </p:nvSpPr>
        <p:spPr bwMode="auto">
          <a:xfrm>
            <a:off x="0" y="0"/>
            <a:ext cx="228600" cy="2286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ＭＳ Ｐゴシック" pitchFamily="-111" charset="-128"/>
              </a:defRPr>
            </a:lvl1pPr>
            <a:lvl2pPr marL="742950" indent="-285750">
              <a:defRPr>
                <a:solidFill>
                  <a:schemeClr val="tx1"/>
                </a:solidFill>
                <a:latin typeface="Verdana" panose="020B0604030504040204" pitchFamily="34" charset="0"/>
                <a:ea typeface="ＭＳ Ｐゴシック" pitchFamily="-111" charset="-128"/>
              </a:defRPr>
            </a:lvl2pPr>
            <a:lvl3pPr marL="1143000" indent="-228600">
              <a:defRPr>
                <a:solidFill>
                  <a:schemeClr val="tx1"/>
                </a:solidFill>
                <a:latin typeface="Verdana" panose="020B0604030504040204" pitchFamily="34" charset="0"/>
                <a:ea typeface="ＭＳ Ｐゴシック" pitchFamily="-111" charset="-128"/>
              </a:defRPr>
            </a:lvl3pPr>
            <a:lvl4pPr marL="1600200" indent="-228600">
              <a:defRPr>
                <a:solidFill>
                  <a:schemeClr val="tx1"/>
                </a:solidFill>
                <a:latin typeface="Verdana" panose="020B0604030504040204" pitchFamily="34" charset="0"/>
                <a:ea typeface="ＭＳ Ｐゴシック" pitchFamily="-111" charset="-128"/>
              </a:defRPr>
            </a:lvl4pPr>
            <a:lvl5pPr marL="2057400" indent="-228600">
              <a:defRPr>
                <a:solidFill>
                  <a:schemeClr val="tx1"/>
                </a:solidFill>
                <a:latin typeface="Verdana" panose="020B0604030504040204" pitchFamily="34" charset="0"/>
                <a:ea typeface="ＭＳ Ｐゴシック" pitchFamily="-111"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itchFamily="-111"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itchFamily="-111"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itchFamily="-111"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itchFamily="-111" charset="-128"/>
              </a:defRPr>
            </a:lvl9pPr>
          </a:lstStyle>
          <a:p>
            <a:pPr algn="ctr" eaLnBrk="1" hangingPunct="1"/>
            <a:endParaRPr lang="tr-TR" altLang="tr-TR" sz="2400">
              <a:latin typeface="Times New Roman" panose="02020603050405020304" pitchFamily="18" charset="0"/>
            </a:endParaRPr>
          </a:p>
        </p:txBody>
      </p:sp>
      <p:sp>
        <p:nvSpPr>
          <p:cNvPr id="1032" name="Line 8"/>
          <p:cNvSpPr>
            <a:spLocks noChangeShapeType="1"/>
          </p:cNvSpPr>
          <p:nvPr/>
        </p:nvSpPr>
        <p:spPr bwMode="auto">
          <a:xfrm>
            <a:off x="457200" y="1447800"/>
            <a:ext cx="8077200"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033" name="Rectangle 9"/>
          <p:cNvSpPr>
            <a:spLocks noChangeArrowheads="1"/>
          </p:cNvSpPr>
          <p:nvPr/>
        </p:nvSpPr>
        <p:spPr bwMode="auto">
          <a:xfrm>
            <a:off x="0" y="2286000"/>
            <a:ext cx="228600" cy="2286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ＭＳ Ｐゴシック" pitchFamily="-111" charset="-128"/>
              </a:defRPr>
            </a:lvl1pPr>
            <a:lvl2pPr marL="742950" indent="-285750">
              <a:defRPr>
                <a:solidFill>
                  <a:schemeClr val="tx1"/>
                </a:solidFill>
                <a:latin typeface="Verdana" panose="020B0604030504040204" pitchFamily="34" charset="0"/>
                <a:ea typeface="ＭＳ Ｐゴシック" pitchFamily="-111" charset="-128"/>
              </a:defRPr>
            </a:lvl2pPr>
            <a:lvl3pPr marL="1143000" indent="-228600">
              <a:defRPr>
                <a:solidFill>
                  <a:schemeClr val="tx1"/>
                </a:solidFill>
                <a:latin typeface="Verdana" panose="020B0604030504040204" pitchFamily="34" charset="0"/>
                <a:ea typeface="ＭＳ Ｐゴシック" pitchFamily="-111" charset="-128"/>
              </a:defRPr>
            </a:lvl3pPr>
            <a:lvl4pPr marL="1600200" indent="-228600">
              <a:defRPr>
                <a:solidFill>
                  <a:schemeClr val="tx1"/>
                </a:solidFill>
                <a:latin typeface="Verdana" panose="020B0604030504040204" pitchFamily="34" charset="0"/>
                <a:ea typeface="ＭＳ Ｐゴシック" pitchFamily="-111" charset="-128"/>
              </a:defRPr>
            </a:lvl4pPr>
            <a:lvl5pPr marL="2057400" indent="-228600">
              <a:defRPr>
                <a:solidFill>
                  <a:schemeClr val="tx1"/>
                </a:solidFill>
                <a:latin typeface="Verdana" panose="020B0604030504040204" pitchFamily="34" charset="0"/>
                <a:ea typeface="ＭＳ Ｐゴシック" pitchFamily="-111"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itchFamily="-111"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itchFamily="-111"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itchFamily="-111"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itchFamily="-111" charset="-128"/>
              </a:defRPr>
            </a:lvl9pPr>
          </a:lstStyle>
          <a:p>
            <a:pPr algn="ctr" eaLnBrk="1" hangingPunct="1"/>
            <a:endParaRPr lang="tr-TR" altLang="tr-TR" sz="2400">
              <a:latin typeface="Times New Roman" panose="02020603050405020304" pitchFamily="18" charset="0"/>
            </a:endParaRPr>
          </a:p>
        </p:txBody>
      </p:sp>
      <p:sp>
        <p:nvSpPr>
          <p:cNvPr id="1034" name="Rectangle 10"/>
          <p:cNvSpPr>
            <a:spLocks noChangeArrowheads="1"/>
          </p:cNvSpPr>
          <p:nvPr/>
        </p:nvSpPr>
        <p:spPr bwMode="auto">
          <a:xfrm>
            <a:off x="0" y="4572000"/>
            <a:ext cx="228600" cy="2286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ＭＳ Ｐゴシック" pitchFamily="-111" charset="-128"/>
              </a:defRPr>
            </a:lvl1pPr>
            <a:lvl2pPr marL="742950" indent="-285750">
              <a:defRPr>
                <a:solidFill>
                  <a:schemeClr val="tx1"/>
                </a:solidFill>
                <a:latin typeface="Verdana" panose="020B0604030504040204" pitchFamily="34" charset="0"/>
                <a:ea typeface="ＭＳ Ｐゴシック" pitchFamily="-111" charset="-128"/>
              </a:defRPr>
            </a:lvl2pPr>
            <a:lvl3pPr marL="1143000" indent="-228600">
              <a:defRPr>
                <a:solidFill>
                  <a:schemeClr val="tx1"/>
                </a:solidFill>
                <a:latin typeface="Verdana" panose="020B0604030504040204" pitchFamily="34" charset="0"/>
                <a:ea typeface="ＭＳ Ｐゴシック" pitchFamily="-111" charset="-128"/>
              </a:defRPr>
            </a:lvl3pPr>
            <a:lvl4pPr marL="1600200" indent="-228600">
              <a:defRPr>
                <a:solidFill>
                  <a:schemeClr val="tx1"/>
                </a:solidFill>
                <a:latin typeface="Verdana" panose="020B0604030504040204" pitchFamily="34" charset="0"/>
                <a:ea typeface="ＭＳ Ｐゴシック" pitchFamily="-111" charset="-128"/>
              </a:defRPr>
            </a:lvl4pPr>
            <a:lvl5pPr marL="2057400" indent="-228600">
              <a:defRPr>
                <a:solidFill>
                  <a:schemeClr val="tx1"/>
                </a:solidFill>
                <a:latin typeface="Verdana" panose="020B0604030504040204" pitchFamily="34" charset="0"/>
                <a:ea typeface="ＭＳ Ｐゴシック" pitchFamily="-111"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itchFamily="-111"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itchFamily="-111"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itchFamily="-111"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itchFamily="-111" charset="-128"/>
              </a:defRPr>
            </a:lvl9pPr>
          </a:lstStyle>
          <a:p>
            <a:pPr algn="ctr" eaLnBrk="1" hangingPunct="1"/>
            <a:endParaRPr lang="tr-TR" altLang="tr-TR" sz="240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4057"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 id="2147484056" r:id="rId12"/>
  </p:sldLayoutIdLst>
  <p:timing>
    <p:tnLst>
      <p:par>
        <p:cTn id="1" dur="indefinite" restart="never" nodeType="tmRoot"/>
      </p:par>
    </p:tnLst>
  </p:timing>
  <p:txStyles>
    <p:titleStyle>
      <a:lvl1pPr algn="l"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4400">
          <a:solidFill>
            <a:schemeClr val="tx2"/>
          </a:solidFill>
          <a:latin typeface="Garamond" pitchFamily="18" charset="0"/>
          <a:ea typeface="ＭＳ Ｐゴシック" charset="-128"/>
          <a:cs typeface="ＭＳ Ｐゴシック" charset="-128"/>
        </a:defRPr>
      </a:lvl2pPr>
      <a:lvl3pPr algn="l" rtl="0" eaLnBrk="0" fontAlgn="base" hangingPunct="0">
        <a:spcBef>
          <a:spcPct val="0"/>
        </a:spcBef>
        <a:spcAft>
          <a:spcPct val="0"/>
        </a:spcAft>
        <a:defRPr sz="4400">
          <a:solidFill>
            <a:schemeClr val="tx2"/>
          </a:solidFill>
          <a:latin typeface="Garamond" pitchFamily="18" charset="0"/>
          <a:ea typeface="ＭＳ Ｐゴシック" charset="-128"/>
          <a:cs typeface="ＭＳ Ｐゴシック" charset="-128"/>
        </a:defRPr>
      </a:lvl3pPr>
      <a:lvl4pPr algn="l" rtl="0" eaLnBrk="0" fontAlgn="base" hangingPunct="0">
        <a:spcBef>
          <a:spcPct val="0"/>
        </a:spcBef>
        <a:spcAft>
          <a:spcPct val="0"/>
        </a:spcAft>
        <a:defRPr sz="4400">
          <a:solidFill>
            <a:schemeClr val="tx2"/>
          </a:solidFill>
          <a:latin typeface="Garamond" pitchFamily="18" charset="0"/>
          <a:ea typeface="ＭＳ Ｐゴシック" charset="-128"/>
          <a:cs typeface="ＭＳ Ｐゴシック" charset="-128"/>
        </a:defRPr>
      </a:lvl4pPr>
      <a:lvl5pPr algn="l" rtl="0" eaLnBrk="0" fontAlgn="base" hangingPunct="0">
        <a:spcBef>
          <a:spcPct val="0"/>
        </a:spcBef>
        <a:spcAft>
          <a:spcPct val="0"/>
        </a:spcAft>
        <a:defRPr sz="4400">
          <a:solidFill>
            <a:schemeClr val="tx2"/>
          </a:solidFill>
          <a:latin typeface="Garamond" pitchFamily="18" charset="0"/>
          <a:ea typeface="ＭＳ Ｐゴシック" charset="-128"/>
          <a:cs typeface="ＭＳ Ｐゴシック" charset="-128"/>
        </a:defRPr>
      </a:lvl5pPr>
      <a:lvl6pPr marL="457200" algn="l" rtl="0" fontAlgn="base">
        <a:spcBef>
          <a:spcPct val="0"/>
        </a:spcBef>
        <a:spcAft>
          <a:spcPct val="0"/>
        </a:spcAft>
        <a:defRPr sz="4400">
          <a:solidFill>
            <a:schemeClr val="tx2"/>
          </a:solidFill>
          <a:latin typeface="Garamond" pitchFamily="18" charset="0"/>
        </a:defRPr>
      </a:lvl6pPr>
      <a:lvl7pPr marL="914400" algn="l" rtl="0" fontAlgn="base">
        <a:spcBef>
          <a:spcPct val="0"/>
        </a:spcBef>
        <a:spcAft>
          <a:spcPct val="0"/>
        </a:spcAft>
        <a:defRPr sz="4400">
          <a:solidFill>
            <a:schemeClr val="tx2"/>
          </a:solidFill>
          <a:latin typeface="Garamond" pitchFamily="18" charset="0"/>
        </a:defRPr>
      </a:lvl7pPr>
      <a:lvl8pPr marL="1371600" algn="l" rtl="0" fontAlgn="base">
        <a:spcBef>
          <a:spcPct val="0"/>
        </a:spcBef>
        <a:spcAft>
          <a:spcPct val="0"/>
        </a:spcAft>
        <a:defRPr sz="4400">
          <a:solidFill>
            <a:schemeClr val="tx2"/>
          </a:solidFill>
          <a:latin typeface="Garamond" pitchFamily="18" charset="0"/>
        </a:defRPr>
      </a:lvl8pPr>
      <a:lvl9pPr marL="1828800" algn="l" rtl="0" fontAlgn="base">
        <a:spcBef>
          <a:spcPct val="0"/>
        </a:spcBef>
        <a:spcAft>
          <a:spcPct val="0"/>
        </a:spcAft>
        <a:defRPr sz="44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hyperlink" Target="http://www.dotabuff.com/heroes/slardar" TargetMode="External"/><Relationship Id="rId3" Type="http://schemas.openxmlformats.org/officeDocument/2006/relationships/hyperlink" Target="http://www.dotabuff.com/heroes/zeus" TargetMode="External"/><Relationship Id="rId7" Type="http://schemas.openxmlformats.org/officeDocument/2006/relationships/hyperlink" Target="http://www.dotabuff.com/heroes/bloodseeker" TargetMode="External"/><Relationship Id="rId2" Type="http://schemas.openxmlformats.org/officeDocument/2006/relationships/hyperlink" Target="http://www.dotabuff.com/heroes/wraith-king" TargetMode="External"/><Relationship Id="rId1" Type="http://schemas.openxmlformats.org/officeDocument/2006/relationships/slideLayout" Target="../slideLayouts/slideLayout12.xml"/><Relationship Id="rId6" Type="http://schemas.openxmlformats.org/officeDocument/2006/relationships/hyperlink" Target="http://www.dotabuff.com/heroes/clockwerk" TargetMode="External"/><Relationship Id="rId5" Type="http://schemas.openxmlformats.org/officeDocument/2006/relationships/hyperlink" Target="http://www.dotabuff.com/heroes/medusa" TargetMode="External"/><Relationship Id="rId10" Type="http://schemas.openxmlformats.org/officeDocument/2006/relationships/hyperlink" Target="http://www.dotabuff.com/heroes/phantom-assassin" TargetMode="External"/><Relationship Id="rId4" Type="http://schemas.openxmlformats.org/officeDocument/2006/relationships/hyperlink" Target="http://www.dotabuff.com/heroes/abaddon" TargetMode="External"/><Relationship Id="rId9" Type="http://schemas.openxmlformats.org/officeDocument/2006/relationships/hyperlink" Target="http://www.dotabuff.com/heroes/legion-command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p:txBody>
          <a:bodyPr/>
          <a:lstStyle/>
          <a:p>
            <a:pPr eaLnBrk="1" hangingPunct="1"/>
            <a:r>
              <a:rPr lang="en-US" altLang="tr-TR" dirty="0" smtClean="0">
                <a:ea typeface="ＭＳ Ｐゴシック" pitchFamily="-111" charset="-128"/>
              </a:rPr>
              <a:t>IS785 Social Network Analysis</a:t>
            </a:r>
          </a:p>
        </p:txBody>
      </p:sp>
      <p:sp>
        <p:nvSpPr>
          <p:cNvPr id="5123" name="Rectangle 5"/>
          <p:cNvSpPr>
            <a:spLocks noGrp="1" noChangeArrowheads="1"/>
          </p:cNvSpPr>
          <p:nvPr>
            <p:ph type="subTitle" idx="1"/>
          </p:nvPr>
        </p:nvSpPr>
        <p:spPr>
          <a:xfrm>
            <a:off x="1371600" y="3270250"/>
            <a:ext cx="6934200" cy="2901950"/>
          </a:xfrm>
        </p:spPr>
        <p:txBody>
          <a:bodyPr/>
          <a:lstStyle/>
          <a:p>
            <a:pPr eaLnBrk="1" hangingPunct="1"/>
            <a:r>
              <a:rPr lang="tr-TR" altLang="tr-TR" u="sng" dirty="0">
                <a:solidFill>
                  <a:srgbClr val="4D4D73"/>
                </a:solidFill>
                <a:ea typeface="ＭＳ Ｐゴシック" pitchFamily="-111" charset="-128"/>
              </a:rPr>
              <a:t>Project </a:t>
            </a:r>
            <a:r>
              <a:rPr lang="tr-TR" altLang="tr-TR" u="sng" dirty="0" smtClean="0">
                <a:solidFill>
                  <a:srgbClr val="4D4D73"/>
                </a:solidFill>
                <a:ea typeface="ＭＳ Ｐゴシック" pitchFamily="-111" charset="-128"/>
              </a:rPr>
              <a:t>Presentation</a:t>
            </a:r>
          </a:p>
          <a:p>
            <a:pPr eaLnBrk="1" hangingPunct="1"/>
            <a:r>
              <a:rPr lang="tr-TR" altLang="tr-TR" dirty="0" smtClean="0">
                <a:solidFill>
                  <a:srgbClr val="4D4D73"/>
                </a:solidFill>
                <a:ea typeface="ＭＳ Ｐゴシック" pitchFamily="-111" charset="-128"/>
              </a:rPr>
              <a:t>Analysis of DOTA 2 Heros Using SNA Techniques</a:t>
            </a:r>
          </a:p>
          <a:p>
            <a:pPr eaLnBrk="1" hangingPunct="1"/>
            <a:endParaRPr lang="tr-TR" altLang="tr-TR" dirty="0">
              <a:solidFill>
                <a:srgbClr val="4D4D73"/>
              </a:solidFill>
              <a:ea typeface="ＭＳ Ｐゴシック" pitchFamily="-111" charset="-128"/>
            </a:endParaRPr>
          </a:p>
          <a:p>
            <a:pPr eaLnBrk="1" hangingPunct="1"/>
            <a:r>
              <a:rPr lang="tr-TR" altLang="tr-TR" sz="2000" dirty="0">
                <a:solidFill>
                  <a:schemeClr val="tx2"/>
                </a:solidFill>
                <a:ea typeface="ＭＳ Ｐゴシック" pitchFamily="-111" charset="-128"/>
              </a:rPr>
              <a:t>Ali Onur Karalı - </a:t>
            </a:r>
            <a:r>
              <a:rPr lang="tr-TR" altLang="tr-TR" sz="2000" dirty="0" smtClean="0">
                <a:solidFill>
                  <a:schemeClr val="tx2"/>
                </a:solidFill>
                <a:ea typeface="ＭＳ Ｐゴシック" pitchFamily="-111" charset="-128"/>
              </a:rPr>
              <a:t>1389642</a:t>
            </a:r>
            <a:endParaRPr lang="tr-TR" altLang="tr-TR" dirty="0" smtClean="0">
              <a:solidFill>
                <a:srgbClr val="4D4D73"/>
              </a:solidFill>
              <a:ea typeface="ＭＳ Ｐゴシック" pitchFamily="-111" charset="-128"/>
            </a:endParaRPr>
          </a:p>
          <a:p>
            <a:pPr eaLnBrk="1" hangingPunct="1"/>
            <a:r>
              <a:rPr lang="en-US" altLang="tr-TR" sz="2000" dirty="0">
                <a:solidFill>
                  <a:schemeClr val="tx2"/>
                </a:solidFill>
                <a:ea typeface="ＭＳ Ｐゴシック" pitchFamily="-111" charset="-128"/>
              </a:rPr>
              <a:t>Instructor: </a:t>
            </a:r>
            <a:r>
              <a:rPr lang="en-US" altLang="tr-TR" sz="2000" dirty="0" err="1">
                <a:solidFill>
                  <a:schemeClr val="tx2"/>
                </a:solidFill>
                <a:ea typeface="ＭＳ Ｐゴシック" pitchFamily="-111" charset="-128"/>
              </a:rPr>
              <a:t>Banu</a:t>
            </a:r>
            <a:r>
              <a:rPr lang="en-US" altLang="tr-TR" sz="2000" dirty="0">
                <a:solidFill>
                  <a:schemeClr val="tx2"/>
                </a:solidFill>
                <a:ea typeface="ＭＳ Ｐゴシック" pitchFamily="-111" charset="-128"/>
              </a:rPr>
              <a:t> </a:t>
            </a:r>
            <a:r>
              <a:rPr lang="en-US" altLang="tr-TR" sz="2000" dirty="0" err="1">
                <a:solidFill>
                  <a:schemeClr val="tx2"/>
                </a:solidFill>
                <a:ea typeface="ＭＳ Ｐゴシック" pitchFamily="-111" charset="-128"/>
              </a:rPr>
              <a:t>Günel</a:t>
            </a:r>
            <a:endParaRPr lang="en-US" altLang="tr-TR" sz="2000" dirty="0">
              <a:solidFill>
                <a:schemeClr val="tx2"/>
              </a:solidFill>
              <a:ea typeface="ＭＳ Ｐゴシック" pitchFamily="-111" charset="-128"/>
            </a:endParaRPr>
          </a:p>
          <a:p>
            <a:pPr eaLnBrk="1" hangingPunct="1"/>
            <a:endParaRPr lang="en-US" altLang="tr-TR" sz="2000" dirty="0" smtClean="0">
              <a:solidFill>
                <a:srgbClr val="003399"/>
              </a:solidFill>
              <a:ea typeface="ＭＳ Ｐゴシック" pitchFamily="-111" charset="-128"/>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tr-TR" altLang="tr-TR" dirty="0" smtClean="0">
                <a:ea typeface="ＭＳ Ｐゴシック" pitchFamily="-111" charset="-128"/>
              </a:rPr>
              <a:t>Analysis - 1</a:t>
            </a:r>
            <a:endParaRPr lang="en-US" altLang="tr-TR" dirty="0" smtClean="0">
              <a:ea typeface="ＭＳ Ｐゴシック" pitchFamily="-111" charset="-128"/>
            </a:endParaRPr>
          </a:p>
        </p:txBody>
      </p:sp>
      <p:sp>
        <p:nvSpPr>
          <p:cNvPr id="8195" name="Rectangle 10"/>
          <p:cNvSpPr>
            <a:spLocks noGrp="1" noChangeArrowheads="1"/>
          </p:cNvSpPr>
          <p:nvPr>
            <p:ph type="body" sz="half" idx="1"/>
          </p:nvPr>
        </p:nvSpPr>
        <p:spPr>
          <a:xfrm>
            <a:off x="457200" y="1600200"/>
            <a:ext cx="8229600" cy="4530725"/>
          </a:xfrm>
        </p:spPr>
        <p:txBody>
          <a:bodyPr/>
          <a:lstStyle/>
          <a:p>
            <a:pPr eaLnBrk="1" hangingPunct="1"/>
            <a:r>
              <a:rPr lang="tr-TR" altLang="tr-TR" sz="1800" dirty="0" smtClean="0">
                <a:ea typeface="ＭＳ Ｐゴシック" pitchFamily="-111" charset="-128"/>
              </a:rPr>
              <a:t>Group-level advantage status:</a:t>
            </a:r>
          </a:p>
          <a:p>
            <a:pPr lvl="1" eaLnBrk="1" hangingPunct="1"/>
            <a:r>
              <a:rPr lang="tr-TR" altLang="tr-TR" sz="1400" dirty="0" smtClean="0">
                <a:ea typeface="ＭＳ Ｐゴシック" pitchFamily="-111" charset="-128"/>
              </a:rPr>
              <a:t>Purpose: find the overall advantage values between «Strength», «Agility» and «Intelligence» heroes.</a:t>
            </a:r>
          </a:p>
          <a:p>
            <a:pPr lvl="1" eaLnBrk="1" hangingPunct="1"/>
            <a:r>
              <a:rPr lang="tr-TR" altLang="tr-TR" sz="1400" dirty="0" smtClean="0">
                <a:ea typeface="ＭＳ Ｐゴシック" pitchFamily="-111" charset="-128"/>
              </a:rPr>
              <a:t>Shrinking network to the clusters defined in heros.clu (Yellow: Strength, Green: Agility and Red: Intelligence):</a:t>
            </a:r>
          </a:p>
          <a:p>
            <a:pPr lvl="1" eaLnBrk="1" hangingPunct="1"/>
            <a:endParaRPr lang="tr-TR" altLang="tr-TR" sz="1400" dirty="0">
              <a:ea typeface="ＭＳ Ｐゴシック" pitchFamily="-111" charset="-128"/>
            </a:endParaRPr>
          </a:p>
          <a:p>
            <a:pPr lvl="1" eaLnBrk="1" hangingPunct="1"/>
            <a:endParaRPr lang="tr-TR" altLang="tr-TR" sz="1400" dirty="0" smtClean="0">
              <a:ea typeface="ＭＳ Ｐゴシック" pitchFamily="-111" charset="-128"/>
            </a:endParaRPr>
          </a:p>
          <a:p>
            <a:pPr lvl="1" eaLnBrk="1" hangingPunct="1"/>
            <a:endParaRPr lang="tr-TR" altLang="tr-TR" sz="1400" dirty="0">
              <a:ea typeface="ＭＳ Ｐゴシック" pitchFamily="-111" charset="-128"/>
            </a:endParaRPr>
          </a:p>
          <a:p>
            <a:pPr lvl="1" eaLnBrk="1" hangingPunct="1"/>
            <a:endParaRPr lang="tr-TR" altLang="tr-TR" sz="1400" dirty="0" smtClean="0">
              <a:ea typeface="ＭＳ Ｐゴシック" pitchFamily="-111" charset="-128"/>
            </a:endParaRPr>
          </a:p>
          <a:p>
            <a:pPr lvl="1" eaLnBrk="1" hangingPunct="1"/>
            <a:endParaRPr lang="tr-TR" altLang="tr-TR" sz="1400" dirty="0">
              <a:ea typeface="ＭＳ Ｐゴシック" pitchFamily="-111" charset="-128"/>
            </a:endParaRPr>
          </a:p>
          <a:p>
            <a:pPr lvl="1" eaLnBrk="1" hangingPunct="1"/>
            <a:endParaRPr lang="tr-TR" altLang="tr-TR" sz="1400" dirty="0" smtClean="0">
              <a:ea typeface="ＭＳ Ｐゴシック" pitchFamily="-111" charset="-128"/>
            </a:endParaRPr>
          </a:p>
          <a:p>
            <a:pPr lvl="1" eaLnBrk="1" hangingPunct="1"/>
            <a:endParaRPr lang="tr-TR" altLang="tr-TR" sz="1400" dirty="0">
              <a:ea typeface="ＭＳ Ｐゴシック" pitchFamily="-111" charset="-128"/>
            </a:endParaRPr>
          </a:p>
          <a:p>
            <a:pPr lvl="1" eaLnBrk="1" hangingPunct="1"/>
            <a:endParaRPr lang="tr-TR" altLang="tr-TR" sz="1400" dirty="0" smtClean="0">
              <a:ea typeface="ＭＳ Ｐゴシック" pitchFamily="-111" charset="-128"/>
            </a:endParaRPr>
          </a:p>
          <a:p>
            <a:pPr lvl="1" eaLnBrk="1" hangingPunct="1"/>
            <a:endParaRPr lang="tr-TR" altLang="tr-TR" sz="1400" dirty="0" smtClean="0">
              <a:ea typeface="ＭＳ Ｐゴシック" pitchFamily="-111" charset="-128"/>
            </a:endParaRPr>
          </a:p>
          <a:p>
            <a:pPr lvl="1" eaLnBrk="1" hangingPunct="1"/>
            <a:endParaRPr lang="tr-TR" altLang="tr-TR" sz="1400" dirty="0">
              <a:ea typeface="ＭＳ Ｐゴシック" pitchFamily="-111" charset="-128"/>
            </a:endParaRPr>
          </a:p>
          <a:p>
            <a:pPr lvl="1" eaLnBrk="1" hangingPunct="1"/>
            <a:endParaRPr lang="tr-TR" altLang="tr-TR" sz="1400" dirty="0">
              <a:ea typeface="ＭＳ Ｐゴシック" pitchFamily="-111" charset="-128"/>
            </a:endParaRPr>
          </a:p>
          <a:p>
            <a:pPr lvl="1" eaLnBrk="1" hangingPunct="1"/>
            <a:r>
              <a:rPr lang="tr-TR" altLang="tr-TR" sz="1400" dirty="0" smtClean="0">
                <a:ea typeface="ＭＳ Ｐゴシック" pitchFamily="-111" charset="-128"/>
              </a:rPr>
              <a:t>Bidirectional arc exist between groups.</a:t>
            </a:r>
          </a:p>
          <a:p>
            <a:pPr lvl="1" eaLnBrk="1" hangingPunct="1"/>
            <a:endParaRPr lang="tr-TR" altLang="tr-TR" sz="1400" dirty="0" smtClean="0">
              <a:ea typeface="ＭＳ Ｐゴシック" pitchFamily="-111" charset="-128"/>
            </a:endParaRPr>
          </a:p>
          <a:p>
            <a:pPr marL="0" indent="0" eaLnBrk="1" hangingPunct="1">
              <a:buNone/>
            </a:pPr>
            <a:endParaRPr lang="tr-TR" altLang="tr-TR" sz="1800" dirty="0">
              <a:ea typeface="ＭＳ Ｐゴシック" pitchFamily="-111" charset="-128"/>
            </a:endParaRPr>
          </a:p>
          <a:p>
            <a:pPr eaLnBrk="1" hangingPunct="1"/>
            <a:endParaRPr lang="en-US" altLang="tr-TR" sz="1800" dirty="0">
              <a:ea typeface="ＭＳ Ｐゴシック" pitchFamily="-111" charset="-128"/>
            </a:endParaRPr>
          </a:p>
          <a:p>
            <a:pPr eaLnBrk="1" hangingPunct="1">
              <a:buFont typeface="Wingdings" panose="05000000000000000000" pitchFamily="2" charset="2"/>
              <a:buNone/>
            </a:pPr>
            <a:r>
              <a:rPr lang="en-US" altLang="tr-TR" sz="2000" dirty="0" smtClean="0">
                <a:ea typeface="ＭＳ Ｐゴシック" pitchFamily="-111" charset="-128"/>
              </a:rPr>
              <a:t>	</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0625" t="8625" r="3539" b="3852"/>
          <a:stretch/>
        </p:blipFill>
        <p:spPr>
          <a:xfrm>
            <a:off x="2267744" y="3068960"/>
            <a:ext cx="4852030" cy="2448272"/>
          </a:xfrm>
          <a:prstGeom prst="rect">
            <a:avLst/>
          </a:prstGeom>
        </p:spPr>
      </p:pic>
    </p:spTree>
    <p:extLst>
      <p:ext uri="{BB962C8B-B14F-4D97-AF65-F5344CB8AC3E}">
        <p14:creationId xmlns:p14="http://schemas.microsoft.com/office/powerpoint/2010/main" val="351305775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tr-TR" altLang="tr-TR" dirty="0" smtClean="0">
                <a:ea typeface="ＭＳ Ｐゴシック" pitchFamily="-111" charset="-128"/>
              </a:rPr>
              <a:t>Analysis - 1</a:t>
            </a:r>
            <a:endParaRPr lang="en-US" altLang="tr-TR" dirty="0" smtClean="0">
              <a:ea typeface="ＭＳ Ｐゴシック" pitchFamily="-111" charset="-128"/>
            </a:endParaRPr>
          </a:p>
        </p:txBody>
      </p:sp>
      <p:sp>
        <p:nvSpPr>
          <p:cNvPr id="8195" name="Rectangle 10"/>
          <p:cNvSpPr>
            <a:spLocks noGrp="1" noChangeArrowheads="1"/>
          </p:cNvSpPr>
          <p:nvPr>
            <p:ph type="body" sz="half" idx="1"/>
          </p:nvPr>
        </p:nvSpPr>
        <p:spPr>
          <a:xfrm>
            <a:off x="457200" y="1600200"/>
            <a:ext cx="8229600" cy="4530725"/>
          </a:xfrm>
        </p:spPr>
        <p:txBody>
          <a:bodyPr/>
          <a:lstStyle/>
          <a:p>
            <a:pPr eaLnBrk="1" hangingPunct="1"/>
            <a:r>
              <a:rPr lang="tr-TR" altLang="tr-TR" sz="1800" dirty="0" smtClean="0">
                <a:ea typeface="ＭＳ Ｐゴシック" pitchFamily="-111" charset="-128"/>
              </a:rPr>
              <a:t>Group-level advantage status:</a:t>
            </a:r>
          </a:p>
          <a:p>
            <a:pPr lvl="1" eaLnBrk="1" hangingPunct="1"/>
            <a:r>
              <a:rPr lang="tr-TR" altLang="tr-TR" sz="1600" dirty="0" smtClean="0">
                <a:ea typeface="ＭＳ Ｐゴシック" pitchFamily="-111" charset="-128"/>
              </a:rPr>
              <a:t>Converting bidirectional arcs to arc with values as the difference and direction as the advantegous group to disadvantegous one:</a:t>
            </a:r>
          </a:p>
          <a:p>
            <a:pPr lvl="2" eaLnBrk="1" hangingPunct="1"/>
            <a:r>
              <a:rPr lang="en-US" altLang="tr-TR" sz="1200" dirty="0" smtClean="0">
                <a:ea typeface="ＭＳ Ｐゴシック" pitchFamily="-111" charset="-128"/>
              </a:rPr>
              <a:t>Select N</a:t>
            </a:r>
            <a:r>
              <a:rPr lang="tr-TR" altLang="tr-TR" sz="1200" dirty="0" smtClean="0">
                <a:ea typeface="ＭＳ Ｐゴシック" pitchFamily="-111" charset="-128"/>
              </a:rPr>
              <a:t>3</a:t>
            </a:r>
            <a:r>
              <a:rPr lang="en-US" altLang="tr-TR" sz="1200" dirty="0" smtClean="0">
                <a:ea typeface="ＭＳ Ｐゴシック" pitchFamily="-111" charset="-128"/>
              </a:rPr>
              <a:t>: Network/Create New Network/Transform/</a:t>
            </a:r>
            <a:r>
              <a:rPr lang="tr-TR" altLang="tr-TR" sz="1200" dirty="0" smtClean="0">
                <a:ea typeface="ＭＳ Ｐゴシック" pitchFamily="-111" charset="-128"/>
              </a:rPr>
              <a:t>Bidirected Arcs-&gt;Arc/Select Max Value -&gt; N4</a:t>
            </a:r>
          </a:p>
          <a:p>
            <a:pPr lvl="2" eaLnBrk="1" hangingPunct="1"/>
            <a:r>
              <a:rPr lang="en-US" altLang="tr-TR" sz="1200" dirty="0" smtClean="0">
                <a:ea typeface="ＭＳ Ｐゴシック" pitchFamily="-111" charset="-128"/>
              </a:rPr>
              <a:t>Select N</a:t>
            </a:r>
            <a:r>
              <a:rPr lang="tr-TR" altLang="tr-TR" sz="1200" dirty="0" smtClean="0">
                <a:ea typeface="ＭＳ Ｐゴシック" pitchFamily="-111" charset="-128"/>
              </a:rPr>
              <a:t>3</a:t>
            </a:r>
            <a:r>
              <a:rPr lang="en-US" altLang="tr-TR" sz="1200" dirty="0" smtClean="0">
                <a:ea typeface="ＭＳ Ｐゴシック" pitchFamily="-111" charset="-128"/>
              </a:rPr>
              <a:t>: Network/Create New Network/Transform/</a:t>
            </a:r>
            <a:r>
              <a:rPr lang="tr-TR" altLang="tr-TR" sz="1200" dirty="0" smtClean="0">
                <a:ea typeface="ＭＳ Ｐゴシック" pitchFamily="-111" charset="-128"/>
              </a:rPr>
              <a:t>Bidirected Arcs-&gt;Arc/Select Min Value -&gt; N5</a:t>
            </a:r>
          </a:p>
          <a:p>
            <a:pPr lvl="2" eaLnBrk="1" hangingPunct="1"/>
            <a:r>
              <a:rPr lang="en-US" altLang="tr-TR" sz="1200" dirty="0" smtClean="0">
                <a:ea typeface="ＭＳ Ｐゴシック" pitchFamily="-111" charset="-128"/>
              </a:rPr>
              <a:t>Select N</a:t>
            </a:r>
            <a:r>
              <a:rPr lang="tr-TR" altLang="tr-TR" sz="1200" dirty="0" smtClean="0">
                <a:ea typeface="ＭＳ Ｐゴシック" pitchFamily="-111" charset="-128"/>
              </a:rPr>
              <a:t>5: </a:t>
            </a:r>
            <a:r>
              <a:rPr lang="en-US" altLang="tr-TR" sz="1200" dirty="0" smtClean="0">
                <a:ea typeface="ＭＳ Ｐゴシック" pitchFamily="-111" charset="-128"/>
              </a:rPr>
              <a:t>Network/Create New Network/Transform/</a:t>
            </a:r>
            <a:r>
              <a:rPr lang="tr-TR" altLang="tr-TR" sz="1200" dirty="0" smtClean="0">
                <a:ea typeface="ＭＳ Ｐゴシック" pitchFamily="-111" charset="-128"/>
              </a:rPr>
              <a:t>Transpose 1-mode-&gt; N6</a:t>
            </a:r>
          </a:p>
          <a:p>
            <a:pPr lvl="2" eaLnBrk="1" hangingPunct="1"/>
            <a:r>
              <a:rPr lang="en-US" altLang="tr-TR" sz="1200" dirty="0" smtClean="0">
                <a:ea typeface="ＭＳ Ｐゴシック" pitchFamily="-111" charset="-128"/>
              </a:rPr>
              <a:t>Select N10 and N3: Networks/</a:t>
            </a:r>
            <a:r>
              <a:rPr lang="tr-TR" altLang="tr-TR" sz="1200" dirty="0" smtClean="0">
                <a:ea typeface="ＭＳ Ｐゴシック" pitchFamily="-111" charset="-128"/>
              </a:rPr>
              <a:t>Cross-Intersection/Subtract </a:t>
            </a:r>
            <a:r>
              <a:rPr lang="en-US" altLang="tr-TR" sz="1200" dirty="0" smtClean="0">
                <a:ea typeface="ＭＳ Ｐゴシック" pitchFamily="-111" charset="-128"/>
              </a:rPr>
              <a:t>-&gt; N</a:t>
            </a:r>
            <a:r>
              <a:rPr lang="tr-TR" altLang="tr-TR" sz="1200" dirty="0" smtClean="0">
                <a:ea typeface="ＭＳ Ｐゴシック" pitchFamily="-111" charset="-128"/>
              </a:rPr>
              <a:t>7</a:t>
            </a:r>
            <a:r>
              <a:rPr lang="en-US" altLang="tr-TR" sz="1200" dirty="0" smtClean="0">
                <a:ea typeface="ＭＳ Ｐゴシック" pitchFamily="-111" charset="-128"/>
              </a:rPr>
              <a:t> </a:t>
            </a:r>
            <a:endParaRPr lang="tr-TR" altLang="tr-TR" sz="1200" dirty="0" smtClean="0">
              <a:ea typeface="ＭＳ Ｐゴシック" pitchFamily="-111" charset="-128"/>
            </a:endParaRPr>
          </a:p>
          <a:p>
            <a:pPr marL="0" indent="0" eaLnBrk="1" hangingPunct="1">
              <a:buNone/>
            </a:pPr>
            <a:endParaRPr lang="tr-TR" altLang="tr-TR" sz="1800" dirty="0">
              <a:ea typeface="ＭＳ Ｐゴシック" pitchFamily="-111" charset="-128"/>
            </a:endParaRPr>
          </a:p>
          <a:p>
            <a:pPr eaLnBrk="1" hangingPunct="1"/>
            <a:endParaRPr lang="en-US" altLang="tr-TR" sz="1800" dirty="0">
              <a:ea typeface="ＭＳ Ｐゴシック" pitchFamily="-111" charset="-128"/>
            </a:endParaRPr>
          </a:p>
          <a:p>
            <a:pPr eaLnBrk="1" hangingPunct="1">
              <a:buFont typeface="Wingdings" panose="05000000000000000000" pitchFamily="2" charset="2"/>
              <a:buNone/>
            </a:pPr>
            <a:r>
              <a:rPr lang="en-US" altLang="tr-TR" sz="2000" dirty="0" smtClean="0">
                <a:ea typeface="ＭＳ Ｐゴシック" pitchFamily="-111" charset="-128"/>
              </a:rPr>
              <a:t>	</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9838" t="7034" r="4326" b="7034"/>
          <a:stretch/>
        </p:blipFill>
        <p:spPr>
          <a:xfrm>
            <a:off x="1979712" y="3846675"/>
            <a:ext cx="4982638" cy="2468463"/>
          </a:xfrm>
          <a:prstGeom prst="rect">
            <a:avLst/>
          </a:prstGeom>
        </p:spPr>
      </p:pic>
    </p:spTree>
    <p:extLst>
      <p:ext uri="{BB962C8B-B14F-4D97-AF65-F5344CB8AC3E}">
        <p14:creationId xmlns:p14="http://schemas.microsoft.com/office/powerpoint/2010/main" val="90100173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tr-TR" altLang="tr-TR" dirty="0" smtClean="0">
                <a:ea typeface="ＭＳ Ｐゴシック" pitchFamily="-111" charset="-128"/>
              </a:rPr>
              <a:t>Analysis - 2</a:t>
            </a:r>
            <a:endParaRPr lang="en-US" altLang="tr-TR" dirty="0" smtClean="0">
              <a:ea typeface="ＭＳ Ｐゴシック" pitchFamily="-111" charset="-128"/>
            </a:endParaRPr>
          </a:p>
        </p:txBody>
      </p:sp>
      <p:sp>
        <p:nvSpPr>
          <p:cNvPr id="8195" name="Rectangle 10"/>
          <p:cNvSpPr>
            <a:spLocks noGrp="1" noChangeArrowheads="1"/>
          </p:cNvSpPr>
          <p:nvPr>
            <p:ph type="body" sz="half" idx="1"/>
          </p:nvPr>
        </p:nvSpPr>
        <p:spPr>
          <a:xfrm>
            <a:off x="457200" y="1600200"/>
            <a:ext cx="8229600" cy="4530725"/>
          </a:xfrm>
        </p:spPr>
        <p:txBody>
          <a:bodyPr/>
          <a:lstStyle/>
          <a:p>
            <a:pPr eaLnBrk="1" hangingPunct="1"/>
            <a:r>
              <a:rPr lang="tr-TR" altLang="tr-TR" sz="1800" dirty="0" smtClean="0">
                <a:ea typeface="ＭＳ Ｐゴシック" pitchFamily="-111" charset="-128"/>
              </a:rPr>
              <a:t>Hubs and authorities of the network is calculated,</a:t>
            </a:r>
          </a:p>
          <a:p>
            <a:pPr eaLnBrk="1" hangingPunct="1"/>
            <a:r>
              <a:rPr lang="tr-TR" altLang="tr-TR" sz="1800" dirty="0" smtClean="0">
                <a:ea typeface="ＭＳ Ｐゴシック" pitchFamily="-111" charset="-128"/>
              </a:rPr>
              <a:t>A partition from this calculation is constructed,</a:t>
            </a:r>
          </a:p>
          <a:p>
            <a:pPr eaLnBrk="1" hangingPunct="1"/>
            <a:r>
              <a:rPr lang="tr-TR" altLang="tr-TR" sz="1800" dirty="0" smtClean="0">
                <a:ea typeface="ＭＳ Ｐゴシック" pitchFamily="-111" charset="-128"/>
              </a:rPr>
              <a:t>Heroes with the maximum authorities are seen as below:</a:t>
            </a:r>
            <a:endParaRPr lang="tr-TR" altLang="tr-TR" sz="1200" dirty="0" smtClean="0">
              <a:ea typeface="ＭＳ Ｐゴシック" pitchFamily="-111" charset="-128"/>
            </a:endParaRPr>
          </a:p>
          <a:p>
            <a:pPr marL="0" indent="0" eaLnBrk="1" hangingPunct="1">
              <a:buNone/>
            </a:pPr>
            <a:endParaRPr lang="tr-TR" altLang="tr-TR" sz="1800" dirty="0">
              <a:ea typeface="ＭＳ Ｐゴシック" pitchFamily="-111" charset="-128"/>
            </a:endParaRPr>
          </a:p>
          <a:p>
            <a:pPr eaLnBrk="1" hangingPunct="1"/>
            <a:endParaRPr lang="en-US" altLang="tr-TR" sz="1800" dirty="0">
              <a:ea typeface="ＭＳ Ｐゴシック" pitchFamily="-111" charset="-128"/>
            </a:endParaRPr>
          </a:p>
          <a:p>
            <a:pPr eaLnBrk="1" hangingPunct="1">
              <a:buFont typeface="Wingdings" panose="05000000000000000000" pitchFamily="2" charset="2"/>
              <a:buNone/>
            </a:pPr>
            <a:r>
              <a:rPr lang="en-US" altLang="tr-TR" sz="2000" dirty="0" smtClean="0">
                <a:ea typeface="ＭＳ Ｐゴシック" pitchFamily="-111" charset="-128"/>
              </a:rPr>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3198128"/>
            <a:ext cx="5860574" cy="2947499"/>
          </a:xfrm>
          <a:prstGeom prst="rect">
            <a:avLst/>
          </a:prstGeom>
        </p:spPr>
      </p:pic>
    </p:spTree>
    <p:extLst>
      <p:ext uri="{BB962C8B-B14F-4D97-AF65-F5344CB8AC3E}">
        <p14:creationId xmlns:p14="http://schemas.microsoft.com/office/powerpoint/2010/main" val="338261997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tr-TR" altLang="tr-TR" dirty="0" smtClean="0">
                <a:ea typeface="ＭＳ Ｐゴシック" pitchFamily="-111" charset="-128"/>
              </a:rPr>
              <a:t>Analysis - 3</a:t>
            </a:r>
            <a:endParaRPr lang="en-US" altLang="tr-TR" dirty="0" smtClean="0">
              <a:ea typeface="ＭＳ Ｐゴシック" pitchFamily="-111" charset="-128"/>
            </a:endParaRPr>
          </a:p>
        </p:txBody>
      </p:sp>
      <p:sp>
        <p:nvSpPr>
          <p:cNvPr id="8195" name="Rectangle 10"/>
          <p:cNvSpPr>
            <a:spLocks noGrp="1" noChangeArrowheads="1"/>
          </p:cNvSpPr>
          <p:nvPr>
            <p:ph type="body" sz="half" idx="1"/>
          </p:nvPr>
        </p:nvSpPr>
        <p:spPr>
          <a:xfrm>
            <a:off x="457200" y="1600200"/>
            <a:ext cx="8229600" cy="4530725"/>
          </a:xfrm>
        </p:spPr>
        <p:txBody>
          <a:bodyPr/>
          <a:lstStyle/>
          <a:p>
            <a:pPr eaLnBrk="1" hangingPunct="1"/>
            <a:r>
              <a:rPr lang="tr-TR" altLang="tr-TR" sz="1800" dirty="0" smtClean="0">
                <a:ea typeface="ＭＳ Ｐゴシック" pitchFamily="-111" charset="-128"/>
              </a:rPr>
              <a:t>Analysis of «The International 2015» final match team selections</a:t>
            </a:r>
            <a:r>
              <a:rPr lang="tr-TR" altLang="tr-TR" sz="1800" dirty="0" smtClean="0">
                <a:ea typeface="ＭＳ Ｐゴシック" pitchFamily="-111" charset="-128"/>
              </a:rPr>
              <a:t>:</a:t>
            </a:r>
          </a:p>
          <a:p>
            <a:pPr eaLnBrk="1" hangingPunct="1"/>
            <a:endParaRPr lang="tr-TR" altLang="tr-TR" sz="1800" dirty="0">
              <a:ea typeface="ＭＳ Ｐゴシック" pitchFamily="-111" charset="-128"/>
            </a:endParaRPr>
          </a:p>
          <a:p>
            <a:pPr eaLnBrk="1" hangingPunct="1"/>
            <a:endParaRPr lang="tr-TR" altLang="tr-TR" sz="1800" dirty="0" smtClean="0">
              <a:ea typeface="ＭＳ Ｐゴシック" pitchFamily="-111" charset="-128"/>
            </a:endParaRPr>
          </a:p>
          <a:p>
            <a:pPr eaLnBrk="1" hangingPunct="1"/>
            <a:endParaRPr lang="tr-TR" altLang="tr-TR" sz="1800" dirty="0">
              <a:ea typeface="ＭＳ Ｐゴシック" pitchFamily="-111" charset="-128"/>
            </a:endParaRPr>
          </a:p>
          <a:p>
            <a:pPr eaLnBrk="1" hangingPunct="1"/>
            <a:endParaRPr lang="tr-TR" altLang="tr-TR" sz="1800" dirty="0" smtClean="0">
              <a:ea typeface="ＭＳ Ｐゴシック" pitchFamily="-111" charset="-128"/>
            </a:endParaRPr>
          </a:p>
          <a:p>
            <a:pPr eaLnBrk="1" hangingPunct="1"/>
            <a:endParaRPr lang="tr-TR" altLang="tr-TR" sz="1800" dirty="0">
              <a:ea typeface="ＭＳ Ｐゴシック" pitchFamily="-111" charset="-128"/>
            </a:endParaRPr>
          </a:p>
          <a:p>
            <a:pPr eaLnBrk="1" hangingPunct="1"/>
            <a:r>
              <a:rPr lang="tr-TR" altLang="tr-TR" sz="1800" dirty="0" smtClean="0">
                <a:ea typeface="ＭＳ Ｐゴシック" pitchFamily="-111" charset="-128"/>
              </a:rPr>
              <a:t>Extracting subnetwork of these heros:</a:t>
            </a:r>
            <a:endParaRPr lang="tr-TR" altLang="tr-TR" sz="1800" dirty="0" smtClean="0">
              <a:ea typeface="ＭＳ Ｐゴシック" pitchFamily="-111" charset="-128"/>
            </a:endParaRPr>
          </a:p>
          <a:p>
            <a:pPr marL="0" indent="0" eaLnBrk="1" hangingPunct="1">
              <a:buNone/>
            </a:pPr>
            <a:endParaRPr lang="tr-TR" altLang="tr-TR" sz="1800" dirty="0">
              <a:ea typeface="ＭＳ Ｐゴシック" pitchFamily="-111" charset="-128"/>
            </a:endParaRPr>
          </a:p>
          <a:p>
            <a:pPr eaLnBrk="1" hangingPunct="1"/>
            <a:endParaRPr lang="en-US" altLang="tr-TR" sz="1800" dirty="0">
              <a:ea typeface="ＭＳ Ｐゴシック" pitchFamily="-111" charset="-128"/>
            </a:endParaRPr>
          </a:p>
          <a:p>
            <a:pPr eaLnBrk="1" hangingPunct="1">
              <a:buFont typeface="Wingdings" panose="05000000000000000000" pitchFamily="2" charset="2"/>
              <a:buNone/>
            </a:pPr>
            <a:r>
              <a:rPr lang="en-US" altLang="tr-TR" sz="2000" dirty="0" smtClean="0">
                <a:ea typeface="ＭＳ Ｐゴシック" pitchFamily="-111" charset="-128"/>
              </a:rPr>
              <a:t>	</a:t>
            </a:r>
          </a:p>
        </p:txBody>
      </p:sp>
      <p:pic>
        <p:nvPicPr>
          <p:cNvPr id="2" name="Picture 1"/>
          <p:cNvPicPr>
            <a:picLocks noChangeAspect="1"/>
          </p:cNvPicPr>
          <p:nvPr/>
        </p:nvPicPr>
        <p:blipFill rotWithShape="1">
          <a:blip r:embed="rId2"/>
          <a:srcRect l="745" t="58308" r="55534" b="25077"/>
          <a:stretch/>
        </p:blipFill>
        <p:spPr>
          <a:xfrm>
            <a:off x="1727683" y="2132856"/>
            <a:ext cx="5688633" cy="1152128"/>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99649" y="4076122"/>
            <a:ext cx="5144699" cy="2587459"/>
          </a:xfrm>
          <a:prstGeom prst="rect">
            <a:avLst/>
          </a:prstGeom>
        </p:spPr>
      </p:pic>
    </p:spTree>
    <p:extLst>
      <p:ext uri="{BB962C8B-B14F-4D97-AF65-F5344CB8AC3E}">
        <p14:creationId xmlns:p14="http://schemas.microsoft.com/office/powerpoint/2010/main" val="9420435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tr-TR" altLang="tr-TR" dirty="0" smtClean="0">
                <a:ea typeface="ＭＳ Ｐゴシック" pitchFamily="-111" charset="-128"/>
              </a:rPr>
              <a:t>Analysis - 3</a:t>
            </a:r>
            <a:endParaRPr lang="en-US" altLang="tr-TR" dirty="0" smtClean="0">
              <a:ea typeface="ＭＳ Ｐゴシック" pitchFamily="-111" charset="-128"/>
            </a:endParaRPr>
          </a:p>
        </p:txBody>
      </p:sp>
      <p:sp>
        <p:nvSpPr>
          <p:cNvPr id="8195" name="Rectangle 10"/>
          <p:cNvSpPr>
            <a:spLocks noGrp="1" noChangeArrowheads="1"/>
          </p:cNvSpPr>
          <p:nvPr>
            <p:ph type="body" sz="half" idx="1"/>
          </p:nvPr>
        </p:nvSpPr>
        <p:spPr>
          <a:xfrm>
            <a:off x="457200" y="1600200"/>
            <a:ext cx="8229600" cy="4530725"/>
          </a:xfrm>
        </p:spPr>
        <p:txBody>
          <a:bodyPr/>
          <a:lstStyle/>
          <a:p>
            <a:pPr eaLnBrk="1" hangingPunct="1"/>
            <a:r>
              <a:rPr lang="tr-TR" altLang="tr-TR" sz="1800" dirty="0" smtClean="0">
                <a:ea typeface="ＭＳ Ｐゴシック" pitchFamily="-111" charset="-128"/>
              </a:rPr>
              <a:t>Lines inside the clusters are removed:</a:t>
            </a:r>
            <a:endParaRPr lang="tr-TR" altLang="tr-TR" sz="1800" dirty="0" smtClean="0">
              <a:ea typeface="ＭＳ Ｐゴシック" pitchFamily="-111" charset="-128"/>
            </a:endParaRPr>
          </a:p>
          <a:p>
            <a:pPr marL="0" indent="0" eaLnBrk="1" hangingPunct="1">
              <a:buNone/>
            </a:pPr>
            <a:endParaRPr lang="tr-TR" altLang="tr-TR" sz="1800" dirty="0">
              <a:ea typeface="ＭＳ Ｐゴシック" pitchFamily="-111" charset="-128"/>
            </a:endParaRPr>
          </a:p>
          <a:p>
            <a:pPr eaLnBrk="1" hangingPunct="1"/>
            <a:endParaRPr lang="en-US" altLang="tr-TR" sz="1800" dirty="0">
              <a:ea typeface="ＭＳ Ｐゴシック" pitchFamily="-111" charset="-128"/>
            </a:endParaRPr>
          </a:p>
          <a:p>
            <a:pPr eaLnBrk="1" hangingPunct="1">
              <a:buFont typeface="Wingdings" panose="05000000000000000000" pitchFamily="2" charset="2"/>
              <a:buNone/>
            </a:pPr>
            <a:r>
              <a:rPr lang="en-US" altLang="tr-TR" sz="2000" dirty="0" smtClean="0">
                <a:ea typeface="ＭＳ Ｐゴシック" pitchFamily="-111" charset="-128"/>
              </a:rPr>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6190" y="2771267"/>
            <a:ext cx="4351620" cy="2188590"/>
          </a:xfrm>
          <a:prstGeom prst="rect">
            <a:avLst/>
          </a:prstGeom>
        </p:spPr>
      </p:pic>
    </p:spTree>
    <p:extLst>
      <p:ext uri="{BB962C8B-B14F-4D97-AF65-F5344CB8AC3E}">
        <p14:creationId xmlns:p14="http://schemas.microsoft.com/office/powerpoint/2010/main" val="173245155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tr-TR" altLang="tr-TR" dirty="0" smtClean="0">
                <a:ea typeface="ＭＳ Ｐゴシック" pitchFamily="-111" charset="-128"/>
              </a:rPr>
              <a:t>Analysis - 3</a:t>
            </a:r>
            <a:endParaRPr lang="en-US" altLang="tr-TR" dirty="0" smtClean="0">
              <a:ea typeface="ＭＳ Ｐゴシック" pitchFamily="-111" charset="-128"/>
            </a:endParaRPr>
          </a:p>
        </p:txBody>
      </p:sp>
      <p:sp>
        <p:nvSpPr>
          <p:cNvPr id="8195" name="Rectangle 10"/>
          <p:cNvSpPr>
            <a:spLocks noGrp="1" noChangeArrowheads="1"/>
          </p:cNvSpPr>
          <p:nvPr>
            <p:ph type="body" sz="half" idx="1"/>
          </p:nvPr>
        </p:nvSpPr>
        <p:spPr>
          <a:xfrm>
            <a:off x="457200" y="1600200"/>
            <a:ext cx="8229600" cy="4530725"/>
          </a:xfrm>
        </p:spPr>
        <p:txBody>
          <a:bodyPr/>
          <a:lstStyle/>
          <a:p>
            <a:pPr eaLnBrk="1" hangingPunct="1"/>
            <a:r>
              <a:rPr lang="tr-TR" altLang="tr-TR" sz="1800" dirty="0" smtClean="0">
                <a:ea typeface="ＭＳ Ｐゴシック" pitchFamily="-111" charset="-128"/>
              </a:rPr>
              <a:t>Shrinking the network of final match heroes:</a:t>
            </a:r>
            <a:endParaRPr lang="tr-TR" altLang="tr-TR" sz="1800" dirty="0" smtClean="0">
              <a:ea typeface="ＭＳ Ｐゴシック" pitchFamily="-111" charset="-128"/>
            </a:endParaRPr>
          </a:p>
          <a:p>
            <a:pPr marL="0" indent="0" eaLnBrk="1" hangingPunct="1">
              <a:buNone/>
            </a:pPr>
            <a:endParaRPr lang="tr-TR" altLang="tr-TR" sz="1800" dirty="0">
              <a:ea typeface="ＭＳ Ｐゴシック" pitchFamily="-111" charset="-128"/>
            </a:endParaRPr>
          </a:p>
          <a:p>
            <a:pPr eaLnBrk="1" hangingPunct="1"/>
            <a:endParaRPr lang="en-US" altLang="tr-TR" sz="1800" dirty="0">
              <a:ea typeface="ＭＳ Ｐゴシック" pitchFamily="-111" charset="-128"/>
            </a:endParaRPr>
          </a:p>
          <a:p>
            <a:pPr eaLnBrk="1" hangingPunct="1">
              <a:buFont typeface="Wingdings" panose="05000000000000000000" pitchFamily="2" charset="2"/>
              <a:buNone/>
            </a:pPr>
            <a:r>
              <a:rPr lang="en-US" altLang="tr-TR" sz="2000" dirty="0" smtClean="0">
                <a:ea typeface="ＭＳ Ｐゴシック" pitchFamily="-111" charset="-128"/>
              </a:rPr>
              <a:t>	</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4250" t="37474" r="46850" b="15552"/>
          <a:stretch/>
        </p:blipFill>
        <p:spPr>
          <a:xfrm>
            <a:off x="3527884" y="2560417"/>
            <a:ext cx="2088232" cy="2610290"/>
          </a:xfrm>
          <a:prstGeom prst="rect">
            <a:avLst/>
          </a:prstGeom>
        </p:spPr>
      </p:pic>
    </p:spTree>
    <p:extLst>
      <p:ext uri="{BB962C8B-B14F-4D97-AF65-F5344CB8AC3E}">
        <p14:creationId xmlns:p14="http://schemas.microsoft.com/office/powerpoint/2010/main" val="384499021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tr-TR" altLang="tr-TR" dirty="0" smtClean="0">
                <a:ea typeface="ＭＳ Ｐゴシック" pitchFamily="-111" charset="-128"/>
              </a:rPr>
              <a:t>Results</a:t>
            </a:r>
            <a:endParaRPr lang="en-US" altLang="tr-TR" dirty="0" smtClean="0">
              <a:ea typeface="ＭＳ Ｐゴシック" pitchFamily="-111" charset="-128"/>
            </a:endParaRPr>
          </a:p>
        </p:txBody>
      </p:sp>
      <p:sp>
        <p:nvSpPr>
          <p:cNvPr id="8195" name="Rectangle 10"/>
          <p:cNvSpPr>
            <a:spLocks noGrp="1" noChangeArrowheads="1"/>
          </p:cNvSpPr>
          <p:nvPr>
            <p:ph type="body" sz="half" idx="1"/>
          </p:nvPr>
        </p:nvSpPr>
        <p:spPr>
          <a:xfrm>
            <a:off x="457200" y="1600200"/>
            <a:ext cx="8229600" cy="4530725"/>
          </a:xfrm>
        </p:spPr>
        <p:txBody>
          <a:bodyPr/>
          <a:lstStyle/>
          <a:p>
            <a:pPr eaLnBrk="1" hangingPunct="1"/>
            <a:r>
              <a:rPr lang="tr-TR" altLang="tr-TR" sz="1800" dirty="0" smtClean="0">
                <a:ea typeface="ＭＳ Ｐゴシック" pitchFamily="-111" charset="-128"/>
              </a:rPr>
              <a:t>Analysis – 1</a:t>
            </a:r>
          </a:p>
          <a:p>
            <a:pPr lvl="1" eaLnBrk="1" hangingPunct="1"/>
            <a:r>
              <a:rPr lang="tr-TR" altLang="tr-TR" sz="1400" dirty="0" smtClean="0">
                <a:ea typeface="ＭＳ Ｐゴシック" pitchFamily="-111" charset="-128"/>
              </a:rPr>
              <a:t>Intelligence heroes are better counter picks agianst strength heroes</a:t>
            </a:r>
          </a:p>
          <a:p>
            <a:pPr lvl="1" eaLnBrk="1" hangingPunct="1"/>
            <a:r>
              <a:rPr lang="tr-TR" altLang="tr-TR" sz="1400" dirty="0" smtClean="0">
                <a:ea typeface="ＭＳ Ｐゴシック" pitchFamily="-111" charset="-128"/>
              </a:rPr>
              <a:t>Agility heros are also better counter picks agianst strength heros</a:t>
            </a:r>
          </a:p>
          <a:p>
            <a:pPr lvl="1" eaLnBrk="1" hangingPunct="1"/>
            <a:r>
              <a:rPr lang="tr-TR" altLang="tr-TR" sz="1400" dirty="0" smtClean="0">
                <a:ea typeface="ＭＳ Ｐゴシック" pitchFamily="-111" charset="-128"/>
              </a:rPr>
              <a:t>Although there does not exists a certain bias between intelligence and agility heroes, still intelligence heros can be better as a counter pick</a:t>
            </a:r>
          </a:p>
          <a:p>
            <a:pPr lvl="1" eaLnBrk="1" hangingPunct="1"/>
            <a:endParaRPr lang="tr-TR" altLang="tr-TR" sz="1400" dirty="0" smtClean="0">
              <a:ea typeface="ＭＳ Ｐゴシック" pitchFamily="-111" charset="-128"/>
            </a:endParaRPr>
          </a:p>
          <a:p>
            <a:pPr eaLnBrk="1" hangingPunct="1"/>
            <a:r>
              <a:rPr lang="tr-TR" altLang="tr-TR" sz="1800" dirty="0" smtClean="0">
                <a:ea typeface="ＭＳ Ｐゴシック" pitchFamily="-111" charset="-128"/>
              </a:rPr>
              <a:t>Analysis – 2</a:t>
            </a:r>
          </a:p>
          <a:p>
            <a:pPr lvl="1" eaLnBrk="1" hangingPunct="1"/>
            <a:r>
              <a:rPr lang="tr-TR" altLang="tr-TR" sz="1400" dirty="0" smtClean="0">
                <a:ea typeface="ＭＳ Ｐゴシック" pitchFamily="-111" charset="-128"/>
              </a:rPr>
              <a:t>Heros listed in analysis 2 have superiority agianst other heroes wrt stattistics</a:t>
            </a:r>
          </a:p>
          <a:p>
            <a:pPr lvl="1" eaLnBrk="1" hangingPunct="1"/>
            <a:r>
              <a:rPr lang="tr-TR" altLang="tr-TR" sz="1400" dirty="0" smtClean="0">
                <a:ea typeface="ＭＳ Ｐゴシック" pitchFamily="-111" charset="-128"/>
              </a:rPr>
              <a:t>They can be selected as first picks since there are less counter pick options</a:t>
            </a:r>
          </a:p>
          <a:p>
            <a:pPr lvl="1" eaLnBrk="1" hangingPunct="1"/>
            <a:endParaRPr lang="tr-TR" altLang="tr-TR" sz="1400" dirty="0">
              <a:ea typeface="ＭＳ Ｐゴシック" pitchFamily="-111" charset="-128"/>
            </a:endParaRPr>
          </a:p>
          <a:p>
            <a:pPr eaLnBrk="1" hangingPunct="1"/>
            <a:r>
              <a:rPr lang="tr-TR" altLang="tr-TR" sz="1800" dirty="0" smtClean="0">
                <a:ea typeface="ＭＳ Ｐゴシック" pitchFamily="-111" charset="-128"/>
              </a:rPr>
              <a:t> Analysis – 3</a:t>
            </a:r>
          </a:p>
          <a:p>
            <a:pPr lvl="1" eaLnBrk="1" hangingPunct="1"/>
            <a:r>
              <a:rPr lang="tr-TR" altLang="tr-TR" sz="1400" dirty="0">
                <a:ea typeface="ＭＳ Ｐゴシック" pitchFamily="-111" charset="-128"/>
              </a:rPr>
              <a:t>P</a:t>
            </a:r>
            <a:r>
              <a:rPr lang="tr-TR" altLang="tr-TR" sz="1400" dirty="0" smtClean="0">
                <a:ea typeface="ＭＳ Ｐゴシック" pitchFamily="-111" charset="-128"/>
              </a:rPr>
              <a:t>icks of the winner team of the final match have certain disavantage agianst the oppoenet wrt statistics but gameplan and strategy also have effect on the victory</a:t>
            </a:r>
            <a:endParaRPr lang="tr-TR" altLang="tr-TR" sz="1400" dirty="0" smtClean="0">
              <a:ea typeface="ＭＳ Ｐゴシック" pitchFamily="-111" charset="-128"/>
            </a:endParaRPr>
          </a:p>
          <a:p>
            <a:pPr marL="0" indent="0" eaLnBrk="1" hangingPunct="1">
              <a:buNone/>
            </a:pPr>
            <a:endParaRPr lang="tr-TR" altLang="tr-TR" sz="1800" dirty="0">
              <a:ea typeface="ＭＳ Ｐゴシック" pitchFamily="-111" charset="-128"/>
            </a:endParaRPr>
          </a:p>
          <a:p>
            <a:pPr eaLnBrk="1" hangingPunct="1"/>
            <a:endParaRPr lang="en-US" altLang="tr-TR" sz="1800" dirty="0">
              <a:ea typeface="ＭＳ Ｐゴシック" pitchFamily="-111" charset="-128"/>
            </a:endParaRPr>
          </a:p>
          <a:p>
            <a:pPr eaLnBrk="1" hangingPunct="1">
              <a:buFont typeface="Wingdings" panose="05000000000000000000" pitchFamily="2" charset="2"/>
              <a:buNone/>
            </a:pPr>
            <a:r>
              <a:rPr lang="en-US" altLang="tr-TR" sz="2000" dirty="0" smtClean="0">
                <a:ea typeface="ＭＳ Ｐゴシック" pitchFamily="-111" charset="-128"/>
              </a:rPr>
              <a:t>	</a:t>
            </a:r>
          </a:p>
        </p:txBody>
      </p:sp>
    </p:spTree>
    <p:extLst>
      <p:ext uri="{BB962C8B-B14F-4D97-AF65-F5344CB8AC3E}">
        <p14:creationId xmlns:p14="http://schemas.microsoft.com/office/powerpoint/2010/main" val="260607480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tr-TR" altLang="tr-TR" dirty="0" smtClean="0">
                <a:ea typeface="ＭＳ Ｐゴシック" pitchFamily="-111" charset="-128"/>
              </a:rPr>
              <a:t>Discussions &amp; Conclusions</a:t>
            </a:r>
            <a:endParaRPr lang="en-US" altLang="tr-TR" dirty="0" smtClean="0">
              <a:ea typeface="ＭＳ Ｐゴシック" pitchFamily="-111" charset="-128"/>
            </a:endParaRPr>
          </a:p>
        </p:txBody>
      </p:sp>
      <p:sp>
        <p:nvSpPr>
          <p:cNvPr id="8195" name="Rectangle 10"/>
          <p:cNvSpPr>
            <a:spLocks noGrp="1" noChangeArrowheads="1"/>
          </p:cNvSpPr>
          <p:nvPr>
            <p:ph type="body" sz="half" idx="1"/>
          </p:nvPr>
        </p:nvSpPr>
        <p:spPr>
          <a:xfrm>
            <a:off x="457200" y="1600200"/>
            <a:ext cx="8229600" cy="4530725"/>
          </a:xfrm>
        </p:spPr>
        <p:txBody>
          <a:bodyPr/>
          <a:lstStyle/>
          <a:p>
            <a:pPr eaLnBrk="1" hangingPunct="1"/>
            <a:r>
              <a:rPr lang="tr-TR" altLang="tr-TR" sz="1800" dirty="0" smtClean="0">
                <a:ea typeface="ＭＳ Ｐゴシック" pitchFamily="-111" charset="-128"/>
              </a:rPr>
              <a:t>This study shows that one can decide on a counter pick by considering overall statistical advantage aginst more than one hero.</a:t>
            </a:r>
          </a:p>
          <a:p>
            <a:pPr eaLnBrk="1" hangingPunct="1"/>
            <a:endParaRPr lang="tr-TR" altLang="tr-TR" sz="1800" dirty="0" smtClean="0">
              <a:ea typeface="ＭＳ Ｐゴシック" pitchFamily="-111" charset="-128"/>
            </a:endParaRPr>
          </a:p>
          <a:p>
            <a:pPr eaLnBrk="1" hangingPunct="1"/>
            <a:r>
              <a:rPr lang="tr-TR" altLang="tr-TR" sz="1800" dirty="0" smtClean="0">
                <a:ea typeface="ＭＳ Ｐゴシック" pitchFamily="-111" charset="-128"/>
              </a:rPr>
              <a:t>Intelligence heros have superiority over other group heros.</a:t>
            </a:r>
          </a:p>
          <a:p>
            <a:pPr eaLnBrk="1" hangingPunct="1"/>
            <a:endParaRPr lang="tr-TR" altLang="tr-TR" sz="1800" dirty="0" smtClean="0">
              <a:ea typeface="ＭＳ Ｐゴシック" pitchFamily="-111" charset="-128"/>
            </a:endParaRPr>
          </a:p>
          <a:p>
            <a:pPr eaLnBrk="1" hangingPunct="1"/>
            <a:r>
              <a:rPr lang="tr-TR" altLang="tr-TR" sz="1800" dirty="0" smtClean="0">
                <a:ea typeface="ＭＳ Ｐゴシック" pitchFamily="-111" charset="-128"/>
              </a:rPr>
              <a:t>Certain heros have higher authority and first pick of that heros can have advantage to win the game.</a:t>
            </a:r>
            <a:endParaRPr lang="tr-TR" altLang="tr-TR" sz="1400" dirty="0" smtClean="0">
              <a:ea typeface="ＭＳ Ｐゴシック" pitchFamily="-111" charset="-128"/>
            </a:endParaRPr>
          </a:p>
          <a:p>
            <a:pPr marL="0" indent="0" eaLnBrk="1" hangingPunct="1">
              <a:buNone/>
            </a:pPr>
            <a:endParaRPr lang="tr-TR" altLang="tr-TR" sz="1800" dirty="0">
              <a:ea typeface="ＭＳ Ｐゴシック" pitchFamily="-111" charset="-128"/>
            </a:endParaRPr>
          </a:p>
          <a:p>
            <a:pPr eaLnBrk="1" hangingPunct="1"/>
            <a:endParaRPr lang="en-US" altLang="tr-TR" sz="1800" dirty="0">
              <a:ea typeface="ＭＳ Ｐゴシック" pitchFamily="-111" charset="-128"/>
            </a:endParaRPr>
          </a:p>
          <a:p>
            <a:pPr eaLnBrk="1" hangingPunct="1">
              <a:buFont typeface="Wingdings" panose="05000000000000000000" pitchFamily="2" charset="2"/>
              <a:buNone/>
            </a:pPr>
            <a:r>
              <a:rPr lang="en-US" altLang="tr-TR" sz="2000" dirty="0" smtClean="0">
                <a:ea typeface="ＭＳ Ｐゴシック" pitchFamily="-111" charset="-128"/>
              </a:rPr>
              <a:t>	</a:t>
            </a:r>
          </a:p>
        </p:txBody>
      </p:sp>
    </p:spTree>
    <p:extLst>
      <p:ext uri="{BB962C8B-B14F-4D97-AF65-F5344CB8AC3E}">
        <p14:creationId xmlns:p14="http://schemas.microsoft.com/office/powerpoint/2010/main" val="240602583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tr-TR" altLang="tr-TR" dirty="0" smtClean="0">
                <a:ea typeface="ＭＳ Ｐゴシック" pitchFamily="-111" charset="-128"/>
              </a:rPr>
              <a:t>Outline</a:t>
            </a:r>
            <a:endParaRPr lang="en-US" altLang="tr-TR" dirty="0" smtClean="0">
              <a:ea typeface="ＭＳ Ｐゴシック" pitchFamily="-111" charset="-128"/>
            </a:endParaRPr>
          </a:p>
        </p:txBody>
      </p:sp>
      <p:sp>
        <p:nvSpPr>
          <p:cNvPr id="6147" name="Rectangle 3"/>
          <p:cNvSpPr>
            <a:spLocks noGrp="1" noChangeArrowheads="1"/>
          </p:cNvSpPr>
          <p:nvPr>
            <p:ph type="body" idx="1"/>
          </p:nvPr>
        </p:nvSpPr>
        <p:spPr>
          <a:xfrm>
            <a:off x="457200" y="1600200"/>
            <a:ext cx="8229600" cy="4953000"/>
          </a:xfrm>
        </p:spPr>
        <p:txBody>
          <a:bodyPr/>
          <a:lstStyle/>
          <a:p>
            <a:pPr lvl="1" eaLnBrk="1" hangingPunct="1"/>
            <a:r>
              <a:rPr lang="tr-TR" altLang="tr-TR" sz="2000" dirty="0" smtClean="0">
                <a:ea typeface="ＭＳ Ｐゴシック" pitchFamily="-111" charset="-128"/>
              </a:rPr>
              <a:t>Introduction</a:t>
            </a:r>
            <a:endParaRPr lang="en-US" altLang="tr-TR" sz="2000" dirty="0" smtClean="0">
              <a:ea typeface="ＭＳ Ｐゴシック" pitchFamily="-111" charset="-128"/>
            </a:endParaRPr>
          </a:p>
          <a:p>
            <a:pPr lvl="1" eaLnBrk="1" hangingPunct="1"/>
            <a:r>
              <a:rPr lang="tr-TR" altLang="tr-TR" sz="2000" dirty="0">
                <a:ea typeface="ＭＳ Ｐゴシック" pitchFamily="-111" charset="-128"/>
              </a:rPr>
              <a:t>H</a:t>
            </a:r>
            <a:r>
              <a:rPr lang="tr-TR" altLang="tr-TR" sz="2000" dirty="0" smtClean="0">
                <a:ea typeface="ＭＳ Ｐゴシック" pitchFamily="-111" charset="-128"/>
              </a:rPr>
              <a:t>ypothesis</a:t>
            </a:r>
            <a:endParaRPr lang="en-US" altLang="tr-TR" sz="2000" dirty="0" smtClean="0">
              <a:ea typeface="ＭＳ Ｐゴシック" pitchFamily="-111" charset="-128"/>
            </a:endParaRPr>
          </a:p>
          <a:p>
            <a:pPr lvl="1" eaLnBrk="1" hangingPunct="1"/>
            <a:r>
              <a:rPr lang="tr-TR" altLang="tr-TR" sz="2000" dirty="0" smtClean="0">
                <a:ea typeface="ＭＳ Ｐゴシック" pitchFamily="-111" charset="-128"/>
              </a:rPr>
              <a:t>Network Data</a:t>
            </a:r>
            <a:endParaRPr lang="en-US" altLang="tr-TR" sz="2000" dirty="0" smtClean="0">
              <a:ea typeface="ＭＳ Ｐゴシック" pitchFamily="-111" charset="-128"/>
            </a:endParaRPr>
          </a:p>
          <a:p>
            <a:pPr lvl="1" eaLnBrk="1" hangingPunct="1"/>
            <a:r>
              <a:rPr lang="tr-TR" altLang="tr-TR" sz="2000" dirty="0" smtClean="0">
                <a:ea typeface="ＭＳ Ｐゴシック" pitchFamily="-111" charset="-128"/>
              </a:rPr>
              <a:t>Analysis Methodology</a:t>
            </a:r>
            <a:endParaRPr lang="en-US" altLang="tr-TR" sz="2000" dirty="0" smtClean="0">
              <a:ea typeface="ＭＳ Ｐゴシック" pitchFamily="-111" charset="-128"/>
            </a:endParaRPr>
          </a:p>
          <a:p>
            <a:pPr lvl="1" eaLnBrk="1" hangingPunct="1"/>
            <a:r>
              <a:rPr lang="tr-TR" altLang="tr-TR" sz="2000" dirty="0" smtClean="0">
                <a:ea typeface="ＭＳ Ｐゴシック" pitchFamily="-111" charset="-128"/>
              </a:rPr>
              <a:t>Results</a:t>
            </a:r>
            <a:endParaRPr lang="en-US" altLang="tr-TR" sz="2000" dirty="0" smtClean="0">
              <a:ea typeface="ＭＳ Ｐゴシック" pitchFamily="-111" charset="-128"/>
            </a:endParaRPr>
          </a:p>
          <a:p>
            <a:pPr lvl="1" eaLnBrk="1" hangingPunct="1"/>
            <a:r>
              <a:rPr lang="tr-TR" altLang="tr-TR" sz="2000" dirty="0" smtClean="0">
                <a:ea typeface="ＭＳ Ｐゴシック" pitchFamily="-111" charset="-128"/>
              </a:rPr>
              <a:t>Discussions &amp; Conclusions</a:t>
            </a:r>
            <a:endParaRPr lang="en-US" altLang="tr-TR" sz="2000" dirty="0" smtClean="0">
              <a:ea typeface="ＭＳ Ｐゴシック" pitchFamily="-111" charset="-128"/>
            </a:endParaRPr>
          </a:p>
          <a:p>
            <a:pPr eaLnBrk="1" hangingPunct="1">
              <a:buFont typeface="Wingdings" panose="05000000000000000000" pitchFamily="2" charset="2"/>
              <a:buNone/>
            </a:pPr>
            <a:endParaRPr lang="en-US" altLang="tr-TR" sz="2400" dirty="0" smtClean="0">
              <a:ea typeface="ＭＳ Ｐゴシック" pitchFamily="-111" charset="-128"/>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tr-TR" altLang="tr-TR" dirty="0" smtClean="0">
                <a:ea typeface="ＭＳ Ｐゴシック" pitchFamily="-111" charset="-128"/>
              </a:rPr>
              <a:t>Introduction</a:t>
            </a:r>
            <a:endParaRPr lang="en-US" altLang="tr-TR" dirty="0" smtClean="0">
              <a:ea typeface="ＭＳ Ｐゴシック" pitchFamily="-111" charset="-128"/>
            </a:endParaRPr>
          </a:p>
        </p:txBody>
      </p:sp>
      <p:sp>
        <p:nvSpPr>
          <p:cNvPr id="8195" name="Rectangle 10"/>
          <p:cNvSpPr>
            <a:spLocks noGrp="1" noChangeArrowheads="1"/>
          </p:cNvSpPr>
          <p:nvPr>
            <p:ph type="body" sz="half" idx="1"/>
          </p:nvPr>
        </p:nvSpPr>
        <p:spPr>
          <a:xfrm>
            <a:off x="457200" y="1600201"/>
            <a:ext cx="8363272" cy="2476872"/>
          </a:xfrm>
        </p:spPr>
        <p:txBody>
          <a:bodyPr/>
          <a:lstStyle/>
          <a:p>
            <a:pPr algn="just" eaLnBrk="1" hangingPunct="1"/>
            <a:r>
              <a:rPr lang="en-US" altLang="tr-TR" sz="1800" dirty="0" smtClean="0">
                <a:ea typeface="ＭＳ Ｐゴシック" pitchFamily="-111" charset="-128"/>
              </a:rPr>
              <a:t>Dota 2 is a free-to-play multiplayer online battle arena (MOBA) video game developed and published by Valve Corporation.</a:t>
            </a:r>
            <a:endParaRPr lang="tr-TR" altLang="tr-TR" sz="1800" dirty="0" smtClean="0">
              <a:ea typeface="ＭＳ Ｐゴシック" pitchFamily="-111" charset="-128"/>
            </a:endParaRPr>
          </a:p>
          <a:p>
            <a:pPr algn="just" eaLnBrk="1" hangingPunct="1"/>
            <a:r>
              <a:rPr lang="en-US" altLang="tr-TR" sz="1800" dirty="0" smtClean="0">
                <a:ea typeface="ＭＳ Ｐゴシック" pitchFamily="-111" charset="-128"/>
              </a:rPr>
              <a:t>12,313,355</a:t>
            </a:r>
            <a:r>
              <a:rPr lang="tr-TR" altLang="tr-TR" sz="1800" dirty="0" smtClean="0">
                <a:ea typeface="ＭＳ Ｐゴシック" pitchFamily="-111" charset="-128"/>
              </a:rPr>
              <a:t> unique players last month.</a:t>
            </a:r>
          </a:p>
          <a:p>
            <a:pPr algn="just" eaLnBrk="1" hangingPunct="1"/>
            <a:r>
              <a:rPr lang="en-US" altLang="tr-TR" sz="1800" dirty="0" smtClean="0">
                <a:ea typeface="ＭＳ Ｐゴシック" pitchFamily="-111" charset="-128"/>
              </a:rPr>
              <a:t>Two five-player teams, referred to as the Dire and Radiant, compete in matches on an asymmetrical playing field.</a:t>
            </a:r>
            <a:endParaRPr lang="tr-TR" altLang="tr-TR" sz="1800" dirty="0" smtClean="0">
              <a:ea typeface="ＭＳ Ｐゴシック" pitchFamily="-111" charset="-128"/>
            </a:endParaRPr>
          </a:p>
          <a:p>
            <a:pPr algn="just" eaLnBrk="1" hangingPunct="1"/>
            <a:r>
              <a:rPr lang="en-US" altLang="tr-TR" sz="1800" dirty="0" smtClean="0">
                <a:ea typeface="ＭＳ Ｐゴシック" pitchFamily="-111" charset="-128"/>
              </a:rPr>
              <a:t>Each player commands one of 111 "Hero" characters</a:t>
            </a:r>
            <a:r>
              <a:rPr lang="tr-TR" altLang="tr-TR" sz="1800" dirty="0" smtClean="0">
                <a:ea typeface="ＭＳ Ｐゴシック" pitchFamily="-111" charset="-128"/>
              </a:rPr>
              <a:t>.</a:t>
            </a:r>
          </a:p>
          <a:p>
            <a:pPr algn="just" eaLnBrk="1" hangingPunct="1"/>
            <a:r>
              <a:rPr lang="en-US" altLang="tr-TR" sz="1800" dirty="0" smtClean="0">
                <a:ea typeface="ＭＳ Ｐゴシック" pitchFamily="-111" charset="-128"/>
              </a:rPr>
              <a:t>Each Hero's method of combat is influenced by its primary "attribute": Strength, Agility or Intelligence</a:t>
            </a:r>
          </a:p>
          <a:p>
            <a:pPr eaLnBrk="1" hangingPunct="1">
              <a:buFont typeface="Wingdings" panose="05000000000000000000" pitchFamily="2" charset="2"/>
              <a:buNone/>
            </a:pPr>
            <a:endParaRPr lang="en-US" altLang="tr-TR" sz="1600" dirty="0" smtClean="0">
              <a:solidFill>
                <a:srgbClr val="003399"/>
              </a:solidFill>
              <a:ea typeface="ＭＳ Ｐゴシック" pitchFamily="-111" charset="-128"/>
            </a:endParaRPr>
          </a:p>
          <a:p>
            <a:pPr eaLnBrk="1" hangingPunct="1">
              <a:buFont typeface="Wingdings" panose="05000000000000000000" pitchFamily="2" charset="2"/>
              <a:buNone/>
            </a:pPr>
            <a:r>
              <a:rPr lang="en-US" altLang="tr-TR" sz="2000" dirty="0" smtClean="0">
                <a:ea typeface="ＭＳ Ｐゴシック" pitchFamily="-111" charset="-128"/>
              </a:rPr>
              <a:t>	</a:t>
            </a:r>
          </a:p>
        </p:txBody>
      </p:sp>
      <p:pic>
        <p:nvPicPr>
          <p:cNvPr id="38914" name="Picture 2" descr="http://orig03.deviantart.net/bc66/f/2011/231/a/1/dota_2_logo___3d_by_silver_fate-d46voyb.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1141" t="17628" r="30666" b="23573"/>
          <a:stretch/>
        </p:blipFill>
        <p:spPr bwMode="auto">
          <a:xfrm>
            <a:off x="3275856" y="4259636"/>
            <a:ext cx="2674640" cy="231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90600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tr-TR" altLang="tr-TR" dirty="0" smtClean="0">
                <a:ea typeface="ＭＳ Ｐゴシック" pitchFamily="-111" charset="-128"/>
              </a:rPr>
              <a:t>Introduction</a:t>
            </a:r>
            <a:endParaRPr lang="en-US" altLang="tr-TR" dirty="0" smtClean="0">
              <a:ea typeface="ＭＳ Ｐゴシック" pitchFamily="-111" charset="-128"/>
            </a:endParaRPr>
          </a:p>
        </p:txBody>
      </p:sp>
      <p:sp>
        <p:nvSpPr>
          <p:cNvPr id="8195" name="Rectangle 10"/>
          <p:cNvSpPr>
            <a:spLocks noGrp="1" noChangeArrowheads="1"/>
          </p:cNvSpPr>
          <p:nvPr>
            <p:ph type="body" sz="half" idx="1"/>
          </p:nvPr>
        </p:nvSpPr>
        <p:spPr>
          <a:xfrm>
            <a:off x="457200" y="1600201"/>
            <a:ext cx="8075240" cy="2548880"/>
          </a:xfrm>
        </p:spPr>
        <p:txBody>
          <a:bodyPr/>
          <a:lstStyle/>
          <a:p>
            <a:pPr algn="just" eaLnBrk="1" hangingPunct="1"/>
            <a:r>
              <a:rPr lang="en-US" altLang="tr-TR" sz="1800" dirty="0" smtClean="0">
                <a:ea typeface="ＭＳ Ｐゴシック" pitchFamily="-111" charset="-128"/>
              </a:rPr>
              <a:t>Dota 2 has a widespread professional scene, with teams from across the world competing for prize money and glory in various competitive leagues and tournaments.</a:t>
            </a:r>
            <a:endParaRPr lang="tr-TR" altLang="tr-TR" sz="1800" dirty="0" smtClean="0">
              <a:ea typeface="ＭＳ Ｐゴシック" pitchFamily="-111" charset="-128"/>
            </a:endParaRPr>
          </a:p>
          <a:p>
            <a:pPr algn="just" eaLnBrk="1" hangingPunct="1"/>
            <a:r>
              <a:rPr lang="en-US" altLang="tr-TR" sz="1800" dirty="0" smtClean="0">
                <a:ea typeface="ＭＳ Ｐゴシック" pitchFamily="-111" charset="-128"/>
              </a:rPr>
              <a:t>The largest of the professional tournaments is known as The International, which is hosted by Valve and takes place annually at the </a:t>
            </a:r>
            <a:r>
              <a:rPr lang="en-US" altLang="tr-TR" sz="1800" dirty="0" err="1" smtClean="0">
                <a:ea typeface="ＭＳ Ｐゴシック" pitchFamily="-111" charset="-128"/>
              </a:rPr>
              <a:t>KeyArena</a:t>
            </a:r>
            <a:r>
              <a:rPr lang="en-US" altLang="tr-TR" sz="1800" dirty="0" smtClean="0">
                <a:ea typeface="ＭＳ Ｐゴシック" pitchFamily="-111" charset="-128"/>
              </a:rPr>
              <a:t> in Seattle, Washington.</a:t>
            </a:r>
            <a:endParaRPr lang="tr-TR" altLang="tr-TR" sz="1800" dirty="0" smtClean="0">
              <a:ea typeface="ＭＳ Ｐゴシック" pitchFamily="-111" charset="-128"/>
            </a:endParaRPr>
          </a:p>
          <a:p>
            <a:pPr algn="just" eaLnBrk="1" hangingPunct="1"/>
            <a:r>
              <a:rPr lang="en-US" altLang="tr-TR" sz="1800" dirty="0" smtClean="0">
                <a:ea typeface="ＭＳ Ｐゴシック" pitchFamily="-111" charset="-128"/>
              </a:rPr>
              <a:t>The 2015 edition of </a:t>
            </a:r>
            <a:r>
              <a:rPr lang="tr-TR" altLang="tr-TR" sz="1800" dirty="0" smtClean="0">
                <a:ea typeface="ＭＳ Ｐゴシック" pitchFamily="-111" charset="-128"/>
              </a:rPr>
              <a:t>«</a:t>
            </a:r>
            <a:r>
              <a:rPr lang="en-US" altLang="tr-TR" sz="1800" dirty="0" smtClean="0">
                <a:ea typeface="ＭＳ Ｐゴシック" pitchFamily="-111" charset="-128"/>
              </a:rPr>
              <a:t>The International</a:t>
            </a:r>
            <a:r>
              <a:rPr lang="tr-TR" altLang="tr-TR" sz="1800" dirty="0" smtClean="0">
                <a:ea typeface="ＭＳ Ｐゴシック" pitchFamily="-111" charset="-128"/>
              </a:rPr>
              <a:t>»</a:t>
            </a:r>
            <a:r>
              <a:rPr lang="en-US" altLang="tr-TR" sz="1800" dirty="0" smtClean="0">
                <a:ea typeface="ＭＳ Ｐゴシック" pitchFamily="-111" charset="-128"/>
              </a:rPr>
              <a:t> set a record for having the largest prize pool in </a:t>
            </a:r>
            <a:r>
              <a:rPr lang="en-US" altLang="tr-TR" sz="1800" dirty="0" err="1" smtClean="0">
                <a:ea typeface="ＭＳ Ｐゴシック" pitchFamily="-111" charset="-128"/>
              </a:rPr>
              <a:t>eSports</a:t>
            </a:r>
            <a:r>
              <a:rPr lang="en-US" altLang="tr-TR" sz="1800" dirty="0" smtClean="0">
                <a:ea typeface="ＭＳ Ｐゴシック" pitchFamily="-111" charset="-128"/>
              </a:rPr>
              <a:t> history, totaling over $18 million.</a:t>
            </a:r>
            <a:endParaRPr lang="en-US" altLang="tr-TR" sz="1600" dirty="0" smtClean="0">
              <a:solidFill>
                <a:srgbClr val="003399"/>
              </a:solidFill>
              <a:ea typeface="ＭＳ Ｐゴシック" pitchFamily="-111" charset="-128"/>
            </a:endParaRPr>
          </a:p>
          <a:p>
            <a:pPr eaLnBrk="1" hangingPunct="1">
              <a:buFont typeface="Wingdings" panose="05000000000000000000" pitchFamily="2" charset="2"/>
              <a:buNone/>
            </a:pPr>
            <a:r>
              <a:rPr lang="en-US" altLang="tr-TR" sz="2000" dirty="0" smtClean="0">
                <a:ea typeface="ＭＳ Ｐゴシック" pitchFamily="-111" charset="-128"/>
              </a:rPr>
              <a:t>	</a:t>
            </a:r>
          </a:p>
        </p:txBody>
      </p:sp>
      <p:pic>
        <p:nvPicPr>
          <p:cNvPr id="53250" name="Picture 2" descr="http://www.oyungezginler.net/wp-content/uploads/2015/08/dota-2-official_13n8.192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152" y="4581128"/>
            <a:ext cx="3688681" cy="2075077"/>
          </a:xfrm>
          <a:prstGeom prst="rect">
            <a:avLst/>
          </a:prstGeom>
          <a:noFill/>
          <a:extLst>
            <a:ext uri="{909E8E84-426E-40DD-AFC4-6F175D3DCCD1}">
              <a14:hiddenFill xmlns:a14="http://schemas.microsoft.com/office/drawing/2010/main">
                <a:solidFill>
                  <a:srgbClr val="FFFFFF"/>
                </a:solidFill>
              </a14:hiddenFill>
            </a:ext>
          </a:extLst>
        </p:spPr>
      </p:pic>
      <p:pic>
        <p:nvPicPr>
          <p:cNvPr id="53252" name="Picture 4" descr="https://upload.wikimedia.org/wikipedia/commons/thumb/a/ab/The_International_2012.jpg/220px-The_International_20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9608" y="4581127"/>
            <a:ext cx="2766768" cy="2075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592957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tr-TR" altLang="tr-TR" dirty="0" smtClean="0">
                <a:ea typeface="ＭＳ Ｐゴシック" pitchFamily="-111" charset="-128"/>
              </a:rPr>
              <a:t>Hypothesis</a:t>
            </a:r>
            <a:endParaRPr lang="en-US" altLang="tr-TR" dirty="0" smtClean="0">
              <a:ea typeface="ＭＳ Ｐゴシック" pitchFamily="-111" charset="-128"/>
            </a:endParaRPr>
          </a:p>
        </p:txBody>
      </p:sp>
      <p:sp>
        <p:nvSpPr>
          <p:cNvPr id="8195" name="Rectangle 10"/>
          <p:cNvSpPr>
            <a:spLocks noGrp="1" noChangeArrowheads="1"/>
          </p:cNvSpPr>
          <p:nvPr>
            <p:ph type="body" sz="half" idx="1"/>
          </p:nvPr>
        </p:nvSpPr>
        <p:spPr>
          <a:xfrm>
            <a:off x="457200" y="1600200"/>
            <a:ext cx="8229600" cy="4530725"/>
          </a:xfrm>
        </p:spPr>
        <p:txBody>
          <a:bodyPr/>
          <a:lstStyle/>
          <a:p>
            <a:pPr eaLnBrk="1" hangingPunct="1"/>
            <a:r>
              <a:rPr lang="tr-TR" altLang="tr-TR" sz="1800" dirty="0" smtClean="0">
                <a:ea typeface="ＭＳ Ｐゴシック" pitchFamily="-111" charset="-128"/>
              </a:rPr>
              <a:t>Each game starts with a «Hero» pick and ban session.</a:t>
            </a:r>
          </a:p>
          <a:p>
            <a:pPr eaLnBrk="1" hangingPunct="1"/>
            <a:r>
              <a:rPr lang="tr-TR" altLang="tr-TR" sz="1800" dirty="0" smtClean="0">
                <a:ea typeface="ＭＳ Ｐゴシック" pitchFamily="-111" charset="-128"/>
              </a:rPr>
              <a:t>Long gameplay statistics shows that there is a certain bias between heros wrt their abilities.</a:t>
            </a:r>
          </a:p>
          <a:p>
            <a:pPr eaLnBrk="1" hangingPunct="1"/>
            <a:r>
              <a:rPr lang="tr-TR" altLang="tr-TR" sz="1800" dirty="0" smtClean="0">
                <a:ea typeface="ＭＳ Ｐゴシック" pitchFamily="-111" charset="-128"/>
              </a:rPr>
              <a:t>We can model each hero as a node in our social network and construct edges using these bias values.</a:t>
            </a:r>
          </a:p>
          <a:p>
            <a:pPr eaLnBrk="1" hangingPunct="1"/>
            <a:r>
              <a:rPr lang="tr-TR" altLang="tr-TR" sz="1800" dirty="0" smtClean="0">
                <a:ea typeface="ＭＳ Ｐゴシック" pitchFamily="-111" charset="-128"/>
              </a:rPr>
              <a:t>So we find out the the best picks available against opponents teams hero picks.</a:t>
            </a:r>
            <a:endParaRPr lang="en-US" altLang="tr-TR" sz="1800" dirty="0" smtClean="0">
              <a:ea typeface="ＭＳ Ｐゴシック" pitchFamily="-111" charset="-128"/>
            </a:endParaRPr>
          </a:p>
          <a:p>
            <a:pPr eaLnBrk="1" hangingPunct="1">
              <a:buFont typeface="Wingdings" panose="05000000000000000000" pitchFamily="2" charset="2"/>
              <a:buNone/>
            </a:pPr>
            <a:endParaRPr lang="en-US" altLang="tr-TR" sz="1600" dirty="0" smtClean="0">
              <a:solidFill>
                <a:srgbClr val="003399"/>
              </a:solidFill>
              <a:ea typeface="ＭＳ Ｐゴシック" pitchFamily="-111" charset="-128"/>
            </a:endParaRPr>
          </a:p>
          <a:p>
            <a:pPr eaLnBrk="1" hangingPunct="1">
              <a:buFont typeface="Wingdings" panose="05000000000000000000" pitchFamily="2" charset="2"/>
              <a:buNone/>
            </a:pPr>
            <a:r>
              <a:rPr lang="en-US" altLang="tr-TR" sz="2000" dirty="0" smtClean="0">
                <a:ea typeface="ＭＳ Ｐゴシック" pitchFamily="-111" charset="-128"/>
              </a:rPr>
              <a:t>	</a:t>
            </a:r>
          </a:p>
        </p:txBody>
      </p:sp>
      <p:pic>
        <p:nvPicPr>
          <p:cNvPr id="52226" name="Picture 2" descr="http://i.imgur.com/Rqbhh.jpg"/>
          <p:cNvPicPr>
            <a:picLocks noChangeAspect="1" noChangeArrowheads="1"/>
          </p:cNvPicPr>
          <p:nvPr/>
        </p:nvPicPr>
        <p:blipFill rotWithShape="1">
          <a:blip r:embed="rId2">
            <a:extLst>
              <a:ext uri="{28A0092B-C50C-407E-A947-70E740481C1C}">
                <a14:useLocalDpi xmlns:a14="http://schemas.microsoft.com/office/drawing/2010/main" val="0"/>
              </a:ext>
            </a:extLst>
          </a:blip>
          <a:srcRect l="12778" t="14075" r="13062" b="6192"/>
          <a:stretch/>
        </p:blipFill>
        <p:spPr bwMode="auto">
          <a:xfrm>
            <a:off x="2221337" y="3865562"/>
            <a:ext cx="4701325" cy="2841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95708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tr-TR" altLang="tr-TR" dirty="0" smtClean="0">
                <a:ea typeface="ＭＳ Ｐゴシック" pitchFamily="-111" charset="-128"/>
              </a:rPr>
              <a:t>Hypothesis</a:t>
            </a:r>
            <a:endParaRPr lang="en-US" altLang="tr-TR" dirty="0" smtClean="0">
              <a:ea typeface="ＭＳ Ｐゴシック" pitchFamily="-111" charset="-128"/>
            </a:endParaRPr>
          </a:p>
        </p:txBody>
      </p:sp>
      <p:sp>
        <p:nvSpPr>
          <p:cNvPr id="8195" name="Rectangle 10"/>
          <p:cNvSpPr>
            <a:spLocks noGrp="1" noChangeArrowheads="1"/>
          </p:cNvSpPr>
          <p:nvPr>
            <p:ph type="body" sz="half" idx="1"/>
          </p:nvPr>
        </p:nvSpPr>
        <p:spPr>
          <a:xfrm>
            <a:off x="457200" y="1600200"/>
            <a:ext cx="8229600" cy="4530725"/>
          </a:xfrm>
        </p:spPr>
        <p:txBody>
          <a:bodyPr/>
          <a:lstStyle/>
          <a:p>
            <a:pPr eaLnBrk="1" hangingPunct="1"/>
            <a:r>
              <a:rPr lang="tr-TR" altLang="tr-TR" sz="1800" dirty="0" smtClean="0">
                <a:ea typeface="ＭＳ Ｐゴシック" pitchFamily="-111" charset="-128"/>
              </a:rPr>
              <a:t>The importance of the hypothesis is: Among the most talented players of the game, picks and bans play an impotant role on the way of victory.</a:t>
            </a:r>
          </a:p>
          <a:p>
            <a:pPr eaLnBrk="1" hangingPunct="1"/>
            <a:r>
              <a:rPr lang="tr-TR" altLang="tr-TR" sz="1800" dirty="0" smtClean="0">
                <a:ea typeface="ＭＳ Ｐゴシック" pitchFamily="-111" charset="-128"/>
              </a:rPr>
              <a:t>No previous analysis exists to suggest best picks agianst a combination of multiple heros.</a:t>
            </a:r>
          </a:p>
          <a:p>
            <a:pPr eaLnBrk="1" hangingPunct="1"/>
            <a:r>
              <a:rPr lang="tr-TR" altLang="tr-TR" sz="1800" dirty="0" smtClean="0">
                <a:ea typeface="ＭＳ Ｐゴシック" pitchFamily="-111" charset="-128"/>
              </a:rPr>
              <a:t>By shrinking our social network wrt to the opponent teams heros as a single cluster, we can analyse the rest of the network for the best counter picks.</a:t>
            </a:r>
          </a:p>
          <a:p>
            <a:pPr eaLnBrk="1" hangingPunct="1"/>
            <a:r>
              <a:rPr lang="tr-TR" altLang="tr-TR" sz="1800" dirty="0" smtClean="0">
                <a:ea typeface="ＭＳ Ｐゴシック" pitchFamily="-111" charset="-128"/>
              </a:rPr>
              <a:t>We can analyse the picks of the final match of «The International 2015» for better reasoning the results.</a:t>
            </a:r>
          </a:p>
          <a:p>
            <a:pPr eaLnBrk="1" hangingPunct="1">
              <a:buFont typeface="Wingdings" panose="05000000000000000000" pitchFamily="2" charset="2"/>
              <a:buNone/>
            </a:pPr>
            <a:endParaRPr lang="en-US" altLang="tr-TR" sz="1600" dirty="0" smtClean="0">
              <a:solidFill>
                <a:srgbClr val="003399"/>
              </a:solidFill>
              <a:ea typeface="ＭＳ Ｐゴシック" pitchFamily="-111" charset="-128"/>
            </a:endParaRPr>
          </a:p>
          <a:p>
            <a:pPr eaLnBrk="1" hangingPunct="1">
              <a:buFont typeface="Wingdings" panose="05000000000000000000" pitchFamily="2" charset="2"/>
              <a:buNone/>
            </a:pPr>
            <a:r>
              <a:rPr lang="en-US" altLang="tr-TR" sz="2000" dirty="0" smtClean="0">
                <a:ea typeface="ＭＳ Ｐゴシック" pitchFamily="-111" charset="-128"/>
              </a:rPr>
              <a:t>	</a:t>
            </a:r>
          </a:p>
        </p:txBody>
      </p:sp>
      <p:pic>
        <p:nvPicPr>
          <p:cNvPr id="2" name="Picture 1"/>
          <p:cNvPicPr>
            <a:picLocks noChangeAspect="1"/>
          </p:cNvPicPr>
          <p:nvPr/>
        </p:nvPicPr>
        <p:blipFill rotWithShape="1">
          <a:blip r:embed="rId2"/>
          <a:srcRect l="53874" t="48961" r="17901" b="28193"/>
          <a:stretch/>
        </p:blipFill>
        <p:spPr>
          <a:xfrm>
            <a:off x="1979712" y="4627458"/>
            <a:ext cx="5400600" cy="2246058"/>
          </a:xfrm>
          <a:prstGeom prst="rect">
            <a:avLst/>
          </a:prstGeom>
        </p:spPr>
      </p:pic>
    </p:spTree>
    <p:extLst>
      <p:ext uri="{BB962C8B-B14F-4D97-AF65-F5344CB8AC3E}">
        <p14:creationId xmlns:p14="http://schemas.microsoft.com/office/powerpoint/2010/main" val="73204310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tr-TR" altLang="tr-TR" dirty="0" smtClean="0">
                <a:ea typeface="ＭＳ Ｐゴシック" pitchFamily="-111" charset="-128"/>
              </a:rPr>
              <a:t>Network Data</a:t>
            </a:r>
            <a:endParaRPr lang="en-US" altLang="tr-TR" dirty="0" smtClean="0">
              <a:ea typeface="ＭＳ Ｐゴシック" pitchFamily="-111" charset="-128"/>
            </a:endParaRPr>
          </a:p>
        </p:txBody>
      </p:sp>
      <p:sp>
        <p:nvSpPr>
          <p:cNvPr id="8195" name="Rectangle 10"/>
          <p:cNvSpPr>
            <a:spLocks noGrp="1" noChangeArrowheads="1"/>
          </p:cNvSpPr>
          <p:nvPr>
            <p:ph type="body" sz="half" idx="1"/>
          </p:nvPr>
        </p:nvSpPr>
        <p:spPr>
          <a:xfrm>
            <a:off x="457200" y="1600200"/>
            <a:ext cx="8229600" cy="4530725"/>
          </a:xfrm>
        </p:spPr>
        <p:txBody>
          <a:bodyPr/>
          <a:lstStyle/>
          <a:p>
            <a:pPr eaLnBrk="1" hangingPunct="1"/>
            <a:r>
              <a:rPr lang="tr-TR" altLang="tr-TR" sz="1800" dirty="0">
                <a:ea typeface="ＭＳ Ｐゴシック" pitchFamily="-111" charset="-128"/>
              </a:rPr>
              <a:t>Whole gameplay </a:t>
            </a:r>
            <a:r>
              <a:rPr lang="tr-TR" altLang="tr-TR" sz="1800" dirty="0" smtClean="0">
                <a:ea typeface="ＭＳ Ｐゴシック" pitchFamily="-111" charset="-128"/>
              </a:rPr>
              <a:t>statistics </a:t>
            </a:r>
            <a:r>
              <a:rPr lang="tr-TR" altLang="tr-TR" sz="1800" dirty="0">
                <a:ea typeface="ＭＳ Ｐゴシック" pitchFamily="-111" charset="-128"/>
              </a:rPr>
              <a:t>are kept and displayed in Dotabuff*.</a:t>
            </a:r>
          </a:p>
          <a:p>
            <a:pPr eaLnBrk="1" hangingPunct="1"/>
            <a:r>
              <a:rPr lang="tr-TR" altLang="tr-TR" sz="1800" dirty="0" smtClean="0">
                <a:ea typeface="ＭＳ Ｐゴシック" pitchFamily="-111" charset="-128"/>
              </a:rPr>
              <a:t>«Advantage» measure is calculated from these gameplay statistics as defined below:</a:t>
            </a:r>
          </a:p>
          <a:p>
            <a:pPr eaLnBrk="1" hangingPunct="1"/>
            <a:endParaRPr lang="tr-TR" altLang="tr-TR" sz="1800" dirty="0">
              <a:ea typeface="ＭＳ Ｐゴシック" pitchFamily="-111" charset="-128"/>
            </a:endParaRPr>
          </a:p>
          <a:p>
            <a:pPr eaLnBrk="1" hangingPunct="1"/>
            <a:endParaRPr lang="tr-TR" altLang="tr-TR" sz="1800" dirty="0" smtClean="0">
              <a:ea typeface="ＭＳ Ｐゴシック" pitchFamily="-111" charset="-128"/>
            </a:endParaRPr>
          </a:p>
          <a:p>
            <a:pPr eaLnBrk="1" hangingPunct="1"/>
            <a:endParaRPr lang="tr-TR" altLang="tr-TR" sz="1800" dirty="0">
              <a:ea typeface="ＭＳ Ｐゴシック" pitchFamily="-111" charset="-128"/>
            </a:endParaRPr>
          </a:p>
          <a:p>
            <a:pPr eaLnBrk="1" hangingPunct="1"/>
            <a:endParaRPr lang="tr-TR" altLang="tr-TR" sz="1800" dirty="0" smtClean="0">
              <a:ea typeface="ＭＳ Ｐゴシック" pitchFamily="-111" charset="-128"/>
            </a:endParaRPr>
          </a:p>
          <a:p>
            <a:pPr eaLnBrk="1" hangingPunct="1"/>
            <a:endParaRPr lang="tr-TR" altLang="tr-TR" sz="1800" dirty="0">
              <a:ea typeface="ＭＳ Ｐゴシック" pitchFamily="-111" charset="-128"/>
            </a:endParaRPr>
          </a:p>
          <a:p>
            <a:pPr eaLnBrk="1" hangingPunct="1"/>
            <a:r>
              <a:rPr lang="en-US" altLang="tr-TR" sz="1800" dirty="0" smtClean="0">
                <a:ea typeface="ＭＳ Ｐゴシック" pitchFamily="-111" charset="-128"/>
              </a:rPr>
              <a:t>Sample, lessened match-up data for one of the heroes :Anti-Mage is as seen below</a:t>
            </a:r>
            <a:r>
              <a:rPr lang="tr-TR" altLang="tr-TR" sz="1800" dirty="0" smtClean="0">
                <a:ea typeface="ＭＳ Ｐゴシック" pitchFamily="-111" charset="-128"/>
              </a:rPr>
              <a:t>:</a:t>
            </a:r>
          </a:p>
          <a:p>
            <a:pPr eaLnBrk="1" hangingPunct="1"/>
            <a:endParaRPr lang="tr-TR" altLang="tr-TR" sz="1800" dirty="0">
              <a:ea typeface="ＭＳ Ｐゴシック" pitchFamily="-111" charset="-128"/>
            </a:endParaRPr>
          </a:p>
          <a:p>
            <a:pPr eaLnBrk="1" hangingPunct="1"/>
            <a:endParaRPr lang="en-US" altLang="tr-TR" sz="1800" dirty="0">
              <a:ea typeface="ＭＳ Ｐゴシック" pitchFamily="-111" charset="-128"/>
            </a:endParaRPr>
          </a:p>
          <a:p>
            <a:pPr eaLnBrk="1" hangingPunct="1">
              <a:buFont typeface="Wingdings" panose="05000000000000000000" pitchFamily="2" charset="2"/>
              <a:buNone/>
            </a:pPr>
            <a:r>
              <a:rPr lang="en-US" altLang="tr-TR" sz="2000" dirty="0" smtClean="0">
                <a:ea typeface="ＭＳ Ｐゴシック" pitchFamily="-111" charset="-128"/>
              </a:rPr>
              <a:t>	</a:t>
            </a:r>
          </a:p>
        </p:txBody>
      </p:sp>
      <p:sp>
        <p:nvSpPr>
          <p:cNvPr id="5" name="Text Box 2"/>
          <p:cNvSpPr txBox="1">
            <a:spLocks noChangeArrowheads="1"/>
          </p:cNvSpPr>
          <p:nvPr/>
        </p:nvSpPr>
        <p:spPr bwMode="auto">
          <a:xfrm>
            <a:off x="1187624" y="2564904"/>
            <a:ext cx="7056785" cy="1574149"/>
          </a:xfrm>
          <a:prstGeom prst="rect">
            <a:avLst/>
          </a:prstGeom>
          <a:noFill/>
          <a:ln w="9525">
            <a:noFill/>
            <a:miter lim="800000"/>
            <a:headEnd/>
            <a:tailEnd/>
          </a:ln>
        </p:spPr>
        <p:txBody>
          <a:bodyPr rot="0" vert="horz" wrap="square" lIns="91440" tIns="45720" rIns="91440" bIns="45720" anchor="t" anchorCtr="0">
            <a:spAutoFit/>
          </a:bodyPr>
          <a:lstStyle/>
          <a:p>
            <a:pPr>
              <a:lnSpc>
                <a:spcPct val="107000"/>
              </a:lnSpc>
              <a:spcAft>
                <a:spcPts val="0"/>
              </a:spcAft>
            </a:pPr>
            <a:r>
              <a:rPr lang="tr-TR" i="1" dirty="0">
                <a:solidFill>
                  <a:srgbClr val="5B9BD5"/>
                </a:solidFill>
                <a:effectLst/>
                <a:latin typeface="Calibri" panose="020F0502020204030204" pitchFamily="34" charset="0"/>
                <a:ea typeface="Calibri" panose="020F0502020204030204" pitchFamily="34" charset="0"/>
                <a:cs typeface="Times New Roman" panose="02020603050405020304" pitchFamily="18" charset="0"/>
              </a:rPr>
              <a:t>Advantage measures the matchup between two heroes regardless of their normal win rate. It is calculated by establishing their win rates both in and outside of the matchup and comparing the difference against a base win rate. The calculation is procedural and advantage/disadvantage results are not designed to be symmetrical.</a:t>
            </a:r>
            <a:endParaRPr lang="tr-TR"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98570581"/>
              </p:ext>
            </p:extLst>
          </p:nvPr>
        </p:nvGraphicFramePr>
        <p:xfrm>
          <a:off x="1619672" y="4797152"/>
          <a:ext cx="6008349" cy="1907736"/>
        </p:xfrm>
        <a:graphic>
          <a:graphicData uri="http://schemas.openxmlformats.org/drawingml/2006/table">
            <a:tbl>
              <a:tblPr firstRow="1" firstCol="1" bandRow="1">
                <a:tableStyleId>{5C22544A-7EE6-4342-B048-85BDC9FD1C3A}</a:tableStyleId>
              </a:tblPr>
              <a:tblGrid>
                <a:gridCol w="1796107"/>
                <a:gridCol w="1003751"/>
                <a:gridCol w="964853"/>
                <a:gridCol w="2243638"/>
              </a:tblGrid>
              <a:tr h="0">
                <a:tc>
                  <a:txBody>
                    <a:bodyPr/>
                    <a:lstStyle/>
                    <a:p>
                      <a:pPr>
                        <a:lnSpc>
                          <a:spcPct val="107000"/>
                        </a:lnSpc>
                        <a:spcAft>
                          <a:spcPts val="0"/>
                        </a:spcAft>
                      </a:pPr>
                      <a:r>
                        <a:rPr lang="tr-TR" sz="900">
                          <a:effectLst/>
                        </a:rPr>
                        <a:t>Heros</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900">
                          <a:effectLst/>
                        </a:rPr>
                        <a:t>Advantage</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900">
                          <a:effectLst/>
                        </a:rPr>
                        <a:t>Win Rate</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900">
                          <a:effectLst/>
                        </a:rPr>
                        <a:t>Matches</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a:lnSpc>
                          <a:spcPct val="107000"/>
                        </a:lnSpc>
                        <a:spcAft>
                          <a:spcPts val="0"/>
                        </a:spcAft>
                      </a:pPr>
                      <a:r>
                        <a:rPr lang="tr-TR" sz="900" u="sng">
                          <a:effectLst/>
                          <a:hlinkClick r:id="rId2"/>
                        </a:rPr>
                        <a:t>Wraith King</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900">
                          <a:effectLst/>
                        </a:rPr>
                        <a:t>6.35%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900">
                          <a:effectLst/>
                        </a:rPr>
                        <a:t>42.78%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900">
                          <a:effectLst/>
                        </a:rPr>
                        <a:t>527,324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a:lnSpc>
                          <a:spcPct val="107000"/>
                        </a:lnSpc>
                        <a:spcAft>
                          <a:spcPts val="0"/>
                        </a:spcAft>
                      </a:pPr>
                      <a:r>
                        <a:rPr lang="tr-TR" sz="900" u="sng">
                          <a:effectLst/>
                          <a:hlinkClick r:id="rId3"/>
                        </a:rPr>
                        <a:t>Zeus</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900">
                          <a:effectLst/>
                        </a:rPr>
                        <a:t>4.79%</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900">
                          <a:effectLst/>
                        </a:rPr>
                        <a:t>43.91%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900">
                          <a:effectLst/>
                        </a:rPr>
                        <a:t>309,379</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a:lnSpc>
                          <a:spcPct val="107000"/>
                        </a:lnSpc>
                        <a:spcAft>
                          <a:spcPts val="0"/>
                        </a:spcAft>
                      </a:pPr>
                      <a:r>
                        <a:rPr lang="tr-TR" sz="900" u="sng">
                          <a:effectLst/>
                          <a:hlinkClick r:id="rId4"/>
                        </a:rPr>
                        <a:t>Abaddon</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900">
                          <a:effectLst/>
                        </a:rPr>
                        <a:t>4.42%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900">
                          <a:effectLst/>
                        </a:rPr>
                        <a:t>39.73%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900">
                          <a:effectLst/>
                        </a:rPr>
                        <a:t>155,106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a:lnSpc>
                          <a:spcPct val="107000"/>
                        </a:lnSpc>
                        <a:spcAft>
                          <a:spcPts val="0"/>
                        </a:spcAft>
                      </a:pPr>
                      <a:r>
                        <a:rPr lang="tr-TR" sz="900" u="sng">
                          <a:effectLst/>
                          <a:hlinkClick r:id="rId5"/>
                        </a:rPr>
                        <a:t>Medusa</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900">
                          <a:effectLst/>
                        </a:rPr>
                        <a:t>4.27%</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900">
                          <a:effectLst/>
                        </a:rPr>
                        <a:t>46.88%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900">
                          <a:effectLst/>
                        </a:rPr>
                        <a:t>223,879</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a:lnSpc>
                          <a:spcPct val="107000"/>
                        </a:lnSpc>
                        <a:spcAft>
                          <a:spcPts val="0"/>
                        </a:spcAft>
                      </a:pPr>
                      <a:r>
                        <a:rPr lang="tr-TR" sz="900" u="sng">
                          <a:effectLst/>
                          <a:hlinkClick r:id="rId6"/>
                        </a:rPr>
                        <a:t>Clockwerk</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900">
                          <a:effectLst/>
                        </a:rPr>
                        <a:t>4.22%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900">
                          <a:effectLst/>
                        </a:rPr>
                        <a:t>50.57%</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900">
                          <a:effectLst/>
                        </a:rPr>
                        <a:t>160,619</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a:lnSpc>
                          <a:spcPct val="107000"/>
                        </a:lnSpc>
                        <a:spcAft>
                          <a:spcPts val="0"/>
                        </a:spcAft>
                      </a:pPr>
                      <a:r>
                        <a:rPr lang="tr-TR" sz="900">
                          <a:effectLst/>
                        </a:rPr>
                        <a:t>.</a:t>
                      </a:r>
                      <a:endParaRPr lang="tr-TR" sz="1100">
                        <a:effectLst/>
                      </a:endParaRPr>
                    </a:p>
                    <a:p>
                      <a:pPr>
                        <a:lnSpc>
                          <a:spcPct val="107000"/>
                        </a:lnSpc>
                        <a:spcAft>
                          <a:spcPts val="0"/>
                        </a:spcAft>
                      </a:pPr>
                      <a:r>
                        <a:rPr lang="tr-TR" sz="900">
                          <a:effectLst/>
                        </a:rPr>
                        <a:t>.</a:t>
                      </a:r>
                      <a:endParaRPr lang="tr-TR" sz="1100">
                        <a:effectLst/>
                      </a:endParaRPr>
                    </a:p>
                    <a:p>
                      <a:pPr>
                        <a:lnSpc>
                          <a:spcPct val="107000"/>
                        </a:lnSpc>
                        <a:spcAft>
                          <a:spcPts val="0"/>
                        </a:spcAft>
                      </a:pPr>
                      <a:r>
                        <a:rPr lang="tr-TR" sz="900">
                          <a:effectLst/>
                        </a:rPr>
                        <a: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900">
                          <a:effectLst/>
                        </a:rPr>
                        <a:t>.</a:t>
                      </a:r>
                      <a:endParaRPr lang="tr-TR" sz="1100">
                        <a:effectLst/>
                      </a:endParaRPr>
                    </a:p>
                    <a:p>
                      <a:pPr>
                        <a:lnSpc>
                          <a:spcPct val="107000"/>
                        </a:lnSpc>
                        <a:spcAft>
                          <a:spcPts val="0"/>
                        </a:spcAft>
                      </a:pPr>
                      <a:r>
                        <a:rPr lang="tr-TR" sz="900">
                          <a:effectLst/>
                        </a:rPr>
                        <a:t>.</a:t>
                      </a:r>
                      <a:endParaRPr lang="tr-TR" sz="1100">
                        <a:effectLst/>
                      </a:endParaRPr>
                    </a:p>
                    <a:p>
                      <a:pPr>
                        <a:lnSpc>
                          <a:spcPct val="107000"/>
                        </a:lnSpc>
                        <a:spcAft>
                          <a:spcPts val="0"/>
                        </a:spcAft>
                      </a:pPr>
                      <a:r>
                        <a:rPr lang="tr-TR" sz="900">
                          <a:effectLst/>
                        </a:rPr>
                        <a: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900">
                          <a:effectLst/>
                        </a:rPr>
                        <a:t>.</a:t>
                      </a:r>
                      <a:endParaRPr lang="tr-TR" sz="1100">
                        <a:effectLst/>
                      </a:endParaRPr>
                    </a:p>
                    <a:p>
                      <a:pPr>
                        <a:lnSpc>
                          <a:spcPct val="107000"/>
                        </a:lnSpc>
                        <a:spcAft>
                          <a:spcPts val="0"/>
                        </a:spcAft>
                      </a:pPr>
                      <a:r>
                        <a:rPr lang="tr-TR" sz="900">
                          <a:effectLst/>
                        </a:rPr>
                        <a:t>.</a:t>
                      </a:r>
                      <a:endParaRPr lang="tr-TR" sz="1100">
                        <a:effectLst/>
                      </a:endParaRPr>
                    </a:p>
                    <a:p>
                      <a:pPr>
                        <a:lnSpc>
                          <a:spcPct val="107000"/>
                        </a:lnSpc>
                        <a:spcAft>
                          <a:spcPts val="0"/>
                        </a:spcAft>
                      </a:pPr>
                      <a:r>
                        <a:rPr lang="tr-TR" sz="900">
                          <a:effectLst/>
                        </a:rPr>
                        <a: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900">
                          <a:effectLst/>
                        </a:rPr>
                        <a:t>.</a:t>
                      </a:r>
                      <a:endParaRPr lang="tr-TR" sz="1100">
                        <a:effectLst/>
                      </a:endParaRPr>
                    </a:p>
                    <a:p>
                      <a:pPr>
                        <a:lnSpc>
                          <a:spcPct val="107000"/>
                        </a:lnSpc>
                        <a:spcAft>
                          <a:spcPts val="0"/>
                        </a:spcAft>
                      </a:pPr>
                      <a:r>
                        <a:rPr lang="tr-TR" sz="900">
                          <a:effectLst/>
                        </a:rPr>
                        <a:t>.</a:t>
                      </a:r>
                      <a:endParaRPr lang="tr-TR" sz="1100">
                        <a:effectLst/>
                      </a:endParaRPr>
                    </a:p>
                    <a:p>
                      <a:pPr>
                        <a:lnSpc>
                          <a:spcPct val="107000"/>
                        </a:lnSpc>
                        <a:spcAft>
                          <a:spcPts val="0"/>
                        </a:spcAft>
                      </a:pPr>
                      <a:r>
                        <a:rPr lang="tr-TR" sz="900">
                          <a:effectLst/>
                        </a:rPr>
                        <a: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a:lnSpc>
                          <a:spcPct val="107000"/>
                        </a:lnSpc>
                        <a:spcAft>
                          <a:spcPts val="0"/>
                        </a:spcAft>
                      </a:pPr>
                      <a:r>
                        <a:rPr lang="tr-TR" sz="900" u="sng">
                          <a:effectLst/>
                          <a:hlinkClick r:id="rId7"/>
                        </a:rPr>
                        <a:t>Bloodseeker</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900">
                          <a:effectLst/>
                        </a:rPr>
                        <a:t>-3.01%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900">
                          <a:effectLst/>
                        </a:rPr>
                        <a:t>45.41%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900">
                          <a:effectLst/>
                        </a:rPr>
                        <a:t>331,481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a:lnSpc>
                          <a:spcPct val="107000"/>
                        </a:lnSpc>
                        <a:spcAft>
                          <a:spcPts val="0"/>
                        </a:spcAft>
                      </a:pPr>
                      <a:r>
                        <a:rPr lang="tr-TR" sz="900" u="sng">
                          <a:effectLst/>
                          <a:hlinkClick r:id="rId8"/>
                        </a:rPr>
                        <a:t>Slardar</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900">
                          <a:effectLst/>
                        </a:rPr>
                        <a:t>-3.06%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900">
                          <a:effectLst/>
                        </a:rPr>
                        <a:t>37.03%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900">
                          <a:effectLst/>
                        </a:rPr>
                        <a:t>386,577</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a:lnSpc>
                          <a:spcPct val="107000"/>
                        </a:lnSpc>
                        <a:spcAft>
                          <a:spcPts val="0"/>
                        </a:spcAft>
                      </a:pPr>
                      <a:r>
                        <a:rPr lang="tr-TR" sz="900" u="sng">
                          <a:effectLst/>
                          <a:hlinkClick r:id="rId9"/>
                        </a:rPr>
                        <a:t>Legion Commander</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900">
                          <a:effectLst/>
                        </a:rPr>
                        <a:t>-3.06%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900">
                          <a:effectLst/>
                        </a:rPr>
                        <a:t>42.65%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900">
                          <a:effectLst/>
                        </a:rPr>
                        <a:t>501,359</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a:lnSpc>
                          <a:spcPct val="107000"/>
                        </a:lnSpc>
                        <a:spcAft>
                          <a:spcPts val="0"/>
                        </a:spcAft>
                      </a:pPr>
                      <a:r>
                        <a:rPr lang="tr-TR" sz="900" u="sng">
                          <a:effectLst/>
                          <a:hlinkClick r:id="rId10"/>
                        </a:rPr>
                        <a:t>Phantom Assassin</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900">
                          <a:effectLst/>
                        </a:rPr>
                        <a:t>-3.40%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900">
                          <a:effectLst/>
                        </a:rPr>
                        <a:t>42.80%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900" dirty="0">
                          <a:effectLst/>
                        </a:rPr>
                        <a:t>573,243</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66784312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tr-TR" altLang="tr-TR" dirty="0" smtClean="0">
                <a:ea typeface="ＭＳ Ｐゴシック" pitchFamily="-111" charset="-128"/>
              </a:rPr>
              <a:t>Network Data</a:t>
            </a:r>
            <a:endParaRPr lang="en-US" altLang="tr-TR" dirty="0" smtClean="0">
              <a:ea typeface="ＭＳ Ｐゴシック" pitchFamily="-111" charset="-128"/>
            </a:endParaRPr>
          </a:p>
        </p:txBody>
      </p:sp>
      <p:sp>
        <p:nvSpPr>
          <p:cNvPr id="8195" name="Rectangle 10"/>
          <p:cNvSpPr>
            <a:spLocks noGrp="1" noChangeArrowheads="1"/>
          </p:cNvSpPr>
          <p:nvPr>
            <p:ph type="body" sz="half" idx="1"/>
          </p:nvPr>
        </p:nvSpPr>
        <p:spPr>
          <a:xfrm>
            <a:off x="457200" y="1600200"/>
            <a:ext cx="8229600" cy="4530725"/>
          </a:xfrm>
        </p:spPr>
        <p:txBody>
          <a:bodyPr/>
          <a:lstStyle/>
          <a:p>
            <a:pPr eaLnBrk="1" hangingPunct="1"/>
            <a:r>
              <a:rPr lang="tr-TR" altLang="tr-TR" sz="1800" dirty="0" smtClean="0">
                <a:ea typeface="ＭＳ Ｐゴシック" pitchFamily="-111" charset="-128"/>
              </a:rPr>
              <a:t>Each hero is denoted as a vertex in the network. </a:t>
            </a:r>
          </a:p>
          <a:p>
            <a:pPr eaLnBrk="1" hangingPunct="1"/>
            <a:r>
              <a:rPr lang="tr-TR" altLang="tr-TR" sz="1800" dirty="0" smtClean="0">
                <a:ea typeface="ＭＳ Ｐゴシック" pitchFamily="-111" charset="-128"/>
              </a:rPr>
              <a:t>One-to-one advantage value is denoted as an arc from the advantegous hero to less advantegeous hero with the value of advantage.</a:t>
            </a:r>
            <a:endParaRPr lang="tr-TR" altLang="tr-TR" sz="1800" dirty="0">
              <a:ea typeface="ＭＳ Ｐゴシック" pitchFamily="-111" charset="-128"/>
            </a:endParaRPr>
          </a:p>
          <a:p>
            <a:pPr eaLnBrk="1" hangingPunct="1"/>
            <a:r>
              <a:rPr lang="tr-TR" altLang="tr-TR" sz="1800" dirty="0" smtClean="0">
                <a:ea typeface="ＭＳ Ｐゴシック" pitchFamily="-111" charset="-128"/>
              </a:rPr>
              <a:t>Since advantage value is reciprocal between two heroes, only one arc with a positive value is constructed. (Arcs with negative values are removed from the network)</a:t>
            </a:r>
          </a:p>
          <a:p>
            <a:pPr eaLnBrk="1" hangingPunct="1"/>
            <a:r>
              <a:rPr lang="tr-TR" altLang="tr-TR" sz="1800" dirty="0" smtClean="0">
                <a:ea typeface="ＭＳ Ｐゴシック" pitchFamily="-111" charset="-128"/>
              </a:rPr>
              <a:t>Also there are three general groups where each hero belong to one: «Strength», «Agility» and «Intelligence»</a:t>
            </a:r>
          </a:p>
          <a:p>
            <a:pPr eaLnBrk="1" hangingPunct="1"/>
            <a:r>
              <a:rPr lang="tr-TR" altLang="tr-TR" sz="1800" dirty="0" smtClean="0">
                <a:ea typeface="ＭＳ Ｐゴシック" pitchFamily="-111" charset="-128"/>
              </a:rPr>
              <a:t>Heros.clu is constructed for group level analysis.</a:t>
            </a:r>
          </a:p>
          <a:p>
            <a:pPr marL="0" indent="0" eaLnBrk="1" hangingPunct="1">
              <a:buNone/>
            </a:pPr>
            <a:endParaRPr lang="tr-TR" altLang="tr-TR" sz="1800" dirty="0">
              <a:ea typeface="ＭＳ Ｐゴシック" pitchFamily="-111" charset="-128"/>
            </a:endParaRPr>
          </a:p>
          <a:p>
            <a:pPr eaLnBrk="1" hangingPunct="1"/>
            <a:endParaRPr lang="en-US" altLang="tr-TR" sz="1800" dirty="0">
              <a:ea typeface="ＭＳ Ｐゴシック" pitchFamily="-111" charset="-128"/>
            </a:endParaRPr>
          </a:p>
          <a:p>
            <a:pPr eaLnBrk="1" hangingPunct="1">
              <a:buFont typeface="Wingdings" panose="05000000000000000000" pitchFamily="2" charset="2"/>
              <a:buNone/>
            </a:pPr>
            <a:r>
              <a:rPr lang="en-US" altLang="tr-TR" sz="2000" dirty="0" smtClean="0">
                <a:ea typeface="ＭＳ Ｐゴシック" pitchFamily="-111" charset="-128"/>
              </a:rPr>
              <a:t>	</a:t>
            </a:r>
          </a:p>
        </p:txBody>
      </p:sp>
    </p:spTree>
    <p:extLst>
      <p:ext uri="{BB962C8B-B14F-4D97-AF65-F5344CB8AC3E}">
        <p14:creationId xmlns:p14="http://schemas.microsoft.com/office/powerpoint/2010/main" val="337977927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tr-TR" altLang="tr-TR" dirty="0" smtClean="0">
                <a:ea typeface="ＭＳ Ｐゴシック" pitchFamily="-111" charset="-128"/>
              </a:rPr>
              <a:t>Network Data</a:t>
            </a:r>
            <a:endParaRPr lang="en-US" altLang="tr-TR" dirty="0" smtClean="0">
              <a:ea typeface="ＭＳ Ｐゴシック" pitchFamily="-111" charset="-128"/>
            </a:endParaRPr>
          </a:p>
        </p:txBody>
      </p:sp>
      <p:sp>
        <p:nvSpPr>
          <p:cNvPr id="8195" name="Rectangle 10"/>
          <p:cNvSpPr>
            <a:spLocks noGrp="1" noChangeArrowheads="1"/>
          </p:cNvSpPr>
          <p:nvPr>
            <p:ph type="body" sz="half" idx="1"/>
          </p:nvPr>
        </p:nvSpPr>
        <p:spPr>
          <a:xfrm>
            <a:off x="457200" y="1600200"/>
            <a:ext cx="8229600" cy="4530725"/>
          </a:xfrm>
        </p:spPr>
        <p:txBody>
          <a:bodyPr/>
          <a:lstStyle/>
          <a:p>
            <a:pPr eaLnBrk="1" hangingPunct="1"/>
            <a:r>
              <a:rPr lang="tr-TR" altLang="tr-TR" sz="1800" dirty="0" smtClean="0">
                <a:ea typeface="ＭＳ Ｐゴシック" pitchFamily="-111" charset="-128"/>
              </a:rPr>
              <a:t>Overall network with clusters can be seen below:</a:t>
            </a:r>
          </a:p>
          <a:p>
            <a:pPr marL="0" indent="0" eaLnBrk="1" hangingPunct="1">
              <a:buNone/>
            </a:pPr>
            <a:endParaRPr lang="tr-TR" altLang="tr-TR" sz="1800" dirty="0">
              <a:ea typeface="ＭＳ Ｐゴシック" pitchFamily="-111" charset="-128"/>
            </a:endParaRPr>
          </a:p>
          <a:p>
            <a:pPr eaLnBrk="1" hangingPunct="1"/>
            <a:endParaRPr lang="en-US" altLang="tr-TR" sz="1800" dirty="0">
              <a:ea typeface="ＭＳ Ｐゴシック" pitchFamily="-111" charset="-128"/>
            </a:endParaRPr>
          </a:p>
          <a:p>
            <a:pPr eaLnBrk="1" hangingPunct="1">
              <a:buFont typeface="Wingdings" panose="05000000000000000000" pitchFamily="2" charset="2"/>
              <a:buNone/>
            </a:pPr>
            <a:r>
              <a:rPr lang="en-US" altLang="tr-TR" sz="2000" dirty="0" smtClean="0">
                <a:ea typeface="ＭＳ Ｐゴシック" pitchFamily="-111" charset="-128"/>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496" y="2109977"/>
            <a:ext cx="8125418" cy="4020948"/>
          </a:xfrm>
          <a:prstGeom prst="rect">
            <a:avLst/>
          </a:prstGeom>
        </p:spPr>
      </p:pic>
    </p:spTree>
    <p:extLst>
      <p:ext uri="{BB962C8B-B14F-4D97-AF65-F5344CB8AC3E}">
        <p14:creationId xmlns:p14="http://schemas.microsoft.com/office/powerpoint/2010/main" val="299277944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Level">
  <a:themeElements>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fontScheme name="Level">
      <a:majorFont>
        <a:latin typeface="Garamond"/>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Level</Template>
  <TotalTime>1844</TotalTime>
  <Words>1002</Words>
  <Application>Microsoft Office PowerPoint</Application>
  <PresentationFormat>On-screen Show (4:3)</PresentationFormat>
  <Paragraphs>201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ＭＳ Ｐゴシック</vt:lpstr>
      <vt:lpstr>Arial</vt:lpstr>
      <vt:lpstr>Calibri</vt:lpstr>
      <vt:lpstr>Garamond</vt:lpstr>
      <vt:lpstr>Times New Roman</vt:lpstr>
      <vt:lpstr>Verdana</vt:lpstr>
      <vt:lpstr>Wingdings</vt:lpstr>
      <vt:lpstr>Level</vt:lpstr>
      <vt:lpstr>IS785 Social Network Analysis</vt:lpstr>
      <vt:lpstr>Outline</vt:lpstr>
      <vt:lpstr>Introduction</vt:lpstr>
      <vt:lpstr>Introduction</vt:lpstr>
      <vt:lpstr>Hypothesis</vt:lpstr>
      <vt:lpstr>Hypothesis</vt:lpstr>
      <vt:lpstr>Network Data</vt:lpstr>
      <vt:lpstr>Network Data</vt:lpstr>
      <vt:lpstr>Network Data</vt:lpstr>
      <vt:lpstr>Analysis - 1</vt:lpstr>
      <vt:lpstr>Analysis - 1</vt:lpstr>
      <vt:lpstr>Analysis - 2</vt:lpstr>
      <vt:lpstr>Analysis - 3</vt:lpstr>
      <vt:lpstr>Analysis - 3</vt:lpstr>
      <vt:lpstr>Analysis - 3</vt:lpstr>
      <vt:lpstr>Results</vt:lpstr>
      <vt:lpstr>Discussions &amp; Conclusions</vt:lpstr>
    </vt:vector>
  </TitlesOfParts>
  <Manager/>
  <Company>METU</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Information</dc:title>
  <dc:subject/>
  <dc:creator>Banu Gunel</dc:creator>
  <cp:keywords/>
  <dc:description/>
  <cp:lastModifiedBy>ali onur karalı</cp:lastModifiedBy>
  <cp:revision>116</cp:revision>
  <dcterms:created xsi:type="dcterms:W3CDTF">2015-02-16T09:45:12Z</dcterms:created>
  <dcterms:modified xsi:type="dcterms:W3CDTF">2016-01-26T20:36:20Z</dcterms:modified>
  <cp:category/>
</cp:coreProperties>
</file>