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1" r:id="rId4"/>
    <p:sldId id="259" r:id="rId5"/>
    <p:sldId id="260" r:id="rId6"/>
    <p:sldId id="272"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61007470-25E7-4177-BC89-68D1DE08F62C}"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23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FE3CBDA-4B5B-42FD-B107-CC064738F8B6}" type="datetimeFigureOut">
              <a:rPr lang="tr-TR" smtClean="0"/>
              <a:t>29.07.2021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43431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39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05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517538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190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23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38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68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158595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FE3CBDA-4B5B-42FD-B107-CC064738F8B6}"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1007470-25E7-4177-BC89-68D1DE08F62C}"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59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FE3CBDA-4B5B-42FD-B107-CC064738F8B6}" type="datetimeFigureOut">
              <a:rPr lang="tr-TR" smtClean="0"/>
              <a:t>29.07.2021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385789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FE3CBDA-4B5B-42FD-B107-CC064738F8B6}" type="datetimeFigureOut">
              <a:rPr lang="tr-TR" smtClean="0"/>
              <a:t>29.07.2021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1007470-25E7-4177-BC89-68D1DE08F62C}"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0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FE3CBDA-4B5B-42FD-B107-CC064738F8B6}" type="datetimeFigureOut">
              <a:rPr lang="tr-TR" smtClean="0"/>
              <a:t>29.07.2021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1007470-25E7-4177-BC89-68D1DE08F62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41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3CBDA-4B5B-42FD-B107-CC064738F8B6}" type="datetimeFigureOut">
              <a:rPr lang="tr-TR" smtClean="0"/>
              <a:t>29.07.2021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380998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FE3CBDA-4B5B-42FD-B107-CC064738F8B6}" type="datetimeFigureOut">
              <a:rPr lang="tr-TR" smtClean="0"/>
              <a:t>29.07.2021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1007470-25E7-4177-BC89-68D1DE08F62C}"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1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FE3CBDA-4B5B-42FD-B107-CC064738F8B6}" type="datetimeFigureOut">
              <a:rPr lang="tr-TR" smtClean="0"/>
              <a:t>29.07.2021</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007470-25E7-4177-BC89-68D1DE08F62C}" type="slidenum">
              <a:rPr lang="tr-TR" smtClean="0"/>
              <a:t>‹#›</a:t>
            </a:fld>
            <a:endParaRPr lang="tr-TR"/>
          </a:p>
        </p:txBody>
      </p:sp>
    </p:spTree>
    <p:extLst>
      <p:ext uri="{BB962C8B-B14F-4D97-AF65-F5344CB8AC3E}">
        <p14:creationId xmlns:p14="http://schemas.microsoft.com/office/powerpoint/2010/main" val="206442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E3CBDA-4B5B-42FD-B107-CC064738F8B6}" type="datetimeFigureOut">
              <a:rPr lang="tr-TR" smtClean="0"/>
              <a:t>29.07.2021</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07470-25E7-4177-BC89-68D1DE08F62C}" type="slidenum">
              <a:rPr lang="tr-TR" smtClean="0"/>
              <a:t>‹#›</a:t>
            </a:fld>
            <a:endParaRPr lang="tr-TR"/>
          </a:p>
        </p:txBody>
      </p:sp>
    </p:spTree>
    <p:extLst>
      <p:ext uri="{BB962C8B-B14F-4D97-AF65-F5344CB8AC3E}">
        <p14:creationId xmlns:p14="http://schemas.microsoft.com/office/powerpoint/2010/main" val="3517154428"/>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effectLst>
                  <a:outerShdw blurRad="38100" dist="38100" dir="2700000" algn="tl">
                    <a:srgbClr val="000000">
                      <a:alpha val="43137"/>
                    </a:srgbClr>
                  </a:outerShdw>
                </a:effectLst>
              </a:rPr>
              <a:t>Etkili Özgeçmiş Hazırlama Teknikleri</a:t>
            </a:r>
            <a:endParaRPr lang="tr-TR" b="1" dirty="0">
              <a:effectLst>
                <a:outerShdw blurRad="38100" dist="38100" dir="2700000" algn="tl">
                  <a:srgbClr val="000000">
                    <a:alpha val="43137"/>
                  </a:srgbClr>
                </a:outerShdw>
              </a:effectLst>
            </a:endParaRPr>
          </a:p>
        </p:txBody>
      </p:sp>
      <p:sp>
        <p:nvSpPr>
          <p:cNvPr id="3" name="Alt Başlık 2"/>
          <p:cNvSpPr>
            <a:spLocks noGrp="1"/>
          </p:cNvSpPr>
          <p:nvPr>
            <p:ph type="subTitle" idx="1"/>
          </p:nvPr>
        </p:nvSpPr>
        <p:spPr/>
        <p:txBody>
          <a:bodyPr>
            <a:normAutofit/>
          </a:bodyPr>
          <a:lstStyle/>
          <a:p>
            <a:pPr algn="r"/>
            <a:r>
              <a:rPr lang="tr-TR" b="1" dirty="0" smtClean="0">
                <a:effectLst>
                  <a:outerShdw blurRad="38100" dist="38100" dir="2700000" algn="tl">
                    <a:srgbClr val="000000">
                      <a:alpha val="43137"/>
                    </a:srgbClr>
                  </a:outerShdw>
                </a:effectLst>
              </a:rPr>
              <a:t>BA BOOST</a:t>
            </a:r>
          </a:p>
        </p:txBody>
      </p:sp>
    </p:spTree>
    <p:extLst>
      <p:ext uri="{BB962C8B-B14F-4D97-AF65-F5344CB8AC3E}">
        <p14:creationId xmlns:p14="http://schemas.microsoft.com/office/powerpoint/2010/main" val="1600073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effectLst>
                  <a:outerShdw blurRad="38100" dist="38100" dir="2700000" algn="tl">
                    <a:srgbClr val="000000">
                      <a:alpha val="43137"/>
                    </a:srgbClr>
                  </a:outerShdw>
                </a:effectLst>
              </a:rPr>
              <a:t>Özgeçmiş Nedir? Özgeçmiş Hazırlama Nedir?</a:t>
            </a:r>
            <a:endParaRPr lang="tr-TR" dirty="0">
              <a:effectLst>
                <a:outerShdw blurRad="38100" dist="38100" dir="2700000" algn="tl">
                  <a:srgbClr val="000000">
                    <a:alpha val="43137"/>
                  </a:srgbClr>
                </a:outerShdw>
              </a:effectLst>
            </a:endParaRPr>
          </a:p>
        </p:txBody>
      </p:sp>
      <p:sp>
        <p:nvSpPr>
          <p:cNvPr id="3" name="İçerik Yer Tutucusu 2"/>
          <p:cNvSpPr>
            <a:spLocks noGrp="1"/>
          </p:cNvSpPr>
          <p:nvPr>
            <p:ph idx="1"/>
          </p:nvPr>
        </p:nvSpPr>
        <p:spPr/>
        <p:txBody>
          <a:bodyPr>
            <a:normAutofit fontScale="92500"/>
          </a:bodyPr>
          <a:lstStyle/>
          <a:p>
            <a:r>
              <a:rPr lang="tr-TR" dirty="0" smtClean="0"/>
              <a:t>Özgeçmiş, bireyin bir işe başvururken kullandığı, temelinde eğitim ve iş tecrübelerinin yer aldığı kısa ve öz formatlı bir sunuş tekniğidir. </a:t>
            </a:r>
          </a:p>
          <a:p>
            <a:r>
              <a:rPr lang="tr-TR" dirty="0" smtClean="0"/>
              <a:t>Özgeçmişin amacı sizin reklamınızdır.</a:t>
            </a:r>
          </a:p>
          <a:p>
            <a:r>
              <a:rPr lang="tr-TR" dirty="0" smtClean="0"/>
              <a:t>Etkileyici </a:t>
            </a:r>
            <a:r>
              <a:rPr lang="tr-TR" dirty="0"/>
              <a:t>bir </a:t>
            </a:r>
            <a:r>
              <a:rPr lang="tr-TR" dirty="0" err="1" smtClean="0"/>
              <a:t>Linkedin</a:t>
            </a:r>
            <a:r>
              <a:rPr lang="tr-TR" dirty="0" smtClean="0"/>
              <a:t> ya da Kariyer.net </a:t>
            </a:r>
            <a:r>
              <a:rPr lang="tr-TR" dirty="0"/>
              <a:t>profili oluşturma birçok insanın </a:t>
            </a:r>
            <a:r>
              <a:rPr lang="tr-TR" dirty="0" smtClean="0"/>
              <a:t>derinlemesine değerlendirmediği </a:t>
            </a:r>
            <a:r>
              <a:rPr lang="tr-TR" dirty="0"/>
              <a:t>bir konu. Oysa </a:t>
            </a:r>
            <a:r>
              <a:rPr lang="tr-TR" dirty="0" err="1" smtClean="0"/>
              <a:t>Linkedin</a:t>
            </a:r>
            <a:r>
              <a:rPr lang="tr-TR" dirty="0" smtClean="0"/>
              <a:t> ve Kariyer.net önemli </a:t>
            </a:r>
            <a:r>
              <a:rPr lang="tr-TR" dirty="0"/>
              <a:t>bir </a:t>
            </a:r>
            <a:r>
              <a:rPr lang="tr-TR" dirty="0" smtClean="0"/>
              <a:t>işe ulaşma </a:t>
            </a:r>
            <a:r>
              <a:rPr lang="tr-TR" dirty="0"/>
              <a:t>kaynağıdır. Profiliniz var ama </a:t>
            </a:r>
            <a:r>
              <a:rPr lang="tr-TR" dirty="0" smtClean="0"/>
              <a:t>sizi hedefe götürmüyorsa demek ki değinilmesi gereken noktalar mevcut. </a:t>
            </a:r>
            <a:r>
              <a:rPr lang="tr-TR" dirty="0" err="1" smtClean="0"/>
              <a:t>Linkedin</a:t>
            </a:r>
            <a:r>
              <a:rPr lang="tr-TR" dirty="0" smtClean="0"/>
              <a:t> ve Kariyer.net </a:t>
            </a:r>
            <a:r>
              <a:rPr lang="tr-TR" dirty="0"/>
              <a:t>tamamlanan profilleri aramaların en üstüne çıkaran kendisine has bir algoritmayla çalışmaktadır.</a:t>
            </a:r>
          </a:p>
        </p:txBody>
      </p:sp>
    </p:spTree>
    <p:extLst>
      <p:ext uri="{BB962C8B-B14F-4D97-AF65-F5344CB8AC3E}">
        <p14:creationId xmlns:p14="http://schemas.microsoft.com/office/powerpoint/2010/main" val="1145020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9601196" cy="1059104"/>
          </a:xfrm>
        </p:spPr>
        <p:txBody>
          <a:bodyPr>
            <a:normAutofit/>
          </a:bodyPr>
          <a:lstStyle/>
          <a:p>
            <a:r>
              <a:rPr lang="tr-TR" dirty="0" smtClean="0"/>
              <a:t>Özgeçmişin Demirbaşları</a:t>
            </a:r>
            <a:endParaRPr lang="tr-TR" dirty="0"/>
          </a:p>
        </p:txBody>
      </p:sp>
      <p:sp>
        <p:nvSpPr>
          <p:cNvPr id="3" name="İçerik Yer Tutucusu 2"/>
          <p:cNvSpPr>
            <a:spLocks noGrp="1"/>
          </p:cNvSpPr>
          <p:nvPr>
            <p:ph idx="1"/>
          </p:nvPr>
        </p:nvSpPr>
        <p:spPr>
          <a:xfrm>
            <a:off x="1295402" y="2484582"/>
            <a:ext cx="9601196" cy="3557541"/>
          </a:xfrm>
        </p:spPr>
        <p:txBody>
          <a:bodyPr>
            <a:normAutofit fontScale="25000" lnSpcReduction="20000"/>
          </a:bodyPr>
          <a:lstStyle/>
          <a:p>
            <a:r>
              <a:rPr lang="tr-TR" sz="6400" b="1" dirty="0" smtClean="0">
                <a:effectLst>
                  <a:outerShdw blurRad="38100" dist="38100" dir="2700000" algn="tl">
                    <a:srgbClr val="000000">
                      <a:alpha val="43137"/>
                    </a:srgbClr>
                  </a:outerShdw>
                </a:effectLst>
              </a:rPr>
              <a:t>Profil Resmi ve hakkınızda: </a:t>
            </a:r>
            <a:r>
              <a:rPr lang="tr-TR" sz="6400" dirty="0"/>
              <a:t>İnsanların boş profil yerine resimli profillere itibar etmesine çok </a:t>
            </a:r>
            <a:r>
              <a:rPr lang="tr-TR" sz="6400" dirty="0" smtClean="0"/>
              <a:t>doğaldır. </a:t>
            </a:r>
            <a:r>
              <a:rPr lang="tr-TR" sz="6400" dirty="0"/>
              <a:t>Sitede mesajlaşma servisinde resimli profiller %40 daha fazla geri dönüş almıştır</a:t>
            </a:r>
            <a:r>
              <a:rPr lang="tr-TR" sz="6400" dirty="0" smtClean="0"/>
              <a:t>. Resminiz kurumsal kimliğinize yakışır bir şekilde </a:t>
            </a:r>
            <a:r>
              <a:rPr lang="tr-TR" sz="6400" dirty="0"/>
              <a:t>olmalıdır. Profil resmi aynı zamanda sizi aramalarda üst sıralara taşıyacak </a:t>
            </a:r>
            <a:r>
              <a:rPr lang="tr-TR" sz="6400" dirty="0" smtClean="0"/>
              <a:t>profil </a:t>
            </a:r>
            <a:r>
              <a:rPr lang="tr-TR" sz="6400" dirty="0"/>
              <a:t>tamamlama algoritmasının da önemli bir parçasıdır</a:t>
            </a:r>
            <a:r>
              <a:rPr lang="tr-TR" sz="6400" dirty="0" smtClean="0"/>
              <a:t>.</a:t>
            </a:r>
          </a:p>
          <a:p>
            <a:r>
              <a:rPr lang="tr-TR" sz="6400" b="1" dirty="0" smtClean="0">
                <a:effectLst>
                  <a:outerShdw blurRad="38100" dist="38100" dir="2700000" algn="tl">
                    <a:srgbClr val="000000">
                      <a:alpha val="43137"/>
                    </a:srgbClr>
                  </a:outerShdw>
                </a:effectLst>
              </a:rPr>
              <a:t>Başlık: </a:t>
            </a:r>
            <a:r>
              <a:rPr lang="tr-TR" sz="6400" dirty="0"/>
              <a:t>Başlığınız sayfanızın en üstünde bulunur, aramalarda resminizin yanında görünür. Burası insanların gördüğü ilk yerdir, bu yüzden dikkatlerini çekmelisiniz. Kısıtlı bir alanınız olduğu için dikkat çekici kelimeler kullanın, kendinizi bir cümlede tanıtın</a:t>
            </a:r>
            <a:r>
              <a:rPr lang="tr-TR" sz="6400" dirty="0" smtClean="0"/>
              <a:t>.</a:t>
            </a:r>
          </a:p>
          <a:p>
            <a:r>
              <a:rPr lang="tr-TR" sz="6400" b="1" dirty="0" smtClean="0"/>
              <a:t>İletişim Bilgisi: </a:t>
            </a:r>
            <a:r>
              <a:rPr lang="tr-TR" sz="6400" dirty="0" err="1" smtClean="0"/>
              <a:t>Linkedinin</a:t>
            </a:r>
            <a:r>
              <a:rPr lang="tr-TR" sz="6400" dirty="0" smtClean="0"/>
              <a:t> </a:t>
            </a:r>
            <a:r>
              <a:rPr lang="tr-TR" sz="6400" dirty="0"/>
              <a:t>amacı sizin bağlantılarınızı artırmak olduğu için iletişim bilgilerinizi paylaşmalısınız. </a:t>
            </a:r>
            <a:r>
              <a:rPr lang="tr-TR" sz="6400" dirty="0" smtClean="0"/>
              <a:t>Kariyer.net içinde aynı durum geçerli güncel iletişim bilgileriniz muhakkak cv de yer almalıdır. Mail adresinizi isim ve soy isminizden oluşmalıdır.</a:t>
            </a:r>
          </a:p>
          <a:p>
            <a:r>
              <a:rPr lang="tr-TR" sz="6400" b="1" dirty="0" smtClean="0"/>
              <a:t>Özet: </a:t>
            </a:r>
            <a:r>
              <a:rPr lang="tr-TR" sz="6400" dirty="0"/>
              <a:t>Özetiniz kendinizi pazarlamanız için bir başka fırsattır. İnsanlar profilinize tıkladıklarında resminizden başlığa, oradan da direkt özete inerler. Yeteneklerinizi ve profilinizin optimize edildiği özellikleri burada sıralamanızda fayda var</a:t>
            </a:r>
            <a:r>
              <a:rPr lang="tr-TR" sz="6400" dirty="0" smtClean="0"/>
              <a:t>.</a:t>
            </a:r>
          </a:p>
          <a:p>
            <a:r>
              <a:rPr lang="tr-TR" sz="6400" b="1" dirty="0"/>
              <a:t>Anahtar Sözcükler</a:t>
            </a:r>
            <a:r>
              <a:rPr lang="tr-TR" sz="6400" b="1" dirty="0" smtClean="0"/>
              <a:t>: </a:t>
            </a:r>
            <a:r>
              <a:rPr lang="tr-TR" sz="6400" dirty="0"/>
              <a:t>Profiliniz sadece </a:t>
            </a:r>
            <a:r>
              <a:rPr lang="tr-TR" sz="6400" dirty="0" err="1" smtClean="0"/>
              <a:t>Linkedin</a:t>
            </a:r>
            <a:r>
              <a:rPr lang="tr-TR" sz="6400" dirty="0" smtClean="0"/>
              <a:t> </a:t>
            </a:r>
            <a:r>
              <a:rPr lang="tr-TR" sz="6400" dirty="0"/>
              <a:t>aramalarında değil her arama motorunda çıkabilir.  </a:t>
            </a:r>
            <a:r>
              <a:rPr lang="tr-TR" sz="6400" dirty="0" smtClean="0"/>
              <a:t>En az 5 </a:t>
            </a:r>
            <a:r>
              <a:rPr lang="tr-TR" sz="6400" dirty="0"/>
              <a:t>anahtar kelimenizi ve eş anlamlarını belirleyin, profilinize yerleştirin; çok da dağınık görünmesin</a:t>
            </a:r>
            <a:r>
              <a:rPr lang="tr-TR" sz="6400" dirty="0" smtClean="0"/>
              <a:t>.</a:t>
            </a:r>
          </a:p>
          <a:p>
            <a:pPr marL="0" indent="0">
              <a:buNone/>
            </a:pPr>
            <a:endParaRPr lang="tr-TR" dirty="0"/>
          </a:p>
        </p:txBody>
      </p:sp>
    </p:spTree>
    <p:extLst>
      <p:ext uri="{BB962C8B-B14F-4D97-AF65-F5344CB8AC3E}">
        <p14:creationId xmlns:p14="http://schemas.microsoft.com/office/powerpoint/2010/main" val="1467042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effectLst>
                  <a:outerShdw blurRad="38100" dist="38100" dir="2700000" algn="tl">
                    <a:srgbClr val="000000">
                      <a:alpha val="43137"/>
                    </a:srgbClr>
                  </a:outerShdw>
                </a:effectLst>
              </a:rPr>
              <a:t>Özgeçmişin Demirbaşları </a:t>
            </a:r>
            <a:endParaRPr lang="tr-TR" dirty="0">
              <a:effectLst>
                <a:outerShdw blurRad="38100" dist="38100" dir="2700000" algn="tl">
                  <a:srgbClr val="000000">
                    <a:alpha val="43137"/>
                  </a:srgbClr>
                </a:outerShdw>
              </a:effectLst>
            </a:endParaRPr>
          </a:p>
        </p:txBody>
      </p:sp>
      <p:sp>
        <p:nvSpPr>
          <p:cNvPr id="3" name="İçerik Yer Tutucusu 2"/>
          <p:cNvSpPr>
            <a:spLocks noGrp="1"/>
          </p:cNvSpPr>
          <p:nvPr>
            <p:ph idx="1"/>
          </p:nvPr>
        </p:nvSpPr>
        <p:spPr/>
        <p:txBody>
          <a:bodyPr>
            <a:normAutofit fontScale="25000" lnSpcReduction="20000"/>
          </a:bodyPr>
          <a:lstStyle/>
          <a:p>
            <a:r>
              <a:rPr lang="tr-TR" sz="6400" b="1" dirty="0">
                <a:effectLst>
                  <a:outerShdw blurRad="38100" dist="38100" dir="2700000" algn="tl">
                    <a:srgbClr val="000000">
                      <a:alpha val="43137"/>
                    </a:srgbClr>
                  </a:outerShdw>
                </a:effectLst>
              </a:rPr>
              <a:t>İş </a:t>
            </a:r>
            <a:r>
              <a:rPr lang="tr-TR" sz="6400" b="1" dirty="0" smtClean="0">
                <a:effectLst>
                  <a:outerShdw blurRad="38100" dist="38100" dir="2700000" algn="tl">
                    <a:srgbClr val="000000">
                      <a:alpha val="43137"/>
                    </a:srgbClr>
                  </a:outerShdw>
                </a:effectLst>
              </a:rPr>
              <a:t>Tecrübeniz: </a:t>
            </a:r>
            <a:r>
              <a:rPr lang="tr-TR" sz="6400" dirty="0" err="1" smtClean="0">
                <a:effectLst>
                  <a:outerShdw blurRad="38100" dist="38100" dir="2700000" algn="tl">
                    <a:srgbClr val="000000">
                      <a:alpha val="43137"/>
                    </a:srgbClr>
                  </a:outerShdw>
                </a:effectLst>
              </a:rPr>
              <a:t>Linkedin</a:t>
            </a:r>
            <a:r>
              <a:rPr lang="tr-TR" sz="6400" dirty="0" smtClean="0">
                <a:effectLst>
                  <a:outerShdw blurRad="38100" dist="38100" dir="2700000" algn="tl">
                    <a:srgbClr val="000000">
                      <a:alpha val="43137"/>
                    </a:srgbClr>
                  </a:outerShdw>
                </a:effectLst>
              </a:rPr>
              <a:t> </a:t>
            </a:r>
            <a:r>
              <a:rPr lang="tr-TR" sz="6400" dirty="0"/>
              <a:t>iş sekmesi altında en az 3 iş yoksa profilinizi tamamlanmış saymaz. Bu tuzağa çoğu özellikle yeni mezunlar çok düşer. Bu sekmede 3 tecrübenizin olduğundan ve her birindeki görev ve başarılarınızı yazdığınızdan emin olun</a:t>
            </a:r>
            <a:r>
              <a:rPr lang="tr-TR" sz="6400" dirty="0" smtClean="0"/>
              <a:t>.</a:t>
            </a:r>
          </a:p>
          <a:p>
            <a:pPr lvl="1"/>
            <a:r>
              <a:rPr lang="tr-TR" sz="5600" dirty="0"/>
              <a:t>Çalışma Tarihleri</a:t>
            </a:r>
          </a:p>
          <a:p>
            <a:pPr lvl="1"/>
            <a:r>
              <a:rPr lang="tr-TR" sz="5600" dirty="0"/>
              <a:t>Pozisyonun Adı</a:t>
            </a:r>
          </a:p>
          <a:p>
            <a:pPr lvl="1"/>
            <a:r>
              <a:rPr lang="tr-TR" sz="5600" dirty="0"/>
              <a:t>Firmanın </a:t>
            </a:r>
            <a:r>
              <a:rPr lang="tr-TR" sz="5600" dirty="0" smtClean="0"/>
              <a:t>Adı</a:t>
            </a:r>
            <a:endParaRPr lang="tr-TR" sz="5600" dirty="0"/>
          </a:p>
          <a:p>
            <a:pPr lvl="1"/>
            <a:r>
              <a:rPr lang="tr-TR" sz="5600" dirty="0"/>
              <a:t>Pozisyondaki </a:t>
            </a:r>
            <a:r>
              <a:rPr lang="tr-TR" sz="5600" dirty="0" smtClean="0"/>
              <a:t>Başarılar</a:t>
            </a:r>
            <a:endParaRPr lang="tr-TR" sz="6000" dirty="0" smtClean="0"/>
          </a:p>
          <a:p>
            <a:r>
              <a:rPr lang="tr-TR" sz="6400" b="1" dirty="0" smtClean="0"/>
              <a:t>Eğitim Bilgileriniz: </a:t>
            </a:r>
            <a:r>
              <a:rPr lang="tr-TR" sz="6400" dirty="0" smtClean="0"/>
              <a:t>Son mezun olduğunuz eğitim bilgisinden geriye doğru sıralı olmalıdır.</a:t>
            </a:r>
            <a:endParaRPr lang="tr-TR" sz="6400" dirty="0"/>
          </a:p>
          <a:p>
            <a:r>
              <a:rPr lang="tr-TR" sz="6400" b="1" dirty="0"/>
              <a:t>Proje Ekleme – Gruplara </a:t>
            </a:r>
            <a:r>
              <a:rPr lang="tr-TR" sz="6400" b="1" dirty="0" smtClean="0"/>
              <a:t>Katılma </a:t>
            </a:r>
            <a:r>
              <a:rPr lang="tr-TR" sz="6400" b="1" dirty="0"/>
              <a:t>–Gönüllü </a:t>
            </a:r>
            <a:r>
              <a:rPr lang="tr-TR" sz="6400" b="1" dirty="0" smtClean="0"/>
              <a:t>Aktiviteler: </a:t>
            </a:r>
            <a:r>
              <a:rPr lang="tr-TR" sz="6400" dirty="0" smtClean="0"/>
              <a:t>Profilinizde </a:t>
            </a:r>
            <a:r>
              <a:rPr lang="tr-TR" sz="6400" dirty="0"/>
              <a:t>yaptığınız ve yapıyor olduğunuz gönüllü faaliyetleri ve sizi ilgilendiren etkinlikleri </a:t>
            </a:r>
            <a:r>
              <a:rPr lang="tr-TR" sz="6400" dirty="0" smtClean="0"/>
              <a:t>paylaşmalısınız. </a:t>
            </a:r>
            <a:r>
              <a:rPr lang="tr-TR" sz="6400" dirty="0"/>
              <a:t>Bu size önemsiz gibi görünebilir ama işe alımdan sorumlu müdürler için karar faktörü olabilir. Aynı zamanda sizi daha “insan” ve “yaklaşılabilir” yapar</a:t>
            </a:r>
            <a:r>
              <a:rPr lang="tr-TR" sz="6400" dirty="0" smtClean="0"/>
              <a:t>.</a:t>
            </a:r>
            <a:endParaRPr lang="tr-TR" dirty="0"/>
          </a:p>
        </p:txBody>
      </p:sp>
    </p:spTree>
    <p:extLst>
      <p:ext uri="{BB962C8B-B14F-4D97-AF65-F5344CB8AC3E}">
        <p14:creationId xmlns:p14="http://schemas.microsoft.com/office/powerpoint/2010/main" val="3324362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effectLst>
                  <a:outerShdw blurRad="38100" dist="38100" dir="2700000" algn="tl">
                    <a:srgbClr val="000000">
                      <a:alpha val="43137"/>
                    </a:srgbClr>
                  </a:outerShdw>
                </a:effectLst>
              </a:rPr>
              <a:t>Özgeçmişin Nitelikleri </a:t>
            </a:r>
            <a:endParaRPr lang="tr-TR" dirty="0"/>
          </a:p>
        </p:txBody>
      </p:sp>
      <p:sp>
        <p:nvSpPr>
          <p:cNvPr id="3" name="İçerik Yer Tutucusu 2"/>
          <p:cNvSpPr>
            <a:spLocks noGrp="1"/>
          </p:cNvSpPr>
          <p:nvPr>
            <p:ph idx="1"/>
          </p:nvPr>
        </p:nvSpPr>
        <p:spPr/>
        <p:txBody>
          <a:bodyPr>
            <a:normAutofit fontScale="47500" lnSpcReduction="20000"/>
          </a:bodyPr>
          <a:lstStyle/>
          <a:p>
            <a:endParaRPr lang="tr-TR" sz="3500" b="1" dirty="0">
              <a:effectLst>
                <a:outerShdw blurRad="38100" dist="38100" dir="2700000" algn="tl">
                  <a:srgbClr val="000000">
                    <a:alpha val="43137"/>
                  </a:srgbClr>
                </a:outerShdw>
              </a:effectLst>
            </a:endParaRPr>
          </a:p>
          <a:p>
            <a:r>
              <a:rPr lang="tr-TR" sz="3400" b="1" dirty="0">
                <a:effectLst>
                  <a:outerShdw blurRad="38100" dist="38100" dir="2700000" algn="tl">
                    <a:srgbClr val="000000">
                      <a:alpha val="43137"/>
                    </a:srgbClr>
                  </a:outerShdw>
                </a:effectLst>
              </a:rPr>
              <a:t>İmla ve Dilbilgisi Kuralları, Bilgilerin Doğru Sıralanması</a:t>
            </a:r>
          </a:p>
          <a:p>
            <a:pPr lvl="1"/>
            <a:r>
              <a:rPr lang="tr-TR" sz="3500" dirty="0"/>
              <a:t>Özgeçmişinizde yanlış ve abartılı bilgilere yer vermemelisiniz.  %69 oranında hatalı bilgiler olduğu tespit edilmiş.</a:t>
            </a:r>
          </a:p>
          <a:p>
            <a:pPr lvl="1"/>
            <a:r>
              <a:rPr lang="tr-TR" sz="3500" dirty="0"/>
              <a:t>Bir ilana başvururken özgeçmişinizin o ilan için ne kadar uygun olduğunu önce siz kontrol etmelisiniz. </a:t>
            </a:r>
          </a:p>
          <a:p>
            <a:pPr lvl="1"/>
            <a:r>
              <a:rPr lang="tr-TR" sz="3500" dirty="0"/>
              <a:t>Özgeçmiş tüm geçmişinizi yazdığınız değil o işe kabul edilmek için geçmişte neler yaptığınızı yazdığınız bir sunuştur. </a:t>
            </a:r>
            <a:endParaRPr lang="tr-TR" sz="3500" dirty="0" smtClean="0"/>
          </a:p>
          <a:p>
            <a:r>
              <a:rPr lang="tr-TR" sz="3500" dirty="0" smtClean="0"/>
              <a:t>İngilizce </a:t>
            </a:r>
            <a:r>
              <a:rPr lang="tr-TR" sz="3500" dirty="0" smtClean="0"/>
              <a:t>ve Türkçe cv </a:t>
            </a:r>
            <a:r>
              <a:rPr lang="tr-TR" sz="3500" dirty="0" err="1" smtClean="0"/>
              <a:t>leriniz</a:t>
            </a:r>
            <a:r>
              <a:rPr lang="tr-TR" sz="3500" dirty="0" smtClean="0"/>
              <a:t> olsun.</a:t>
            </a:r>
          </a:p>
          <a:p>
            <a:r>
              <a:rPr lang="tr-TR" sz="3500" dirty="0" smtClean="0"/>
              <a:t>Ancak İngilizce bilginiz yeterli değilse İngilizce bir özgeçmiş hazırlamak hatalarla dolu bir özgeçmiş hazırlamak demektir. </a:t>
            </a:r>
            <a:endParaRPr lang="tr-TR" sz="3500" dirty="0"/>
          </a:p>
        </p:txBody>
      </p:sp>
    </p:spTree>
    <p:extLst>
      <p:ext uri="{BB962C8B-B14F-4D97-AF65-F5344CB8AC3E}">
        <p14:creationId xmlns:p14="http://schemas.microsoft.com/office/powerpoint/2010/main" val="406510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effectLst>
                  <a:outerShdw blurRad="38100" dist="38100" dir="2700000" algn="tl">
                    <a:srgbClr val="000000">
                      <a:alpha val="43137"/>
                    </a:srgbClr>
                  </a:outerShdw>
                </a:effectLst>
              </a:rPr>
              <a:t>Özgeçmiş Bölümleri</a:t>
            </a:r>
            <a:r>
              <a:rPr lang="tr-TR" b="1" dirty="0">
                <a:effectLst>
                  <a:outerShdw blurRad="38100" dist="38100" dir="2700000" algn="tl">
                    <a:srgbClr val="000000">
                      <a:alpha val="43137"/>
                    </a:srgbClr>
                  </a:outerShdw>
                </a:effectLst>
              </a:rPr>
              <a:t/>
            </a:r>
            <a:br>
              <a:rPr lang="tr-TR" b="1" dirty="0">
                <a:effectLst>
                  <a:outerShdw blurRad="38100" dist="38100" dir="2700000" algn="tl">
                    <a:srgbClr val="000000">
                      <a:alpha val="43137"/>
                    </a:srgbClr>
                  </a:outerShdw>
                </a:effectLst>
              </a:rPr>
            </a:br>
            <a:r>
              <a:rPr lang="tr-TR" sz="2400" b="1" dirty="0" smtClean="0">
                <a:effectLst>
                  <a:outerShdw blurRad="38100" dist="38100" dir="2700000" algn="tl">
                    <a:srgbClr val="000000">
                      <a:alpha val="43137"/>
                    </a:srgbClr>
                  </a:outerShdw>
                </a:effectLst>
              </a:rPr>
              <a:t>Hobiler ve Aktiviteler</a:t>
            </a:r>
            <a:endParaRPr lang="tr-TR" sz="2400" b="1" dirty="0">
              <a:effectLst>
                <a:outerShdw blurRad="38100" dist="38100" dir="2700000" algn="tl">
                  <a:srgbClr val="000000">
                    <a:alpha val="43137"/>
                  </a:srgbClr>
                </a:outerShdw>
              </a:effectLst>
            </a:endParaRPr>
          </a:p>
        </p:txBody>
      </p:sp>
      <p:sp>
        <p:nvSpPr>
          <p:cNvPr id="3" name="Metin Yer Tutucusu 2"/>
          <p:cNvSpPr>
            <a:spLocks noGrp="1"/>
          </p:cNvSpPr>
          <p:nvPr>
            <p:ph type="body" idx="1"/>
          </p:nvPr>
        </p:nvSpPr>
        <p:spPr/>
        <p:txBody>
          <a:bodyPr/>
          <a:lstStyle/>
          <a:p>
            <a:r>
              <a:rPr lang="tr-TR" dirty="0" smtClean="0"/>
              <a:t>Yanlış</a:t>
            </a:r>
            <a:endParaRPr lang="tr-TR" dirty="0"/>
          </a:p>
        </p:txBody>
      </p:sp>
      <p:sp>
        <p:nvSpPr>
          <p:cNvPr id="4" name="İçerik Yer Tutucusu 3"/>
          <p:cNvSpPr>
            <a:spLocks noGrp="1"/>
          </p:cNvSpPr>
          <p:nvPr>
            <p:ph sz="half" idx="2"/>
          </p:nvPr>
        </p:nvSpPr>
        <p:spPr/>
        <p:txBody>
          <a:bodyPr/>
          <a:lstStyle/>
          <a:p>
            <a:r>
              <a:rPr lang="tr-TR" dirty="0" smtClean="0"/>
              <a:t>Müzik Dinlerim</a:t>
            </a:r>
          </a:p>
          <a:p>
            <a:r>
              <a:rPr lang="tr-TR" dirty="0" smtClean="0"/>
              <a:t>Kitap Okurum </a:t>
            </a:r>
          </a:p>
          <a:p>
            <a:r>
              <a:rPr lang="tr-TR" dirty="0" smtClean="0"/>
              <a:t>Futbol Takip Ederim</a:t>
            </a:r>
            <a:endParaRPr lang="tr-TR" dirty="0"/>
          </a:p>
        </p:txBody>
      </p:sp>
      <p:sp>
        <p:nvSpPr>
          <p:cNvPr id="5" name="Metin Yer Tutucusu 4"/>
          <p:cNvSpPr>
            <a:spLocks noGrp="1"/>
          </p:cNvSpPr>
          <p:nvPr>
            <p:ph type="body" sz="quarter" idx="3"/>
          </p:nvPr>
        </p:nvSpPr>
        <p:spPr/>
        <p:txBody>
          <a:bodyPr/>
          <a:lstStyle/>
          <a:p>
            <a:r>
              <a:rPr lang="tr-TR" dirty="0" smtClean="0"/>
              <a:t>Doğru</a:t>
            </a:r>
            <a:endParaRPr lang="tr-TR" dirty="0"/>
          </a:p>
        </p:txBody>
      </p:sp>
      <p:sp>
        <p:nvSpPr>
          <p:cNvPr id="6" name="İçerik Yer Tutucusu 5"/>
          <p:cNvSpPr>
            <a:spLocks noGrp="1"/>
          </p:cNvSpPr>
          <p:nvPr>
            <p:ph sz="quarter" idx="4"/>
          </p:nvPr>
        </p:nvSpPr>
        <p:spPr/>
        <p:txBody>
          <a:bodyPr>
            <a:normAutofit fontScale="92500" lnSpcReduction="10000"/>
          </a:bodyPr>
          <a:lstStyle/>
          <a:p>
            <a:r>
              <a:rPr lang="tr-TR" dirty="0" smtClean="0"/>
              <a:t>2014 yılında kurulan alternatif </a:t>
            </a:r>
            <a:r>
              <a:rPr lang="tr-TR" dirty="0" err="1" smtClean="0"/>
              <a:t>rock</a:t>
            </a:r>
            <a:r>
              <a:rPr lang="tr-TR" dirty="0" smtClean="0"/>
              <a:t> grubunda gitar çalıyorum</a:t>
            </a:r>
          </a:p>
          <a:p>
            <a:r>
              <a:rPr lang="tr-TR" dirty="0" smtClean="0"/>
              <a:t>Dünya Edebiyatı ile ilgili yazılarımı paylaştığım bloğumun yazarlığını yapıyorum. </a:t>
            </a:r>
          </a:p>
          <a:p>
            <a:r>
              <a:rPr lang="tr-TR" dirty="0" smtClean="0"/>
              <a:t>5 yıldır lisanslı olarak futbol oynuyorum</a:t>
            </a:r>
            <a:endParaRPr lang="tr-TR" dirty="0"/>
          </a:p>
        </p:txBody>
      </p:sp>
    </p:spTree>
    <p:extLst>
      <p:ext uri="{BB962C8B-B14F-4D97-AF65-F5344CB8AC3E}">
        <p14:creationId xmlns:p14="http://schemas.microsoft.com/office/powerpoint/2010/main" val="466601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3456</TotalTime>
  <Words>524</Words>
  <Application>Microsoft Office PowerPoint</Application>
  <PresentationFormat>Geniş ekran</PresentationFormat>
  <Paragraphs>37</Paragraphs>
  <Slides>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Garamond</vt:lpstr>
      <vt:lpstr>Organik</vt:lpstr>
      <vt:lpstr>Etkili Özgeçmiş Hazırlama Teknikleri</vt:lpstr>
      <vt:lpstr>Özgeçmiş Nedir? Özgeçmiş Hazırlama Nedir?</vt:lpstr>
      <vt:lpstr>Özgeçmişin Demirbaşları</vt:lpstr>
      <vt:lpstr>Özgeçmişin Demirbaşları </vt:lpstr>
      <vt:lpstr>Özgeçmişin Nitelikleri </vt:lpstr>
      <vt:lpstr>Özgeçmiş Bölümleri Hobiler ve Aktiviteler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Etkili Özgeçmiş Hazırlama Teknikleri</dc:title>
  <dc:creator>Ayca TEKINEL (BilgeAdam)</dc:creator>
  <cp:lastModifiedBy>Serli CAKIR (BilgeAdam)</cp:lastModifiedBy>
  <cp:revision>48</cp:revision>
  <dcterms:created xsi:type="dcterms:W3CDTF">2016-03-18T08:22:29Z</dcterms:created>
  <dcterms:modified xsi:type="dcterms:W3CDTF">2021-07-29T16:38:02Z</dcterms:modified>
</cp:coreProperties>
</file>