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57" r:id="rId3"/>
    <p:sldId id="258" r:id="rId4"/>
    <p:sldId id="259" r:id="rId5"/>
    <p:sldId id="261" r:id="rId6"/>
    <p:sldId id="262" r:id="rId7"/>
    <p:sldId id="267" r:id="rId8"/>
    <p:sldId id="265" r:id="rId9"/>
    <p:sldId id="271" r:id="rId10"/>
    <p:sldId id="263" r:id="rId11"/>
    <p:sldId id="264" r:id="rId12"/>
    <p:sldId id="266" r:id="rId13"/>
    <p:sldId id="275" r:id="rId14"/>
    <p:sldId id="269" r:id="rId15"/>
    <p:sldId id="270" r:id="rId16"/>
    <p:sldId id="273" r:id="rId17"/>
    <p:sldId id="274" r:id="rId18"/>
    <p:sldId id="272" r:id="rId19"/>
    <p:sldId id="27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76587" autoAdjust="0"/>
  </p:normalViewPr>
  <p:slideViewPr>
    <p:cSldViewPr>
      <p:cViewPr>
        <p:scale>
          <a:sx n="73" d="100"/>
          <a:sy n="73" d="100"/>
        </p:scale>
        <p:origin x="-1800"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7" d="100"/>
          <a:sy n="77" d="100"/>
        </p:scale>
        <p:origin x="40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88685-82E8-4663-B53D-A001CC11E66F}" type="datetimeFigureOut">
              <a:rPr lang="en-US" smtClean="0"/>
              <a:t>11-May-17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77B96-995D-4BEB-9468-663AC5BA612C}" type="slidenum">
              <a:rPr lang="en-US" smtClean="0"/>
              <a:t>‹#›</a:t>
            </a:fld>
            <a:endParaRPr lang="en-US"/>
          </a:p>
        </p:txBody>
      </p:sp>
    </p:spTree>
    <p:extLst>
      <p:ext uri="{BB962C8B-B14F-4D97-AF65-F5344CB8AC3E}">
        <p14:creationId xmlns:p14="http://schemas.microsoft.com/office/powerpoint/2010/main" val="241721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 &amp; Onur</a:t>
            </a:r>
          </a:p>
        </p:txBody>
      </p:sp>
      <p:sp>
        <p:nvSpPr>
          <p:cNvPr id="4" name="Slide Number Placeholder 3"/>
          <p:cNvSpPr>
            <a:spLocks noGrp="1"/>
          </p:cNvSpPr>
          <p:nvPr>
            <p:ph type="sldNum" sz="quarter" idx="10"/>
          </p:nvPr>
        </p:nvSpPr>
        <p:spPr/>
        <p:txBody>
          <a:bodyPr/>
          <a:lstStyle/>
          <a:p>
            <a:fld id="{31777B96-995D-4BEB-9468-663AC5BA612C}" type="slidenum">
              <a:rPr lang="en-US" smtClean="0"/>
              <a:t>1</a:t>
            </a:fld>
            <a:endParaRPr lang="en-US" dirty="0"/>
          </a:p>
        </p:txBody>
      </p:sp>
    </p:spTree>
    <p:extLst>
      <p:ext uri="{BB962C8B-B14F-4D97-AF65-F5344CB8AC3E}">
        <p14:creationId xmlns:p14="http://schemas.microsoft.com/office/powerpoint/2010/main" val="55966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create a model,</a:t>
            </a:r>
            <a:r>
              <a:rPr lang="en-US" baseline="0" dirty="0"/>
              <a:t> we first analyzed enterprise network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have a look at the diagram which is taken from our case company’s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several VLANs for various services. These services are protected by firewalls however firewall are not enough to prevent DoS attacks.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prevent DoS attacks we need to analyze the network behavior instantly and we need proactive defense.</a:t>
            </a:r>
            <a:endParaRPr lang="en-US" dirty="0"/>
          </a:p>
          <a:p>
            <a:r>
              <a:rPr lang="en-US" dirty="0"/>
              <a:t>In most cases,</a:t>
            </a:r>
            <a:r>
              <a:rPr lang="en-US" baseline="0" dirty="0"/>
              <a:t> we can observe regular traffic patterns in network. Because of scheduled tasks, updates, daily transactions, backup operations </a:t>
            </a:r>
            <a:r>
              <a:rPr lang="en-US" baseline="0" dirty="0" err="1"/>
              <a:t>etc</a:t>
            </a:r>
            <a:r>
              <a:rPr lang="en-US" baseline="0" dirty="0"/>
              <a:t>…</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10</a:t>
            </a:fld>
            <a:endParaRPr lang="en-US"/>
          </a:p>
        </p:txBody>
      </p:sp>
    </p:spTree>
    <p:extLst>
      <p:ext uri="{BB962C8B-B14F-4D97-AF65-F5344CB8AC3E}">
        <p14:creationId xmlns:p14="http://schemas.microsoft.com/office/powerpoint/2010/main" val="149362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pPr marL="171450" indent="-171450">
              <a:buFontTx/>
              <a:buChar char="-"/>
            </a:pPr>
            <a:r>
              <a:rPr lang="en-US" dirty="0"/>
              <a:t>This 2 figures</a:t>
            </a:r>
            <a:r>
              <a:rPr lang="en-US" baseline="0" dirty="0"/>
              <a:t>  show the data flow to 2 different services  on the network.  As you may see there is a regular trend during a week in both figures.</a:t>
            </a:r>
          </a:p>
          <a:p>
            <a:pPr marL="171450" indent="-171450">
              <a:buFontTx/>
              <a:buChar char="-"/>
            </a:pPr>
            <a:r>
              <a:rPr lang="en-US" baseline="0" dirty="0"/>
              <a:t>This figures belongs to the company we have investigated. The company processes banking transactions.</a:t>
            </a:r>
          </a:p>
          <a:p>
            <a:pPr marL="0" indent="0">
              <a:buFontTx/>
              <a:buNone/>
            </a:pP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11</a:t>
            </a:fld>
            <a:endParaRPr lang="en-US"/>
          </a:p>
        </p:txBody>
      </p:sp>
    </p:spTree>
    <p:extLst>
      <p:ext uri="{BB962C8B-B14F-4D97-AF65-F5344CB8AC3E}">
        <p14:creationId xmlns:p14="http://schemas.microsoft.com/office/powerpoint/2010/main" val="125797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pPr marL="171450" indent="-171450">
              <a:buFontTx/>
              <a:buChar char="-"/>
            </a:pPr>
            <a:r>
              <a:rPr lang="en-US" dirty="0"/>
              <a:t>However</a:t>
            </a:r>
            <a:r>
              <a:rPr lang="en-US" baseline="0" dirty="0"/>
              <a:t>  in this figure  you  may see anomaly on Friday on Outgoing traffic. In this incident, some private data has been leaked.</a:t>
            </a:r>
          </a:p>
          <a:p>
            <a:pPr marL="171450" indent="-171450">
              <a:buFontTx/>
              <a:buChar char="-"/>
            </a:pPr>
            <a:r>
              <a:rPr lang="en-US" baseline="0" dirty="0"/>
              <a:t>To prevent this kind of attacks the systems should proactively check the traffic patterns and anomalies and automatically create DENY rules to stop attackers to access the resources.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12</a:t>
            </a:fld>
            <a:endParaRPr lang="en-US"/>
          </a:p>
        </p:txBody>
      </p:sp>
    </p:spTree>
    <p:extLst>
      <p:ext uri="{BB962C8B-B14F-4D97-AF65-F5344CB8AC3E}">
        <p14:creationId xmlns:p14="http://schemas.microsoft.com/office/powerpoint/2010/main" val="4185488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31777B96-995D-4BEB-9468-663AC5BA612C}" type="slidenum">
              <a:rPr lang="en-US" smtClean="0"/>
              <a:t>13</a:t>
            </a:fld>
            <a:endParaRPr lang="en-US"/>
          </a:p>
        </p:txBody>
      </p:sp>
    </p:spTree>
    <p:extLst>
      <p:ext uri="{BB962C8B-B14F-4D97-AF65-F5344CB8AC3E}">
        <p14:creationId xmlns:p14="http://schemas.microsoft.com/office/powerpoint/2010/main" val="2662925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r>
              <a:rPr lang="en-US" dirty="0"/>
              <a:t>-</a:t>
            </a:r>
            <a:r>
              <a:rPr lang="en-US" baseline="0" dirty="0"/>
              <a:t> Table contains some constant that needs to be defined </a:t>
            </a:r>
            <a:r>
              <a:rPr lang="en-US" baseline="0" dirty="0" err="1"/>
              <a:t>duing</a:t>
            </a:r>
            <a:r>
              <a:rPr lang="en-US" baseline="0" dirty="0"/>
              <a:t> setup of system</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14</a:t>
            </a:fld>
            <a:endParaRPr lang="en-US"/>
          </a:p>
        </p:txBody>
      </p:sp>
    </p:spTree>
    <p:extLst>
      <p:ext uri="{BB962C8B-B14F-4D97-AF65-F5344CB8AC3E}">
        <p14:creationId xmlns:p14="http://schemas.microsoft.com/office/powerpoint/2010/main" val="89716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r>
              <a:rPr lang="en-US" dirty="0"/>
              <a:t>-</a:t>
            </a:r>
            <a:r>
              <a:rPr lang="en-US" baseline="0" dirty="0"/>
              <a:t> Table contains some runtime parameters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15</a:t>
            </a:fld>
            <a:endParaRPr lang="en-US"/>
          </a:p>
        </p:txBody>
      </p:sp>
    </p:spTree>
    <p:extLst>
      <p:ext uri="{BB962C8B-B14F-4D97-AF65-F5344CB8AC3E}">
        <p14:creationId xmlns:p14="http://schemas.microsoft.com/office/powerpoint/2010/main" val="2060143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IPScore</a:t>
            </a:r>
            <a:r>
              <a:rPr lang="en-US" baseline="0" dirty="0"/>
              <a:t> has </a:t>
            </a:r>
            <a:r>
              <a:rPr lang="en-US" baseline="0" dirty="0" smtClean="0"/>
              <a:t>5 score metrics. </a:t>
            </a:r>
            <a:r>
              <a:rPr lang="en-US" baseline="0" dirty="0"/>
              <a:t>These  are …. </a:t>
            </a:r>
          </a:p>
          <a:p>
            <a:pPr marL="171450" indent="-171450">
              <a:buFontTx/>
              <a:buChar char="-"/>
            </a:pPr>
            <a:r>
              <a:rPr lang="en-US" baseline="0" dirty="0"/>
              <a:t> </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16</a:t>
            </a:fld>
            <a:endParaRPr lang="en-US"/>
          </a:p>
        </p:txBody>
      </p:sp>
    </p:spTree>
    <p:extLst>
      <p:ext uri="{BB962C8B-B14F-4D97-AF65-F5344CB8AC3E}">
        <p14:creationId xmlns:p14="http://schemas.microsoft.com/office/powerpoint/2010/main" val="3886724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Onur</a:t>
            </a:r>
            <a:endParaRPr lang="en-US" dirty="0" smtClean="0"/>
          </a:p>
          <a:p>
            <a:r>
              <a:rPr lang="en-US" dirty="0" smtClean="0"/>
              <a:t>-</a:t>
            </a:r>
            <a:r>
              <a:rPr lang="en-US" dirty="0" err="1" smtClean="0"/>
              <a:t>Overal</a:t>
            </a:r>
            <a:r>
              <a:rPr lang="en-US" dirty="0" smtClean="0"/>
              <a:t> score is calculated as follows.</a:t>
            </a:r>
          </a:p>
          <a:p>
            <a:r>
              <a:rPr lang="en-US" dirty="0" smtClean="0"/>
              <a:t>-Hard to</a:t>
            </a:r>
            <a:r>
              <a:rPr lang="en-US" baseline="0" dirty="0" smtClean="0"/>
              <a:t> analyze data on runtime</a:t>
            </a:r>
            <a:endParaRPr lang="tr-TR" dirty="0"/>
          </a:p>
        </p:txBody>
      </p:sp>
      <p:sp>
        <p:nvSpPr>
          <p:cNvPr id="4" name="Slide Number Placeholder 3"/>
          <p:cNvSpPr>
            <a:spLocks noGrp="1"/>
          </p:cNvSpPr>
          <p:nvPr>
            <p:ph type="sldNum" sz="quarter" idx="10"/>
          </p:nvPr>
        </p:nvSpPr>
        <p:spPr/>
        <p:txBody>
          <a:bodyPr/>
          <a:lstStyle/>
          <a:p>
            <a:fld id="{31777B96-995D-4BEB-9468-663AC5BA612C}" type="slidenum">
              <a:rPr lang="en-US" smtClean="0"/>
              <a:t>17</a:t>
            </a:fld>
            <a:endParaRPr lang="en-US"/>
          </a:p>
        </p:txBody>
      </p:sp>
    </p:spTree>
    <p:extLst>
      <p:ext uri="{BB962C8B-B14F-4D97-AF65-F5344CB8AC3E}">
        <p14:creationId xmlns:p14="http://schemas.microsoft.com/office/powerpoint/2010/main" val="328214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r>
              <a:rPr lang="en-US" dirty="0"/>
              <a:t>-Next</a:t>
            </a:r>
            <a:r>
              <a:rPr lang="en-US" baseline="0" dirty="0"/>
              <a:t> step is to test our algorithms and method  with test data (different logs)</a:t>
            </a:r>
          </a:p>
          <a:p>
            <a:r>
              <a:rPr lang="en-US" baseline="0" dirty="0"/>
              <a:t>-In the future, we would like to improve the tool by integrating …</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18</a:t>
            </a:fld>
            <a:endParaRPr lang="en-US"/>
          </a:p>
        </p:txBody>
      </p:sp>
    </p:spTree>
    <p:extLst>
      <p:ext uri="{BB962C8B-B14F-4D97-AF65-F5344CB8AC3E}">
        <p14:creationId xmlns:p14="http://schemas.microsoft.com/office/powerpoint/2010/main" val="294110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 Our</a:t>
            </a:r>
            <a:r>
              <a:rPr lang="en-US" baseline="0" dirty="0"/>
              <a:t> presentation outline will be as follows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2</a:t>
            </a:fld>
            <a:endParaRPr lang="en-US" dirty="0"/>
          </a:p>
        </p:txBody>
      </p:sp>
    </p:spTree>
    <p:extLst>
      <p:ext uri="{BB962C8B-B14F-4D97-AF65-F5344CB8AC3E}">
        <p14:creationId xmlns:p14="http://schemas.microsoft.com/office/powerpoint/2010/main" val="353891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-According</a:t>
            </a:r>
            <a:r>
              <a:rPr lang="en-US" baseline="0" dirty="0"/>
              <a:t> to McAfee 2015 report, most common attack is Dos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3</a:t>
            </a:fld>
            <a:endParaRPr lang="en-US" dirty="0"/>
          </a:p>
        </p:txBody>
      </p:sp>
    </p:spTree>
    <p:extLst>
      <p:ext uri="{BB962C8B-B14F-4D97-AF65-F5344CB8AC3E}">
        <p14:creationId xmlns:p14="http://schemas.microsoft.com/office/powerpoint/2010/main" val="60084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-What</a:t>
            </a:r>
            <a:r>
              <a:rPr lang="en-US" baseline="0" dirty="0"/>
              <a:t> is DoS?  The definition is  …</a:t>
            </a:r>
          </a:p>
        </p:txBody>
      </p:sp>
      <p:sp>
        <p:nvSpPr>
          <p:cNvPr id="4" name="Slide Number Placeholder 3"/>
          <p:cNvSpPr>
            <a:spLocks noGrp="1"/>
          </p:cNvSpPr>
          <p:nvPr>
            <p:ph type="sldNum" sz="quarter" idx="10"/>
          </p:nvPr>
        </p:nvSpPr>
        <p:spPr/>
        <p:txBody>
          <a:bodyPr/>
          <a:lstStyle/>
          <a:p>
            <a:fld id="{31777B96-995D-4BEB-9468-663AC5BA612C}" type="slidenum">
              <a:rPr lang="en-US" smtClean="0"/>
              <a:t>4</a:t>
            </a:fld>
            <a:endParaRPr lang="en-US" dirty="0"/>
          </a:p>
        </p:txBody>
      </p:sp>
    </p:spTree>
    <p:extLst>
      <p:ext uri="{BB962C8B-B14F-4D97-AF65-F5344CB8AC3E}">
        <p14:creationId xmlns:p14="http://schemas.microsoft.com/office/powerpoint/2010/main" val="174440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-Two types of DoS</a:t>
            </a:r>
            <a:r>
              <a:rPr lang="en-US" baseline="0" dirty="0"/>
              <a:t>  is …</a:t>
            </a:r>
          </a:p>
          <a:p>
            <a:r>
              <a:rPr lang="en-US" baseline="0" dirty="0"/>
              <a:t>Volumetric attacks are easy to prevent</a:t>
            </a:r>
          </a:p>
          <a:p>
            <a:r>
              <a:rPr lang="en-US" baseline="0" dirty="0"/>
              <a:t>Application Later attacks are common and harder to prevent</a:t>
            </a:r>
          </a:p>
          <a:p>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5</a:t>
            </a:fld>
            <a:endParaRPr lang="en-US" dirty="0"/>
          </a:p>
        </p:txBody>
      </p:sp>
    </p:spTree>
    <p:extLst>
      <p:ext uri="{BB962C8B-B14F-4D97-AF65-F5344CB8AC3E}">
        <p14:creationId xmlns:p14="http://schemas.microsoft.com/office/powerpoint/2010/main" val="360004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There are</a:t>
            </a:r>
            <a:r>
              <a:rPr lang="en-US" baseline="0" dirty="0"/>
              <a:t> several approaches to prevent DoS attacks</a:t>
            </a:r>
          </a:p>
          <a:p>
            <a:r>
              <a:rPr lang="en-US" baseline="0" dirty="0"/>
              <a:t>Basically these approaches analyzes  these 2...</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6</a:t>
            </a:fld>
            <a:endParaRPr lang="en-US"/>
          </a:p>
        </p:txBody>
      </p:sp>
    </p:spTree>
    <p:extLst>
      <p:ext uri="{BB962C8B-B14F-4D97-AF65-F5344CB8AC3E}">
        <p14:creationId xmlns:p14="http://schemas.microsoft.com/office/powerpoint/2010/main" val="153973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7</a:t>
            </a:fld>
            <a:endParaRPr lang="en-US"/>
          </a:p>
        </p:txBody>
      </p:sp>
    </p:spTree>
    <p:extLst>
      <p:ext uri="{BB962C8B-B14F-4D97-AF65-F5344CB8AC3E}">
        <p14:creationId xmlns:p14="http://schemas.microsoft.com/office/powerpoint/2010/main" val="196281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Omer</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8</a:t>
            </a:fld>
            <a:endParaRPr lang="en-US"/>
          </a:p>
        </p:txBody>
      </p:sp>
    </p:spTree>
    <p:extLst>
      <p:ext uri="{BB962C8B-B14F-4D97-AF65-F5344CB8AC3E}">
        <p14:creationId xmlns:p14="http://schemas.microsoft.com/office/powerpoint/2010/main" val="225382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Onur</a:t>
            </a:r>
            <a:endParaRPr lang="en-US" dirty="0"/>
          </a:p>
          <a:p>
            <a:r>
              <a:rPr lang="en-US" dirty="0"/>
              <a:t>-Our  motivation is to develop</a:t>
            </a:r>
            <a:r>
              <a:rPr lang="en-US" baseline="0" dirty="0"/>
              <a:t> a new approach to prevent DoS attacks and most common </a:t>
            </a:r>
            <a:r>
              <a:rPr lang="en-US" baseline="0" dirty="0" err="1"/>
              <a:t>instrusions</a:t>
            </a:r>
            <a:r>
              <a:rPr lang="en-US" baseline="0" dirty="0"/>
              <a:t>  such as port scanning etc.</a:t>
            </a:r>
          </a:p>
          <a:p>
            <a:r>
              <a:rPr lang="en-US" baseline="0" dirty="0"/>
              <a:t>-We call our approach as </a:t>
            </a:r>
            <a:r>
              <a:rPr lang="en-US" baseline="0" dirty="0" err="1"/>
              <a:t>IPScore</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9</a:t>
            </a:fld>
            <a:endParaRPr lang="en-US"/>
          </a:p>
        </p:txBody>
      </p:sp>
    </p:spTree>
    <p:extLst>
      <p:ext uri="{BB962C8B-B14F-4D97-AF65-F5344CB8AC3E}">
        <p14:creationId xmlns:p14="http://schemas.microsoft.com/office/powerpoint/2010/main" val="86666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D5088-5535-4B5E-B856-3C5EC3C8BB08}"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076700" y="6528816"/>
            <a:ext cx="1066800" cy="329184"/>
          </a:xfrm>
        </p:spPr>
        <p:txBody>
          <a:bodyPr/>
          <a:lstStyle>
            <a:lvl1pPr algn="ctr">
              <a:defRPr>
                <a:solidFill>
                  <a:schemeClr val="bg1">
                    <a:lumMod val="50000"/>
                  </a:schemeClr>
                </a:solidFill>
              </a:defRPr>
            </a:lvl1pPr>
          </a:lstStyle>
          <a:p>
            <a:fld id="{FBC6712F-C4A8-44F8-9656-6624D03F5937}"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EF720-6923-4BB7-B56C-0D6CC7DD7C87}"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8FBD1-D177-44A6-80DC-430718E14A32}"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61F22-0147-445F-85DF-91C074899E59}"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038600" y="6528816"/>
            <a:ext cx="1066800" cy="329184"/>
          </a:xfrm>
        </p:spPr>
        <p:txBody>
          <a:bodyPr/>
          <a:lstStyle>
            <a:lvl1pPr algn="ctr">
              <a:defRPr>
                <a:solidFill>
                  <a:schemeClr val="bg1">
                    <a:lumMod val="50000"/>
                  </a:schemeClr>
                </a:solidFill>
              </a:defRPr>
            </a:lvl1pPr>
          </a:lstStyle>
          <a:p>
            <a:fld id="{FBC6712F-C4A8-44F8-9656-6624D03F59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AE52C-DE68-4DDA-86AA-8FBA08251BE4}"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6712F-C4A8-44F8-9656-6624D03F593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789B7-CB6E-43B0-ACDD-0C0D21269DF0}" type="datetime1">
              <a:rPr lang="en-US" smtClean="0"/>
              <a:t>11-May-17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CFC87-9C83-49C2-8D42-302A3B3D289E}" type="datetime1">
              <a:rPr lang="en-US" smtClean="0"/>
              <a:t>11-May-17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6712F-C4A8-44F8-9656-6624D03F59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99CBCE-C242-45FE-BD41-BD3985C140E7}" type="datetime1">
              <a:rPr lang="en-US" smtClean="0"/>
              <a:t>11-May-17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2A8A5-8648-42DE-846F-484FD7A6C641}" type="datetime1">
              <a:rPr lang="en-US" smtClean="0"/>
              <a:t>11-May-17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C3905-97B4-474A-9BE0-547236F65130}" type="datetime1">
              <a:rPr lang="en-US" smtClean="0"/>
              <a:t>11-May-17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6712F-C4A8-44F8-9656-6624D03F59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C5904-62DE-4E69-8B35-4F055200D915}" type="datetime1">
              <a:rPr lang="en-US" smtClean="0"/>
              <a:t>11-May-17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41E8D4B-6BAB-45DA-9599-773AD7C0C243}" type="datetime1">
              <a:rPr lang="en-US" smtClean="0"/>
              <a:t>11-May-17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4038600" y="6528816"/>
            <a:ext cx="1066800" cy="329184"/>
          </a:xfrm>
          <a:prstGeom prst="rect">
            <a:avLst/>
          </a:prstGeom>
        </p:spPr>
        <p:txBody>
          <a:bodyPr vert="horz" lIns="91440" tIns="45720" rIns="91440" bIns="45720" rtlCol="0" anchor="ctr"/>
          <a:lstStyle>
            <a:lvl1pPr algn="l">
              <a:defRPr sz="1400" b="1">
                <a:solidFill>
                  <a:schemeClr val="bg1">
                    <a:lumMod val="50000"/>
                  </a:schemeClr>
                </a:solidFill>
              </a:defRPr>
            </a:lvl1pPr>
          </a:lstStyle>
          <a:p>
            <a:fld id="{FBC6712F-C4A8-44F8-9656-6624D03F5937}" type="slidenum">
              <a:rPr lang="en-US" smtClean="0"/>
              <a:pPr/>
              <a:t>‹#›</a:t>
            </a:fld>
            <a:endParaRPr lang="en-US"/>
          </a:p>
        </p:txBody>
      </p:sp>
      <p:pic>
        <p:nvPicPr>
          <p:cNvPr id="1026" name="Picture 2" descr="http://w3.bilkent.edu.tr/logo/ing-amble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10600" y="63246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nur.kocak@bilkent.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omer.aktulum@bilkent.edu.t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b="1" dirty="0"/>
              <a:t>Implementation of an </a:t>
            </a:r>
            <a:br>
              <a:rPr lang="en-US" sz="2800" b="1" dirty="0"/>
            </a:br>
            <a:r>
              <a:rPr lang="en-US" sz="2800" b="1" dirty="0"/>
              <a:t>Intrusion Detection System (IDS) Based on Statistical Access Pattern Analysis</a:t>
            </a:r>
          </a:p>
        </p:txBody>
      </p:sp>
      <p:sp>
        <p:nvSpPr>
          <p:cNvPr id="3" name="Subtitle 2"/>
          <p:cNvSpPr>
            <a:spLocks noGrp="1"/>
          </p:cNvSpPr>
          <p:nvPr>
            <p:ph type="subTitle" idx="1"/>
          </p:nvPr>
        </p:nvSpPr>
        <p:spPr/>
        <p:txBody>
          <a:bodyPr numCol="2">
            <a:normAutofit fontScale="92500" lnSpcReduction="20000"/>
          </a:bodyPr>
          <a:lstStyle/>
          <a:p>
            <a:endParaRPr lang="nl-NL" sz="2000" dirty="0"/>
          </a:p>
          <a:p>
            <a:r>
              <a:rPr lang="nl-NL" sz="2000" dirty="0"/>
              <a:t>Onur Kocak </a:t>
            </a:r>
          </a:p>
          <a:p>
            <a:r>
              <a:rPr lang="nl-NL" sz="2000" dirty="0"/>
              <a:t>Bilkent University </a:t>
            </a:r>
            <a:r>
              <a:rPr lang="nl-NL" sz="2000" dirty="0">
                <a:hlinkClick r:id="rId3"/>
              </a:rPr>
              <a:t>onur.kocak@bilkent.edu.tr</a:t>
            </a:r>
            <a:endParaRPr lang="nl-NL" sz="2000" dirty="0"/>
          </a:p>
          <a:p>
            <a:endParaRPr lang="nl-NL" sz="2000" dirty="0"/>
          </a:p>
          <a:p>
            <a:endParaRPr lang="nl-NL" sz="2000" dirty="0"/>
          </a:p>
          <a:p>
            <a:endParaRPr lang="nl-NL" sz="2000" dirty="0"/>
          </a:p>
          <a:p>
            <a:r>
              <a:rPr lang="nl-NL" sz="2000" dirty="0"/>
              <a:t>Omer Faruk Aktulum </a:t>
            </a:r>
          </a:p>
          <a:p>
            <a:r>
              <a:rPr lang="nl-NL" sz="2000" dirty="0"/>
              <a:t>Bilkent University </a:t>
            </a:r>
            <a:r>
              <a:rPr lang="nl-NL" sz="2000" dirty="0">
                <a:hlinkClick r:id="rId4"/>
              </a:rPr>
              <a:t>omer.aktulum@bilkent.edu.tr</a:t>
            </a:r>
            <a:endParaRPr lang="nl-NL" sz="2000" dirty="0"/>
          </a:p>
          <a:p>
            <a:endParaRPr lang="en-US" dirty="0"/>
          </a:p>
        </p:txBody>
      </p:sp>
    </p:spTree>
    <p:extLst>
      <p:ext uri="{BB962C8B-B14F-4D97-AF65-F5344CB8AC3E}">
        <p14:creationId xmlns:p14="http://schemas.microsoft.com/office/powerpoint/2010/main" val="250896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Infrastructure</a:t>
            </a:r>
          </a:p>
        </p:txBody>
      </p:sp>
      <p:pic>
        <p:nvPicPr>
          <p:cNvPr id="6146" name="Picture 2" descr="C:\Users\onurk\Downloads\Network Diagram (1).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00252"/>
            <a:ext cx="7483166" cy="545774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BC6712F-C4A8-44F8-9656-6624D03F5937}" type="slidenum">
              <a:rPr lang="en-US" smtClean="0"/>
              <a:t>10</a:t>
            </a:fld>
            <a:endParaRPr lang="en-US"/>
          </a:p>
        </p:txBody>
      </p:sp>
    </p:spTree>
    <p:extLst>
      <p:ext uri="{BB962C8B-B14F-4D97-AF65-F5344CB8AC3E}">
        <p14:creationId xmlns:p14="http://schemas.microsoft.com/office/powerpoint/2010/main" val="262062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Patterns (Volume)</a:t>
            </a:r>
          </a:p>
        </p:txBody>
      </p:sp>
      <p:pic>
        <p:nvPicPr>
          <p:cNvPr id="5123" name="Picture 3" descr="C:\Users\onurk\Desktop\Data Privacy Project\figu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75815"/>
            <a:ext cx="7848600" cy="24190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onurk\Desktop\Data Privacy Project\figure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63" y="4111689"/>
            <a:ext cx="7842337" cy="24171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BC6712F-C4A8-44F8-9656-6624D03F5937}" type="slidenum">
              <a:rPr lang="en-US" smtClean="0"/>
              <a:t>11</a:t>
            </a:fld>
            <a:endParaRPr lang="en-US"/>
          </a:p>
        </p:txBody>
      </p:sp>
    </p:spTree>
    <p:extLst>
      <p:ext uri="{BB962C8B-B14F-4D97-AF65-F5344CB8AC3E}">
        <p14:creationId xmlns:p14="http://schemas.microsoft.com/office/powerpoint/2010/main" val="207924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Traffic Patterns (Volume)</a:t>
            </a:r>
          </a:p>
        </p:txBody>
      </p:sp>
      <p:sp>
        <p:nvSpPr>
          <p:cNvPr id="4" name="Slide Number Placeholder 3"/>
          <p:cNvSpPr>
            <a:spLocks noGrp="1"/>
          </p:cNvSpPr>
          <p:nvPr>
            <p:ph type="sldNum" sz="quarter" idx="12"/>
          </p:nvPr>
        </p:nvSpPr>
        <p:spPr/>
        <p:txBody>
          <a:bodyPr/>
          <a:lstStyle/>
          <a:p>
            <a:fld id="{FBC6712F-C4A8-44F8-9656-6624D03F5937}" type="slidenum">
              <a:rPr lang="en-US" smtClean="0"/>
              <a:t>12</a:t>
            </a:fld>
            <a:endParaRPr lang="en-US"/>
          </a:p>
        </p:txBody>
      </p:sp>
      <p:pic>
        <p:nvPicPr>
          <p:cNvPr id="7" name="Picture 2" descr="C:\Users\onurk\Desktop\dataprivacyproject\Figures\fig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27" y="1575815"/>
            <a:ext cx="7838873" cy="2416334"/>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111689"/>
            <a:ext cx="7838873" cy="2416335"/>
          </a:xfrm>
          <a:prstGeom prst="rect">
            <a:avLst/>
          </a:prstGeom>
        </p:spPr>
      </p:pic>
    </p:spTree>
    <p:extLst>
      <p:ext uri="{BB962C8B-B14F-4D97-AF65-F5344CB8AC3E}">
        <p14:creationId xmlns:p14="http://schemas.microsoft.com/office/powerpoint/2010/main" val="1361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endParaRPr lang="en-US" dirty="0"/>
          </a:p>
        </p:txBody>
      </p:sp>
      <p:sp>
        <p:nvSpPr>
          <p:cNvPr id="3" name="Content Placeholder 2"/>
          <p:cNvSpPr>
            <a:spLocks noGrp="1"/>
          </p:cNvSpPr>
          <p:nvPr>
            <p:ph idx="1"/>
          </p:nvPr>
        </p:nvSpPr>
        <p:spPr/>
        <p:txBody>
          <a:bodyPr>
            <a:normAutofit/>
          </a:bodyPr>
          <a:lstStyle/>
          <a:p>
            <a:r>
              <a:rPr lang="en-US" dirty="0"/>
              <a:t>We proposed a new approach </a:t>
            </a:r>
            <a:r>
              <a:rPr lang="tr-TR" dirty="0" err="1"/>
              <a:t>to</a:t>
            </a:r>
            <a:r>
              <a:rPr lang="tr-TR" dirty="0"/>
              <a:t> </a:t>
            </a:r>
            <a:r>
              <a:rPr lang="tr-TR" dirty="0" err="1"/>
              <a:t>prevent</a:t>
            </a:r>
            <a:r>
              <a:rPr lang="tr-TR" dirty="0"/>
              <a:t> </a:t>
            </a:r>
            <a:r>
              <a:rPr lang="en-US" dirty="0"/>
              <a:t>mainly </a:t>
            </a:r>
            <a:r>
              <a:rPr lang="tr-TR" dirty="0"/>
              <a:t>D</a:t>
            </a:r>
            <a:r>
              <a:rPr lang="en-US" dirty="0" err="1"/>
              <a:t>oS</a:t>
            </a:r>
            <a:r>
              <a:rPr lang="en-US" dirty="0"/>
              <a:t> attacks</a:t>
            </a:r>
            <a:r>
              <a:rPr lang="tr-TR" dirty="0"/>
              <a:t>, </a:t>
            </a:r>
            <a:r>
              <a:rPr lang="tr-TR" dirty="0" err="1"/>
              <a:t>brute</a:t>
            </a:r>
            <a:r>
              <a:rPr lang="tr-TR" dirty="0"/>
              <a:t> </a:t>
            </a:r>
            <a:r>
              <a:rPr lang="tr-TR" dirty="0" err="1"/>
              <a:t>force</a:t>
            </a:r>
            <a:r>
              <a:rPr lang="en-US" dirty="0"/>
              <a:t> and network layer intrusions.</a:t>
            </a:r>
          </a:p>
          <a:p>
            <a:endParaRPr lang="en-US" dirty="0"/>
          </a:p>
          <a:p>
            <a:r>
              <a:rPr lang="en-US" dirty="0"/>
              <a:t>Our method  analyzes network </a:t>
            </a:r>
            <a:r>
              <a:rPr lang="tr-TR" dirty="0" err="1"/>
              <a:t>packets</a:t>
            </a:r>
            <a:r>
              <a:rPr lang="en-US" dirty="0"/>
              <a:t> in </a:t>
            </a:r>
            <a:r>
              <a:rPr lang="tr-TR" dirty="0"/>
              <a:t>5</a:t>
            </a:r>
            <a:r>
              <a:rPr lang="en-US" dirty="0"/>
              <a:t> subjects</a:t>
            </a:r>
            <a:endParaRPr lang="tr-TR" dirty="0"/>
          </a:p>
          <a:p>
            <a:pPr lvl="1">
              <a:buFontTx/>
              <a:buChar char="-"/>
            </a:pPr>
            <a:r>
              <a:rPr lang="en-US" dirty="0"/>
              <a:t>Source of traffic</a:t>
            </a:r>
          </a:p>
          <a:p>
            <a:pPr lvl="1">
              <a:buFontTx/>
              <a:buChar char="-"/>
            </a:pPr>
            <a:r>
              <a:rPr lang="en-US" dirty="0"/>
              <a:t>Destination of traffic</a:t>
            </a:r>
            <a:endParaRPr lang="tr-TR" dirty="0"/>
          </a:p>
          <a:p>
            <a:pPr lvl="1">
              <a:buFontTx/>
              <a:buChar char="-"/>
            </a:pPr>
            <a:r>
              <a:rPr lang="en-US" dirty="0"/>
              <a:t>Volume</a:t>
            </a:r>
            <a:endParaRPr lang="tr-TR" dirty="0"/>
          </a:p>
          <a:p>
            <a:pPr lvl="1">
              <a:buFontTx/>
              <a:buChar char="-"/>
            </a:pPr>
            <a:r>
              <a:rPr lang="en-US" dirty="0"/>
              <a:t>Variation</a:t>
            </a:r>
            <a:endParaRPr lang="tr-TR" dirty="0"/>
          </a:p>
          <a:p>
            <a:pPr lvl="1">
              <a:buFontTx/>
              <a:buChar char="-"/>
            </a:pPr>
            <a:r>
              <a:rPr lang="en-US" dirty="0"/>
              <a:t>Time distribution</a:t>
            </a:r>
          </a:p>
          <a:p>
            <a:endParaRPr lang="en-US" dirty="0"/>
          </a:p>
          <a:p>
            <a:r>
              <a:rPr lang="tr-TR" dirty="0"/>
              <a:t>S</a:t>
            </a:r>
            <a:r>
              <a:rPr lang="en-US" dirty="0" err="1"/>
              <a:t>everal</a:t>
            </a:r>
            <a:r>
              <a:rPr lang="en-US" dirty="0"/>
              <a:t> constant</a:t>
            </a:r>
            <a:r>
              <a:rPr lang="tr-TR" dirty="0"/>
              <a:t>s</a:t>
            </a:r>
            <a:r>
              <a:rPr lang="en-US" dirty="0"/>
              <a:t> and parameters</a:t>
            </a:r>
            <a:r>
              <a:rPr lang="tr-TR" dirty="0"/>
              <a:t> </a:t>
            </a:r>
            <a:r>
              <a:rPr lang="tr-TR" dirty="0" err="1"/>
              <a:t>to</a:t>
            </a:r>
            <a:r>
              <a:rPr lang="tr-TR" dirty="0"/>
              <a:t> </a:t>
            </a:r>
            <a:r>
              <a:rPr lang="tr-TR" dirty="0" err="1"/>
              <a:t>calculate</a:t>
            </a:r>
            <a:r>
              <a:rPr lang="tr-TR" dirty="0"/>
              <a:t> IP </a:t>
            </a:r>
            <a:r>
              <a:rPr lang="tr-TR" dirty="0" err="1"/>
              <a:t>reputation</a:t>
            </a:r>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13</a:t>
            </a:fld>
            <a:endParaRPr lang="en-US"/>
          </a:p>
        </p:txBody>
      </p:sp>
    </p:spTree>
    <p:extLst>
      <p:ext uri="{BB962C8B-B14F-4D97-AF65-F5344CB8AC3E}">
        <p14:creationId xmlns:p14="http://schemas.microsoft.com/office/powerpoint/2010/main" val="6778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Constants</a:t>
            </a:r>
          </a:p>
        </p:txBody>
      </p:sp>
      <p:sp>
        <p:nvSpPr>
          <p:cNvPr id="4" name="Slide Number Placeholder 3"/>
          <p:cNvSpPr>
            <a:spLocks noGrp="1"/>
          </p:cNvSpPr>
          <p:nvPr>
            <p:ph type="sldNum" sz="quarter" idx="12"/>
          </p:nvPr>
        </p:nvSpPr>
        <p:spPr/>
        <p:txBody>
          <a:bodyPr/>
          <a:lstStyle/>
          <a:p>
            <a:fld id="{FBC6712F-C4A8-44F8-9656-6624D03F5937}" type="slidenum">
              <a:rPr lang="en-US" smtClean="0"/>
              <a:t>14</a:t>
            </a:fld>
            <a:endParaRPr lang="en-US"/>
          </a:p>
        </p:txBody>
      </p:sp>
      <p:sp>
        <p:nvSpPr>
          <p:cNvPr id="8" name="Rectangle 1"/>
          <p:cNvSpPr>
            <a:spLocks noChangeArrowheads="1"/>
          </p:cNvSpPr>
          <p:nvPr/>
        </p:nvSpPr>
        <p:spPr bwMode="auto">
          <a:xfrm>
            <a:off x="2141538" y="1958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7" name="Content Placeholder 9"/>
          <p:cNvGraphicFramePr>
            <a:graphicFrameLocks/>
          </p:cNvGraphicFramePr>
          <p:nvPr>
            <p:extLst>
              <p:ext uri="{D42A27DB-BD31-4B8C-83A1-F6EECF244321}">
                <p14:modId xmlns:p14="http://schemas.microsoft.com/office/powerpoint/2010/main" val="1430908122"/>
              </p:ext>
            </p:extLst>
          </p:nvPr>
        </p:nvGraphicFramePr>
        <p:xfrm>
          <a:off x="457200" y="1771916"/>
          <a:ext cx="8001000" cy="4324083"/>
        </p:xfrm>
        <a:graphic>
          <a:graphicData uri="http://schemas.openxmlformats.org/drawingml/2006/table">
            <a:tbl>
              <a:tblPr bandRow="1">
                <a:tableStyleId>{5C22544A-7EE6-4342-B048-85BDC9FD1C3A}</a:tableStyleId>
              </a:tblPr>
              <a:tblGrid>
                <a:gridCol w="940591">
                  <a:extLst>
                    <a:ext uri="{9D8B030D-6E8A-4147-A177-3AD203B41FA5}">
                      <a16:colId xmlns="" xmlns:a16="http://schemas.microsoft.com/office/drawing/2014/main" val="20000"/>
                    </a:ext>
                  </a:extLst>
                </a:gridCol>
                <a:gridCol w="2132832">
                  <a:extLst>
                    <a:ext uri="{9D8B030D-6E8A-4147-A177-3AD203B41FA5}">
                      <a16:colId xmlns="" xmlns:a16="http://schemas.microsoft.com/office/drawing/2014/main" val="20001"/>
                    </a:ext>
                  </a:extLst>
                </a:gridCol>
                <a:gridCol w="4927577">
                  <a:extLst>
                    <a:ext uri="{9D8B030D-6E8A-4147-A177-3AD203B41FA5}">
                      <a16:colId xmlns="" xmlns:a16="http://schemas.microsoft.com/office/drawing/2014/main" val="20002"/>
                    </a:ext>
                  </a:extLst>
                </a:gridCol>
              </a:tblGrid>
              <a:tr h="247432">
                <a:tc>
                  <a:txBody>
                    <a:bodyPr/>
                    <a:lstStyle/>
                    <a:p>
                      <a:pPr marL="0" marR="0">
                        <a:lnSpc>
                          <a:spcPct val="115000"/>
                        </a:lnSpc>
                        <a:spcBef>
                          <a:spcPts val="0"/>
                        </a:spcBef>
                        <a:spcAft>
                          <a:spcPts val="1000"/>
                        </a:spcAft>
                        <a:tabLst>
                          <a:tab pos="944880" algn="ctr"/>
                        </a:tabLst>
                      </a:pPr>
                      <a:r>
                        <a:rPr lang="en-US" sz="1200" b="1" dirty="0">
                          <a:effectLst/>
                        </a:rPr>
                        <a:t>Constant	</a:t>
                      </a:r>
                      <a:endParaRPr lang="en-US" sz="1200" b="1" dirty="0">
                        <a:solidFill>
                          <a:srgbClr val="000000"/>
                        </a:solidFill>
                        <a:effectLst/>
                        <a:latin typeface="Calibri"/>
                        <a:ea typeface="Calibri"/>
                      </a:endParaRPr>
                    </a:p>
                  </a:txBody>
                  <a:tcPr marL="76705" marR="76705" marT="0" marB="0"/>
                </a:tc>
                <a:tc>
                  <a:txBody>
                    <a:bodyPr/>
                    <a:lstStyle/>
                    <a:p>
                      <a:pPr marL="0" marR="0">
                        <a:lnSpc>
                          <a:spcPct val="115000"/>
                        </a:lnSpc>
                        <a:spcBef>
                          <a:spcPts val="0"/>
                        </a:spcBef>
                        <a:spcAft>
                          <a:spcPts val="1000"/>
                        </a:spcAft>
                      </a:pPr>
                      <a:r>
                        <a:rPr lang="en-US" sz="1200" b="1" dirty="0">
                          <a:effectLst/>
                        </a:rPr>
                        <a:t>Definition</a:t>
                      </a:r>
                      <a:endParaRPr lang="en-US" sz="1200" b="1" dirty="0">
                        <a:solidFill>
                          <a:srgbClr val="000000"/>
                        </a:solidFill>
                        <a:effectLst/>
                        <a:latin typeface="Calibri"/>
                        <a:ea typeface="Calibri"/>
                      </a:endParaRPr>
                    </a:p>
                  </a:txBody>
                  <a:tcPr marL="76705" marR="76705" marT="0" marB="0"/>
                </a:tc>
                <a:tc>
                  <a:txBody>
                    <a:bodyPr/>
                    <a:lstStyle/>
                    <a:p>
                      <a:pPr marL="0" marR="0">
                        <a:lnSpc>
                          <a:spcPct val="115000"/>
                        </a:lnSpc>
                        <a:spcBef>
                          <a:spcPts val="0"/>
                        </a:spcBef>
                        <a:spcAft>
                          <a:spcPts val="1000"/>
                        </a:spcAft>
                      </a:pPr>
                      <a:r>
                        <a:rPr lang="en-US" sz="1200" b="1" dirty="0">
                          <a:effectLst/>
                        </a:rPr>
                        <a:t>Description</a:t>
                      </a:r>
                      <a:endParaRPr lang="en-US" sz="1200" b="1" dirty="0">
                        <a:solidFill>
                          <a:srgbClr val="000000"/>
                        </a:solidFill>
                        <a:effectLst/>
                        <a:latin typeface="Calibri"/>
                        <a:ea typeface="Calibri"/>
                      </a:endParaRPr>
                    </a:p>
                  </a:txBody>
                  <a:tcPr marL="76705" marR="76705" marT="0" marB="0"/>
                </a:tc>
                <a:extLst>
                  <a:ext uri="{0D108BD9-81ED-4DB2-BD59-A6C34878D82A}">
                    <a16:rowId xmlns="" xmlns:a16="http://schemas.microsoft.com/office/drawing/2014/main" val="10000"/>
                  </a:ext>
                </a:extLst>
              </a:tr>
              <a:tr h="1319007">
                <a:tc>
                  <a:txBody>
                    <a:bodyPr/>
                    <a:lstStyle/>
                    <a:p>
                      <a:pPr marL="0" marR="0">
                        <a:lnSpc>
                          <a:spcPct val="115000"/>
                        </a:lnSpc>
                        <a:spcBef>
                          <a:spcPts val="0"/>
                        </a:spcBef>
                        <a:spcAft>
                          <a:spcPts val="1000"/>
                        </a:spcAft>
                      </a:pPr>
                      <a:r>
                        <a:rPr lang="en-US" sz="1200" b="1" dirty="0">
                          <a:effectLst/>
                        </a:rPr>
                        <a:t>N</a:t>
                      </a:r>
                      <a:r>
                        <a:rPr lang="en-US" sz="1200" b="1" baseline="-25000" dirty="0">
                          <a:effectLst/>
                        </a:rPr>
                        <a:t>U</a:t>
                      </a:r>
                      <a:endParaRPr lang="en-US" sz="1200" b="1" dirty="0">
                        <a:effectLst/>
                      </a:endParaRPr>
                    </a:p>
                  </a:txBody>
                  <a:tcPr marL="76705" marR="76705" marT="0" marB="0" anchor="ctr"/>
                </a:tc>
                <a:tc>
                  <a:txBody>
                    <a:bodyPr/>
                    <a:lstStyle/>
                    <a:p>
                      <a:pPr marL="0" marR="0">
                        <a:lnSpc>
                          <a:spcPct val="115000"/>
                        </a:lnSpc>
                        <a:spcBef>
                          <a:spcPts val="0"/>
                        </a:spcBef>
                        <a:spcAft>
                          <a:spcPts val="1000"/>
                        </a:spcAft>
                      </a:pPr>
                      <a:r>
                        <a:rPr lang="en-US" sz="1200" dirty="0">
                          <a:effectLst/>
                        </a:rPr>
                        <a:t>Number of users/clients</a:t>
                      </a:r>
                      <a:endParaRPr lang="en-US" sz="1200"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The number of possible client connections (users/devices) that the system has. External connections to the system are made by users of the services. For instance, for a university system, the population of students and staff can be the maximum number for expected clients. This constant should roughly be defined by the system administrators. Clients  can either be from users or devices.</a:t>
                      </a:r>
                      <a:endParaRPr lang="tr-TR" sz="1200" dirty="0">
                        <a:effectLst/>
                      </a:endParaRPr>
                    </a:p>
                  </a:txBody>
                  <a:tcPr marL="76705" marR="76705" marT="0" marB="0" anchor="ctr"/>
                </a:tc>
                <a:extLst>
                  <a:ext uri="{0D108BD9-81ED-4DB2-BD59-A6C34878D82A}">
                    <a16:rowId xmlns="" xmlns:a16="http://schemas.microsoft.com/office/drawing/2014/main" val="10001"/>
                  </a:ext>
                </a:extLst>
              </a:tr>
              <a:tr h="689411">
                <a:tc>
                  <a:txBody>
                    <a:bodyPr/>
                    <a:lstStyle/>
                    <a:p>
                      <a:pPr marL="0" marR="0">
                        <a:lnSpc>
                          <a:spcPct val="115000"/>
                        </a:lnSpc>
                        <a:spcBef>
                          <a:spcPts val="0"/>
                        </a:spcBef>
                        <a:spcAft>
                          <a:spcPts val="1000"/>
                        </a:spcAft>
                      </a:pPr>
                      <a:r>
                        <a:rPr lang="en-US" sz="1200" b="1" dirty="0">
                          <a:effectLst/>
                        </a:rPr>
                        <a:t>N</a:t>
                      </a:r>
                      <a:r>
                        <a:rPr lang="en-US" sz="1200" b="1" baseline="-25000" dirty="0">
                          <a:effectLst/>
                        </a:rPr>
                        <a:t>i</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Number of internal nodes</a:t>
                      </a:r>
                      <a:endParaRPr lang="en-US" sz="120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The number of IP addresses used for the services and servers including the clusters. </a:t>
                      </a:r>
                      <a:endParaRPr lang="en-US" sz="1200" dirty="0">
                        <a:solidFill>
                          <a:srgbClr val="000000"/>
                        </a:solidFill>
                        <a:effectLst/>
                        <a:latin typeface="Calibri"/>
                        <a:ea typeface="Calibri"/>
                      </a:endParaRPr>
                    </a:p>
                  </a:txBody>
                  <a:tcPr marL="76705" marR="76705" marT="0" marB="0" anchor="ctr"/>
                </a:tc>
                <a:extLst>
                  <a:ext uri="{0D108BD9-81ED-4DB2-BD59-A6C34878D82A}">
                    <a16:rowId xmlns="" xmlns:a16="http://schemas.microsoft.com/office/drawing/2014/main" val="10002"/>
                  </a:ext>
                </a:extLst>
              </a:tr>
              <a:tr h="689411">
                <a:tc>
                  <a:txBody>
                    <a:bodyPr/>
                    <a:lstStyle/>
                    <a:p>
                      <a:pPr marL="0" marR="0">
                        <a:lnSpc>
                          <a:spcPct val="115000"/>
                        </a:lnSpc>
                        <a:spcBef>
                          <a:spcPts val="0"/>
                        </a:spcBef>
                        <a:spcAft>
                          <a:spcPts val="1000"/>
                        </a:spcAft>
                      </a:pPr>
                      <a:r>
                        <a:rPr lang="en-US" sz="1200" b="1" dirty="0">
                          <a:effectLst/>
                        </a:rPr>
                        <a:t>N</a:t>
                      </a:r>
                      <a:r>
                        <a:rPr lang="en-US" sz="1200" b="1" baseline="-25000" dirty="0">
                          <a:effectLst/>
                        </a:rPr>
                        <a:t>s </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Number of services</a:t>
                      </a:r>
                      <a:endParaRPr lang="en-US" sz="120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The number of available services (such as FTP, HTTP, POP, SMTP, etc. ) that the system offers. </a:t>
                      </a:r>
                      <a:endParaRPr lang="en-US" sz="1200">
                        <a:solidFill>
                          <a:srgbClr val="000000"/>
                        </a:solidFill>
                        <a:effectLst/>
                        <a:latin typeface="Calibri"/>
                        <a:ea typeface="Calibri"/>
                      </a:endParaRPr>
                    </a:p>
                  </a:txBody>
                  <a:tcPr marL="76705" marR="76705" marT="0" marB="0" anchor="ctr"/>
                </a:tc>
                <a:extLst>
                  <a:ext uri="{0D108BD9-81ED-4DB2-BD59-A6C34878D82A}">
                    <a16:rowId xmlns="" xmlns:a16="http://schemas.microsoft.com/office/drawing/2014/main" val="10003"/>
                  </a:ext>
                </a:extLst>
              </a:tr>
              <a:tr h="689411">
                <a:tc>
                  <a:txBody>
                    <a:bodyPr/>
                    <a:lstStyle/>
                    <a:p>
                      <a:pPr marL="0" marR="0">
                        <a:lnSpc>
                          <a:spcPct val="115000"/>
                        </a:lnSpc>
                        <a:spcBef>
                          <a:spcPts val="0"/>
                        </a:spcBef>
                        <a:spcAft>
                          <a:spcPts val="1000"/>
                        </a:spcAft>
                      </a:pPr>
                      <a:r>
                        <a:rPr lang="en-US" sz="1200" b="1" dirty="0">
                          <a:effectLst/>
                        </a:rPr>
                        <a:t>t</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Tolerance</a:t>
                      </a:r>
                      <a:endParaRPr lang="en-US" sz="120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Tolerance ratio (%) (Default: %15)</a:t>
                      </a:r>
                      <a:endParaRPr lang="en-US" sz="1200">
                        <a:solidFill>
                          <a:srgbClr val="000000"/>
                        </a:solidFill>
                        <a:effectLst/>
                        <a:latin typeface="Calibri"/>
                        <a:ea typeface="Calibri"/>
                      </a:endParaRPr>
                    </a:p>
                  </a:txBody>
                  <a:tcPr marL="76705" marR="76705" marT="0" marB="0" anchor="ctr"/>
                </a:tc>
                <a:extLst>
                  <a:ext uri="{0D108BD9-81ED-4DB2-BD59-A6C34878D82A}">
                    <a16:rowId xmlns="" xmlns:a16="http://schemas.microsoft.com/office/drawing/2014/main" val="10004"/>
                  </a:ext>
                </a:extLst>
              </a:tr>
              <a:tr h="689411">
                <a:tc>
                  <a:txBody>
                    <a:bodyPr/>
                    <a:lstStyle/>
                    <a:p>
                      <a:pPr marL="0" marR="0">
                        <a:lnSpc>
                          <a:spcPct val="115000"/>
                        </a:lnSpc>
                        <a:spcBef>
                          <a:spcPts val="0"/>
                        </a:spcBef>
                        <a:spcAft>
                          <a:spcPts val="1000"/>
                        </a:spcAft>
                      </a:pPr>
                      <a:r>
                        <a:rPr lang="en-US" sz="1200" b="1" dirty="0">
                          <a:effectLst/>
                        </a:rPr>
                        <a:t>L</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Threshold Limit</a:t>
                      </a:r>
                      <a:endParaRPr lang="en-US" sz="1200"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Threshold score for deny operation defined by the system admin depending on the risk appetite of the organization 0.0 – 1.0</a:t>
                      </a:r>
                      <a:endParaRPr lang="en-US" sz="1200" dirty="0">
                        <a:solidFill>
                          <a:srgbClr val="000000"/>
                        </a:solidFill>
                        <a:effectLst/>
                        <a:latin typeface="Calibri"/>
                        <a:ea typeface="Calibri"/>
                      </a:endParaRPr>
                    </a:p>
                  </a:txBody>
                  <a:tcPr marL="76705" marR="76705"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56632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Parameters</a:t>
            </a:r>
          </a:p>
        </p:txBody>
      </p:sp>
      <p:sp>
        <p:nvSpPr>
          <p:cNvPr id="4" name="Slide Number Placeholder 3"/>
          <p:cNvSpPr>
            <a:spLocks noGrp="1"/>
          </p:cNvSpPr>
          <p:nvPr>
            <p:ph type="sldNum" sz="quarter" idx="12"/>
          </p:nvPr>
        </p:nvSpPr>
        <p:spPr/>
        <p:txBody>
          <a:bodyPr/>
          <a:lstStyle/>
          <a:p>
            <a:fld id="{FBC6712F-C4A8-44F8-9656-6624D03F5937}" type="slidenum">
              <a:rPr lang="en-US" smtClean="0"/>
              <a:t>15</a:t>
            </a:fld>
            <a:endParaRPr lang="en-US"/>
          </a:p>
        </p:txBody>
      </p:sp>
      <p:sp>
        <p:nvSpPr>
          <p:cNvPr id="6" name="Rectangle 1"/>
          <p:cNvSpPr>
            <a:spLocks noChangeArrowheads="1"/>
          </p:cNvSpPr>
          <p:nvPr/>
        </p:nvSpPr>
        <p:spPr bwMode="auto">
          <a:xfrm>
            <a:off x="2743200" y="2606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828925"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673959866"/>
              </p:ext>
            </p:extLst>
          </p:nvPr>
        </p:nvGraphicFramePr>
        <p:xfrm>
          <a:off x="457200" y="1714251"/>
          <a:ext cx="8001000" cy="4381749"/>
        </p:xfrm>
        <a:graphic>
          <a:graphicData uri="http://schemas.openxmlformats.org/drawingml/2006/table">
            <a:tbl>
              <a:tblPr bandRow="1">
                <a:tableStyleId>{5C22544A-7EE6-4342-B048-85BDC9FD1C3A}</a:tableStyleId>
              </a:tblPr>
              <a:tblGrid>
                <a:gridCol w="990600">
                  <a:extLst>
                    <a:ext uri="{9D8B030D-6E8A-4147-A177-3AD203B41FA5}">
                      <a16:colId xmlns="" xmlns:a16="http://schemas.microsoft.com/office/drawing/2014/main" val="20000"/>
                    </a:ext>
                  </a:extLst>
                </a:gridCol>
                <a:gridCol w="7010400">
                  <a:extLst>
                    <a:ext uri="{9D8B030D-6E8A-4147-A177-3AD203B41FA5}">
                      <a16:colId xmlns="" xmlns:a16="http://schemas.microsoft.com/office/drawing/2014/main" val="20001"/>
                    </a:ext>
                  </a:extLst>
                </a:gridCol>
              </a:tblGrid>
              <a:tr h="259652">
                <a:tc>
                  <a:txBody>
                    <a:bodyPr/>
                    <a:lstStyle/>
                    <a:p>
                      <a:pPr marL="0" marR="0">
                        <a:lnSpc>
                          <a:spcPct val="115000"/>
                        </a:lnSpc>
                        <a:spcBef>
                          <a:spcPts val="0"/>
                        </a:spcBef>
                        <a:spcAft>
                          <a:spcPts val="1000"/>
                        </a:spcAft>
                      </a:pPr>
                      <a:r>
                        <a:rPr lang="en-US" sz="1200" b="1" dirty="0">
                          <a:effectLst/>
                        </a:rPr>
                        <a:t>Parameter</a:t>
                      </a:r>
                      <a:endParaRPr lang="en-US" sz="1200" b="1" dirty="0">
                        <a:solidFill>
                          <a:srgbClr val="000000"/>
                        </a:solidFill>
                        <a:effectLst/>
                        <a:latin typeface="Calibri"/>
                        <a:ea typeface="Calibri"/>
                      </a:endParaRPr>
                    </a:p>
                  </a:txBody>
                  <a:tcPr marL="68580" marR="68580" marT="0" marB="0" anchor="ctr"/>
                </a:tc>
                <a:tc>
                  <a:txBody>
                    <a:bodyPr/>
                    <a:lstStyle/>
                    <a:p>
                      <a:pPr marL="0" marR="0">
                        <a:lnSpc>
                          <a:spcPct val="115000"/>
                        </a:lnSpc>
                        <a:spcBef>
                          <a:spcPts val="0"/>
                        </a:spcBef>
                        <a:spcAft>
                          <a:spcPts val="1000"/>
                        </a:spcAft>
                      </a:pPr>
                      <a:r>
                        <a:rPr lang="en-US" sz="1200" b="1" dirty="0">
                          <a:effectLst/>
                        </a:rPr>
                        <a:t>Definition</a:t>
                      </a:r>
                      <a:endParaRPr lang="en-US" sz="1200" b="1"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0"/>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max</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Maximum(peak) number of packets/10 minutes for a service in data set at all times</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1"/>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avg</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Average of number of packets/ 10 minutes for a service in data set </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2"/>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cur</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packets to same service in last 10 minutes</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3"/>
                  </a:ext>
                </a:extLst>
              </a:tr>
              <a:tr h="588871">
                <a:tc>
                  <a:txBody>
                    <a:bodyPr/>
                    <a:lstStyle/>
                    <a:p>
                      <a:pPr marL="0" marR="0" algn="l">
                        <a:lnSpc>
                          <a:spcPct val="115000"/>
                        </a:lnSpc>
                        <a:spcBef>
                          <a:spcPts val="0"/>
                        </a:spcBef>
                        <a:spcAft>
                          <a:spcPts val="1000"/>
                        </a:spcAft>
                      </a:pPr>
                      <a:r>
                        <a:rPr lang="en-US" sz="1200" b="1" dirty="0" err="1">
                          <a:effectLst/>
                        </a:rPr>
                        <a:t>t</a:t>
                      </a:r>
                      <a:r>
                        <a:rPr lang="en-US" sz="1200" b="1" baseline="-25000" dirty="0" err="1">
                          <a:effectLst/>
                        </a:rPr>
                        <a:t>ns</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distinct source addresses in last 10 minutes towards to same port</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4"/>
                  </a:ext>
                </a:extLst>
              </a:tr>
              <a:tr h="588871">
                <a:tc>
                  <a:txBody>
                    <a:bodyPr/>
                    <a:lstStyle/>
                    <a:p>
                      <a:pPr marL="0" marR="0" algn="l">
                        <a:lnSpc>
                          <a:spcPct val="115000"/>
                        </a:lnSpc>
                        <a:spcBef>
                          <a:spcPts val="0"/>
                        </a:spcBef>
                        <a:spcAft>
                          <a:spcPts val="1000"/>
                        </a:spcAft>
                      </a:pPr>
                      <a:r>
                        <a:rPr lang="en-US" sz="1200" b="1" dirty="0" err="1">
                          <a:effectLst/>
                        </a:rPr>
                        <a:t>t</a:t>
                      </a:r>
                      <a:r>
                        <a:rPr lang="en-US" sz="1200" b="1" baseline="-25000" dirty="0" err="1">
                          <a:effectLst/>
                        </a:rPr>
                        <a:t>nd</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distinct destination addresses (</a:t>
                      </a:r>
                      <a:r>
                        <a:rPr lang="en-US" sz="1200" dirty="0" err="1">
                          <a:effectLst/>
                        </a:rPr>
                        <a:t>ip+port</a:t>
                      </a:r>
                      <a:r>
                        <a:rPr lang="en-US" sz="1200" dirty="0">
                          <a:effectLst/>
                        </a:rPr>
                        <a:t>) in last 10 minutes from same source</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5"/>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days</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days that source IP observed in history before the current day</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6"/>
                  </a:ext>
                </a:extLst>
              </a:tr>
              <a:tr h="588871">
                <a:tc>
                  <a:txBody>
                    <a:bodyPr/>
                    <a:lstStyle/>
                    <a:p>
                      <a:pPr marL="0" marR="0" algn="l">
                        <a:lnSpc>
                          <a:spcPct val="115000"/>
                        </a:lnSpc>
                        <a:spcBef>
                          <a:spcPts val="0"/>
                        </a:spcBef>
                        <a:spcAft>
                          <a:spcPts val="1000"/>
                        </a:spcAft>
                      </a:pPr>
                      <a:r>
                        <a:rPr lang="en-US" sz="1200" b="1" dirty="0">
                          <a:effectLst/>
                        </a:rPr>
                        <a:t>h</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days that training data has</a:t>
                      </a:r>
                      <a:endParaRPr lang="en-US" sz="1200" dirty="0">
                        <a:solidFill>
                          <a:srgbClr val="000000"/>
                        </a:solidFill>
                        <a:effectLst/>
                        <a:latin typeface="Calibri"/>
                        <a:ea typeface="Calibri"/>
                      </a:endParaRPr>
                    </a:p>
                  </a:txBody>
                  <a:tcPr marL="68580" marR="68580" marT="0" marB="0" anchor="ct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405582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Score Metrics</a:t>
            </a:r>
          </a:p>
        </p:txBody>
      </p:sp>
      <p:sp>
        <p:nvSpPr>
          <p:cNvPr id="3" name="Content Placeholder 2"/>
          <p:cNvSpPr>
            <a:spLocks noGrp="1"/>
          </p:cNvSpPr>
          <p:nvPr>
            <p:ph idx="1"/>
          </p:nvPr>
        </p:nvSpPr>
        <p:spPr/>
        <p:txBody>
          <a:bodyPr>
            <a:noAutofit/>
          </a:bodyPr>
          <a:lstStyle/>
          <a:p>
            <a:pPr marL="0" indent="0">
              <a:buNone/>
            </a:pPr>
            <a:r>
              <a:rPr lang="en-US" sz="1300" dirty="0"/>
              <a:t>1. Static Rule Score (K)</a:t>
            </a:r>
          </a:p>
          <a:p>
            <a:pPr marL="0" indent="0">
              <a:buNone/>
            </a:pPr>
            <a:r>
              <a:rPr lang="en-US" sz="1300" dirty="0"/>
              <a:t>2. Source Score (S)</a:t>
            </a:r>
          </a:p>
          <a:p>
            <a:pPr marL="0" indent="0">
              <a:buNone/>
            </a:pPr>
            <a:endParaRPr lang="en-US" sz="1300" b="1" dirty="0"/>
          </a:p>
          <a:p>
            <a:pPr marL="274320" lvl="1" indent="0">
              <a:buNone/>
            </a:pPr>
            <a:r>
              <a:rPr lang="en-US" sz="1300" b="1" dirty="0"/>
              <a:t>IF </a:t>
            </a:r>
            <a:r>
              <a:rPr lang="en-US" sz="1300" b="1" dirty="0" err="1"/>
              <a:t>t</a:t>
            </a:r>
            <a:r>
              <a:rPr lang="en-US" sz="1300" b="1" baseline="-25000" dirty="0" err="1"/>
              <a:t>ns</a:t>
            </a:r>
            <a:r>
              <a:rPr lang="en-US" sz="1300" b="1" dirty="0"/>
              <a:t> &lt; N    THEN  S = 1  -  ( (1-L) * ( </a:t>
            </a:r>
            <a:r>
              <a:rPr lang="en-US" sz="1300" b="1" dirty="0" err="1"/>
              <a:t>t</a:t>
            </a:r>
            <a:r>
              <a:rPr lang="en-US" sz="1300" b="1" baseline="-25000" dirty="0" err="1"/>
              <a:t>ns</a:t>
            </a:r>
            <a:r>
              <a:rPr lang="en-US" sz="1300" b="1" dirty="0"/>
              <a:t>  / N ) )</a:t>
            </a:r>
            <a:endParaRPr lang="en-US" sz="1300" dirty="0"/>
          </a:p>
          <a:p>
            <a:pPr marL="274320" lvl="1" indent="0">
              <a:buNone/>
            </a:pPr>
            <a:r>
              <a:rPr lang="en-US" sz="1300" b="1" dirty="0"/>
              <a:t>ELSE  S = L + 1 - ( </a:t>
            </a:r>
            <a:r>
              <a:rPr lang="en-US" sz="1300" b="1" dirty="0" err="1"/>
              <a:t>t</a:t>
            </a:r>
            <a:r>
              <a:rPr lang="en-US" sz="1300" b="1" baseline="-25000" dirty="0" err="1"/>
              <a:t>ns</a:t>
            </a:r>
            <a:r>
              <a:rPr lang="en-US" sz="1300" b="1" dirty="0"/>
              <a:t>  / N )</a:t>
            </a:r>
          </a:p>
          <a:p>
            <a:pPr marL="0" indent="0">
              <a:buNone/>
            </a:pPr>
            <a:r>
              <a:rPr lang="en-US" sz="1300" dirty="0"/>
              <a:t/>
            </a:r>
            <a:br>
              <a:rPr lang="en-US" sz="1300" dirty="0"/>
            </a:br>
            <a:r>
              <a:rPr lang="en-US" sz="1300" dirty="0"/>
              <a:t>3. Familiarity Score (F)</a:t>
            </a:r>
          </a:p>
          <a:p>
            <a:pPr marL="0" indent="0">
              <a:buNone/>
            </a:pPr>
            <a:endParaRPr lang="en-US" sz="1300" b="1" dirty="0">
              <a:latin typeface="Console"/>
            </a:endParaRPr>
          </a:p>
          <a:p>
            <a:pPr marL="274320" lvl="1" indent="0">
              <a:buNone/>
            </a:pPr>
            <a:r>
              <a:rPr lang="en-US" sz="1300" b="1" dirty="0"/>
              <a:t>IF  </a:t>
            </a:r>
            <a:r>
              <a:rPr lang="en-US" sz="1300" b="1" dirty="0" err="1"/>
              <a:t>n</a:t>
            </a:r>
            <a:r>
              <a:rPr lang="en-US" sz="1300" b="1" baseline="-25000" dirty="0" err="1"/>
              <a:t>days</a:t>
            </a:r>
            <a:r>
              <a:rPr lang="en-US" sz="1300" b="1" baseline="-25000" dirty="0"/>
              <a:t> </a:t>
            </a:r>
            <a:r>
              <a:rPr lang="en-US" sz="1300" b="1" dirty="0"/>
              <a:t>  &gt; 0 </a:t>
            </a:r>
            <a:r>
              <a:rPr lang="en-US" sz="1300" dirty="0"/>
              <a:t> </a:t>
            </a:r>
            <a:r>
              <a:rPr lang="en-US" sz="1300" b="1" dirty="0"/>
              <a:t>THEN  F =  L + ( 1-L ) * </a:t>
            </a:r>
            <a:r>
              <a:rPr lang="en-US" sz="1300" b="1" dirty="0" err="1"/>
              <a:t>n</a:t>
            </a:r>
            <a:r>
              <a:rPr lang="en-US" sz="1300" b="1" baseline="-25000" dirty="0" err="1"/>
              <a:t>days</a:t>
            </a:r>
            <a:r>
              <a:rPr lang="en-US" sz="1300" b="1" baseline="-25000" dirty="0"/>
              <a:t> </a:t>
            </a:r>
            <a:r>
              <a:rPr lang="en-US" sz="1300" b="1" dirty="0"/>
              <a:t>  /  h</a:t>
            </a:r>
            <a:endParaRPr lang="en-US" sz="1300" dirty="0"/>
          </a:p>
          <a:p>
            <a:pPr marL="274320" lvl="1" indent="0">
              <a:buNone/>
            </a:pPr>
            <a:r>
              <a:rPr lang="en-US" sz="1300" b="1" dirty="0"/>
              <a:t>ELSE</a:t>
            </a:r>
            <a:r>
              <a:rPr lang="en-US" sz="1300" dirty="0"/>
              <a:t> </a:t>
            </a:r>
            <a:r>
              <a:rPr lang="en-US" sz="1300" b="1" dirty="0"/>
              <a:t>F= 0</a:t>
            </a:r>
            <a:endParaRPr lang="en-US" sz="1300" dirty="0"/>
          </a:p>
          <a:p>
            <a:pPr marL="0" indent="0">
              <a:buNone/>
            </a:pPr>
            <a:endParaRPr lang="en-US" sz="1300" dirty="0"/>
          </a:p>
          <a:p>
            <a:pPr marL="0" indent="0">
              <a:buNone/>
            </a:pPr>
            <a:r>
              <a:rPr lang="en-US" sz="1300" dirty="0"/>
              <a:t>4. Traffic Score (T)</a:t>
            </a:r>
          </a:p>
          <a:p>
            <a:pPr marL="0" indent="0">
              <a:buNone/>
            </a:pPr>
            <a:endParaRPr lang="en-US" sz="1300" b="1" dirty="0"/>
          </a:p>
          <a:p>
            <a:pPr marL="274320" lvl="1" indent="0">
              <a:buNone/>
            </a:pPr>
            <a:r>
              <a:rPr lang="en-US" sz="1300" b="1" dirty="0"/>
              <a:t>IF </a:t>
            </a:r>
            <a:r>
              <a:rPr lang="en-US" sz="1300" b="1" dirty="0" err="1"/>
              <a:t>n</a:t>
            </a:r>
            <a:r>
              <a:rPr lang="en-US" sz="1300" b="1" baseline="-25000" dirty="0" err="1"/>
              <a:t>cur</a:t>
            </a:r>
            <a:r>
              <a:rPr lang="en-US" sz="1300" b="1" baseline="-25000" dirty="0"/>
              <a:t>  </a:t>
            </a:r>
            <a:r>
              <a:rPr lang="en-US" sz="1300" b="1" dirty="0"/>
              <a:t>&gt; </a:t>
            </a:r>
            <a:r>
              <a:rPr lang="en-US" sz="1300" b="1" dirty="0" err="1"/>
              <a:t>n</a:t>
            </a:r>
            <a:r>
              <a:rPr lang="en-US" sz="1300" b="1" baseline="-25000" dirty="0" err="1"/>
              <a:t>max</a:t>
            </a:r>
            <a:r>
              <a:rPr lang="en-US" sz="1300" b="1" baseline="-25000" dirty="0"/>
              <a:t>  </a:t>
            </a:r>
            <a:r>
              <a:rPr lang="en-US" sz="1300" b="1" dirty="0"/>
              <a:t>THEN T=0     </a:t>
            </a:r>
            <a:r>
              <a:rPr lang="en-US" sz="1300" dirty="0"/>
              <a:t>(</a:t>
            </a:r>
            <a:r>
              <a:rPr lang="en-US" sz="1300" dirty="0" err="1"/>
              <a:t>n</a:t>
            </a:r>
            <a:r>
              <a:rPr lang="en-US" sz="1300" baseline="-25000" dirty="0" err="1"/>
              <a:t>max</a:t>
            </a:r>
            <a:r>
              <a:rPr lang="en-US" sz="1300" baseline="-25000" dirty="0"/>
              <a:t> </a:t>
            </a:r>
            <a:r>
              <a:rPr lang="en-US" sz="1300" dirty="0"/>
              <a:t> ± %t  )</a:t>
            </a:r>
          </a:p>
          <a:p>
            <a:pPr marL="274320" lvl="1" indent="0">
              <a:buNone/>
            </a:pPr>
            <a:r>
              <a:rPr lang="en-US" sz="1300" b="1" dirty="0"/>
              <a:t>ELSE IF </a:t>
            </a:r>
            <a:r>
              <a:rPr lang="en-US" sz="1300" b="1" dirty="0" err="1"/>
              <a:t>n</a:t>
            </a:r>
            <a:r>
              <a:rPr lang="en-US" sz="1300" b="1" baseline="-25000" dirty="0" err="1"/>
              <a:t>cur</a:t>
            </a:r>
            <a:r>
              <a:rPr lang="en-US" sz="1300" b="1" baseline="-25000" dirty="0"/>
              <a:t>  </a:t>
            </a:r>
            <a:r>
              <a:rPr lang="en-US" sz="1300" b="1" dirty="0"/>
              <a:t>&gt; </a:t>
            </a:r>
            <a:r>
              <a:rPr lang="en-US" sz="1300" b="1" dirty="0" err="1"/>
              <a:t>n</a:t>
            </a:r>
            <a:r>
              <a:rPr lang="en-US" sz="1300" b="1" baseline="-25000" dirty="0" err="1"/>
              <a:t>avg</a:t>
            </a:r>
            <a:r>
              <a:rPr lang="en-US" sz="1300" b="1" baseline="-25000" dirty="0"/>
              <a:t>     </a:t>
            </a:r>
            <a:r>
              <a:rPr lang="en-US" sz="1300" b="1" dirty="0"/>
              <a:t>then T  =  (</a:t>
            </a:r>
            <a:r>
              <a:rPr lang="en-US" sz="1300" b="1" dirty="0" err="1"/>
              <a:t>n</a:t>
            </a:r>
            <a:r>
              <a:rPr lang="en-US" sz="1300" b="1" baseline="-25000" dirty="0" err="1"/>
              <a:t>max</a:t>
            </a:r>
            <a:r>
              <a:rPr lang="en-US" sz="1300" b="1" dirty="0"/>
              <a:t> - </a:t>
            </a:r>
            <a:r>
              <a:rPr lang="en-US" sz="1300" b="1" dirty="0" err="1"/>
              <a:t>n</a:t>
            </a:r>
            <a:r>
              <a:rPr lang="en-US" sz="1300" b="1" baseline="-25000" dirty="0" err="1"/>
              <a:t>cur</a:t>
            </a:r>
            <a:r>
              <a:rPr lang="en-US" sz="1300" b="1" baseline="-25000" dirty="0"/>
              <a:t> </a:t>
            </a:r>
            <a:r>
              <a:rPr lang="en-US" sz="1300" b="1" dirty="0"/>
              <a:t>) /  (</a:t>
            </a:r>
            <a:r>
              <a:rPr lang="en-US" sz="1300" b="1" dirty="0" err="1"/>
              <a:t>n</a:t>
            </a:r>
            <a:r>
              <a:rPr lang="en-US" sz="1300" b="1" baseline="-25000" dirty="0" err="1"/>
              <a:t>max</a:t>
            </a:r>
            <a:r>
              <a:rPr lang="en-US" sz="1300" b="1" dirty="0"/>
              <a:t> - </a:t>
            </a:r>
            <a:r>
              <a:rPr lang="en-US" sz="1300" b="1" dirty="0" err="1"/>
              <a:t>n</a:t>
            </a:r>
            <a:r>
              <a:rPr lang="en-US" sz="1300" b="1" baseline="-25000" dirty="0" err="1"/>
              <a:t>avg</a:t>
            </a:r>
            <a:r>
              <a:rPr lang="en-US" sz="1300" b="1" baseline="-25000" dirty="0"/>
              <a:t> </a:t>
            </a:r>
            <a:r>
              <a:rPr lang="en-US" sz="1300" b="1" dirty="0"/>
              <a:t>) </a:t>
            </a:r>
            <a:endParaRPr lang="en-US" sz="1300" dirty="0"/>
          </a:p>
          <a:p>
            <a:pPr marL="274320" lvl="1" indent="0">
              <a:buNone/>
            </a:pPr>
            <a:r>
              <a:rPr lang="en-US" sz="1300" b="1" dirty="0"/>
              <a:t>ELSE  T=1.0</a:t>
            </a:r>
          </a:p>
          <a:p>
            <a:pPr marL="0" indent="0">
              <a:buNone/>
            </a:pPr>
            <a:endParaRPr lang="en-US" sz="1300" dirty="0"/>
          </a:p>
          <a:p>
            <a:pPr marL="0" indent="0">
              <a:buNone/>
            </a:pPr>
            <a:r>
              <a:rPr lang="en-US" sz="1300" dirty="0"/>
              <a:t>5. Variation Score (V)</a:t>
            </a:r>
          </a:p>
          <a:p>
            <a:pPr marL="274320" lvl="1" indent="0">
              <a:buNone/>
            </a:pPr>
            <a:endParaRPr lang="en-US" sz="1300" dirty="0"/>
          </a:p>
          <a:p>
            <a:pPr marL="274320" lvl="1" indent="0">
              <a:buNone/>
            </a:pPr>
            <a:r>
              <a:rPr lang="en-US" sz="1300" b="1" dirty="0"/>
              <a:t>IF </a:t>
            </a:r>
            <a:r>
              <a:rPr lang="en-US" sz="1300" b="1" dirty="0" err="1"/>
              <a:t>t</a:t>
            </a:r>
            <a:r>
              <a:rPr lang="en-US" sz="1300" b="1" baseline="-25000" dirty="0" err="1"/>
              <a:t>nd</a:t>
            </a:r>
            <a:r>
              <a:rPr lang="en-US" sz="1300" b="1" dirty="0"/>
              <a:t> &lt; N</a:t>
            </a:r>
            <a:r>
              <a:rPr lang="en-US" sz="1300" b="1" baseline="-25000" dirty="0"/>
              <a:t>s</a:t>
            </a:r>
            <a:r>
              <a:rPr lang="en-US" sz="1300" b="1" dirty="0"/>
              <a:t>    THEN  V = 1  -  ( (1-L) * ( </a:t>
            </a:r>
            <a:r>
              <a:rPr lang="en-US" sz="1300" b="1" dirty="0" err="1"/>
              <a:t>t</a:t>
            </a:r>
            <a:r>
              <a:rPr lang="en-US" sz="1300" b="1" baseline="-25000" dirty="0" err="1"/>
              <a:t>nd</a:t>
            </a:r>
            <a:r>
              <a:rPr lang="en-US" sz="1300" b="1" dirty="0"/>
              <a:t>  / N</a:t>
            </a:r>
            <a:r>
              <a:rPr lang="en-US" sz="1300" b="1" baseline="-25000" dirty="0"/>
              <a:t>s</a:t>
            </a:r>
            <a:r>
              <a:rPr lang="en-US" sz="1300" b="1" dirty="0"/>
              <a:t> ) )</a:t>
            </a:r>
            <a:endParaRPr lang="en-US" sz="1300" dirty="0"/>
          </a:p>
          <a:p>
            <a:pPr marL="274320" lvl="1" indent="0">
              <a:buNone/>
            </a:pPr>
            <a:r>
              <a:rPr lang="en-US" sz="1300" b="1" dirty="0"/>
              <a:t>ELSE  V = L + 1 - ( </a:t>
            </a:r>
            <a:r>
              <a:rPr lang="en-US" sz="1300" b="1" dirty="0" err="1"/>
              <a:t>t</a:t>
            </a:r>
            <a:r>
              <a:rPr lang="en-US" sz="1300" b="1" baseline="-25000" dirty="0" err="1"/>
              <a:t>nd</a:t>
            </a:r>
            <a:r>
              <a:rPr lang="en-US" sz="1300" b="1" dirty="0"/>
              <a:t>  / N</a:t>
            </a:r>
            <a:r>
              <a:rPr lang="en-US" sz="1300" b="1" baseline="-25000" dirty="0"/>
              <a:t>s</a:t>
            </a:r>
            <a:r>
              <a:rPr lang="en-US" sz="1300" b="1" dirty="0"/>
              <a:t> )</a:t>
            </a:r>
            <a:endParaRPr lang="en-US" sz="1300" dirty="0"/>
          </a:p>
        </p:txBody>
      </p:sp>
      <p:sp>
        <p:nvSpPr>
          <p:cNvPr id="4" name="Slide Number Placeholder 3"/>
          <p:cNvSpPr>
            <a:spLocks noGrp="1"/>
          </p:cNvSpPr>
          <p:nvPr>
            <p:ph type="sldNum" sz="quarter" idx="12"/>
          </p:nvPr>
        </p:nvSpPr>
        <p:spPr/>
        <p:txBody>
          <a:bodyPr/>
          <a:lstStyle/>
          <a:p>
            <a:fld id="{FBC6712F-C4A8-44F8-9656-6624D03F5937}" type="slidenum">
              <a:rPr lang="en-US" smtClean="0"/>
              <a:t>16</a:t>
            </a:fld>
            <a:endParaRPr lang="en-US"/>
          </a:p>
        </p:txBody>
      </p:sp>
    </p:spTree>
    <p:extLst>
      <p:ext uri="{BB962C8B-B14F-4D97-AF65-F5344CB8AC3E}">
        <p14:creationId xmlns:p14="http://schemas.microsoft.com/office/powerpoint/2010/main" val="328095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Score Metrics</a:t>
            </a:r>
          </a:p>
        </p:txBody>
      </p:sp>
      <p:sp>
        <p:nvSpPr>
          <p:cNvPr id="3" name="Content Placeholder 2"/>
          <p:cNvSpPr>
            <a:spLocks noGrp="1"/>
          </p:cNvSpPr>
          <p:nvPr>
            <p:ph idx="1"/>
          </p:nvPr>
        </p:nvSpPr>
        <p:spPr/>
        <p:txBody>
          <a:bodyPr>
            <a:normAutofit/>
          </a:bodyPr>
          <a:lstStyle/>
          <a:p>
            <a:r>
              <a:rPr lang="en-US" dirty="0" err="1"/>
              <a:t>Overal</a:t>
            </a:r>
            <a:r>
              <a:rPr lang="en-US" dirty="0"/>
              <a:t> Score: </a:t>
            </a:r>
          </a:p>
          <a:p>
            <a:endParaRPr lang="en-US" b="1" dirty="0"/>
          </a:p>
          <a:p>
            <a:pPr marL="274320" lvl="1" indent="0">
              <a:buNone/>
            </a:pPr>
            <a:r>
              <a:rPr lang="en-US" b="1" dirty="0"/>
              <a:t>P = K + AVG ( S + F + T +V )</a:t>
            </a:r>
            <a:endParaRPr lang="en-US" dirty="0"/>
          </a:p>
          <a:p>
            <a:pPr marL="274320" lvl="1" indent="0">
              <a:buNone/>
            </a:pPr>
            <a:r>
              <a:rPr lang="en-US" b="1" dirty="0"/>
              <a:t>IF P &gt; L THEN allow packet</a:t>
            </a:r>
            <a:endParaRPr lang="en-US" dirty="0"/>
          </a:p>
          <a:p>
            <a:pPr marL="274320" lvl="1" indent="0">
              <a:buNone/>
            </a:pPr>
            <a:r>
              <a:rPr lang="en-US" b="1" dirty="0"/>
              <a:t>ELSE deny packet </a:t>
            </a:r>
            <a:endParaRPr lang="tr-TR" b="1" dirty="0"/>
          </a:p>
          <a:p>
            <a:pPr marL="274320" lvl="1" indent="0">
              <a:buNone/>
            </a:pPr>
            <a:endParaRPr lang="tr-TR" b="1" dirty="0"/>
          </a:p>
          <a:p>
            <a:r>
              <a:rPr lang="tr-TR" dirty="0" err="1"/>
              <a:t>We</a:t>
            </a:r>
            <a:r>
              <a:rPr lang="tr-TR" dirty="0"/>
              <a:t> </a:t>
            </a:r>
            <a:r>
              <a:rPr lang="tr-TR" dirty="0" err="1"/>
              <a:t>keep</a:t>
            </a:r>
            <a:r>
              <a:rPr lang="tr-TR" dirty="0"/>
              <a:t> </a:t>
            </a:r>
            <a:r>
              <a:rPr lang="tr-TR" dirty="0" err="1"/>
              <a:t>track</a:t>
            </a:r>
            <a:r>
              <a:rPr lang="tr-TR" dirty="0"/>
              <a:t> of 10-minutes </a:t>
            </a:r>
            <a:r>
              <a:rPr lang="tr-TR" dirty="0" err="1"/>
              <a:t>traffic</a:t>
            </a:r>
            <a:r>
              <a:rPr lang="tr-TR" dirty="0"/>
              <a:t> in </a:t>
            </a:r>
            <a:r>
              <a:rPr lang="tr-TR" dirty="0" err="1"/>
              <a:t>memory</a:t>
            </a:r>
            <a:r>
              <a:rPr lang="tr-TR" dirty="0"/>
              <a:t> </a:t>
            </a:r>
            <a:r>
              <a:rPr lang="tr-TR" dirty="0" err="1"/>
              <a:t>for</a:t>
            </a:r>
            <a:r>
              <a:rPr lang="tr-TR" dirty="0"/>
              <a:t> </a:t>
            </a:r>
            <a:r>
              <a:rPr lang="tr-TR" dirty="0" err="1"/>
              <a:t>faster</a:t>
            </a:r>
            <a:r>
              <a:rPr lang="tr-TR" dirty="0"/>
              <a:t> </a:t>
            </a:r>
            <a:r>
              <a:rPr lang="tr-TR" dirty="0" err="1"/>
              <a:t>processing</a:t>
            </a:r>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17</a:t>
            </a:fld>
            <a:endParaRPr lang="en-US"/>
          </a:p>
        </p:txBody>
      </p:sp>
    </p:spTree>
    <p:extLst>
      <p:ext uri="{BB962C8B-B14F-4D97-AF65-F5344CB8AC3E}">
        <p14:creationId xmlns:p14="http://schemas.microsoft.com/office/powerpoint/2010/main" val="68216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Experiments on different</a:t>
            </a:r>
            <a:r>
              <a:rPr lang="tr-TR" dirty="0"/>
              <a:t> </a:t>
            </a:r>
            <a:r>
              <a:rPr lang="tr-TR" dirty="0" err="1"/>
              <a:t>attack</a:t>
            </a:r>
            <a:r>
              <a:rPr lang="en-US" dirty="0"/>
              <a:t> scenarios</a:t>
            </a:r>
          </a:p>
          <a:p>
            <a:endParaRPr lang="en-US" dirty="0"/>
          </a:p>
          <a:p>
            <a:r>
              <a:rPr lang="en-US" b="1" dirty="0"/>
              <a:t>Future goals: </a:t>
            </a:r>
            <a:r>
              <a:rPr lang="en-US" dirty="0"/>
              <a:t>Integrate resource usage for network &amp; server components as a metric  and geo-location data for IP reputation scoring. (Out of </a:t>
            </a:r>
            <a:r>
              <a:rPr lang="en-US" dirty="0" err="1"/>
              <a:t>sco</a:t>
            </a:r>
            <a:r>
              <a:rPr lang="tr-TR" dirty="0"/>
              <a:t>p</a:t>
            </a:r>
            <a:r>
              <a:rPr lang="en-US" dirty="0"/>
              <a:t>e in the project)</a:t>
            </a:r>
          </a:p>
        </p:txBody>
      </p:sp>
      <p:sp>
        <p:nvSpPr>
          <p:cNvPr id="4" name="Slide Number Placeholder 3"/>
          <p:cNvSpPr>
            <a:spLocks noGrp="1"/>
          </p:cNvSpPr>
          <p:nvPr>
            <p:ph type="sldNum" sz="quarter" idx="12"/>
          </p:nvPr>
        </p:nvSpPr>
        <p:spPr/>
        <p:txBody>
          <a:bodyPr/>
          <a:lstStyle/>
          <a:p>
            <a:fld id="{FBC6712F-C4A8-44F8-9656-6624D03F5937}" type="slidenum">
              <a:rPr lang="en-US" smtClean="0"/>
              <a:t>18</a:t>
            </a:fld>
            <a:endParaRPr lang="en-US"/>
          </a:p>
        </p:txBody>
      </p:sp>
    </p:spTree>
    <p:extLst>
      <p:ext uri="{BB962C8B-B14F-4D97-AF65-F5344CB8AC3E}">
        <p14:creationId xmlns:p14="http://schemas.microsoft.com/office/powerpoint/2010/main" val="396580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References</a:t>
            </a:r>
            <a:endParaRPr lang="tr-TR"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1400" dirty="0"/>
              <a:t>W. G. </a:t>
            </a:r>
            <a:r>
              <a:rPr lang="en-US" sz="1400" dirty="0" err="1"/>
              <a:t>Morein</a:t>
            </a:r>
            <a:r>
              <a:rPr lang="en-US" sz="1400" dirty="0"/>
              <a:t>, A. </a:t>
            </a:r>
            <a:r>
              <a:rPr lang="en-US" sz="1400" dirty="0" err="1"/>
              <a:t>Stavrou</a:t>
            </a:r>
            <a:r>
              <a:rPr lang="en-US" sz="1400" dirty="0"/>
              <a:t>, D. L. Cook, A. D. </a:t>
            </a:r>
            <a:r>
              <a:rPr lang="en-US" sz="1400" dirty="0" err="1"/>
              <a:t>Keromytis</a:t>
            </a:r>
            <a:r>
              <a:rPr lang="en-US" sz="1400" dirty="0"/>
              <a:t>, V. </a:t>
            </a:r>
            <a:r>
              <a:rPr lang="en-US" sz="1400" dirty="0" err="1"/>
              <a:t>Misra</a:t>
            </a:r>
            <a:r>
              <a:rPr lang="en-US" sz="1400" dirty="0"/>
              <a:t>, D. </a:t>
            </a:r>
            <a:r>
              <a:rPr lang="en-US" sz="1400" dirty="0" err="1"/>
              <a:t>Rubensteiny</a:t>
            </a:r>
            <a:r>
              <a:rPr lang="en-US" sz="1400" dirty="0"/>
              <a:t>, Using Graphic Turing Tests To Counter Automated DDoS Attacks Against Web Servers, in: Proceedings of the 10th ACM conference on Computer and communications security, Washington, DC, USA, 2003. </a:t>
            </a:r>
            <a:endParaRPr lang="tr-TR" sz="1400" dirty="0"/>
          </a:p>
          <a:p>
            <a:pPr marL="457200" indent="-457200">
              <a:buFont typeface="+mj-lt"/>
              <a:buAutoNum type="arabicPeriod"/>
            </a:pPr>
            <a:r>
              <a:rPr lang="en-US" sz="1400" dirty="0"/>
              <a:t>J.-F. </a:t>
            </a:r>
            <a:r>
              <a:rPr lang="en-US" sz="1400" dirty="0" err="1"/>
              <a:t>Podevin</a:t>
            </a:r>
            <a:r>
              <a:rPr lang="en-US" sz="1400" dirty="0"/>
              <a:t>, Telling humans and computers apart automatically, COMMUNICATIONS OF THE ACM 47 (2) (2004) 57–60.</a:t>
            </a:r>
            <a:endParaRPr lang="tr-TR" sz="1400" dirty="0"/>
          </a:p>
          <a:p>
            <a:pPr marL="457200" indent="-457200">
              <a:buFont typeface="+mj-lt"/>
              <a:buAutoNum type="arabicPeriod"/>
            </a:pPr>
            <a:r>
              <a:rPr lang="tr-TR" sz="1400" dirty="0"/>
              <a:t>G. Mori, J. Malik, </a:t>
            </a:r>
            <a:r>
              <a:rPr lang="tr-TR" sz="1400" dirty="0" err="1"/>
              <a:t>Recognizing</a:t>
            </a:r>
            <a:r>
              <a:rPr lang="tr-TR" sz="1400" dirty="0"/>
              <a:t> Objects in </a:t>
            </a:r>
            <a:r>
              <a:rPr lang="tr-TR" sz="1400" dirty="0" err="1"/>
              <a:t>Adversarial</a:t>
            </a:r>
            <a:r>
              <a:rPr lang="tr-TR" sz="1400" dirty="0"/>
              <a:t> </a:t>
            </a:r>
            <a:r>
              <a:rPr lang="tr-TR" sz="1400" dirty="0" err="1"/>
              <a:t>Clutter</a:t>
            </a:r>
            <a:r>
              <a:rPr lang="tr-TR" sz="1400" dirty="0"/>
              <a:t>: </a:t>
            </a:r>
            <a:r>
              <a:rPr lang="tr-TR" sz="1400" dirty="0" err="1"/>
              <a:t>Breaking</a:t>
            </a:r>
            <a:r>
              <a:rPr lang="tr-TR" sz="1400" dirty="0"/>
              <a:t> a Visual CAPTCHA, in: </a:t>
            </a:r>
            <a:r>
              <a:rPr lang="tr-TR" sz="1400" dirty="0" err="1"/>
              <a:t>Proceedings</a:t>
            </a:r>
            <a:r>
              <a:rPr lang="tr-TR" sz="1400" dirty="0"/>
              <a:t> of IEEE </a:t>
            </a:r>
            <a:r>
              <a:rPr lang="tr-TR" sz="1400" dirty="0" err="1"/>
              <a:t>Computer</a:t>
            </a:r>
            <a:r>
              <a:rPr lang="tr-TR" sz="1400" dirty="0"/>
              <a:t> </a:t>
            </a:r>
            <a:r>
              <a:rPr lang="tr-TR" sz="1400" dirty="0" err="1"/>
              <a:t>Society</a:t>
            </a:r>
            <a:r>
              <a:rPr lang="tr-TR" sz="1400" dirty="0"/>
              <a:t> Conference on </a:t>
            </a:r>
            <a:r>
              <a:rPr lang="tr-TR" sz="1400" dirty="0" err="1"/>
              <a:t>Computer</a:t>
            </a:r>
            <a:r>
              <a:rPr lang="tr-TR" sz="1400" dirty="0"/>
              <a:t> </a:t>
            </a:r>
            <a:r>
              <a:rPr lang="tr-TR" sz="1400" dirty="0" err="1"/>
              <a:t>Vision</a:t>
            </a:r>
            <a:r>
              <a:rPr lang="tr-TR" sz="1400" dirty="0"/>
              <a:t> </a:t>
            </a:r>
            <a:r>
              <a:rPr lang="tr-TR" sz="1400" dirty="0" err="1"/>
              <a:t>and</a:t>
            </a:r>
            <a:r>
              <a:rPr lang="tr-TR" sz="1400" dirty="0"/>
              <a:t> </a:t>
            </a:r>
            <a:r>
              <a:rPr lang="tr-TR" sz="1400" dirty="0" err="1"/>
              <a:t>Pattern</a:t>
            </a:r>
            <a:r>
              <a:rPr lang="tr-TR" sz="1400" dirty="0"/>
              <a:t> </a:t>
            </a:r>
            <a:r>
              <a:rPr lang="tr-TR" sz="1400" dirty="0" err="1"/>
              <a:t>Recognition</a:t>
            </a:r>
            <a:r>
              <a:rPr lang="tr-TR" sz="1400" dirty="0"/>
              <a:t>, Madison, Wisconsin, 2003.</a:t>
            </a:r>
          </a:p>
          <a:p>
            <a:pPr marL="457200" indent="-457200">
              <a:buFont typeface="+mj-lt"/>
              <a:buAutoNum type="arabicPeriod"/>
            </a:pPr>
            <a:r>
              <a:rPr lang="en-US" sz="1400" dirty="0"/>
              <a:t>E. </a:t>
            </a:r>
            <a:r>
              <a:rPr lang="en-US" sz="1400" dirty="0" err="1"/>
              <a:t>Athanasopoulos</a:t>
            </a:r>
            <a:r>
              <a:rPr lang="en-US" sz="1400" dirty="0"/>
              <a:t>, S. </a:t>
            </a:r>
            <a:r>
              <a:rPr lang="en-US" sz="1400" dirty="0" err="1"/>
              <a:t>Antonatos</a:t>
            </a:r>
            <a:r>
              <a:rPr lang="en-US" sz="1400" dirty="0"/>
              <a:t>, Enhanced CAPTCHAs: Using Animation to Tell Humans and Computers Apart, in: Proceedings of Communications and Multimedia Security, 2006, pp. 97–108. </a:t>
            </a:r>
            <a:endParaRPr lang="tr-TR" sz="1400" dirty="0"/>
          </a:p>
          <a:p>
            <a:pPr marL="457200" indent="-457200">
              <a:buFont typeface="+mj-lt"/>
              <a:buAutoNum type="arabicPeriod"/>
            </a:pPr>
            <a:r>
              <a:rPr lang="en-US" sz="1400" dirty="0"/>
              <a:t>H. D. Truong, C. F. Turner, C. C. Zou, </a:t>
            </a:r>
            <a:r>
              <a:rPr lang="en-US" sz="1400" dirty="0" err="1"/>
              <a:t>iCAPTCHA</a:t>
            </a:r>
            <a:r>
              <a:rPr lang="en-US" sz="1400" dirty="0"/>
              <a:t>: The Next Generation of CAPTCHA Designed to Defend Against 3rd Party Human Attacks, in: Proceedings of IEEE International Conference on Communications, Kyoto, Japan, 2011.</a:t>
            </a:r>
            <a:endParaRPr lang="tr-TR" sz="1400" dirty="0"/>
          </a:p>
          <a:p>
            <a:pPr marL="457200" indent="-457200">
              <a:buFont typeface="+mj-lt"/>
              <a:buAutoNum type="arabicPeriod"/>
            </a:pPr>
            <a:r>
              <a:rPr lang="en-US" sz="1400" dirty="0"/>
              <a:t>T. </a:t>
            </a:r>
            <a:r>
              <a:rPr lang="en-US" sz="1400" dirty="0" err="1"/>
              <a:t>Yatagai</a:t>
            </a:r>
            <a:r>
              <a:rPr lang="en-US" sz="1400" dirty="0"/>
              <a:t>, T. </a:t>
            </a:r>
            <a:r>
              <a:rPr lang="en-US" sz="1400" dirty="0" err="1"/>
              <a:t>Isohara</a:t>
            </a:r>
            <a:r>
              <a:rPr lang="en-US" sz="1400" dirty="0"/>
              <a:t>, I. Sasase, Detection of HTTP-GET flood Attack Based on Analysis of Page Access Behavior, in: Proceedings of IEEE Pacific Rim Conference on Communications, Computers and Signal Processing, 2007, pp. 232–235.</a:t>
            </a:r>
            <a:endParaRPr lang="tr-TR" sz="1400" dirty="0"/>
          </a:p>
          <a:p>
            <a:pPr marL="457200" indent="-457200">
              <a:buFont typeface="+mj-lt"/>
              <a:buAutoNum type="arabicPeriod"/>
            </a:pPr>
            <a:r>
              <a:rPr lang="en-US" sz="1400" dirty="0" err="1"/>
              <a:t>Beitollahi</a:t>
            </a:r>
            <a:r>
              <a:rPr lang="en-US" sz="1400" dirty="0"/>
              <a:t>, H., &amp; </a:t>
            </a:r>
            <a:r>
              <a:rPr lang="en-US" sz="1400" dirty="0" err="1"/>
              <a:t>Deconinck</a:t>
            </a:r>
            <a:r>
              <a:rPr lang="en-US" sz="1400" dirty="0"/>
              <a:t>, G. (2012). Tackling Application-layer DDoS Attacks. Procedia Computer Science, 10, 432-441. doi:10.1016/j.procs.2012.06.056</a:t>
            </a:r>
            <a:endParaRPr lang="tr-TR" sz="1400" dirty="0"/>
          </a:p>
          <a:p>
            <a:pPr marL="457200" indent="-457200">
              <a:buFont typeface="+mj-lt"/>
              <a:buAutoNum type="arabicPeriod"/>
            </a:pPr>
            <a:r>
              <a:rPr lang="en-US" sz="1400" dirty="0"/>
              <a:t>H. </a:t>
            </a:r>
            <a:r>
              <a:rPr lang="en-US" sz="1400" dirty="0" err="1"/>
              <a:t>Beitollahi</a:t>
            </a:r>
            <a:r>
              <a:rPr lang="en-US" sz="1400" dirty="0"/>
              <a:t>, G. </a:t>
            </a:r>
            <a:r>
              <a:rPr lang="en-US" sz="1400" dirty="0" err="1"/>
              <a:t>Deconinck</a:t>
            </a:r>
            <a:r>
              <a:rPr lang="en-US" sz="1400" dirty="0"/>
              <a:t>, </a:t>
            </a:r>
            <a:r>
              <a:rPr lang="en-US" sz="1400" dirty="0" err="1"/>
              <a:t>ConnectionScore</a:t>
            </a:r>
            <a:r>
              <a:rPr lang="en-US" sz="1400" dirty="0"/>
              <a:t>: A Statistical Technique to Resist Application-layer DDoS Attacks, Tech. Rep. 01-2012-0130, Electrical Engineering Department, University of Leuven, Belgium, http://www.esat.kuleuven.be/electa/publications/fulltexts/pub 2313.pdf (2012).</a:t>
            </a:r>
            <a:endParaRPr lang="tr-TR" sz="1400" dirty="0"/>
          </a:p>
          <a:p>
            <a:pPr marL="457200" indent="-457200">
              <a:buFont typeface="+mj-lt"/>
              <a:buAutoNum type="arabicPeriod"/>
            </a:pPr>
            <a:endParaRPr lang="tr-TR" dirty="0"/>
          </a:p>
          <a:p>
            <a:endParaRPr lang="tr-TR" dirty="0"/>
          </a:p>
          <a:p>
            <a:pPr marL="0" indent="0">
              <a:buNone/>
            </a:pPr>
            <a:endParaRPr lang="tr-TR" dirty="0"/>
          </a:p>
        </p:txBody>
      </p:sp>
      <p:sp>
        <p:nvSpPr>
          <p:cNvPr id="4" name="Slide Number Placeholder 3"/>
          <p:cNvSpPr>
            <a:spLocks noGrp="1"/>
          </p:cNvSpPr>
          <p:nvPr>
            <p:ph type="sldNum" sz="quarter" idx="12"/>
          </p:nvPr>
        </p:nvSpPr>
        <p:spPr/>
        <p:txBody>
          <a:bodyPr/>
          <a:lstStyle/>
          <a:p>
            <a:fld id="{FBC6712F-C4A8-44F8-9656-6624D03F5937}" type="slidenum">
              <a:rPr lang="en-US" smtClean="0"/>
              <a:pPr/>
              <a:t>19</a:t>
            </a:fld>
            <a:endParaRPr lang="en-US"/>
          </a:p>
        </p:txBody>
      </p:sp>
    </p:spTree>
    <p:extLst>
      <p:ext uri="{BB962C8B-B14F-4D97-AF65-F5344CB8AC3E}">
        <p14:creationId xmlns:p14="http://schemas.microsoft.com/office/powerpoint/2010/main" val="420231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Attacks, Attack Types</a:t>
            </a:r>
            <a:endParaRPr lang="tr-TR" dirty="0"/>
          </a:p>
          <a:p>
            <a:r>
              <a:rPr lang="en-US" dirty="0"/>
              <a:t>Prevention</a:t>
            </a:r>
            <a:r>
              <a:rPr lang="tr-TR" dirty="0"/>
              <a:t> </a:t>
            </a:r>
            <a:r>
              <a:rPr lang="en-US" dirty="0"/>
              <a:t>Approaches</a:t>
            </a:r>
          </a:p>
          <a:p>
            <a:r>
              <a:rPr lang="en-US" dirty="0"/>
              <a:t>Literature Review</a:t>
            </a:r>
          </a:p>
          <a:p>
            <a:r>
              <a:rPr lang="en-US" dirty="0"/>
              <a:t>Motivation</a:t>
            </a:r>
          </a:p>
          <a:p>
            <a:r>
              <a:rPr lang="en-US" dirty="0"/>
              <a:t>Proposed Method</a:t>
            </a:r>
          </a:p>
          <a:p>
            <a:r>
              <a:rPr lang="en-US" dirty="0"/>
              <a:t>Experimental Results</a:t>
            </a:r>
            <a:endParaRPr lang="tr-TR" dirty="0"/>
          </a:p>
          <a:p>
            <a:r>
              <a:rPr lang="tr-TR" dirty="0" err="1"/>
              <a:t>References</a:t>
            </a:r>
            <a:endParaRPr lang="tr-TR" dirty="0"/>
          </a:p>
          <a:p>
            <a:r>
              <a:rPr lang="tr-TR" dirty="0" err="1"/>
              <a:t>Questions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2</a:t>
            </a:fld>
            <a:endParaRPr lang="en-US" dirty="0"/>
          </a:p>
        </p:txBody>
      </p:sp>
    </p:spTree>
    <p:extLst>
      <p:ext uri="{BB962C8B-B14F-4D97-AF65-F5344CB8AC3E}">
        <p14:creationId xmlns:p14="http://schemas.microsoft.com/office/powerpoint/2010/main" val="95681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20</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2" y="2362200"/>
            <a:ext cx="372427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4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Attacks</a:t>
            </a:r>
          </a:p>
        </p:txBody>
      </p:sp>
      <p:sp>
        <p:nvSpPr>
          <p:cNvPr id="3" name="Content Placeholder 2"/>
          <p:cNvSpPr>
            <a:spLocks noGrp="1"/>
          </p:cNvSpPr>
          <p:nvPr>
            <p:ph idx="1"/>
          </p:nvPr>
        </p:nvSpPr>
        <p:spPr/>
        <p:txBody>
          <a:bodyPr/>
          <a:lstStyle/>
          <a:p>
            <a:r>
              <a:rPr lang="en-US" dirty="0"/>
              <a:t> Most common attack model: DoS</a:t>
            </a:r>
            <a:r>
              <a:rPr lang="tr-TR" dirty="0"/>
              <a:t> &amp; Brute Force</a:t>
            </a:r>
            <a:endParaRPr lang="en-US" dirty="0"/>
          </a:p>
          <a:p>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12052"/>
            <a:ext cx="5105400" cy="443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BC6712F-C4A8-44F8-9656-6624D03F5937}" type="slidenum">
              <a:rPr lang="en-US" smtClean="0"/>
              <a:t>3</a:t>
            </a:fld>
            <a:endParaRPr lang="en-US" dirty="0"/>
          </a:p>
        </p:txBody>
      </p:sp>
    </p:spTree>
    <p:extLst>
      <p:ext uri="{BB962C8B-B14F-4D97-AF65-F5344CB8AC3E}">
        <p14:creationId xmlns:p14="http://schemas.microsoft.com/office/powerpoint/2010/main" val="151812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&amp; Distributed DoS</a:t>
            </a:r>
          </a:p>
        </p:txBody>
      </p:sp>
      <p:sp>
        <p:nvSpPr>
          <p:cNvPr id="3" name="Content Placeholder 2"/>
          <p:cNvSpPr>
            <a:spLocks noGrp="1"/>
          </p:cNvSpPr>
          <p:nvPr>
            <p:ph idx="1"/>
          </p:nvPr>
        </p:nvSpPr>
        <p:spPr/>
        <p:txBody>
          <a:bodyPr/>
          <a:lstStyle/>
          <a:p>
            <a:r>
              <a:rPr lang="en-US" dirty="0"/>
              <a:t>A denial of service (DoS) attack attempts to make a resource, such as a web server, unavailable to users.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36520"/>
            <a:ext cx="5715000" cy="387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BC6712F-C4A8-44F8-9656-6624D03F5937}" type="slidenum">
              <a:rPr lang="en-US" smtClean="0"/>
              <a:t>4</a:t>
            </a:fld>
            <a:endParaRPr lang="en-US" dirty="0"/>
          </a:p>
        </p:txBody>
      </p:sp>
    </p:spTree>
    <p:extLst>
      <p:ext uri="{BB962C8B-B14F-4D97-AF65-F5344CB8AC3E}">
        <p14:creationId xmlns:p14="http://schemas.microsoft.com/office/powerpoint/2010/main" val="113245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DoS</a:t>
            </a:r>
          </a:p>
        </p:txBody>
      </p:sp>
      <p:sp>
        <p:nvSpPr>
          <p:cNvPr id="3" name="Content Placeholder 2"/>
          <p:cNvSpPr>
            <a:spLocks noGrp="1"/>
          </p:cNvSpPr>
          <p:nvPr>
            <p:ph idx="1"/>
          </p:nvPr>
        </p:nvSpPr>
        <p:spPr/>
        <p:txBody>
          <a:bodyPr>
            <a:normAutofit/>
          </a:bodyPr>
          <a:lstStyle/>
          <a:p>
            <a:pPr marL="457200" indent="-457200">
              <a:buAutoNum type="arabicPeriod"/>
            </a:pPr>
            <a:r>
              <a:rPr lang="tr-TR" b="1" dirty="0"/>
              <a:t>Network </a:t>
            </a:r>
            <a:r>
              <a:rPr lang="tr-TR" b="1" dirty="0" err="1"/>
              <a:t>Layer</a:t>
            </a:r>
            <a:r>
              <a:rPr lang="en-US" b="1" dirty="0"/>
              <a:t> Attacks</a:t>
            </a:r>
            <a:endParaRPr lang="en-US" dirty="0"/>
          </a:p>
          <a:p>
            <a:r>
              <a:rPr lang="en-US" dirty="0"/>
              <a:t>TCP, UDP and ICMP Floods </a:t>
            </a:r>
            <a:br>
              <a:rPr lang="en-US" dirty="0"/>
            </a:br>
            <a:r>
              <a:rPr lang="en-US" dirty="0"/>
              <a:t>(SYN Flood, Ping of Death, etc. )</a:t>
            </a:r>
          </a:p>
          <a:p>
            <a:endParaRPr lang="en-US" dirty="0"/>
          </a:p>
          <a:p>
            <a:pPr marL="457200" indent="-457200">
              <a:buFont typeface="+mj-lt"/>
              <a:buAutoNum type="arabicPeriod" startAt="2"/>
            </a:pPr>
            <a:r>
              <a:rPr lang="en-US" b="1" dirty="0"/>
              <a:t>Application Layer Attacks</a:t>
            </a:r>
            <a:endParaRPr lang="en-US" dirty="0"/>
          </a:p>
          <a:p>
            <a:r>
              <a:rPr lang="en-US" dirty="0"/>
              <a:t>HTTP GET &amp; POST Flood</a:t>
            </a:r>
            <a:endParaRPr lang="tr-TR" dirty="0"/>
          </a:p>
          <a:p>
            <a:pPr marL="0" indent="0">
              <a:buNone/>
            </a:pPr>
            <a:endParaRPr lang="tr-TR" dirty="0"/>
          </a:p>
          <a:p>
            <a:pPr marL="0" indent="0">
              <a:buNone/>
            </a:pPr>
            <a:r>
              <a:rPr lang="tr-TR" sz="1800" dirty="0"/>
              <a:t>Z</a:t>
            </a:r>
            <a:r>
              <a:rPr lang="en-US" sz="1800" dirty="0"/>
              <a:t>ombie machines attack the victim </a:t>
            </a:r>
            <a:endParaRPr lang="tr-TR" sz="1800" dirty="0"/>
          </a:p>
          <a:p>
            <a:pPr marL="0" indent="0">
              <a:buNone/>
            </a:pPr>
            <a:r>
              <a:rPr lang="en-US" sz="1800" dirty="0"/>
              <a:t>server through legitimate packets</a:t>
            </a:r>
            <a:endParaRPr lang="tr-TR" sz="1800" dirty="0"/>
          </a:p>
          <a:p>
            <a:pPr marL="0" indent="0">
              <a:buNone/>
            </a:pPr>
            <a:r>
              <a:rPr lang="en-US" sz="1800" dirty="0"/>
              <a:t>such that packets have</a:t>
            </a:r>
            <a:r>
              <a:rPr lang="tr-TR" sz="1800" dirty="0"/>
              <a:t> </a:t>
            </a:r>
            <a:r>
              <a:rPr lang="en-US" sz="1800" dirty="0"/>
              <a:t>legitimate </a:t>
            </a:r>
            <a:endParaRPr lang="tr-TR" sz="1800" dirty="0"/>
          </a:p>
          <a:p>
            <a:pPr marL="0" indent="0">
              <a:buNone/>
            </a:pPr>
            <a:r>
              <a:rPr lang="en-US" sz="1800" dirty="0"/>
              <a:t>format and are sent through normal </a:t>
            </a:r>
            <a:endParaRPr lang="tr-TR" sz="1800" dirty="0"/>
          </a:p>
          <a:p>
            <a:pPr marL="0" indent="0">
              <a:buNone/>
            </a:pPr>
            <a:r>
              <a:rPr lang="en-US" sz="1800" dirty="0"/>
              <a:t>TCP connections. </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028"/>
          <a:stretch/>
        </p:blipFill>
        <p:spPr bwMode="auto">
          <a:xfrm>
            <a:off x="4572000" y="3810000"/>
            <a:ext cx="4267200" cy="21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BC6712F-C4A8-44F8-9656-6624D03F5937}" type="slidenum">
              <a:rPr lang="en-US" smtClean="0"/>
              <a:t>5</a:t>
            </a:fld>
            <a:endParaRPr lang="en-US" dirty="0"/>
          </a:p>
        </p:txBody>
      </p:sp>
    </p:spTree>
    <p:extLst>
      <p:ext uri="{BB962C8B-B14F-4D97-AF65-F5344CB8AC3E}">
        <p14:creationId xmlns:p14="http://schemas.microsoft.com/office/powerpoint/2010/main" val="13643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DoS Attacks</a:t>
            </a:r>
          </a:p>
        </p:txBody>
      </p:sp>
      <p:sp>
        <p:nvSpPr>
          <p:cNvPr id="3" name="Content Placeholder 2"/>
          <p:cNvSpPr>
            <a:spLocks noGrp="1"/>
          </p:cNvSpPr>
          <p:nvPr>
            <p:ph idx="1"/>
          </p:nvPr>
        </p:nvSpPr>
        <p:spPr/>
        <p:txBody>
          <a:bodyPr>
            <a:normAutofit/>
          </a:bodyPr>
          <a:lstStyle/>
          <a:p>
            <a:pPr marL="0" indent="0">
              <a:buNone/>
            </a:pPr>
            <a:r>
              <a:rPr lang="en-US" sz="2000" b="1" dirty="0"/>
              <a:t>On Network </a:t>
            </a:r>
            <a:r>
              <a:rPr lang="tr-TR" sz="2000" b="1" dirty="0"/>
              <a:t>L</a:t>
            </a:r>
            <a:r>
              <a:rPr lang="en-US" sz="2000" b="1" dirty="0" err="1"/>
              <a:t>ayer</a:t>
            </a:r>
            <a:endParaRPr lang="tr-TR" sz="2000" b="1" dirty="0"/>
          </a:p>
          <a:p>
            <a:pPr marL="0" indent="0">
              <a:buNone/>
            </a:pPr>
            <a:endParaRPr lang="tr-TR" sz="2000" b="1" dirty="0"/>
          </a:p>
          <a:p>
            <a:r>
              <a:rPr lang="en-US" sz="2000" dirty="0"/>
              <a:t>Analyzing # of TCP&amp; UDP Packets in a Statistical Manner</a:t>
            </a:r>
            <a:endParaRPr lang="en-US" sz="2000" b="1" dirty="0"/>
          </a:p>
          <a:p>
            <a:endParaRPr lang="en-US" sz="2000" dirty="0"/>
          </a:p>
          <a:p>
            <a:r>
              <a:rPr lang="en-US" sz="2000" dirty="0"/>
              <a:t>Analyzing Behavioral Status of Network (Resource Usages, etc.)</a:t>
            </a:r>
          </a:p>
          <a:p>
            <a:pPr marL="0" indent="0">
              <a:buNone/>
            </a:pPr>
            <a:endParaRPr lang="tr-TR" sz="2000" dirty="0"/>
          </a:p>
          <a:p>
            <a:pPr marL="0" indent="0">
              <a:buNone/>
            </a:pPr>
            <a:r>
              <a:rPr lang="tr-TR" sz="2000" b="1" dirty="0"/>
              <a:t>On Application </a:t>
            </a:r>
            <a:r>
              <a:rPr lang="tr-TR" sz="2000" b="1" dirty="0" err="1"/>
              <a:t>Layer</a:t>
            </a:r>
            <a:endParaRPr lang="tr-TR" sz="2000" b="1" dirty="0"/>
          </a:p>
          <a:p>
            <a:pPr marL="0" indent="0">
              <a:buNone/>
            </a:pPr>
            <a:endParaRPr lang="tr-TR" sz="2000" b="1" dirty="0"/>
          </a:p>
          <a:p>
            <a:r>
              <a:rPr lang="tr-TR" sz="2000" dirty="0" err="1"/>
              <a:t>Analyzing</a:t>
            </a:r>
            <a:r>
              <a:rPr lang="tr-TR" sz="2000" dirty="0"/>
              <a:t> </a:t>
            </a:r>
            <a:r>
              <a:rPr lang="tr-TR" sz="2000" dirty="0" err="1"/>
              <a:t>payload</a:t>
            </a:r>
            <a:r>
              <a:rPr lang="tr-TR" sz="2000" dirty="0"/>
              <a:t> of </a:t>
            </a:r>
            <a:r>
              <a:rPr lang="tr-TR" sz="2000" dirty="0" err="1"/>
              <a:t>packet</a:t>
            </a:r>
            <a:r>
              <a:rPr lang="tr-TR" sz="2000" dirty="0"/>
              <a:t> (DPI)</a:t>
            </a:r>
          </a:p>
          <a:p>
            <a:pPr marL="0" indent="0">
              <a:buNone/>
            </a:pPr>
            <a:endParaRPr lang="tr-TR" sz="2000" dirty="0"/>
          </a:p>
          <a:p>
            <a:r>
              <a:rPr lang="tr-TR" sz="2000" dirty="0" smtClean="0"/>
              <a:t>Client</a:t>
            </a:r>
            <a:r>
              <a:rPr lang="en-US" sz="2000" dirty="0" smtClean="0"/>
              <a:t>-</a:t>
            </a:r>
            <a:r>
              <a:rPr lang="tr-TR" sz="2000" dirty="0" smtClean="0"/>
              <a:t>side </a:t>
            </a:r>
            <a:r>
              <a:rPr lang="tr-TR" sz="2000" dirty="0"/>
              <a:t>techniques (CAPTCHAs)</a:t>
            </a:r>
          </a:p>
          <a:p>
            <a:endParaRPr lang="en-US" sz="2000" dirty="0"/>
          </a:p>
          <a:p>
            <a:pPr marL="0" indent="0">
              <a:buNone/>
            </a:pPr>
            <a:endParaRPr lang="en-US" sz="2000" b="1" dirty="0"/>
          </a:p>
          <a:p>
            <a:pPr marL="0" indent="0">
              <a:buNone/>
            </a:pPr>
            <a:endParaRPr lang="en-US" sz="2000" b="1" dirty="0"/>
          </a:p>
        </p:txBody>
      </p:sp>
      <p:sp>
        <p:nvSpPr>
          <p:cNvPr id="4" name="Slide Number Placeholder 3"/>
          <p:cNvSpPr>
            <a:spLocks noGrp="1"/>
          </p:cNvSpPr>
          <p:nvPr>
            <p:ph type="sldNum" sz="quarter" idx="12"/>
          </p:nvPr>
        </p:nvSpPr>
        <p:spPr/>
        <p:txBody>
          <a:bodyPr/>
          <a:lstStyle/>
          <a:p>
            <a:fld id="{FBC6712F-C4A8-44F8-9656-6624D03F5937}" type="slidenum">
              <a:rPr lang="en-US" smtClean="0"/>
              <a:t>6</a:t>
            </a:fld>
            <a:endParaRPr lang="en-US"/>
          </a:p>
        </p:txBody>
      </p:sp>
    </p:spTree>
    <p:extLst>
      <p:ext uri="{BB962C8B-B14F-4D97-AF65-F5344CB8AC3E}">
        <p14:creationId xmlns:p14="http://schemas.microsoft.com/office/powerpoint/2010/main" val="302422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457200" y="1600200"/>
            <a:ext cx="8305800" cy="4876800"/>
          </a:xfrm>
        </p:spPr>
        <p:txBody>
          <a:bodyPr>
            <a:normAutofit/>
          </a:bodyPr>
          <a:lstStyle/>
          <a:p>
            <a:r>
              <a:rPr lang="tr-TR" dirty="0"/>
              <a:t>CAPTCHA Puzzles </a:t>
            </a:r>
            <a:r>
              <a:rPr lang="en-US" dirty="0"/>
              <a:t>[</a:t>
            </a:r>
            <a:r>
              <a:rPr lang="tr-TR" dirty="0"/>
              <a:t>1</a:t>
            </a:r>
            <a:r>
              <a:rPr lang="en-US" dirty="0"/>
              <a:t>, </a:t>
            </a:r>
            <a:r>
              <a:rPr lang="tr-TR" dirty="0"/>
              <a:t>2</a:t>
            </a:r>
            <a:r>
              <a:rPr lang="en-US" dirty="0"/>
              <a:t>] </a:t>
            </a:r>
            <a:endParaRPr lang="tr-TR" dirty="0"/>
          </a:p>
          <a:p>
            <a:pPr marL="0" indent="0">
              <a:buNone/>
            </a:pPr>
            <a:endParaRPr lang="tr-TR" sz="1600" dirty="0"/>
          </a:p>
          <a:p>
            <a:pPr marL="0" indent="0">
              <a:buNone/>
            </a:pPr>
            <a:r>
              <a:rPr lang="en-US" sz="1600" dirty="0"/>
              <a:t>A CAPTCHA puzzle is a challenge-response test used in </a:t>
            </a:r>
            <a:r>
              <a:rPr lang="tr-TR" sz="1600" dirty="0"/>
              <a:t>web </a:t>
            </a:r>
            <a:r>
              <a:rPr lang="tr-TR" sz="1600" dirty="0" err="1"/>
              <a:t>applications</a:t>
            </a:r>
            <a:r>
              <a:rPr lang="en-US" sz="1600" dirty="0"/>
              <a:t> as an attempt to ensure that the response is generated by a human not by a machine. </a:t>
            </a:r>
            <a:endParaRPr lang="tr-TR" sz="1600" dirty="0"/>
          </a:p>
          <a:p>
            <a:pPr marL="0" indent="0">
              <a:buNone/>
            </a:pPr>
            <a:endParaRPr lang="tr-TR" sz="1600" b="1" dirty="0"/>
          </a:p>
          <a:p>
            <a:pPr marL="0" indent="0">
              <a:buNone/>
            </a:pPr>
            <a:r>
              <a:rPr lang="tr-TR" sz="1600" b="1" dirty="0" err="1"/>
              <a:t>Weaknesses</a:t>
            </a:r>
            <a:r>
              <a:rPr lang="tr-TR" sz="1600" b="1" dirty="0"/>
              <a:t>:</a:t>
            </a:r>
          </a:p>
          <a:p>
            <a:pPr marL="0" indent="0">
              <a:buNone/>
            </a:pPr>
            <a:r>
              <a:rPr lang="tr-TR" sz="1600" dirty="0">
                <a:solidFill>
                  <a:srgbClr val="C00000"/>
                </a:solidFill>
              </a:rPr>
              <a:t>- </a:t>
            </a:r>
            <a:r>
              <a:rPr lang="tr-TR" sz="1600" dirty="0" err="1">
                <a:solidFill>
                  <a:srgbClr val="C00000"/>
                </a:solidFill>
              </a:rPr>
              <a:t>Several</a:t>
            </a:r>
            <a:r>
              <a:rPr lang="tr-TR" sz="1600" dirty="0">
                <a:solidFill>
                  <a:srgbClr val="C00000"/>
                </a:solidFill>
              </a:rPr>
              <a:t> </a:t>
            </a:r>
            <a:r>
              <a:rPr lang="tr-TR" sz="1600" dirty="0" err="1">
                <a:solidFill>
                  <a:srgbClr val="C00000"/>
                </a:solidFill>
              </a:rPr>
              <a:t>image</a:t>
            </a:r>
            <a:r>
              <a:rPr lang="tr-TR" sz="1600" dirty="0">
                <a:solidFill>
                  <a:srgbClr val="C00000"/>
                </a:solidFill>
              </a:rPr>
              <a:t> </a:t>
            </a:r>
            <a:r>
              <a:rPr lang="tr-TR" sz="1600" dirty="0" err="1">
                <a:solidFill>
                  <a:srgbClr val="C00000"/>
                </a:solidFill>
              </a:rPr>
              <a:t>recognition</a:t>
            </a:r>
            <a:r>
              <a:rPr lang="tr-TR" sz="1600" dirty="0">
                <a:solidFill>
                  <a:srgbClr val="C00000"/>
                </a:solidFill>
              </a:rPr>
              <a:t> </a:t>
            </a:r>
            <a:r>
              <a:rPr lang="tr-TR" sz="1600" dirty="0" err="1">
                <a:solidFill>
                  <a:srgbClr val="C00000"/>
                </a:solidFill>
              </a:rPr>
              <a:t>techniques</a:t>
            </a:r>
            <a:r>
              <a:rPr lang="tr-TR" sz="1600" dirty="0">
                <a:solidFill>
                  <a:srgbClr val="C00000"/>
                </a:solidFill>
              </a:rPr>
              <a:t> </a:t>
            </a:r>
            <a:r>
              <a:rPr lang="tr-TR" sz="1600" dirty="0" err="1">
                <a:solidFill>
                  <a:srgbClr val="C00000"/>
                </a:solidFill>
              </a:rPr>
              <a:t>to</a:t>
            </a:r>
            <a:r>
              <a:rPr lang="tr-TR" sz="1600" dirty="0">
                <a:solidFill>
                  <a:srgbClr val="C00000"/>
                </a:solidFill>
              </a:rPr>
              <a:t> break CAPTCHA [3]</a:t>
            </a:r>
          </a:p>
          <a:p>
            <a:pPr marL="0" indent="0">
              <a:buNone/>
            </a:pPr>
            <a:r>
              <a:rPr lang="tr-TR" sz="1600" b="1" dirty="0">
                <a:solidFill>
                  <a:srgbClr val="C00000"/>
                </a:solidFill>
              </a:rPr>
              <a:t>- </a:t>
            </a:r>
            <a:r>
              <a:rPr lang="en-US" sz="1600" b="1" dirty="0">
                <a:solidFill>
                  <a:srgbClr val="C00000"/>
                </a:solidFill>
              </a:rPr>
              <a:t>Labor attack</a:t>
            </a:r>
            <a:r>
              <a:rPr lang="tr-TR" sz="1600" b="1" dirty="0">
                <a:solidFill>
                  <a:srgbClr val="C00000"/>
                </a:solidFill>
              </a:rPr>
              <a:t>s</a:t>
            </a:r>
            <a:r>
              <a:rPr lang="en-US" sz="1600" b="1" dirty="0">
                <a:solidFill>
                  <a:srgbClr val="C00000"/>
                </a:solidFill>
              </a:rPr>
              <a:t>:</a:t>
            </a:r>
            <a:r>
              <a:rPr lang="tr-TR" sz="1600" b="1" dirty="0">
                <a:solidFill>
                  <a:srgbClr val="C00000"/>
                </a:solidFill>
              </a:rPr>
              <a:t> </a:t>
            </a:r>
            <a:r>
              <a:rPr lang="tr-TR" sz="1600" dirty="0">
                <a:solidFill>
                  <a:srgbClr val="C00000"/>
                </a:solidFill>
              </a:rPr>
              <a:t>T</a:t>
            </a:r>
            <a:r>
              <a:rPr lang="en-US" sz="1600" dirty="0">
                <a:solidFill>
                  <a:srgbClr val="C00000"/>
                </a:solidFill>
              </a:rPr>
              <a:t>here are </a:t>
            </a:r>
            <a:r>
              <a:rPr lang="tr-TR" sz="1600" dirty="0" err="1">
                <a:solidFill>
                  <a:srgbClr val="C00000"/>
                </a:solidFill>
              </a:rPr>
              <a:t>free</a:t>
            </a:r>
            <a:r>
              <a:rPr lang="tr-TR" sz="1600" dirty="0">
                <a:solidFill>
                  <a:srgbClr val="C00000"/>
                </a:solidFill>
              </a:rPr>
              <a:t>/</a:t>
            </a:r>
            <a:r>
              <a:rPr lang="en-US" sz="1600" dirty="0">
                <a:solidFill>
                  <a:srgbClr val="C00000"/>
                </a:solidFill>
              </a:rPr>
              <a:t>cheap 3rd party human labor to break CAPTCHAs [</a:t>
            </a:r>
            <a:r>
              <a:rPr lang="tr-TR" sz="1600" dirty="0">
                <a:solidFill>
                  <a:srgbClr val="C00000"/>
                </a:solidFill>
              </a:rPr>
              <a:t>4</a:t>
            </a:r>
            <a:r>
              <a:rPr lang="en-US" sz="1600" dirty="0">
                <a:solidFill>
                  <a:srgbClr val="C00000"/>
                </a:solidFill>
              </a:rPr>
              <a:t>, </a:t>
            </a:r>
            <a:r>
              <a:rPr lang="tr-TR" sz="1600" dirty="0">
                <a:solidFill>
                  <a:srgbClr val="C00000"/>
                </a:solidFill>
              </a:rPr>
              <a:t>5</a:t>
            </a:r>
            <a:r>
              <a:rPr lang="en-US" sz="1600" dirty="0">
                <a:solidFill>
                  <a:srgbClr val="C00000"/>
                </a:solidFill>
              </a:rPr>
              <a:t>] </a:t>
            </a:r>
            <a:endParaRPr lang="tr-TR" sz="1600" dirty="0">
              <a:solidFill>
                <a:srgbClr val="C00000"/>
              </a:solidFill>
            </a:endParaRPr>
          </a:p>
          <a:p>
            <a:endParaRPr lang="tr-TR" dirty="0"/>
          </a:p>
          <a:p>
            <a:r>
              <a:rPr lang="tr-TR" dirty="0" err="1"/>
              <a:t>Yatagai’s</a:t>
            </a:r>
            <a:r>
              <a:rPr lang="tr-TR" dirty="0"/>
              <a:t> </a:t>
            </a:r>
            <a:r>
              <a:rPr lang="tr-TR" dirty="0" err="1"/>
              <a:t>method</a:t>
            </a:r>
            <a:r>
              <a:rPr lang="tr-TR" dirty="0"/>
              <a:t> [6]</a:t>
            </a:r>
          </a:p>
          <a:p>
            <a:pPr marL="0" indent="0">
              <a:buNone/>
            </a:pPr>
            <a:endParaRPr lang="tr-TR" sz="1600" dirty="0"/>
          </a:p>
          <a:p>
            <a:pPr marL="0" indent="0">
              <a:buNone/>
            </a:pPr>
            <a:r>
              <a:rPr lang="tr-TR" sz="1600" dirty="0" err="1"/>
              <a:t>Measure</a:t>
            </a:r>
            <a:r>
              <a:rPr lang="tr-TR" sz="1600" dirty="0"/>
              <a:t> </a:t>
            </a:r>
            <a:r>
              <a:rPr lang="tr-TR" sz="1600" dirty="0" err="1"/>
              <a:t>session</a:t>
            </a:r>
            <a:r>
              <a:rPr lang="tr-TR" sz="1600" dirty="0"/>
              <a:t> </a:t>
            </a:r>
            <a:r>
              <a:rPr lang="tr-TR" sz="1600" dirty="0" err="1"/>
              <a:t>durations</a:t>
            </a:r>
            <a:r>
              <a:rPr lang="tr-TR" sz="1600" dirty="0"/>
              <a:t> </a:t>
            </a:r>
            <a:r>
              <a:rPr lang="tr-TR" sz="1600" dirty="0" err="1"/>
              <a:t>and</a:t>
            </a:r>
            <a:r>
              <a:rPr lang="tr-TR" sz="1600" dirty="0"/>
              <a:t> </a:t>
            </a:r>
            <a:r>
              <a:rPr lang="tr-TR" sz="1600" dirty="0" err="1"/>
              <a:t>browsing</a:t>
            </a:r>
            <a:r>
              <a:rPr lang="tr-TR" sz="1600" dirty="0"/>
              <a:t> </a:t>
            </a:r>
            <a:r>
              <a:rPr lang="tr-TR" sz="1600" dirty="0" err="1"/>
              <a:t>order</a:t>
            </a:r>
            <a:endParaRPr lang="tr-TR" sz="1600" dirty="0"/>
          </a:p>
          <a:p>
            <a:pPr marL="0" indent="0">
              <a:buNone/>
            </a:pPr>
            <a:endParaRPr lang="tr-TR" sz="1600" dirty="0"/>
          </a:p>
          <a:p>
            <a:pPr marL="0" indent="0">
              <a:buNone/>
            </a:pPr>
            <a:r>
              <a:rPr lang="tr-TR" sz="1600" b="1" dirty="0" err="1"/>
              <a:t>Weaknesses</a:t>
            </a:r>
            <a:r>
              <a:rPr lang="tr-TR" sz="1600" b="1" dirty="0"/>
              <a:t>:</a:t>
            </a:r>
          </a:p>
          <a:p>
            <a:pPr marL="0" indent="0">
              <a:buNone/>
            </a:pPr>
            <a:r>
              <a:rPr lang="tr-TR" sz="1600" dirty="0" smtClean="0">
                <a:solidFill>
                  <a:srgbClr val="C00000"/>
                </a:solidFill>
              </a:rPr>
              <a:t>Vulnerable </a:t>
            </a:r>
            <a:r>
              <a:rPr lang="tr-TR" sz="1600" dirty="0">
                <a:solidFill>
                  <a:srgbClr val="C00000"/>
                </a:solidFill>
              </a:rPr>
              <a:t>to advanced DDoS attack scenarios with randomized distribution</a:t>
            </a:r>
          </a:p>
          <a:p>
            <a:endParaRPr lang="tr-TR" dirty="0"/>
          </a:p>
        </p:txBody>
      </p:sp>
      <p:sp>
        <p:nvSpPr>
          <p:cNvPr id="4" name="Slide Number Placeholder 3"/>
          <p:cNvSpPr>
            <a:spLocks noGrp="1"/>
          </p:cNvSpPr>
          <p:nvPr>
            <p:ph type="sldNum" sz="quarter" idx="12"/>
          </p:nvPr>
        </p:nvSpPr>
        <p:spPr/>
        <p:txBody>
          <a:bodyPr/>
          <a:lstStyle/>
          <a:p>
            <a:fld id="{FBC6712F-C4A8-44F8-9656-6624D03F5937}" type="slidenum">
              <a:rPr lang="en-US" smtClean="0"/>
              <a:t>7</a:t>
            </a:fld>
            <a:endParaRPr lang="en-US"/>
          </a:p>
        </p:txBody>
      </p:sp>
    </p:spTree>
    <p:extLst>
      <p:ext uri="{BB962C8B-B14F-4D97-AF65-F5344CB8AC3E}">
        <p14:creationId xmlns:p14="http://schemas.microsoft.com/office/powerpoint/2010/main" val="191137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dirty="0" err="1"/>
              <a:t>ConnectionScore</a:t>
            </a:r>
            <a:r>
              <a:rPr lang="tr-TR" dirty="0"/>
              <a:t> [8]</a:t>
            </a:r>
          </a:p>
          <a:p>
            <a:pPr marL="0" indent="0">
              <a:buNone/>
            </a:pPr>
            <a:endParaRPr lang="tr-TR" dirty="0"/>
          </a:p>
          <a:p>
            <a:pPr marL="0" indent="0">
              <a:buNone/>
            </a:pPr>
            <a:r>
              <a:rPr lang="en-US" sz="1600" dirty="0"/>
              <a:t>Statistical technique to protect from most common application layer DDoS attacks such as HTTP ﬂood.</a:t>
            </a:r>
            <a:r>
              <a:rPr lang="tr-TR" sz="1600" dirty="0"/>
              <a:t> </a:t>
            </a:r>
            <a:r>
              <a:rPr lang="tr-TR" sz="1600" dirty="0" err="1"/>
              <a:t>It</a:t>
            </a:r>
            <a:r>
              <a:rPr lang="tr-TR" sz="1600" dirty="0"/>
              <a:t> </a:t>
            </a:r>
            <a:r>
              <a:rPr lang="tr-TR" sz="1600" dirty="0" err="1"/>
              <a:t>measures</a:t>
            </a:r>
            <a:r>
              <a:rPr lang="tr-TR" sz="1600" dirty="0"/>
              <a:t> </a:t>
            </a:r>
            <a:r>
              <a:rPr lang="tr-TR" sz="1600" dirty="0" err="1"/>
              <a:t>request</a:t>
            </a:r>
            <a:r>
              <a:rPr lang="tr-TR" sz="1600" dirty="0"/>
              <a:t> </a:t>
            </a:r>
            <a:r>
              <a:rPr lang="tr-TR" sz="1600" dirty="0" err="1"/>
              <a:t>times</a:t>
            </a:r>
            <a:r>
              <a:rPr lang="tr-TR" sz="1600" dirty="0"/>
              <a:t>, </a:t>
            </a:r>
            <a:r>
              <a:rPr lang="tr-TR" sz="1600" dirty="0" err="1"/>
              <a:t>request</a:t>
            </a:r>
            <a:r>
              <a:rPr lang="tr-TR" sz="1600" dirty="0"/>
              <a:t> </a:t>
            </a:r>
            <a:r>
              <a:rPr lang="tr-TR" sz="1600" dirty="0" err="1"/>
              <a:t>rates</a:t>
            </a:r>
            <a:r>
              <a:rPr lang="tr-TR" sz="1600" dirty="0"/>
              <a:t>, </a:t>
            </a:r>
            <a:r>
              <a:rPr lang="tr-TR" sz="1600" dirty="0" err="1"/>
              <a:t>download</a:t>
            </a:r>
            <a:r>
              <a:rPr lang="tr-TR" sz="1600" dirty="0"/>
              <a:t> </a:t>
            </a:r>
            <a:r>
              <a:rPr lang="tr-TR" sz="1600" dirty="0" err="1"/>
              <a:t>rates</a:t>
            </a:r>
            <a:r>
              <a:rPr lang="tr-TR" sz="1600" dirty="0"/>
              <a:t>, </a:t>
            </a:r>
            <a:r>
              <a:rPr lang="tr-TR" sz="1600" dirty="0" err="1"/>
              <a:t>browsing</a:t>
            </a:r>
            <a:r>
              <a:rPr lang="tr-TR" sz="1600" dirty="0"/>
              <a:t> </a:t>
            </a:r>
            <a:r>
              <a:rPr lang="tr-TR" sz="1600" dirty="0" err="1"/>
              <a:t>behaviour</a:t>
            </a:r>
            <a:r>
              <a:rPr lang="tr-TR" sz="1600" dirty="0"/>
              <a:t> (link </a:t>
            </a:r>
            <a:r>
              <a:rPr lang="tr-TR" sz="1600" dirty="0" err="1"/>
              <a:t>depth</a:t>
            </a:r>
            <a:r>
              <a:rPr lang="tr-TR" sz="1600" dirty="0"/>
              <a:t>).</a:t>
            </a:r>
          </a:p>
          <a:p>
            <a:pPr marL="0" indent="0">
              <a:buNone/>
            </a:pPr>
            <a:endParaRPr lang="tr-TR" sz="1600" dirty="0"/>
          </a:p>
          <a:p>
            <a:pPr marL="0" indent="0">
              <a:buNone/>
            </a:pPr>
            <a:r>
              <a:rPr lang="tr-TR" sz="1600" b="1" dirty="0"/>
              <a:t>Weaknesses</a:t>
            </a:r>
            <a:r>
              <a:rPr lang="tr-TR" sz="1600" b="1" dirty="0" smtClean="0"/>
              <a:t>:</a:t>
            </a:r>
            <a:endParaRPr lang="en-US" sz="1600" b="1" dirty="0" smtClean="0"/>
          </a:p>
          <a:p>
            <a:pPr marL="0" indent="0">
              <a:buNone/>
            </a:pPr>
            <a:endParaRPr lang="tr-TR" sz="1600" b="1" dirty="0"/>
          </a:p>
          <a:p>
            <a:pPr marL="0" indent="0">
              <a:buNone/>
            </a:pPr>
            <a:r>
              <a:rPr lang="tr-TR" sz="1600" dirty="0"/>
              <a:t>24% </a:t>
            </a:r>
            <a:r>
              <a:rPr lang="en-US" sz="1600" dirty="0"/>
              <a:t>of the malicious connections do not get negative scores</a:t>
            </a:r>
            <a:endParaRPr lang="tr-TR" sz="1600" dirty="0"/>
          </a:p>
          <a:p>
            <a:pPr marL="0" indent="0">
              <a:buNone/>
            </a:pPr>
            <a:endParaRPr lang="tr-TR" sz="1600" dirty="0"/>
          </a:p>
          <a:p>
            <a:pPr marL="0" indent="0">
              <a:buNone/>
            </a:pPr>
            <a:endParaRPr lang="tr-TR" sz="1600" dirty="0"/>
          </a:p>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8</a:t>
            </a:fld>
            <a:endParaRPr lang="en-US"/>
          </a:p>
        </p:txBody>
      </p:sp>
    </p:spTree>
    <p:extLst>
      <p:ext uri="{BB962C8B-B14F-4D97-AF65-F5344CB8AC3E}">
        <p14:creationId xmlns:p14="http://schemas.microsoft.com/office/powerpoint/2010/main" val="231636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p:txBody>
          <a:bodyPr/>
          <a:lstStyle/>
          <a:p>
            <a:r>
              <a:rPr lang="en-US" dirty="0"/>
              <a:t>Develop a new statistical method</a:t>
            </a:r>
            <a:r>
              <a:rPr lang="tr-TR" dirty="0"/>
              <a:t> </a:t>
            </a:r>
            <a:r>
              <a:rPr lang="tr-TR" dirty="0" err="1"/>
              <a:t>somewhat</a:t>
            </a:r>
            <a:r>
              <a:rPr lang="tr-TR" dirty="0"/>
              <a:t> </a:t>
            </a:r>
            <a:r>
              <a:rPr lang="tr-TR" dirty="0" err="1"/>
              <a:t>similar</a:t>
            </a:r>
            <a:r>
              <a:rPr lang="tr-TR" dirty="0"/>
              <a:t> but not </a:t>
            </a:r>
            <a:r>
              <a:rPr lang="tr-TR" dirty="0" err="1"/>
              <a:t>limited</a:t>
            </a:r>
            <a:r>
              <a:rPr lang="tr-TR" dirty="0"/>
              <a:t> </a:t>
            </a:r>
            <a:r>
              <a:rPr lang="tr-TR" dirty="0" err="1"/>
              <a:t>to</a:t>
            </a:r>
            <a:r>
              <a:rPr lang="tr-TR" dirty="0"/>
              <a:t> Connection </a:t>
            </a:r>
            <a:r>
              <a:rPr lang="tr-TR" dirty="0" err="1"/>
              <a:t>Score</a:t>
            </a:r>
            <a:r>
              <a:rPr lang="en-US" dirty="0"/>
              <a:t> to prevent  application layer DDoS</a:t>
            </a:r>
            <a:r>
              <a:rPr lang="tr-TR" dirty="0"/>
              <a:t> &amp; </a:t>
            </a:r>
            <a:r>
              <a:rPr lang="tr-TR" dirty="0" err="1"/>
              <a:t>brute</a:t>
            </a:r>
            <a:r>
              <a:rPr lang="tr-TR" dirty="0"/>
              <a:t> </a:t>
            </a:r>
            <a:r>
              <a:rPr lang="tr-TR" dirty="0" err="1"/>
              <a:t>force</a:t>
            </a:r>
            <a:r>
              <a:rPr lang="en-US" dirty="0"/>
              <a:t> attacks by analyzing access logs in historic and volumetric distribution.</a:t>
            </a:r>
            <a:r>
              <a:rPr lang="tr-TR" dirty="0"/>
              <a:t> </a:t>
            </a:r>
          </a:p>
          <a:p>
            <a:pPr marL="0" indent="0">
              <a:buNone/>
            </a:pPr>
            <a:endParaRPr lang="tr-TR" b="1" dirty="0"/>
          </a:p>
          <a:p>
            <a:pPr marL="0" indent="0">
              <a:buNone/>
            </a:pPr>
            <a:r>
              <a:rPr lang="en-US" b="1" dirty="0" err="1"/>
              <a:t>IPScore</a:t>
            </a:r>
            <a:endParaRPr lang="en-US" b="1" dirty="0"/>
          </a:p>
          <a:p>
            <a:endParaRPr lang="tr-TR" dirty="0"/>
          </a:p>
          <a:p>
            <a:r>
              <a:rPr lang="tr-TR" dirty="0"/>
              <a:t>5 </a:t>
            </a:r>
            <a:r>
              <a:rPr lang="tr-TR" dirty="0" err="1"/>
              <a:t>different</a:t>
            </a:r>
            <a:r>
              <a:rPr lang="tr-TR" dirty="0"/>
              <a:t> </a:t>
            </a:r>
            <a:r>
              <a:rPr lang="tr-TR" dirty="0" err="1"/>
              <a:t>metrics</a:t>
            </a:r>
            <a:endParaRPr lang="tr-TR" dirty="0"/>
          </a:p>
          <a:p>
            <a:r>
              <a:rPr lang="tr-TR" dirty="0" err="1"/>
              <a:t>Some</a:t>
            </a:r>
            <a:r>
              <a:rPr lang="tr-TR" dirty="0"/>
              <a:t> </a:t>
            </a:r>
            <a:r>
              <a:rPr lang="tr-TR" dirty="0" err="1"/>
              <a:t>human</a:t>
            </a:r>
            <a:r>
              <a:rPr lang="tr-TR" dirty="0"/>
              <a:t> </a:t>
            </a:r>
            <a:r>
              <a:rPr lang="tr-TR" dirty="0" err="1"/>
              <a:t>defined</a:t>
            </a:r>
            <a:r>
              <a:rPr lang="tr-TR" dirty="0"/>
              <a:t> </a:t>
            </a:r>
            <a:r>
              <a:rPr lang="tr-TR" dirty="0" err="1"/>
              <a:t>constants</a:t>
            </a:r>
            <a:r>
              <a:rPr lang="tr-TR" dirty="0"/>
              <a:t> </a:t>
            </a:r>
            <a:r>
              <a:rPr lang="tr-TR" dirty="0" err="1"/>
              <a:t>to</a:t>
            </a:r>
            <a:r>
              <a:rPr lang="tr-TR" dirty="0"/>
              <a:t> </a:t>
            </a:r>
            <a:r>
              <a:rPr lang="tr-TR" dirty="0" err="1"/>
              <a:t>improve</a:t>
            </a:r>
            <a:r>
              <a:rPr lang="tr-TR" dirty="0"/>
              <a:t> </a:t>
            </a:r>
            <a:r>
              <a:rPr lang="tr-TR" dirty="0" err="1"/>
              <a:t>success</a:t>
            </a:r>
            <a:r>
              <a:rPr lang="tr-TR" dirty="0"/>
              <a:t> </a:t>
            </a:r>
            <a:r>
              <a:rPr lang="tr-TR" dirty="0" err="1"/>
              <a:t>ratio</a:t>
            </a:r>
            <a:endParaRPr lang="tr-TR" dirty="0"/>
          </a:p>
          <a:p>
            <a:endParaRPr lang="tr-TR"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9</a:t>
            </a:fld>
            <a:endParaRPr lang="en-US"/>
          </a:p>
        </p:txBody>
      </p:sp>
    </p:spTree>
    <p:extLst>
      <p:ext uri="{BB962C8B-B14F-4D97-AF65-F5344CB8AC3E}">
        <p14:creationId xmlns:p14="http://schemas.microsoft.com/office/powerpoint/2010/main" val="3541312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394</TotalTime>
  <Words>1453</Words>
  <Application>Microsoft Office PowerPoint</Application>
  <PresentationFormat>On-screen Show (4:3)</PresentationFormat>
  <Paragraphs>256</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Implementation of an  Intrusion Detection System (IDS) Based on Statistical Access Pattern Analysis</vt:lpstr>
      <vt:lpstr>Outline</vt:lpstr>
      <vt:lpstr>Network Attacks</vt:lpstr>
      <vt:lpstr>DoS &amp; Distributed DoS</vt:lpstr>
      <vt:lpstr>Types of DoS</vt:lpstr>
      <vt:lpstr>Preventing DoS Attacks</vt:lpstr>
      <vt:lpstr>Literature Review</vt:lpstr>
      <vt:lpstr>Literature Review</vt:lpstr>
      <vt:lpstr>Motivation </vt:lpstr>
      <vt:lpstr>Network Infrastructure</vt:lpstr>
      <vt:lpstr>Traffic Patterns (Volume)</vt:lpstr>
      <vt:lpstr>Traffic Patterns (Volume)</vt:lpstr>
      <vt:lpstr>IPScore</vt:lpstr>
      <vt:lpstr>IPScore - Constants</vt:lpstr>
      <vt:lpstr>IPScore - Parameters</vt:lpstr>
      <vt:lpstr>IPScore – Score Metrics</vt:lpstr>
      <vt:lpstr>IPScore – Score Metrics</vt:lpstr>
      <vt:lpstr>Next Steps</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an  Intrusion Detection System (IDS) Based on Statistical Access Pattern Analysis</dc:title>
  <dc:creator>Onur Koçak</dc:creator>
  <cp:lastModifiedBy>Onur Koçak</cp:lastModifiedBy>
  <cp:revision>44</cp:revision>
  <dcterms:created xsi:type="dcterms:W3CDTF">2017-04-29T19:16:27Z</dcterms:created>
  <dcterms:modified xsi:type="dcterms:W3CDTF">2017-05-11T08:13:20Z</dcterms:modified>
</cp:coreProperties>
</file>