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8" r:id="rId4"/>
    <p:sldId id="260" r:id="rId5"/>
    <p:sldId id="275" r:id="rId6"/>
  </p:sldIdLst>
  <p:sldSz cx="12188825" cy="6858000"/>
  <p:notesSz cx="6858000" cy="9144000"/>
  <p:defaultTextStyle>
    <a:defPPr rtl="0"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82" d="100"/>
          <a:sy n="82" d="100"/>
        </p:scale>
        <p:origin x="629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12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107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2A70B-78F2-4DCF-B53B-C990D2FAFB8A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0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25.06.2023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762000"/>
            <a:ext cx="9144000" cy="3810000"/>
          </a:xfrm>
        </p:spPr>
        <p:txBody>
          <a:bodyPr rtlCol="0" anchor="ctr"/>
          <a:lstStyle/>
          <a:p>
            <a:pPr algn="ctr"/>
            <a:r>
              <a:rPr lang="en" sz="4400" dirty="0" err="1" smtClean="0"/>
              <a:t>the Kali </a:t>
            </a:r>
            <a:r>
              <a:rPr lang="en" sz="4400" dirty="0" smtClean="0"/>
              <a:t>Linux Operating System</a:t>
            </a: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endParaRPr lang="en-US" i="1" dirty="0">
              <a:solidFill>
                <a:schemeClr val="tx1"/>
              </a:solidFill>
            </a:endParaRPr>
          </a:p>
          <a:p>
            <a:pPr algn="ctr" rtl="0"/>
            <a:r>
              <a:rPr lang="en" b="1" i="1" dirty="0" smtClean="0">
                <a:solidFill>
                  <a:schemeClr val="tx1"/>
                </a:solidFill>
              </a:rPr>
              <a:t>Muhammed Onur Kaya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tr-TR" dirty="0" err="1" smtClean="0">
                <a:solidFill>
                  <a:schemeClr val="tx1">
                    <a:lumMod val="95000"/>
                  </a:schemeClr>
                </a:solidFill>
              </a:rPr>
              <a:t>What</a:t>
            </a:r>
            <a:r>
              <a:rPr lang="tr-TR" dirty="0" smtClean="0">
                <a:solidFill>
                  <a:schemeClr val="tx1">
                    <a:lumMod val="95000"/>
                  </a:schemeClr>
                </a:solidFill>
              </a:rPr>
              <a:t> is </a:t>
            </a:r>
            <a:r>
              <a:rPr lang="en" dirty="0" smtClean="0">
                <a:solidFill>
                  <a:schemeClr val="tx1">
                    <a:lumMod val="95000"/>
                  </a:schemeClr>
                </a:solidFill>
              </a:rPr>
              <a:t>Kali </a:t>
            </a:r>
            <a:r>
              <a:rPr lang="en" dirty="0" smtClean="0">
                <a:solidFill>
                  <a:schemeClr val="tx1">
                    <a:lumMod val="95000"/>
                  </a:schemeClr>
                </a:solidFill>
              </a:rPr>
              <a:t>Linux?</a:t>
            </a:r>
            <a:endParaRPr lang="tr-T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455612" y="1752600"/>
            <a:ext cx="6477000" cy="4419600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en" dirty="0" err="1" smtClean="0"/>
              <a:t>Kali </a:t>
            </a:r>
            <a:r>
              <a:rPr lang="en" dirty="0" smtClean="0"/>
              <a:t>Linux is a Linux distribution used especially in areas such as cyber security and </a:t>
            </a:r>
            <a:r>
              <a:rPr lang="en" dirty="0" err="1" smtClean="0"/>
              <a:t>penetration testing. </a:t>
            </a:r>
            <a:r>
              <a:rPr lang="en" dirty="0" smtClean="0"/>
              <a:t>Its advantages over Windows are:</a:t>
            </a:r>
          </a:p>
          <a:p>
            <a:pPr algn="just"/>
            <a:r>
              <a:rPr lang="en" dirty="0" smtClean="0"/>
              <a:t>open </a:t>
            </a:r>
            <a:r>
              <a:rPr lang="en" dirty="0"/>
              <a:t>source and free operating </a:t>
            </a:r>
            <a:r>
              <a:rPr lang="en" dirty="0" smtClean="0"/>
              <a:t>system</a:t>
            </a:r>
          </a:p>
          <a:p>
            <a:pPr algn="just"/>
            <a:r>
              <a:rPr lang="en" dirty="0" err="1"/>
              <a:t>Kali Linux </a:t>
            </a:r>
            <a:r>
              <a:rPr lang="en" dirty="0" smtClean="0"/>
              <a:t>comes </a:t>
            </a:r>
            <a:r>
              <a:rPr lang="en" dirty="0"/>
              <a:t>with pre-installed cybersecurity tools</a:t>
            </a:r>
          </a:p>
          <a:p>
            <a:pPr algn="just"/>
            <a:r>
              <a:rPr lang="en" dirty="0"/>
              <a:t>More </a:t>
            </a:r>
            <a:r>
              <a:rPr lang="en" dirty="0" smtClean="0"/>
              <a:t>secure than Windows</a:t>
            </a:r>
          </a:p>
          <a:p>
            <a:pPr algn="just"/>
            <a:r>
              <a:rPr lang="en" dirty="0" err="1" smtClean="0"/>
              <a:t>Customizability</a:t>
            </a:r>
            <a:endParaRPr lang="tr-TR" dirty="0" smtClean="0"/>
          </a:p>
          <a:p>
            <a:pPr algn="just"/>
            <a:r>
              <a:rPr lang="en" dirty="0"/>
              <a:t>Update and patch support</a:t>
            </a:r>
            <a:endParaRPr lang="tr-TR" dirty="0" smtClean="0"/>
          </a:p>
          <a:p>
            <a:pPr marL="0" indent="0" algn="just">
              <a:buNone/>
            </a:pPr>
            <a:endParaRPr lang="en-US" sz="22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667000"/>
            <a:ext cx="448830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" sz="2000" i="1" dirty="0"/>
              <a:t>This operating system includes many different tools and programs, </a:t>
            </a:r>
            <a:r>
              <a:rPr lang="en" sz="2000" i="1" dirty="0" smtClean="0"/>
              <a:t>some of which are:</a:t>
            </a:r>
            <a:endParaRPr lang="tr-TR" sz="2000" i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217612" y="1752600"/>
            <a:ext cx="103632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700" dirty="0" smtClean="0">
                <a:solidFill>
                  <a:srgbClr val="FFFF00"/>
                </a:solidFill>
              </a:rPr>
              <a:t>1-Penetration </a:t>
            </a:r>
            <a:r>
              <a:rPr lang="en" sz="1700" dirty="0">
                <a:solidFill>
                  <a:srgbClr val="FFFF00"/>
                </a:solidFill>
              </a:rPr>
              <a:t>Tests: </a:t>
            </a:r>
            <a:r>
              <a:rPr lang="en" sz="1700" dirty="0" smtClean="0"/>
              <a:t>Contains </a:t>
            </a:r>
            <a:r>
              <a:rPr lang="en" sz="1700" dirty="0"/>
              <a:t>many tools for performing penetration tests </a:t>
            </a:r>
            <a:r>
              <a:rPr lang="en" sz="1700" dirty="0" smtClean="0"/>
              <a:t>on computer </a:t>
            </a:r>
            <a:r>
              <a:rPr lang="en" sz="1700" dirty="0" err="1"/>
              <a:t>networks </a:t>
            </a:r>
            <a:r>
              <a:rPr lang="en" sz="1700" dirty="0"/>
              <a:t>and systems .</a:t>
            </a:r>
            <a:endParaRPr lang="tr-TR" sz="1700" dirty="0" smtClean="0"/>
          </a:p>
          <a:p>
            <a:endParaRPr lang="tr-TR" sz="1700" dirty="0" smtClean="0"/>
          </a:p>
          <a:p>
            <a:r>
              <a:rPr lang="en" sz="1700" dirty="0" smtClean="0">
                <a:solidFill>
                  <a:srgbClr val="FFFF00"/>
                </a:solidFill>
              </a:rPr>
              <a:t>2-Data </a:t>
            </a:r>
            <a:r>
              <a:rPr lang="en" sz="1700" dirty="0">
                <a:solidFill>
                  <a:srgbClr val="FFFF00"/>
                </a:solidFill>
              </a:rPr>
              <a:t>Recovery: It can be used </a:t>
            </a:r>
            <a:r>
              <a:rPr lang="en" sz="1700" dirty="0" smtClean="0"/>
              <a:t>to recover deleted </a:t>
            </a:r>
            <a:r>
              <a:rPr lang="en" sz="1700" dirty="0"/>
              <a:t>or lost data. Tools for this process are used to scan your hard drives, </a:t>
            </a:r>
            <a:r>
              <a:rPr lang="en" sz="1700" dirty="0" err="1"/>
              <a:t>flash </a:t>
            </a:r>
            <a:r>
              <a:rPr lang="en" sz="1700" dirty="0"/>
              <a:t>drives, </a:t>
            </a:r>
            <a:r>
              <a:rPr lang="en" sz="1700" dirty="0" err="1"/>
              <a:t>SSDs </a:t>
            </a:r>
            <a:r>
              <a:rPr lang="en" sz="1700" dirty="0"/>
              <a:t>and other storage devices and recover deleted data </a:t>
            </a:r>
            <a:r>
              <a:rPr lang="en" sz="1700" dirty="0" smtClean="0"/>
              <a:t>.</a:t>
            </a:r>
          </a:p>
          <a:p>
            <a:endParaRPr lang="tr-TR" sz="1700" dirty="0"/>
          </a:p>
          <a:p>
            <a:r>
              <a:rPr lang="en" sz="1700" dirty="0" smtClean="0">
                <a:solidFill>
                  <a:srgbClr val="FFFF00"/>
                </a:solidFill>
              </a:rPr>
              <a:t>3-Network </a:t>
            </a:r>
            <a:r>
              <a:rPr lang="en" sz="1700" dirty="0">
                <a:solidFill>
                  <a:srgbClr val="FFFF00"/>
                </a:solidFill>
              </a:rPr>
              <a:t>Analysis: </a:t>
            </a:r>
            <a:r>
              <a:rPr lang="en" sz="1700" dirty="0" smtClean="0"/>
              <a:t>These </a:t>
            </a:r>
            <a:r>
              <a:rPr lang="en" sz="1700" dirty="0"/>
              <a:t>tools are used to analyze network traffic, collect information by scanning the devices discovered on the network, and identify security vulnerabilities on the network </a:t>
            </a:r>
            <a:r>
              <a:rPr lang="en" sz="1700" dirty="0" smtClean="0"/>
              <a:t>.</a:t>
            </a:r>
          </a:p>
          <a:p>
            <a:endParaRPr lang="tr-TR" sz="1700" dirty="0"/>
          </a:p>
          <a:p>
            <a:r>
              <a:rPr lang="en" sz="1700" dirty="0" smtClean="0">
                <a:solidFill>
                  <a:srgbClr val="FFFF00"/>
                </a:solidFill>
              </a:rPr>
              <a:t>4-Password </a:t>
            </a:r>
            <a:r>
              <a:rPr lang="en" sz="1700" dirty="0" smtClean="0"/>
              <a:t>Cracking </a:t>
            </a:r>
            <a:r>
              <a:rPr lang="en" sz="1700" dirty="0">
                <a:solidFill>
                  <a:srgbClr val="FFFF00"/>
                </a:solidFill>
              </a:rPr>
              <a:t>: </a:t>
            </a:r>
            <a:r>
              <a:rPr lang="en" sz="1700" dirty="0"/>
              <a:t>Contains many tools to crack passwords . These tools are used to crack encrypted files, </a:t>
            </a:r>
            <a:r>
              <a:rPr lang="en" sz="1700" dirty="0" err="1"/>
              <a:t>Wi -Fi networks, system administrator accounts and other encrypted devices </a:t>
            </a:r>
            <a:r>
              <a:rPr lang="en" sz="1700" dirty="0" smtClean="0"/>
              <a:t>.</a:t>
            </a:r>
          </a:p>
          <a:p>
            <a:endParaRPr lang="tr-TR" sz="1700" dirty="0"/>
          </a:p>
          <a:p>
            <a:r>
              <a:rPr lang="en" sz="1700" dirty="0" smtClean="0">
                <a:solidFill>
                  <a:srgbClr val="FFFF00"/>
                </a:solidFill>
              </a:rPr>
              <a:t>5-Remote </a:t>
            </a:r>
            <a:r>
              <a:rPr lang="en" sz="1700" dirty="0">
                <a:solidFill>
                  <a:srgbClr val="FFFF00"/>
                </a:solidFill>
              </a:rPr>
              <a:t>Access: </a:t>
            </a:r>
            <a:r>
              <a:rPr lang="en" sz="1700" dirty="0"/>
              <a:t>It contains many tools for </a:t>
            </a:r>
            <a:r>
              <a:rPr lang="en" sz="1700" dirty="0" smtClean="0"/>
              <a:t>remote </a:t>
            </a:r>
            <a:r>
              <a:rPr lang="en" sz="1700" dirty="0"/>
              <a:t>access . These tools are used to connect to a remote computer system, gain access and act on the target system </a:t>
            </a:r>
            <a:r>
              <a:rPr lang="en" sz="1700" dirty="0" smtClean="0"/>
              <a:t>.</a:t>
            </a:r>
          </a:p>
          <a:p>
            <a:endParaRPr lang="tr-TR" sz="1700" dirty="0"/>
          </a:p>
          <a:p>
            <a:r>
              <a:rPr lang="en" sz="1700" dirty="0" smtClean="0">
                <a:solidFill>
                  <a:srgbClr val="FFFF00"/>
                </a:solidFill>
              </a:rPr>
              <a:t>6-Encryption </a:t>
            </a:r>
            <a:r>
              <a:rPr lang="en" sz="1700" dirty="0">
                <a:solidFill>
                  <a:srgbClr val="FFFF00"/>
                </a:solidFill>
              </a:rPr>
              <a:t>: </a:t>
            </a:r>
            <a:r>
              <a:rPr lang="en" sz="1700" dirty="0" err="1"/>
              <a:t>Kali </a:t>
            </a:r>
            <a:r>
              <a:rPr lang="en" sz="1700" dirty="0"/>
              <a:t>Linux also includes encryption tools. These tools are used to encrypt your files and disks, encrypt your messages, or establish encrypted communication.</a:t>
            </a:r>
          </a:p>
          <a:p>
            <a:pPr algn="just">
              <a:lnSpc>
                <a:spcPct val="90000"/>
              </a:lnSpc>
            </a:pPr>
            <a:endParaRPr lang="en-US" dirty="0" smtClean="0"/>
          </a:p>
          <a:p>
            <a:pPr algn="just">
              <a:lnSpc>
                <a:spcPct val="90000"/>
              </a:lnSpc>
            </a:pPr>
            <a:endParaRPr lang="en-US" dirty="0" smtClean="0"/>
          </a:p>
          <a:p>
            <a:pPr algn="just">
              <a:lnSpc>
                <a:spcPct val="90000"/>
              </a:lnSpc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013406"/>
            <a:ext cx="5257800" cy="350520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134" r="3849" b="10098"/>
          <a:stretch/>
        </p:blipFill>
        <p:spPr>
          <a:xfrm>
            <a:off x="6246812" y="2013406"/>
            <a:ext cx="5257800" cy="3465871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2970212" y="914400"/>
            <a:ext cx="6092825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buSzPct val="100000"/>
            </a:pPr>
            <a:r>
              <a:rPr lang="en" sz="2400" dirty="0" err="1">
                <a:solidFill>
                  <a:prstClr val="white"/>
                </a:solidFill>
              </a:rPr>
              <a:t>Kali</a:t>
            </a:r>
            <a:r>
              <a:rPr lang="en" sz="2400" dirty="0">
                <a:solidFill>
                  <a:prstClr val="white"/>
                </a:solidFill>
              </a:rPr>
              <a:t> </a:t>
            </a:r>
            <a:r>
              <a:rPr lang="en" sz="2400" dirty="0" smtClean="0">
                <a:solidFill>
                  <a:prstClr val="white"/>
                </a:solidFill>
              </a:rPr>
              <a:t>Linux terminal and start window</a:t>
            </a:r>
            <a:endParaRPr lang="tr-TR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3998" cy="1020762"/>
          </a:xfrm>
        </p:spPr>
        <p:txBody>
          <a:bodyPr rtlCol="0">
            <a:normAutofit/>
          </a:bodyPr>
          <a:lstStyle/>
          <a:p>
            <a:r>
              <a:rPr lang="en" sz="2000" dirty="0"/>
              <a:t>Here are some basic commands that everyone should know when using </a:t>
            </a:r>
            <a:r>
              <a:rPr lang="en" sz="2000" dirty="0" err="1"/>
              <a:t>Kali Linux: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2" y="1828800"/>
            <a:ext cx="8229600" cy="3810000"/>
          </a:xfrm>
        </p:spPr>
        <p:txBody>
          <a:bodyPr rtlCol="0">
            <a:noAutofit/>
          </a:bodyPr>
          <a:lstStyle/>
          <a:p>
            <a:r>
              <a:rPr lang="en" sz="1600" dirty="0" err="1" smtClean="0">
                <a:solidFill>
                  <a:srgbClr val="00B0F0"/>
                </a:solidFill>
              </a:rPr>
              <a:t>ls </a:t>
            </a:r>
            <a:r>
              <a:rPr lang="en" sz="1600" dirty="0">
                <a:solidFill>
                  <a:srgbClr val="00B0F0"/>
                </a:solidFill>
              </a:rPr>
              <a:t>: </a:t>
            </a:r>
            <a:r>
              <a:rPr lang="en" sz="1600" dirty="0"/>
              <a:t>This command lists files and folders in the current directory.</a:t>
            </a:r>
          </a:p>
          <a:p>
            <a:r>
              <a:rPr lang="en" sz="1600" dirty="0">
                <a:solidFill>
                  <a:srgbClr val="00B0F0"/>
                </a:solidFill>
              </a:rPr>
              <a:t>cd: </a:t>
            </a:r>
            <a:r>
              <a:rPr lang="en" sz="1600" dirty="0"/>
              <a:t>This command allows you to change to a different directory within the current directory.</a:t>
            </a:r>
          </a:p>
          <a:p>
            <a:r>
              <a:rPr lang="en" sz="1600" dirty="0" err="1">
                <a:solidFill>
                  <a:srgbClr val="00B0F0"/>
                </a:solidFill>
              </a:rPr>
              <a:t>pwd </a:t>
            </a:r>
            <a:r>
              <a:rPr lang="en" sz="1600" dirty="0">
                <a:solidFill>
                  <a:srgbClr val="00B0F0"/>
                </a:solidFill>
              </a:rPr>
              <a:t>: </a:t>
            </a:r>
            <a:r>
              <a:rPr lang="en" sz="1600" dirty="0"/>
              <a:t>This command shows the full path of the current directory.</a:t>
            </a:r>
          </a:p>
          <a:p>
            <a:r>
              <a:rPr lang="en" sz="1600" dirty="0" err="1">
                <a:solidFill>
                  <a:srgbClr val="00B0F0"/>
                </a:solidFill>
              </a:rPr>
              <a:t>mkdir </a:t>
            </a:r>
            <a:r>
              <a:rPr lang="en" sz="1600" dirty="0">
                <a:solidFill>
                  <a:srgbClr val="00B0F0"/>
                </a:solidFill>
              </a:rPr>
              <a:t>: </a:t>
            </a:r>
            <a:r>
              <a:rPr lang="en" sz="1600" dirty="0"/>
              <a:t>This command allows you to create a new directory.</a:t>
            </a:r>
          </a:p>
          <a:p>
            <a:r>
              <a:rPr lang="en" sz="1600" dirty="0" err="1" smtClean="0">
                <a:solidFill>
                  <a:srgbClr val="00B0F0"/>
                </a:solidFill>
              </a:rPr>
              <a:t>ps </a:t>
            </a:r>
            <a:r>
              <a:rPr lang="en" sz="1600" dirty="0">
                <a:solidFill>
                  <a:srgbClr val="00B0F0"/>
                </a:solidFill>
              </a:rPr>
              <a:t>: </a:t>
            </a:r>
            <a:r>
              <a:rPr lang="en" sz="1600" dirty="0"/>
              <a:t>This command lists running processes.</a:t>
            </a:r>
          </a:p>
          <a:p>
            <a:r>
              <a:rPr lang="en" sz="1600" dirty="0" err="1">
                <a:solidFill>
                  <a:srgbClr val="00B0F0"/>
                </a:solidFill>
              </a:rPr>
              <a:t>kill </a:t>
            </a:r>
            <a:r>
              <a:rPr lang="en" sz="1600" dirty="0">
                <a:solidFill>
                  <a:srgbClr val="00B0F0"/>
                </a:solidFill>
              </a:rPr>
              <a:t>: </a:t>
            </a:r>
            <a:r>
              <a:rPr lang="en" sz="1600" dirty="0"/>
              <a:t>This command kills the specified process.</a:t>
            </a:r>
          </a:p>
          <a:p>
            <a:r>
              <a:rPr lang="en" sz="1600" dirty="0" err="1">
                <a:solidFill>
                  <a:srgbClr val="00B0F0"/>
                </a:solidFill>
              </a:rPr>
              <a:t>ifconfig </a:t>
            </a:r>
            <a:r>
              <a:rPr lang="en" sz="1600" dirty="0"/>
              <a:t>: This command shows the configuration of network </a:t>
            </a:r>
            <a:r>
              <a:rPr lang="en" sz="1600" dirty="0" err="1"/>
              <a:t>interfaces .</a:t>
            </a:r>
          </a:p>
          <a:p>
            <a:r>
              <a:rPr lang="en" sz="1600" dirty="0" err="1">
                <a:solidFill>
                  <a:srgbClr val="00B0F0"/>
                </a:solidFill>
              </a:rPr>
              <a:t>ping </a:t>
            </a:r>
            <a:r>
              <a:rPr lang="en" sz="1600" dirty="0">
                <a:solidFill>
                  <a:srgbClr val="00B0F0"/>
                </a:solidFill>
              </a:rPr>
              <a:t>: </a:t>
            </a:r>
            <a:r>
              <a:rPr lang="en" sz="1600" dirty="0"/>
              <a:t>This command </a:t>
            </a:r>
            <a:r>
              <a:rPr lang="en" sz="1600" dirty="0" err="1"/>
              <a:t>pings an IP address or a domain name </a:t>
            </a:r>
            <a:r>
              <a:rPr lang="en" sz="1600" dirty="0"/>
              <a:t>and displays the response.</a:t>
            </a:r>
          </a:p>
          <a:p>
            <a:r>
              <a:rPr lang="en" sz="1600" dirty="0" err="1">
                <a:solidFill>
                  <a:srgbClr val="00B0F0"/>
                </a:solidFill>
              </a:rPr>
              <a:t>netstat </a:t>
            </a:r>
            <a:r>
              <a:rPr lang="en" sz="1600" dirty="0">
                <a:solidFill>
                  <a:srgbClr val="00B0F0"/>
                </a:solidFill>
              </a:rPr>
              <a:t>: </a:t>
            </a:r>
            <a:r>
              <a:rPr lang="en" sz="1600" dirty="0"/>
              <a:t>This command lists network connections and ports on the network.</a:t>
            </a:r>
          </a:p>
          <a:p>
            <a:r>
              <a:rPr lang="en" sz="1600" dirty="0" err="1">
                <a:solidFill>
                  <a:srgbClr val="00B0F0"/>
                </a:solidFill>
              </a:rPr>
              <a:t>apt-get </a:t>
            </a:r>
            <a:r>
              <a:rPr lang="en" sz="1600" dirty="0">
                <a:solidFill>
                  <a:srgbClr val="00B0F0"/>
                </a:solidFill>
              </a:rPr>
              <a:t>: </a:t>
            </a:r>
            <a:r>
              <a:rPr lang="en" sz="1600" dirty="0"/>
              <a:t>This command checks package management and installs.</a:t>
            </a:r>
          </a:p>
          <a:p>
            <a:pPr marL="0" indent="0" algn="just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689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214</TotalTime>
  <Words>401</Words>
  <Application>Microsoft Office PowerPoint</Application>
  <PresentationFormat>Özel</PresentationFormat>
  <Paragraphs>40</Paragraphs>
  <Slides>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Yazı Tahtası 16x9</vt:lpstr>
      <vt:lpstr>the Kali Linux Operating System</vt:lpstr>
      <vt:lpstr>What is Kali Linux?</vt:lpstr>
      <vt:lpstr>This operating system includes many different tools and programs, some of which are:</vt:lpstr>
      <vt:lpstr>PowerPoint Sunusu</vt:lpstr>
      <vt:lpstr>Here are some basic commands that everyone should know when using Kali Linux: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YMH325   Mikroişlemciler ve Programlama Dersi Projesi</dc:title>
  <dc:creator>ONUR KAYA</dc:creator>
  <cp:lastModifiedBy>Onur Kaya</cp:lastModifiedBy>
  <cp:revision>26</cp:revision>
  <dcterms:created xsi:type="dcterms:W3CDTF">2022-12-21T16:50:53Z</dcterms:created>
  <dcterms:modified xsi:type="dcterms:W3CDTF">2023-06-25T19:10:11Z</dcterms:modified>
</cp:coreProperties>
</file>