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59" r:id="rId6"/>
    <p:sldId id="262" r:id="rId7"/>
    <p:sldId id="263" r:id="rId8"/>
    <p:sldId id="264" r:id="rId9"/>
    <p:sldId id="265" r:id="rId10"/>
    <p:sldId id="266" r:id="rId11"/>
    <p:sldId id="276" r:id="rId12"/>
    <p:sldId id="278" r:id="rId13"/>
    <p:sldId id="257" r:id="rId14"/>
    <p:sldId id="267" r:id="rId15"/>
    <p:sldId id="268" r:id="rId16"/>
    <p:sldId id="269" r:id="rId17"/>
    <p:sldId id="270" r:id="rId18"/>
    <p:sldId id="271" r:id="rId19"/>
    <p:sldId id="272" r:id="rId20"/>
    <p:sldId id="273" r:id="rId21"/>
    <p:sldId id="277" r:id="rId22"/>
    <p:sldId id="274" r:id="rId23"/>
    <p:sldId id="275" r:id="rId24"/>
    <p:sldId id="279" r:id="rId25"/>
    <p:sldId id="280" r:id="rId26"/>
    <p:sldId id="281"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2548F4-DC8D-7597-F49F-5CAF73FBD23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C27F08C-CCAD-8CD8-C109-BDEAE5E91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7A0219C-464B-4AAC-5FB0-00CED716EA43}"/>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5" name="Alt Bilgi Yer Tutucusu 4">
            <a:extLst>
              <a:ext uri="{FF2B5EF4-FFF2-40B4-BE49-F238E27FC236}">
                <a16:creationId xmlns:a16="http://schemas.microsoft.com/office/drawing/2014/main" id="{362DC1AB-D5FB-E474-3A52-BD10FBBE55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78224D5-6170-909A-83AC-22622D9D6D6B}"/>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147341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E39B03-EFEE-9351-1986-6833410639D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A6AD5EF-FE77-EAC3-D9F0-A80135DFD19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D64A83A-F691-FC66-32CF-8B33DCAE6CB2}"/>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5" name="Alt Bilgi Yer Tutucusu 4">
            <a:extLst>
              <a:ext uri="{FF2B5EF4-FFF2-40B4-BE49-F238E27FC236}">
                <a16:creationId xmlns:a16="http://schemas.microsoft.com/office/drawing/2014/main" id="{56DBE99A-19D7-A3B9-DD1A-9E757218C06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AF619B-6660-4EBB-E006-7352466C28A8}"/>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180542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E33402D-2875-2AC6-B6B6-7D9C399F33C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FE4E62D-4A9D-CDA3-F73C-A67C0033675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A83432-5B8D-98D7-856E-2DBE2B1D2131}"/>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5" name="Alt Bilgi Yer Tutucusu 4">
            <a:extLst>
              <a:ext uri="{FF2B5EF4-FFF2-40B4-BE49-F238E27FC236}">
                <a16:creationId xmlns:a16="http://schemas.microsoft.com/office/drawing/2014/main" id="{6315BC3F-C621-5866-C741-B2CD661739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C48CDB1-DBA1-3499-BA55-4F57A6A53922}"/>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306587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0ED9EB-8D04-8AE5-5641-95CDFCC492B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B0B4D3A-0C0C-6D96-A09A-AED7260387E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12EFA66-1FF8-2C32-A708-7D4E5F5A3E4E}"/>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5" name="Alt Bilgi Yer Tutucusu 4">
            <a:extLst>
              <a:ext uri="{FF2B5EF4-FFF2-40B4-BE49-F238E27FC236}">
                <a16:creationId xmlns:a16="http://schemas.microsoft.com/office/drawing/2014/main" id="{FF2F6AFE-03CA-FF10-5951-E6234CC81E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5B08F2-BBEC-72EF-1B22-17BA4F1D48BB}"/>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294948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3C671B-F690-6B2A-CFCC-5F304B7C443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C4AB300-2214-DEC3-2803-9AE9EDE3C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387BE50-4D55-E15A-80AB-68F43DB71D1D}"/>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5" name="Alt Bilgi Yer Tutucusu 4">
            <a:extLst>
              <a:ext uri="{FF2B5EF4-FFF2-40B4-BE49-F238E27FC236}">
                <a16:creationId xmlns:a16="http://schemas.microsoft.com/office/drawing/2014/main" id="{1CDDDC31-2E51-AE05-FEFC-56A10181F7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31B267-A10F-599F-A865-AFA2E94A9BC2}"/>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37787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0993FF-65FC-2826-F097-8AF22920B22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72D48D3-E56F-5DF7-C43E-A2866FE07C8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4282FD3-5327-746A-2E73-6CC8025F095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F48B043-E772-6AA9-CC70-515A6825D1E5}"/>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6" name="Alt Bilgi Yer Tutucusu 5">
            <a:extLst>
              <a:ext uri="{FF2B5EF4-FFF2-40B4-BE49-F238E27FC236}">
                <a16:creationId xmlns:a16="http://schemas.microsoft.com/office/drawing/2014/main" id="{DC0C8B9A-B0FE-3254-7833-0D118F59E87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C725F93-6DAF-B2F0-63A1-DB600DA96CD5}"/>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354827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1128F8-B691-F5F8-F57E-D7CF5AACAFD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33F6BD5-1563-C940-FAFF-582320D62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D5FD41A-45C6-A666-B326-CD8368E3B31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4101FB8-2418-A6ED-3F42-35612C3DD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B89A5B6-90E0-9E1F-F7C7-F547190A5FB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D2BF3BF-6C57-A425-32C8-372BDC3076F6}"/>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8" name="Alt Bilgi Yer Tutucusu 7">
            <a:extLst>
              <a:ext uri="{FF2B5EF4-FFF2-40B4-BE49-F238E27FC236}">
                <a16:creationId xmlns:a16="http://schemas.microsoft.com/office/drawing/2014/main" id="{381AED45-F331-74E6-37EF-CD87CED310E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6351808-4401-C3C6-E3DF-1D82A83DBE98}"/>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424430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7FC916-C5F6-DB99-9665-5F85173CDAE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C558EC6-39CB-DAE4-729F-A584E7063351}"/>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4" name="Alt Bilgi Yer Tutucusu 3">
            <a:extLst>
              <a:ext uri="{FF2B5EF4-FFF2-40B4-BE49-F238E27FC236}">
                <a16:creationId xmlns:a16="http://schemas.microsoft.com/office/drawing/2014/main" id="{3E4776EC-40FB-33D0-55F9-4EF5CCDB343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EB18176-4487-8E50-36E1-DBFBC0CF3445}"/>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249332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B2DA886-103C-88CE-A374-C979E04904FA}"/>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3" name="Alt Bilgi Yer Tutucusu 2">
            <a:extLst>
              <a:ext uri="{FF2B5EF4-FFF2-40B4-BE49-F238E27FC236}">
                <a16:creationId xmlns:a16="http://schemas.microsoft.com/office/drawing/2014/main" id="{B7FD73F7-5917-4675-F58C-AE4720BDF94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7D69BA9-18A2-AD37-BF41-D93EE19B2335}"/>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197440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34E81-F584-567C-667B-7DAC37BE3A8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44748B3-AEAA-3752-295A-A807B3A34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08D9D9B-879C-B6B3-A8EF-B5DAF6698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1A37AA4-9BAE-1FC4-4278-3453C639B619}"/>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6" name="Alt Bilgi Yer Tutucusu 5">
            <a:extLst>
              <a:ext uri="{FF2B5EF4-FFF2-40B4-BE49-F238E27FC236}">
                <a16:creationId xmlns:a16="http://schemas.microsoft.com/office/drawing/2014/main" id="{A5C3381C-1C35-69E8-3D84-3018DE41CE0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F25F2F3-CB73-833B-E65F-954EBB2F0D4C}"/>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376649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BE2723-C905-63F5-7D22-711B5C64B3D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C055D7F-4519-B9FC-58E6-1A073D4C5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9A9DEB6-5C33-0A48-DEC2-77BBE190E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C6F2740-ABFA-27A0-D3B4-B438CA6E443D}"/>
              </a:ext>
            </a:extLst>
          </p:cNvPr>
          <p:cNvSpPr>
            <a:spLocks noGrp="1"/>
          </p:cNvSpPr>
          <p:nvPr>
            <p:ph type="dt" sz="half" idx="10"/>
          </p:nvPr>
        </p:nvSpPr>
        <p:spPr/>
        <p:txBody>
          <a:bodyPr/>
          <a:lstStyle/>
          <a:p>
            <a:fld id="{C03B6720-C457-44E8-A09A-06BFA645066E}" type="datetimeFigureOut">
              <a:rPr lang="tr-TR" smtClean="0"/>
              <a:t>27.12.2023</a:t>
            </a:fld>
            <a:endParaRPr lang="tr-TR"/>
          </a:p>
        </p:txBody>
      </p:sp>
      <p:sp>
        <p:nvSpPr>
          <p:cNvPr id="6" name="Alt Bilgi Yer Tutucusu 5">
            <a:extLst>
              <a:ext uri="{FF2B5EF4-FFF2-40B4-BE49-F238E27FC236}">
                <a16:creationId xmlns:a16="http://schemas.microsoft.com/office/drawing/2014/main" id="{D962C7FB-C49D-6F40-8A38-CF2B43B7D6B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A7E6702-33BA-0FE7-06E9-9AEC23845BC0}"/>
              </a:ext>
            </a:extLst>
          </p:cNvPr>
          <p:cNvSpPr>
            <a:spLocks noGrp="1"/>
          </p:cNvSpPr>
          <p:nvPr>
            <p:ph type="sldNum" sz="quarter" idx="12"/>
          </p:nvPr>
        </p:nvSpPr>
        <p:spPr/>
        <p:txBody>
          <a:bodyPr/>
          <a:lstStyle/>
          <a:p>
            <a:fld id="{44B0E947-6D41-42EB-B3B5-D8E68FE9B5C4}" type="slidenum">
              <a:rPr lang="tr-TR" smtClean="0"/>
              <a:t>‹#›</a:t>
            </a:fld>
            <a:endParaRPr lang="tr-TR"/>
          </a:p>
        </p:txBody>
      </p:sp>
    </p:spTree>
    <p:extLst>
      <p:ext uri="{BB962C8B-B14F-4D97-AF65-F5344CB8AC3E}">
        <p14:creationId xmlns:p14="http://schemas.microsoft.com/office/powerpoint/2010/main" val="75172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800DB93-3661-D32F-3032-D0CADA518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896A585-E073-6C3B-9982-0D8153E7C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D8A352D-1DBA-5D6D-0D12-3A6D6C014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B6720-C457-44E8-A09A-06BFA645066E}" type="datetimeFigureOut">
              <a:rPr lang="tr-TR" smtClean="0"/>
              <a:t>27.12.2023</a:t>
            </a:fld>
            <a:endParaRPr lang="tr-TR"/>
          </a:p>
        </p:txBody>
      </p:sp>
      <p:sp>
        <p:nvSpPr>
          <p:cNvPr id="5" name="Alt Bilgi Yer Tutucusu 4">
            <a:extLst>
              <a:ext uri="{FF2B5EF4-FFF2-40B4-BE49-F238E27FC236}">
                <a16:creationId xmlns:a16="http://schemas.microsoft.com/office/drawing/2014/main" id="{DDCAC797-BB93-75A0-E62B-D07B9EA40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C8EDEFE-CA4E-EB38-DEA1-E08EC8E5E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0E947-6D41-42EB-B3B5-D8E68FE9B5C4}" type="slidenum">
              <a:rPr lang="tr-TR" smtClean="0"/>
              <a:t>‹#›</a:t>
            </a:fld>
            <a:endParaRPr lang="tr-TR"/>
          </a:p>
        </p:txBody>
      </p:sp>
    </p:spTree>
    <p:extLst>
      <p:ext uri="{BB962C8B-B14F-4D97-AF65-F5344CB8AC3E}">
        <p14:creationId xmlns:p14="http://schemas.microsoft.com/office/powerpoint/2010/main" val="4091115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4C731-56BB-62BA-AFA6-24ACC6796686}"/>
              </a:ext>
            </a:extLst>
          </p:cNvPr>
          <p:cNvSpPr>
            <a:spLocks noGrp="1"/>
          </p:cNvSpPr>
          <p:nvPr>
            <p:ph type="ctrTitle"/>
          </p:nvPr>
        </p:nvSpPr>
        <p:spPr/>
        <p:txBody>
          <a:bodyPr/>
          <a:lstStyle/>
          <a:p>
            <a:r>
              <a:rPr lang="tr-TR" dirty="0" err="1"/>
              <a:t>Clothes</a:t>
            </a:r>
            <a:r>
              <a:rPr lang="tr-TR" dirty="0"/>
              <a:t> </a:t>
            </a:r>
            <a:r>
              <a:rPr lang="tr-TR" dirty="0" err="1"/>
              <a:t>Classification</a:t>
            </a:r>
            <a:endParaRPr lang="tr-TR" dirty="0"/>
          </a:p>
        </p:txBody>
      </p:sp>
      <p:sp>
        <p:nvSpPr>
          <p:cNvPr id="3" name="Alt Başlık 2">
            <a:extLst>
              <a:ext uri="{FF2B5EF4-FFF2-40B4-BE49-F238E27FC236}">
                <a16:creationId xmlns:a16="http://schemas.microsoft.com/office/drawing/2014/main" id="{E0233E3A-1B37-2079-FA9E-EDB9CB50C44E}"/>
              </a:ext>
            </a:extLst>
          </p:cNvPr>
          <p:cNvSpPr>
            <a:spLocks noGrp="1"/>
          </p:cNvSpPr>
          <p:nvPr>
            <p:ph type="subTitle" idx="1"/>
          </p:nvPr>
        </p:nvSpPr>
        <p:spPr/>
        <p:txBody>
          <a:bodyPr/>
          <a:lstStyle/>
          <a:p>
            <a:r>
              <a:rPr lang="tr-TR" dirty="0" err="1"/>
              <a:t>Segmentation</a:t>
            </a:r>
            <a:r>
              <a:rPr lang="tr-TR" dirty="0"/>
              <a:t> </a:t>
            </a:r>
            <a:r>
              <a:rPr lang="tr-TR" dirty="0" err="1"/>
              <a:t>and</a:t>
            </a:r>
            <a:r>
              <a:rPr lang="tr-TR" dirty="0"/>
              <a:t> Clustering</a:t>
            </a:r>
          </a:p>
        </p:txBody>
      </p:sp>
    </p:spTree>
    <p:extLst>
      <p:ext uri="{BB962C8B-B14F-4D97-AF65-F5344CB8AC3E}">
        <p14:creationId xmlns:p14="http://schemas.microsoft.com/office/powerpoint/2010/main" val="30607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E17E5A-8C66-3402-AD06-A65EE24FAC6E}"/>
              </a:ext>
            </a:extLst>
          </p:cNvPr>
          <p:cNvSpPr>
            <a:spLocks noGrp="1"/>
          </p:cNvSpPr>
          <p:nvPr>
            <p:ph type="title"/>
          </p:nvPr>
        </p:nvSpPr>
        <p:spPr/>
        <p:txBody>
          <a:bodyPr/>
          <a:lstStyle/>
          <a:p>
            <a:r>
              <a:rPr lang="tr-TR" dirty="0" err="1"/>
              <a:t>Output</a:t>
            </a:r>
            <a:r>
              <a:rPr lang="tr-TR" dirty="0"/>
              <a:t> </a:t>
            </a:r>
            <a:r>
              <a:rPr lang="tr-TR" dirty="0" err="1"/>
              <a:t>Layer</a:t>
            </a:r>
            <a:endParaRPr lang="tr-TR" dirty="0"/>
          </a:p>
        </p:txBody>
      </p:sp>
      <p:sp>
        <p:nvSpPr>
          <p:cNvPr id="3" name="İçerik Yer Tutucusu 2">
            <a:extLst>
              <a:ext uri="{FF2B5EF4-FFF2-40B4-BE49-F238E27FC236}">
                <a16:creationId xmlns:a16="http://schemas.microsoft.com/office/drawing/2014/main" id="{5D74F3DC-359F-2B2E-AF72-B6F95EEABCA0}"/>
              </a:ext>
            </a:extLst>
          </p:cNvPr>
          <p:cNvSpPr>
            <a:spLocks noGrp="1"/>
          </p:cNvSpPr>
          <p:nvPr>
            <p:ph idx="1"/>
          </p:nvPr>
        </p:nvSpPr>
        <p:spPr/>
        <p:txBody>
          <a:bodyPr/>
          <a:lstStyle/>
          <a:p>
            <a:pPr algn="l">
              <a:buFont typeface="Arial" panose="020B0604020202020204" pitchFamily="34" charset="0"/>
              <a:buChar char="•"/>
            </a:pPr>
            <a:r>
              <a:rPr lang="en-US" b="0" i="0" dirty="0">
                <a:effectLst/>
              </a:rPr>
              <a:t>The final layer in the decoder produces the segmentation map.</a:t>
            </a:r>
          </a:p>
          <a:p>
            <a:pPr algn="l">
              <a:buFont typeface="Arial" panose="020B0604020202020204" pitchFamily="34" charset="0"/>
              <a:buChar char="•"/>
            </a:pPr>
            <a:r>
              <a:rPr lang="en-US" b="0" i="0" dirty="0">
                <a:effectLst/>
              </a:rPr>
              <a:t>Each pixel in the output layer contains a probability value indicating the likelihood that it belongs to a specific region in the original image.</a:t>
            </a:r>
          </a:p>
          <a:p>
            <a:pPr algn="l">
              <a:buFont typeface="Arial" panose="020B0604020202020204" pitchFamily="34" charset="0"/>
              <a:buChar char="•"/>
            </a:pPr>
            <a:r>
              <a:rPr lang="en-US" b="0" i="0" dirty="0">
                <a:effectLst/>
              </a:rPr>
              <a:t>This segmentation map can be transformed into labels specifying the class to which each pixel belongs.</a:t>
            </a:r>
            <a:endParaRPr lang="tr-TR" b="0" i="0" dirty="0">
              <a:effectLst/>
            </a:endParaRPr>
          </a:p>
          <a:p>
            <a:pPr algn="l">
              <a:buFont typeface="Arial" panose="020B0604020202020204" pitchFamily="34" charset="0"/>
              <a:buChar char="•"/>
            </a:pPr>
            <a:endParaRPr lang="tr-TR" dirty="0"/>
          </a:p>
          <a:p>
            <a:pPr algn="l">
              <a:buFont typeface="Arial" panose="020B0604020202020204" pitchFamily="34" charset="0"/>
              <a:buChar char="•"/>
            </a:pPr>
            <a:endParaRPr lang="tr-TR" dirty="0"/>
          </a:p>
          <a:p>
            <a:pPr algn="l">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The U-Net architecture is effective, especially when working with limited labeled datasets</a:t>
            </a:r>
            <a:r>
              <a:rPr lang="tr-TR" b="0" i="0" dirty="0">
                <a:effectLst/>
                <a:latin typeface="Calibri" panose="020F0502020204030204" pitchFamily="34" charset="0"/>
                <a:cs typeface="Calibri" panose="020F0502020204030204" pitchFamily="34" charset="0"/>
              </a:rPr>
              <a:t>.</a:t>
            </a:r>
            <a:endParaRPr lang="en-US" b="0" i="0" dirty="0">
              <a:effectLst/>
              <a:latin typeface="Calibri" panose="020F0502020204030204" pitchFamily="34" charset="0"/>
              <a:cs typeface="Calibri" panose="020F0502020204030204" pitchFamily="34" charset="0"/>
            </a:endParaRPr>
          </a:p>
          <a:p>
            <a:endParaRPr lang="tr-TR" dirty="0"/>
          </a:p>
        </p:txBody>
      </p:sp>
    </p:spTree>
    <p:extLst>
      <p:ext uri="{BB962C8B-B14F-4D97-AF65-F5344CB8AC3E}">
        <p14:creationId xmlns:p14="http://schemas.microsoft.com/office/powerpoint/2010/main" val="121668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622F7272-4A44-8E7D-3869-E1934FCF9FBF}"/>
              </a:ext>
            </a:extLst>
          </p:cNvPr>
          <p:cNvPicPr>
            <a:picLocks noGrp="1" noChangeAspect="1"/>
          </p:cNvPicPr>
          <p:nvPr>
            <p:ph idx="1"/>
          </p:nvPr>
        </p:nvPicPr>
        <p:blipFill>
          <a:blip r:embed="rId2"/>
          <a:stretch>
            <a:fillRect/>
          </a:stretch>
        </p:blipFill>
        <p:spPr>
          <a:xfrm>
            <a:off x="643467" y="743627"/>
            <a:ext cx="10905066" cy="5370744"/>
          </a:xfrm>
          <a:prstGeom prst="rect">
            <a:avLst/>
          </a:prstGeom>
        </p:spPr>
      </p:pic>
    </p:spTree>
    <p:extLst>
      <p:ext uri="{BB962C8B-B14F-4D97-AF65-F5344CB8AC3E}">
        <p14:creationId xmlns:p14="http://schemas.microsoft.com/office/powerpoint/2010/main" val="280070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1DCB591-6CC8-33A6-300C-DC1F4EFEB3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7307"/>
            <a:ext cx="3263503" cy="5267191"/>
          </a:xfrm>
        </p:spPr>
      </p:pic>
      <p:pic>
        <p:nvPicPr>
          <p:cNvPr id="7" name="Resim 6">
            <a:extLst>
              <a:ext uri="{FF2B5EF4-FFF2-40B4-BE49-F238E27FC236}">
                <a16:creationId xmlns:a16="http://schemas.microsoft.com/office/drawing/2014/main" id="{EAF6E68B-17D7-E726-4441-DBD087D8E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703" y="634336"/>
            <a:ext cx="3461147" cy="4890162"/>
          </a:xfrm>
          <a:prstGeom prst="rect">
            <a:avLst/>
          </a:prstGeom>
        </p:spPr>
      </p:pic>
      <p:pic>
        <p:nvPicPr>
          <p:cNvPr id="9" name="Resim 8">
            <a:extLst>
              <a:ext uri="{FF2B5EF4-FFF2-40B4-BE49-F238E27FC236}">
                <a16:creationId xmlns:a16="http://schemas.microsoft.com/office/drawing/2014/main" id="{D7EFD0C6-4E95-6FE7-24BA-6F9EE9D19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250" y="742153"/>
            <a:ext cx="4000500" cy="4782345"/>
          </a:xfrm>
          <a:prstGeom prst="rect">
            <a:avLst/>
          </a:prstGeom>
        </p:spPr>
      </p:pic>
    </p:spTree>
    <p:extLst>
      <p:ext uri="{BB962C8B-B14F-4D97-AF65-F5344CB8AC3E}">
        <p14:creationId xmlns:p14="http://schemas.microsoft.com/office/powerpoint/2010/main" val="342424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D9E577F-3428-E9B6-00C7-5EC6143B6FF4}"/>
              </a:ext>
            </a:extLst>
          </p:cNvPr>
          <p:cNvSpPr>
            <a:spLocks noGrp="1"/>
          </p:cNvSpPr>
          <p:nvPr>
            <p:ph idx="1"/>
          </p:nvPr>
        </p:nvSpPr>
        <p:spPr>
          <a:xfrm>
            <a:off x="876694" y="2694562"/>
            <a:ext cx="2833324" cy="2373549"/>
          </a:xfrm>
        </p:spPr>
        <p:txBody>
          <a:bodyPr anchor="t">
            <a:normAutofit/>
          </a:bodyPr>
          <a:lstStyle/>
          <a:p>
            <a:r>
              <a:rPr lang="tr-TR" sz="2000" dirty="0" err="1"/>
              <a:t>We</a:t>
            </a:r>
            <a:r>
              <a:rPr lang="tr-TR" sz="2000" dirty="0"/>
              <a:t> </a:t>
            </a:r>
            <a:r>
              <a:rPr lang="tr-TR" sz="2000" dirty="0" err="1"/>
              <a:t>completed</a:t>
            </a:r>
            <a:r>
              <a:rPr lang="tr-TR" sz="2000" dirty="0"/>
              <a:t> </a:t>
            </a:r>
            <a:r>
              <a:rPr lang="tr-TR" sz="2000" dirty="0" err="1"/>
              <a:t>the</a:t>
            </a:r>
            <a:r>
              <a:rPr lang="tr-TR" sz="2000" dirty="0"/>
              <a:t> </a:t>
            </a:r>
            <a:r>
              <a:rPr lang="tr-TR" sz="2000" dirty="0" err="1"/>
              <a:t>segmentation</a:t>
            </a:r>
            <a:r>
              <a:rPr lang="tr-TR" sz="2000" dirty="0"/>
              <a:t> </a:t>
            </a:r>
            <a:r>
              <a:rPr lang="tr-TR" sz="2000" dirty="0" err="1"/>
              <a:t>part</a:t>
            </a:r>
            <a:r>
              <a:rPr lang="tr-TR" sz="2000" dirty="0"/>
              <a:t>. </a:t>
            </a:r>
            <a:r>
              <a:rPr lang="tr-TR" sz="2000" dirty="0" err="1"/>
              <a:t>Now</a:t>
            </a:r>
            <a:r>
              <a:rPr lang="tr-TR" sz="2000" dirty="0"/>
              <a:t> </a:t>
            </a:r>
            <a:r>
              <a:rPr lang="tr-TR" sz="2000" dirty="0" err="1"/>
              <a:t>we</a:t>
            </a:r>
            <a:r>
              <a:rPr lang="tr-TR" sz="2000" dirty="0"/>
              <a:t> </a:t>
            </a:r>
            <a:r>
              <a:rPr lang="tr-TR" sz="2000" dirty="0" err="1"/>
              <a:t>have</a:t>
            </a:r>
            <a:r>
              <a:rPr lang="tr-TR" sz="2000" dirty="0"/>
              <a:t> a </a:t>
            </a:r>
            <a:r>
              <a:rPr lang="tr-TR" sz="2000" dirty="0" err="1"/>
              <a:t>folder</a:t>
            </a:r>
            <a:r>
              <a:rPr lang="tr-TR" sz="2000" dirty="0"/>
              <a:t> </a:t>
            </a:r>
            <a:r>
              <a:rPr lang="tr-TR" sz="2000" dirty="0" err="1"/>
              <a:t>contains</a:t>
            </a:r>
            <a:r>
              <a:rPr lang="tr-TR" sz="2000" dirty="0"/>
              <a:t> </a:t>
            </a:r>
            <a:r>
              <a:rPr lang="tr-TR" sz="2000" dirty="0" err="1"/>
              <a:t>the</a:t>
            </a:r>
            <a:r>
              <a:rPr lang="tr-TR" sz="2000" dirty="0"/>
              <a:t> </a:t>
            </a:r>
            <a:r>
              <a:rPr lang="tr-TR" sz="2000" dirty="0" err="1"/>
              <a:t>segmented</a:t>
            </a:r>
            <a:r>
              <a:rPr lang="tr-TR" sz="2000" dirty="0"/>
              <a:t> </a:t>
            </a:r>
            <a:r>
              <a:rPr lang="tr-TR" sz="2000" dirty="0" err="1"/>
              <a:t>images</a:t>
            </a:r>
            <a:r>
              <a:rPr lang="tr-TR" sz="2000" dirty="0"/>
              <a:t> </a:t>
            </a:r>
            <a:r>
              <a:rPr lang="tr-TR" sz="2000" dirty="0" err="1"/>
              <a:t>like</a:t>
            </a:r>
            <a:r>
              <a:rPr lang="tr-TR" sz="2000" dirty="0"/>
              <a:t> as </a:t>
            </a:r>
            <a:r>
              <a:rPr lang="tr-TR" sz="2000" dirty="0" err="1"/>
              <a:t>we</a:t>
            </a:r>
            <a:r>
              <a:rPr lang="tr-TR" sz="2000" dirty="0"/>
              <a:t> </a:t>
            </a:r>
            <a:r>
              <a:rPr lang="tr-TR" sz="2000" dirty="0" err="1"/>
              <a:t>see</a:t>
            </a:r>
            <a:r>
              <a:rPr lang="tr-TR" sz="2000" dirty="0"/>
              <a:t> here.</a:t>
            </a:r>
          </a:p>
        </p:txBody>
      </p:sp>
      <p:sp>
        <p:nvSpPr>
          <p:cNvPr id="1045" name="Rectangle 1032">
            <a:extLst>
              <a:ext uri="{FF2B5EF4-FFF2-40B4-BE49-F238E27FC236}">
                <a16:creationId xmlns:a16="http://schemas.microsoft.com/office/drawing/2014/main" id="{068E5CCC-C8B4-1C26-7EEC-22D3D6E6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640742" y="2309584"/>
            <a:ext cx="123362" cy="6833167"/>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34">
            <a:extLst>
              <a:ext uri="{FF2B5EF4-FFF2-40B4-BE49-F238E27FC236}">
                <a16:creationId xmlns:a16="http://schemas.microsoft.com/office/drawing/2014/main" id="{5AA4F2E6-C9E1-359F-FAB8-8E3432107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72516" y="4941359"/>
            <a:ext cx="123362" cy="1569619"/>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FFDB828B-302C-0B2C-588A-3C3CBE1BD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340" y="1380530"/>
            <a:ext cx="3212966" cy="4283955"/>
          </a:xfrm>
          <a:prstGeom prst="rect">
            <a:avLst/>
          </a:prstGeom>
        </p:spPr>
      </p:pic>
      <p:pic>
        <p:nvPicPr>
          <p:cNvPr id="6" name="Resim 5">
            <a:extLst>
              <a:ext uri="{FF2B5EF4-FFF2-40B4-BE49-F238E27FC236}">
                <a16:creationId xmlns:a16="http://schemas.microsoft.com/office/drawing/2014/main" id="{15D4F5BD-5D3B-3420-0F80-41C13B5B2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498885"/>
            <a:ext cx="3124200" cy="4165600"/>
          </a:xfrm>
          <a:prstGeom prst="rect">
            <a:avLst/>
          </a:prstGeom>
        </p:spPr>
      </p:pic>
    </p:spTree>
    <p:extLst>
      <p:ext uri="{BB962C8B-B14F-4D97-AF65-F5344CB8AC3E}">
        <p14:creationId xmlns:p14="http://schemas.microsoft.com/office/powerpoint/2010/main" val="161565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2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2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2A235C-190A-4C66-AE56-940A4B2E96FF}"/>
              </a:ext>
            </a:extLst>
          </p:cNvPr>
          <p:cNvSpPr>
            <a:spLocks noGrp="1"/>
          </p:cNvSpPr>
          <p:nvPr>
            <p:ph type="title"/>
          </p:nvPr>
        </p:nvSpPr>
        <p:spPr>
          <a:xfrm>
            <a:off x="804672" y="802955"/>
            <a:ext cx="4766330" cy="1454051"/>
          </a:xfrm>
        </p:spPr>
        <p:txBody>
          <a:bodyPr>
            <a:normAutofit/>
          </a:bodyPr>
          <a:lstStyle/>
          <a:p>
            <a:endParaRPr lang="tr-TR" sz="3600">
              <a:solidFill>
                <a:schemeClr val="tx2"/>
              </a:solidFill>
            </a:endParaRPr>
          </a:p>
        </p:txBody>
      </p:sp>
      <p:sp>
        <p:nvSpPr>
          <p:cNvPr id="3" name="İçerik Yer Tutucusu 2">
            <a:extLst>
              <a:ext uri="{FF2B5EF4-FFF2-40B4-BE49-F238E27FC236}">
                <a16:creationId xmlns:a16="http://schemas.microsoft.com/office/drawing/2014/main" id="{10E513AE-5B14-9CCC-388B-6687A67E957C}"/>
              </a:ext>
            </a:extLst>
          </p:cNvPr>
          <p:cNvSpPr>
            <a:spLocks noGrp="1"/>
          </p:cNvSpPr>
          <p:nvPr>
            <p:ph idx="1"/>
          </p:nvPr>
        </p:nvSpPr>
        <p:spPr>
          <a:xfrm>
            <a:off x="804672" y="2421683"/>
            <a:ext cx="4765949" cy="3353476"/>
          </a:xfrm>
        </p:spPr>
        <p:txBody>
          <a:bodyPr anchor="t">
            <a:normAutofit/>
          </a:bodyPr>
          <a:lstStyle/>
          <a:p>
            <a:r>
              <a:rPr lang="en-US" sz="1800" b="0" i="0" dirty="0">
                <a:effectLst/>
              </a:rPr>
              <a:t>Clustering is a technique in machine learning and data analysis that involves grouping a set of objects or data points into subsets or clusters based on certain similarities or patterns. The goal of clustering is to divide a dataset into groups in such a way that objects within the same group are more similar to each other than they are to objects in other groups.</a:t>
            </a:r>
            <a:endParaRPr lang="tr-TR" sz="1800" dirty="0"/>
          </a:p>
        </p:txBody>
      </p:sp>
      <p:grpSp>
        <p:nvGrpSpPr>
          <p:cNvPr id="5131" name="Group 513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5132" name="Freeform: Shape 513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Freeform: Shape 513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4" name="Freeform: Shape 513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Cluster analysis - Wikipedia">
            <a:extLst>
              <a:ext uri="{FF2B5EF4-FFF2-40B4-BE49-F238E27FC236}">
                <a16:creationId xmlns:a16="http://schemas.microsoft.com/office/drawing/2014/main" id="{B85A7A7D-FC7D-2DFF-61DC-5E8B13078E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503125"/>
            <a:ext cx="4142232" cy="27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6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4834C-3C76-7E4B-12E8-54F73867E417}"/>
              </a:ext>
            </a:extLst>
          </p:cNvPr>
          <p:cNvSpPr>
            <a:spLocks noGrp="1"/>
          </p:cNvSpPr>
          <p:nvPr>
            <p:ph type="title"/>
          </p:nvPr>
        </p:nvSpPr>
        <p:spPr/>
        <p:txBody>
          <a:bodyPr/>
          <a:lstStyle/>
          <a:p>
            <a:r>
              <a:rPr lang="tr-TR" dirty="0" err="1"/>
              <a:t>Different</a:t>
            </a:r>
            <a:r>
              <a:rPr lang="tr-TR" dirty="0"/>
              <a:t> Clustering </a:t>
            </a:r>
            <a:r>
              <a:rPr lang="tr-TR" dirty="0" err="1"/>
              <a:t>Algorithms</a:t>
            </a:r>
            <a:endParaRPr lang="tr-TR" dirty="0"/>
          </a:p>
        </p:txBody>
      </p:sp>
      <p:sp>
        <p:nvSpPr>
          <p:cNvPr id="3" name="İçerik Yer Tutucusu 2">
            <a:extLst>
              <a:ext uri="{FF2B5EF4-FFF2-40B4-BE49-F238E27FC236}">
                <a16:creationId xmlns:a16="http://schemas.microsoft.com/office/drawing/2014/main" id="{0740C17D-BC5B-FDBF-BC10-50049077A473}"/>
              </a:ext>
            </a:extLst>
          </p:cNvPr>
          <p:cNvSpPr>
            <a:spLocks noGrp="1"/>
          </p:cNvSpPr>
          <p:nvPr>
            <p:ph idx="1"/>
          </p:nvPr>
        </p:nvSpPr>
        <p:spPr/>
        <p:txBody>
          <a:bodyPr/>
          <a:lstStyle/>
          <a:p>
            <a:r>
              <a:rPr lang="tr-TR" dirty="0" err="1"/>
              <a:t>There</a:t>
            </a:r>
            <a:r>
              <a:rPr lang="tr-TR" dirty="0"/>
              <a:t> </a:t>
            </a:r>
            <a:r>
              <a:rPr lang="tr-TR" dirty="0" err="1"/>
              <a:t>are</a:t>
            </a:r>
            <a:r>
              <a:rPr lang="tr-TR" dirty="0"/>
              <a:t> </a:t>
            </a:r>
            <a:r>
              <a:rPr lang="tr-TR" dirty="0" err="1"/>
              <a:t>some</a:t>
            </a:r>
            <a:r>
              <a:rPr lang="tr-TR" dirty="0"/>
              <a:t> </a:t>
            </a:r>
            <a:r>
              <a:rPr lang="tr-TR" dirty="0" err="1"/>
              <a:t>clustering</a:t>
            </a:r>
            <a:r>
              <a:rPr lang="tr-TR" dirty="0"/>
              <a:t> </a:t>
            </a:r>
            <a:r>
              <a:rPr lang="tr-TR" dirty="0" err="1"/>
              <a:t>algorithms</a:t>
            </a:r>
            <a:r>
              <a:rPr lang="tr-TR" dirty="0"/>
              <a:t> </a:t>
            </a:r>
            <a:r>
              <a:rPr lang="tr-TR" dirty="0" err="1"/>
              <a:t>we</a:t>
            </a:r>
            <a:r>
              <a:rPr lang="tr-TR" dirty="0"/>
              <a:t> can </a:t>
            </a:r>
            <a:r>
              <a:rPr lang="tr-TR" dirty="0" err="1"/>
              <a:t>use</a:t>
            </a:r>
            <a:r>
              <a:rPr lang="tr-TR" dirty="0"/>
              <a:t>.</a:t>
            </a:r>
          </a:p>
          <a:p>
            <a:r>
              <a:rPr lang="tr-TR" dirty="0"/>
              <a:t>K-</a:t>
            </a:r>
            <a:r>
              <a:rPr lang="tr-TR" dirty="0" err="1"/>
              <a:t>Means</a:t>
            </a:r>
            <a:r>
              <a:rPr lang="tr-TR" dirty="0"/>
              <a:t>, </a:t>
            </a:r>
            <a:r>
              <a:rPr lang="tr-TR" dirty="0" err="1"/>
              <a:t>Hierarchical</a:t>
            </a:r>
            <a:r>
              <a:rPr lang="tr-TR" dirty="0"/>
              <a:t> Clustering, DBSCAN, </a:t>
            </a:r>
            <a:r>
              <a:rPr lang="tr-TR" dirty="0" err="1"/>
              <a:t>Mean</a:t>
            </a:r>
            <a:r>
              <a:rPr lang="tr-TR" dirty="0"/>
              <a:t> </a:t>
            </a:r>
            <a:r>
              <a:rPr lang="tr-TR" dirty="0" err="1"/>
              <a:t>Shift</a:t>
            </a:r>
            <a:r>
              <a:rPr lang="tr-TR" dirty="0"/>
              <a:t>, </a:t>
            </a:r>
            <a:r>
              <a:rPr lang="tr-TR" dirty="0" err="1"/>
              <a:t>Agglomerative</a:t>
            </a:r>
            <a:r>
              <a:rPr lang="tr-TR" dirty="0"/>
              <a:t> Clustering</a:t>
            </a:r>
          </a:p>
          <a:p>
            <a:r>
              <a:rPr lang="tr-TR" dirty="0" err="1"/>
              <a:t>We</a:t>
            </a:r>
            <a:r>
              <a:rPr lang="tr-TR" dirty="0"/>
              <a:t> </a:t>
            </a:r>
            <a:r>
              <a:rPr lang="tr-TR" dirty="0" err="1"/>
              <a:t>used</a:t>
            </a:r>
            <a:r>
              <a:rPr lang="tr-TR" dirty="0"/>
              <a:t> K-</a:t>
            </a:r>
            <a:r>
              <a:rPr lang="tr-TR" dirty="0" err="1"/>
              <a:t>means</a:t>
            </a:r>
            <a:r>
              <a:rPr lang="tr-TR" dirty="0"/>
              <a:t> in </a:t>
            </a:r>
            <a:r>
              <a:rPr lang="tr-TR" dirty="0" err="1"/>
              <a:t>our</a:t>
            </a:r>
            <a:r>
              <a:rPr lang="tr-TR" dirty="0"/>
              <a:t> </a:t>
            </a:r>
            <a:r>
              <a:rPr lang="tr-TR" dirty="0" err="1"/>
              <a:t>projects</a:t>
            </a:r>
            <a:r>
              <a:rPr lang="tr-TR" dirty="0"/>
              <a:t> </a:t>
            </a:r>
            <a:r>
              <a:rPr lang="tr-TR" dirty="0" err="1"/>
              <a:t>because</a:t>
            </a:r>
            <a:r>
              <a:rPr lang="tr-TR" dirty="0"/>
              <a:t> of </a:t>
            </a:r>
            <a:r>
              <a:rPr lang="tr-TR" dirty="0" err="1"/>
              <a:t>its</a:t>
            </a:r>
            <a:r>
              <a:rPr lang="tr-TR" dirty="0"/>
              <a:t> </a:t>
            </a:r>
            <a:r>
              <a:rPr lang="tr-TR" dirty="0" err="1"/>
              <a:t>advantages</a:t>
            </a:r>
            <a:r>
              <a:rPr lang="tr-TR" dirty="0"/>
              <a:t> </a:t>
            </a:r>
            <a:r>
              <a:rPr lang="tr-TR" dirty="0" err="1"/>
              <a:t>and</a:t>
            </a:r>
            <a:r>
              <a:rPr lang="tr-TR" dirty="0"/>
              <a:t> it is not a </a:t>
            </a:r>
            <a:r>
              <a:rPr lang="tr-TR" dirty="0" err="1"/>
              <a:t>complex</a:t>
            </a:r>
            <a:r>
              <a:rPr lang="tr-TR" dirty="0"/>
              <a:t> </a:t>
            </a:r>
            <a:r>
              <a:rPr lang="tr-TR" dirty="0" err="1"/>
              <a:t>algorithm</a:t>
            </a:r>
            <a:r>
              <a:rPr lang="tr-TR" dirty="0"/>
              <a:t>.</a:t>
            </a:r>
          </a:p>
          <a:p>
            <a:r>
              <a:rPr lang="tr-TR" dirty="0" err="1"/>
              <a:t>There</a:t>
            </a:r>
            <a:r>
              <a:rPr lang="tr-TR" dirty="0"/>
              <a:t> </a:t>
            </a:r>
            <a:r>
              <a:rPr lang="tr-TR" dirty="0" err="1"/>
              <a:t>are</a:t>
            </a:r>
            <a:r>
              <a:rPr lang="tr-TR" dirty="0"/>
              <a:t> </a:t>
            </a:r>
            <a:r>
              <a:rPr lang="tr-TR" dirty="0" err="1"/>
              <a:t>different</a:t>
            </a:r>
            <a:r>
              <a:rPr lang="tr-TR" dirty="0"/>
              <a:t> </a:t>
            </a:r>
            <a:r>
              <a:rPr lang="tr-TR" dirty="0" err="1"/>
              <a:t>algorithms</a:t>
            </a:r>
            <a:r>
              <a:rPr lang="tr-TR" dirty="0"/>
              <a:t> </a:t>
            </a:r>
            <a:r>
              <a:rPr lang="tr-TR" dirty="0" err="1"/>
              <a:t>made</a:t>
            </a:r>
            <a:r>
              <a:rPr lang="tr-TR" dirty="0"/>
              <a:t> </a:t>
            </a:r>
            <a:r>
              <a:rPr lang="tr-TR" dirty="0" err="1"/>
              <a:t>after</a:t>
            </a:r>
            <a:r>
              <a:rPr lang="tr-TR" dirty="0"/>
              <a:t> K-</a:t>
            </a:r>
            <a:r>
              <a:rPr lang="tr-TR" dirty="0" err="1"/>
              <a:t>means</a:t>
            </a:r>
            <a:r>
              <a:rPr lang="tr-TR" dirty="0"/>
              <a:t> </a:t>
            </a:r>
            <a:r>
              <a:rPr lang="tr-TR" dirty="0" err="1"/>
              <a:t>that</a:t>
            </a:r>
            <a:r>
              <a:rPr lang="tr-TR" dirty="0"/>
              <a:t> can be </a:t>
            </a:r>
            <a:r>
              <a:rPr lang="tr-TR" dirty="0" err="1"/>
              <a:t>used</a:t>
            </a:r>
            <a:r>
              <a:rPr lang="tr-TR" dirty="0"/>
              <a:t> in </a:t>
            </a:r>
            <a:r>
              <a:rPr lang="tr-TR" dirty="0" err="1"/>
              <a:t>different</a:t>
            </a:r>
            <a:r>
              <a:rPr lang="tr-TR" dirty="0"/>
              <a:t> </a:t>
            </a:r>
            <a:r>
              <a:rPr lang="tr-TR" dirty="0" err="1"/>
              <a:t>projects</a:t>
            </a:r>
            <a:r>
              <a:rPr lang="tr-TR" dirty="0"/>
              <a:t> </a:t>
            </a:r>
            <a:r>
              <a:rPr lang="tr-TR" dirty="0" err="1"/>
              <a:t>such</a:t>
            </a:r>
            <a:r>
              <a:rPr lang="tr-TR" dirty="0"/>
              <a:t> as; K-</a:t>
            </a:r>
            <a:r>
              <a:rPr lang="tr-TR" dirty="0" err="1"/>
              <a:t>means</a:t>
            </a:r>
            <a:r>
              <a:rPr lang="tr-TR" dirty="0"/>
              <a:t>++, X-</a:t>
            </a:r>
            <a:r>
              <a:rPr lang="tr-TR" dirty="0" err="1"/>
              <a:t>means</a:t>
            </a:r>
            <a:endParaRPr lang="tr-TR" dirty="0"/>
          </a:p>
        </p:txBody>
      </p:sp>
    </p:spTree>
    <p:extLst>
      <p:ext uri="{BB962C8B-B14F-4D97-AF65-F5344CB8AC3E}">
        <p14:creationId xmlns:p14="http://schemas.microsoft.com/office/powerpoint/2010/main" val="2309704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E177BA-A6E9-4F37-D902-A9A107ABEF05}"/>
              </a:ext>
            </a:extLst>
          </p:cNvPr>
          <p:cNvSpPr>
            <a:spLocks noGrp="1"/>
          </p:cNvSpPr>
          <p:nvPr>
            <p:ph type="title"/>
          </p:nvPr>
        </p:nvSpPr>
        <p:spPr/>
        <p:txBody>
          <a:bodyPr/>
          <a:lstStyle/>
          <a:p>
            <a:r>
              <a:rPr lang="tr-TR" dirty="0"/>
              <a:t>K-</a:t>
            </a:r>
            <a:r>
              <a:rPr lang="tr-TR" dirty="0" err="1"/>
              <a:t>means</a:t>
            </a:r>
            <a:r>
              <a:rPr lang="tr-TR" dirty="0"/>
              <a:t> </a:t>
            </a:r>
            <a:r>
              <a:rPr lang="tr-TR" dirty="0" err="1"/>
              <a:t>Advantages</a:t>
            </a:r>
            <a:endParaRPr lang="tr-TR" dirty="0"/>
          </a:p>
        </p:txBody>
      </p:sp>
      <p:sp>
        <p:nvSpPr>
          <p:cNvPr id="3" name="İçerik Yer Tutucusu 2">
            <a:extLst>
              <a:ext uri="{FF2B5EF4-FFF2-40B4-BE49-F238E27FC236}">
                <a16:creationId xmlns:a16="http://schemas.microsoft.com/office/drawing/2014/main" id="{7215918D-4F45-59F5-BFA8-64E1C68E877A}"/>
              </a:ext>
            </a:extLst>
          </p:cNvPr>
          <p:cNvSpPr>
            <a:spLocks noGrp="1"/>
          </p:cNvSpPr>
          <p:nvPr>
            <p:ph idx="1"/>
          </p:nvPr>
        </p:nvSpPr>
        <p:spPr/>
        <p:txBody>
          <a:bodyPr/>
          <a:lstStyle/>
          <a:p>
            <a:r>
              <a:rPr lang="tr-TR" b="1" dirty="0" err="1"/>
              <a:t>Efficiency</a:t>
            </a:r>
            <a:r>
              <a:rPr lang="tr-TR" dirty="0"/>
              <a:t>: </a:t>
            </a:r>
            <a:r>
              <a:rPr lang="en-US" b="0" i="0" dirty="0">
                <a:effectLst/>
              </a:rPr>
              <a:t>K-means is computationally efficient, making it suitable for large datasets.</a:t>
            </a:r>
            <a:endParaRPr lang="tr-TR" b="0" i="0" dirty="0">
              <a:effectLst/>
            </a:endParaRPr>
          </a:p>
          <a:p>
            <a:pPr algn="l">
              <a:buFont typeface="Arial" panose="020B0604020202020204" pitchFamily="34" charset="0"/>
              <a:buChar char="•"/>
            </a:pPr>
            <a:r>
              <a:rPr lang="en-US" b="1" i="0" dirty="0">
                <a:effectLst/>
              </a:rPr>
              <a:t>Simplicity:</a:t>
            </a:r>
            <a:r>
              <a:rPr lang="en-US" b="0" i="0" dirty="0">
                <a:effectLst/>
              </a:rPr>
              <a:t> K-means is conceptually simple and easy to implement, making it a good choice for initial exploration and prototyping.</a:t>
            </a:r>
          </a:p>
          <a:p>
            <a:pPr algn="l">
              <a:buFont typeface="Arial" panose="020B0604020202020204" pitchFamily="34" charset="0"/>
              <a:buChar char="•"/>
            </a:pPr>
            <a:r>
              <a:rPr lang="en-US" b="1" i="0" dirty="0">
                <a:effectLst/>
              </a:rPr>
              <a:t>Uniform Clusters:</a:t>
            </a:r>
            <a:r>
              <a:rPr lang="en-US" b="0" i="0" dirty="0">
                <a:effectLst/>
              </a:rPr>
              <a:t> If clothes are expected to form relatively uniform and spherical clusters, K-means may perform well.</a:t>
            </a:r>
          </a:p>
        </p:txBody>
      </p:sp>
    </p:spTree>
    <p:extLst>
      <p:ext uri="{BB962C8B-B14F-4D97-AF65-F5344CB8AC3E}">
        <p14:creationId xmlns:p14="http://schemas.microsoft.com/office/powerpoint/2010/main" val="44293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Shape 615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DBBDD618-3AC7-7BF7-AB81-D3401FC349BE}"/>
              </a:ext>
            </a:extLst>
          </p:cNvPr>
          <p:cNvSpPr>
            <a:spLocks noGrp="1"/>
          </p:cNvSpPr>
          <p:nvPr>
            <p:ph idx="1"/>
          </p:nvPr>
        </p:nvSpPr>
        <p:spPr>
          <a:xfrm>
            <a:off x="838201" y="2623381"/>
            <a:ext cx="3888528" cy="3553581"/>
          </a:xfrm>
        </p:spPr>
        <p:txBody>
          <a:bodyPr>
            <a:normAutofit/>
          </a:bodyPr>
          <a:lstStyle/>
          <a:p>
            <a:r>
              <a:rPr lang="tr-TR" sz="2000" dirty="0"/>
              <a:t>K-</a:t>
            </a:r>
            <a:r>
              <a:rPr lang="tr-TR" sz="2000" dirty="0" err="1"/>
              <a:t>means</a:t>
            </a:r>
            <a:r>
              <a:rPr lang="tr-TR" sz="2000" dirty="0"/>
              <a:t> is an </a:t>
            </a:r>
            <a:r>
              <a:rPr lang="tr-TR" sz="2000" dirty="0" err="1"/>
              <a:t>Unsupervised</a:t>
            </a:r>
            <a:r>
              <a:rPr lang="tr-TR" sz="2000" dirty="0"/>
              <a:t> Learning </a:t>
            </a:r>
            <a:r>
              <a:rPr lang="tr-TR" sz="2000" dirty="0" err="1"/>
              <a:t>algorithm</a:t>
            </a:r>
            <a:r>
              <a:rPr lang="tr-TR" sz="2000" dirty="0"/>
              <a:t>. </a:t>
            </a:r>
            <a:r>
              <a:rPr lang="tr-TR" sz="2000" dirty="0" err="1"/>
              <a:t>It</a:t>
            </a:r>
            <a:r>
              <a:rPr lang="tr-TR" sz="2000" dirty="0"/>
              <a:t> </a:t>
            </a:r>
            <a:r>
              <a:rPr lang="tr-TR" sz="2000" dirty="0" err="1"/>
              <a:t>does</a:t>
            </a:r>
            <a:r>
              <a:rPr lang="tr-TR" sz="2000" dirty="0"/>
              <a:t> not </a:t>
            </a:r>
            <a:r>
              <a:rPr lang="tr-TR" sz="2000" dirty="0" err="1"/>
              <a:t>care</a:t>
            </a:r>
            <a:r>
              <a:rPr lang="tr-TR" sz="2000" dirty="0"/>
              <a:t> </a:t>
            </a:r>
            <a:r>
              <a:rPr lang="tr-TR" sz="2000" dirty="0" err="1"/>
              <a:t>the</a:t>
            </a:r>
            <a:r>
              <a:rPr lang="tr-TR" sz="2000" dirty="0"/>
              <a:t> </a:t>
            </a:r>
            <a:r>
              <a:rPr lang="tr-TR" sz="2000" dirty="0" err="1"/>
              <a:t>labels</a:t>
            </a:r>
            <a:r>
              <a:rPr lang="tr-TR" sz="2000" dirty="0"/>
              <a:t> of </a:t>
            </a:r>
            <a:r>
              <a:rPr lang="tr-TR" sz="2000" dirty="0" err="1"/>
              <a:t>the</a:t>
            </a:r>
            <a:r>
              <a:rPr lang="tr-TR" sz="2000" dirty="0"/>
              <a:t> </a:t>
            </a:r>
            <a:r>
              <a:rPr lang="tr-TR" sz="2000" dirty="0" err="1"/>
              <a:t>inputs</a:t>
            </a:r>
            <a:r>
              <a:rPr lang="tr-TR" sz="2000" dirty="0"/>
              <a:t>.</a:t>
            </a:r>
          </a:p>
          <a:p>
            <a:r>
              <a:rPr lang="tr-TR" sz="2000" dirty="0" err="1"/>
              <a:t>It</a:t>
            </a:r>
            <a:r>
              <a:rPr lang="tr-TR" sz="2000" dirty="0"/>
              <a:t> </a:t>
            </a:r>
            <a:r>
              <a:rPr lang="tr-TR" sz="2000" dirty="0" err="1"/>
              <a:t>just</a:t>
            </a:r>
            <a:r>
              <a:rPr lang="tr-TR" sz="2000" dirty="0"/>
              <a:t> </a:t>
            </a:r>
            <a:r>
              <a:rPr lang="tr-TR" sz="2000" dirty="0" err="1"/>
              <a:t>groups</a:t>
            </a:r>
            <a:r>
              <a:rPr lang="tr-TR" sz="2000" dirty="0"/>
              <a:t> </a:t>
            </a:r>
            <a:r>
              <a:rPr lang="tr-TR" sz="2000" dirty="0" err="1"/>
              <a:t>the</a:t>
            </a:r>
            <a:r>
              <a:rPr lang="tr-TR" sz="2000" dirty="0"/>
              <a:t> </a:t>
            </a:r>
            <a:r>
              <a:rPr lang="tr-TR" sz="2000" dirty="0" err="1"/>
              <a:t>similar</a:t>
            </a:r>
            <a:r>
              <a:rPr lang="tr-TR" sz="2000" dirty="0"/>
              <a:t> </a:t>
            </a:r>
            <a:r>
              <a:rPr lang="tr-TR" sz="2000" dirty="0" err="1"/>
              <a:t>ones</a:t>
            </a:r>
            <a:r>
              <a:rPr lang="tr-TR" sz="2000" dirty="0"/>
              <a:t> </a:t>
            </a:r>
            <a:r>
              <a:rPr lang="tr-TR" sz="2000" dirty="0" err="1"/>
              <a:t>and</a:t>
            </a:r>
            <a:r>
              <a:rPr lang="tr-TR" sz="2000" dirty="0"/>
              <a:t> </a:t>
            </a:r>
            <a:r>
              <a:rPr lang="tr-TR" sz="2000" dirty="0" err="1"/>
              <a:t>clusters</a:t>
            </a:r>
            <a:r>
              <a:rPr lang="tr-TR" sz="2000" dirty="0"/>
              <a:t> </a:t>
            </a:r>
            <a:r>
              <a:rPr lang="tr-TR" sz="2000" dirty="0" err="1"/>
              <a:t>them</a:t>
            </a:r>
            <a:r>
              <a:rPr lang="tr-TR" sz="2000" dirty="0"/>
              <a:t>.</a:t>
            </a:r>
          </a:p>
        </p:txBody>
      </p:sp>
      <p:pic>
        <p:nvPicPr>
          <p:cNvPr id="6146" name="Picture 2" descr="Understanding K-Means Clustering With Customer Segmentation">
            <a:extLst>
              <a:ext uri="{FF2B5EF4-FFF2-40B4-BE49-F238E27FC236}">
                <a16:creationId xmlns:a16="http://schemas.microsoft.com/office/drawing/2014/main" id="{59036CBF-A8D8-9AB0-89FE-DBD8B5BD88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656908"/>
            <a:ext cx="4747547" cy="357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632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05DE6F6-FD6F-5BED-C5F9-92FE7A7DEB82}"/>
              </a:ext>
            </a:extLst>
          </p:cNvPr>
          <p:cNvSpPr>
            <a:spLocks noGrp="1"/>
          </p:cNvSpPr>
          <p:nvPr>
            <p:ph type="title"/>
          </p:nvPr>
        </p:nvSpPr>
        <p:spPr>
          <a:xfrm>
            <a:off x="640080" y="325369"/>
            <a:ext cx="4368602" cy="1956841"/>
          </a:xfrm>
        </p:spPr>
        <p:txBody>
          <a:bodyPr anchor="b">
            <a:normAutofit/>
          </a:bodyPr>
          <a:lstStyle/>
          <a:p>
            <a:r>
              <a:rPr lang="en-US" sz="2800" b="1" i="0" dirty="0">
                <a:effectLst/>
                <a:latin typeface="Söhne"/>
              </a:rPr>
              <a:t>Determine the Number of Clusters (k)</a:t>
            </a:r>
            <a:br>
              <a:rPr lang="en-US" sz="2800" b="0" i="0" dirty="0">
                <a:solidFill>
                  <a:srgbClr val="D1D5DB"/>
                </a:solidFill>
                <a:effectLst/>
                <a:latin typeface="Söhne"/>
              </a:rPr>
            </a:br>
            <a:endParaRPr lang="tr-TR" sz="2800" dirty="0"/>
          </a:p>
        </p:txBody>
      </p:sp>
      <p:sp>
        <p:nvSpPr>
          <p:cNvPr id="71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A64D91D-6F08-399D-7BEC-E5CD31A7BC65}"/>
              </a:ext>
            </a:extLst>
          </p:cNvPr>
          <p:cNvSpPr>
            <a:spLocks noGrp="1"/>
          </p:cNvSpPr>
          <p:nvPr>
            <p:ph idx="1"/>
          </p:nvPr>
        </p:nvSpPr>
        <p:spPr>
          <a:xfrm>
            <a:off x="640080" y="2872899"/>
            <a:ext cx="4243589" cy="3320668"/>
          </a:xfrm>
        </p:spPr>
        <p:txBody>
          <a:bodyPr>
            <a:normAutofit/>
          </a:bodyPr>
          <a:lstStyle/>
          <a:p>
            <a:pPr marL="0" indent="0" algn="l">
              <a:buNone/>
            </a:pPr>
            <a:endParaRPr lang="en-US" sz="1600" b="0" i="0" dirty="0">
              <a:solidFill>
                <a:srgbClr val="D1D5DB"/>
              </a:solidFill>
              <a:effectLst/>
              <a:latin typeface="Söhne"/>
            </a:endParaRPr>
          </a:p>
          <a:p>
            <a:pPr algn="l">
              <a:buFont typeface="Arial" panose="020B0604020202020204" pitchFamily="34" charset="0"/>
              <a:buChar char="•"/>
            </a:pPr>
            <a:r>
              <a:rPr lang="en-US" sz="2000" b="0" i="0" dirty="0">
                <a:effectLst/>
              </a:rPr>
              <a:t>The first step is to choose the number of clusters (k) that you want the algorithm to form. This is often determined by considering patterns in the data or specific information requirements.</a:t>
            </a:r>
          </a:p>
          <a:p>
            <a:endParaRPr lang="tr-TR" sz="2200" dirty="0"/>
          </a:p>
        </p:txBody>
      </p:sp>
      <p:pic>
        <p:nvPicPr>
          <p:cNvPr id="7170" name="Picture 2">
            <a:extLst>
              <a:ext uri="{FF2B5EF4-FFF2-40B4-BE49-F238E27FC236}">
                <a16:creationId xmlns:a16="http://schemas.microsoft.com/office/drawing/2014/main" id="{ACB86C0C-00A7-1873-3CD8-4FFE653B66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56"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98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5CC14BB-509F-BB98-00C6-D54A0FD0DDD7}"/>
              </a:ext>
            </a:extLst>
          </p:cNvPr>
          <p:cNvSpPr>
            <a:spLocks noGrp="1"/>
          </p:cNvSpPr>
          <p:nvPr>
            <p:ph type="title"/>
          </p:nvPr>
        </p:nvSpPr>
        <p:spPr>
          <a:xfrm>
            <a:off x="804672" y="802955"/>
            <a:ext cx="4766330" cy="1454051"/>
          </a:xfrm>
        </p:spPr>
        <p:txBody>
          <a:bodyPr>
            <a:normAutofit/>
          </a:bodyPr>
          <a:lstStyle/>
          <a:p>
            <a:r>
              <a:rPr lang="tr-TR" sz="3600" b="1" i="0" dirty="0" err="1">
                <a:effectLst/>
                <a:latin typeface="Calibri" panose="020F0502020204030204" pitchFamily="34" charset="0"/>
                <a:cs typeface="Calibri" panose="020F0502020204030204" pitchFamily="34" charset="0"/>
              </a:rPr>
              <a:t>Initialize</a:t>
            </a:r>
            <a:r>
              <a:rPr lang="tr-TR" sz="3600" b="1" i="0" dirty="0">
                <a:effectLst/>
                <a:latin typeface="Calibri" panose="020F0502020204030204" pitchFamily="34" charset="0"/>
                <a:cs typeface="Calibri" panose="020F0502020204030204" pitchFamily="34" charset="0"/>
              </a:rPr>
              <a:t> Cluster </a:t>
            </a:r>
            <a:r>
              <a:rPr lang="tr-TR" sz="3600" b="1" i="0" dirty="0" err="1">
                <a:effectLst/>
                <a:latin typeface="Calibri" panose="020F0502020204030204" pitchFamily="34" charset="0"/>
                <a:cs typeface="Calibri" panose="020F0502020204030204" pitchFamily="34" charset="0"/>
              </a:rPr>
              <a:t>Centers</a:t>
            </a:r>
            <a:endParaRPr lang="tr-TR" sz="3600" dirty="0"/>
          </a:p>
        </p:txBody>
      </p:sp>
      <p:sp>
        <p:nvSpPr>
          <p:cNvPr id="3" name="İçerik Yer Tutucusu 2">
            <a:extLst>
              <a:ext uri="{FF2B5EF4-FFF2-40B4-BE49-F238E27FC236}">
                <a16:creationId xmlns:a16="http://schemas.microsoft.com/office/drawing/2014/main" id="{0AF64CAC-4CFE-1C80-05C7-43F4490088F5}"/>
              </a:ext>
            </a:extLst>
          </p:cNvPr>
          <p:cNvSpPr>
            <a:spLocks noGrp="1"/>
          </p:cNvSpPr>
          <p:nvPr>
            <p:ph idx="1"/>
          </p:nvPr>
        </p:nvSpPr>
        <p:spPr>
          <a:xfrm>
            <a:off x="804672" y="2421683"/>
            <a:ext cx="4765949" cy="3353476"/>
          </a:xfrm>
        </p:spPr>
        <p:txBody>
          <a:bodyPr anchor="t">
            <a:normAutofit/>
          </a:bodyPr>
          <a:lstStyle/>
          <a:p>
            <a:pPr marL="0" indent="0">
              <a:buNone/>
            </a:pPr>
            <a:br>
              <a:rPr lang="tr-TR" sz="2400" b="0" i="0" dirty="0">
                <a:effectLst/>
                <a:latin typeface="Söhne"/>
              </a:rPr>
            </a:br>
            <a:r>
              <a:rPr lang="en-US" sz="2400" b="0" i="0" dirty="0">
                <a:effectLst/>
              </a:rPr>
              <a:t>K-Means starts with k initial cluster centers, each representing the center of a cluster. These initial centers are usually randomly chosen, although more sophisticated methods like K-Means++ exist for a better initialization.</a:t>
            </a:r>
            <a:endParaRPr lang="tr-TR" sz="2400" dirty="0"/>
          </a:p>
        </p:txBody>
      </p:sp>
      <p:grpSp>
        <p:nvGrpSpPr>
          <p:cNvPr id="8203" name="Group 820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8204" name="Freeform: Shape 820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Freeform: Shape 820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6" name="Freeform: Shape 820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4" name="Picture 2" descr="What is Hierarchical Clustering? - KDnuggets">
            <a:extLst>
              <a:ext uri="{FF2B5EF4-FFF2-40B4-BE49-F238E27FC236}">
                <a16:creationId xmlns:a16="http://schemas.microsoft.com/office/drawing/2014/main" id="{A3DBFEB2-AF03-CCE5-6FEA-9C0E029356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342613"/>
            <a:ext cx="4142232" cy="309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41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FE800-8429-6078-A0C3-7D9FB13526A9}"/>
              </a:ext>
            </a:extLst>
          </p:cNvPr>
          <p:cNvSpPr>
            <a:spLocks noGrp="1"/>
          </p:cNvSpPr>
          <p:nvPr>
            <p:ph type="title"/>
          </p:nvPr>
        </p:nvSpPr>
        <p:spPr/>
        <p:txBody>
          <a:bodyPr/>
          <a:lstStyle/>
          <a:p>
            <a:r>
              <a:rPr lang="tr-TR" dirty="0" err="1"/>
              <a:t>Purpose</a:t>
            </a:r>
            <a:endParaRPr lang="tr-TR" dirty="0"/>
          </a:p>
        </p:txBody>
      </p:sp>
      <p:sp>
        <p:nvSpPr>
          <p:cNvPr id="3" name="İçerik Yer Tutucusu 2">
            <a:extLst>
              <a:ext uri="{FF2B5EF4-FFF2-40B4-BE49-F238E27FC236}">
                <a16:creationId xmlns:a16="http://schemas.microsoft.com/office/drawing/2014/main" id="{A74B4282-965B-D685-E671-951C57DECA0B}"/>
              </a:ext>
            </a:extLst>
          </p:cNvPr>
          <p:cNvSpPr>
            <a:spLocks noGrp="1"/>
          </p:cNvSpPr>
          <p:nvPr>
            <p:ph idx="1"/>
          </p:nvPr>
        </p:nvSpPr>
        <p:spPr/>
        <p:txBody>
          <a:bodyPr/>
          <a:lstStyle/>
          <a:p>
            <a:r>
              <a:rPr lang="tr-TR" dirty="0" err="1"/>
              <a:t>The</a:t>
            </a:r>
            <a:r>
              <a:rPr lang="tr-TR" dirty="0"/>
              <a:t> </a:t>
            </a:r>
            <a:r>
              <a:rPr lang="tr-TR" dirty="0" err="1"/>
              <a:t>purpose</a:t>
            </a:r>
            <a:r>
              <a:rPr lang="tr-TR" dirty="0"/>
              <a:t> of </a:t>
            </a:r>
            <a:r>
              <a:rPr lang="tr-TR" dirty="0" err="1"/>
              <a:t>our</a:t>
            </a:r>
            <a:r>
              <a:rPr lang="tr-TR" dirty="0"/>
              <a:t> Project is </a:t>
            </a:r>
            <a:r>
              <a:rPr lang="tr-TR" dirty="0" err="1"/>
              <a:t>to</a:t>
            </a:r>
            <a:r>
              <a:rPr lang="tr-TR" dirty="0"/>
              <a:t> segment </a:t>
            </a:r>
            <a:r>
              <a:rPr lang="tr-TR" dirty="0" err="1"/>
              <a:t>the</a:t>
            </a:r>
            <a:r>
              <a:rPr lang="tr-TR" dirty="0"/>
              <a:t> </a:t>
            </a:r>
            <a:r>
              <a:rPr lang="tr-TR" dirty="0" err="1"/>
              <a:t>clothes</a:t>
            </a:r>
            <a:r>
              <a:rPr lang="tr-TR" dirty="0"/>
              <a:t> </a:t>
            </a:r>
            <a:r>
              <a:rPr lang="tr-TR" dirty="0" err="1"/>
              <a:t>from</a:t>
            </a:r>
            <a:r>
              <a:rPr lang="tr-TR" dirty="0"/>
              <a:t> </a:t>
            </a:r>
            <a:r>
              <a:rPr lang="tr-TR" dirty="0" err="1"/>
              <a:t>the</a:t>
            </a:r>
            <a:r>
              <a:rPr lang="tr-TR" dirty="0"/>
              <a:t> </a:t>
            </a:r>
            <a:r>
              <a:rPr lang="tr-TR" dirty="0" err="1"/>
              <a:t>images</a:t>
            </a:r>
            <a:r>
              <a:rPr lang="tr-TR" dirty="0"/>
              <a:t> at </a:t>
            </a:r>
            <a:r>
              <a:rPr lang="tr-TR" dirty="0" err="1"/>
              <a:t>first</a:t>
            </a:r>
            <a:r>
              <a:rPr lang="tr-TR" dirty="0"/>
              <a:t>.</a:t>
            </a:r>
          </a:p>
          <a:p>
            <a:r>
              <a:rPr lang="tr-TR" dirty="0" err="1"/>
              <a:t>After</a:t>
            </a:r>
            <a:r>
              <a:rPr lang="tr-TR" dirty="0"/>
              <a:t> </a:t>
            </a:r>
            <a:r>
              <a:rPr lang="tr-TR" dirty="0" err="1"/>
              <a:t>we</a:t>
            </a:r>
            <a:r>
              <a:rPr lang="tr-TR" dirty="0"/>
              <a:t> </a:t>
            </a:r>
            <a:r>
              <a:rPr lang="tr-TR" dirty="0" err="1"/>
              <a:t>completed</a:t>
            </a:r>
            <a:r>
              <a:rPr lang="tr-TR" dirty="0"/>
              <a:t> </a:t>
            </a:r>
            <a:r>
              <a:rPr lang="tr-TR" dirty="0" err="1"/>
              <a:t>the</a:t>
            </a:r>
            <a:r>
              <a:rPr lang="tr-TR" dirty="0"/>
              <a:t> </a:t>
            </a:r>
            <a:r>
              <a:rPr lang="tr-TR" dirty="0" err="1"/>
              <a:t>first</a:t>
            </a:r>
            <a:r>
              <a:rPr lang="tr-TR" dirty="0"/>
              <a:t> </a:t>
            </a:r>
            <a:r>
              <a:rPr lang="tr-TR" dirty="0" err="1"/>
              <a:t>part</a:t>
            </a:r>
            <a:r>
              <a:rPr lang="tr-TR" dirty="0"/>
              <a:t>, </a:t>
            </a:r>
            <a:r>
              <a:rPr lang="tr-TR" dirty="0" err="1"/>
              <a:t>we</a:t>
            </a:r>
            <a:r>
              <a:rPr lang="tr-TR" dirty="0"/>
              <a:t> </a:t>
            </a:r>
            <a:r>
              <a:rPr lang="tr-TR" dirty="0" err="1"/>
              <a:t>used</a:t>
            </a:r>
            <a:r>
              <a:rPr lang="tr-TR" dirty="0"/>
              <a:t> K-</a:t>
            </a:r>
            <a:r>
              <a:rPr lang="tr-TR" dirty="0" err="1"/>
              <a:t>means</a:t>
            </a:r>
            <a:r>
              <a:rPr lang="tr-TR" dirty="0"/>
              <a:t> </a:t>
            </a:r>
            <a:r>
              <a:rPr lang="tr-TR" dirty="0" err="1"/>
              <a:t>clustering</a:t>
            </a:r>
            <a:r>
              <a:rPr lang="tr-TR" dirty="0"/>
              <a:t> </a:t>
            </a:r>
            <a:r>
              <a:rPr lang="tr-TR" dirty="0" err="1"/>
              <a:t>to</a:t>
            </a:r>
            <a:r>
              <a:rPr lang="tr-TR" dirty="0"/>
              <a:t> put </a:t>
            </a:r>
            <a:r>
              <a:rPr lang="tr-TR" dirty="0" err="1"/>
              <a:t>the</a:t>
            </a:r>
            <a:r>
              <a:rPr lang="tr-TR" dirty="0"/>
              <a:t> </a:t>
            </a:r>
            <a:r>
              <a:rPr lang="tr-TR" dirty="0" err="1"/>
              <a:t>similar</a:t>
            </a:r>
            <a:r>
              <a:rPr lang="tr-TR" dirty="0"/>
              <a:t> </a:t>
            </a:r>
            <a:r>
              <a:rPr lang="tr-TR" dirty="0" err="1"/>
              <a:t>colored</a:t>
            </a:r>
            <a:r>
              <a:rPr lang="tr-TR" dirty="0"/>
              <a:t> </a:t>
            </a:r>
            <a:r>
              <a:rPr lang="tr-TR" dirty="0" err="1"/>
              <a:t>clothes</a:t>
            </a:r>
            <a:r>
              <a:rPr lang="tr-TR" dirty="0"/>
              <a:t> </a:t>
            </a:r>
            <a:r>
              <a:rPr lang="tr-TR" dirty="0" err="1"/>
              <a:t>into</a:t>
            </a:r>
            <a:r>
              <a:rPr lang="tr-TR" dirty="0"/>
              <a:t> </a:t>
            </a:r>
            <a:r>
              <a:rPr lang="tr-TR" dirty="0" err="1"/>
              <a:t>same</a:t>
            </a:r>
            <a:r>
              <a:rPr lang="tr-TR" dirty="0"/>
              <a:t> </a:t>
            </a:r>
            <a:r>
              <a:rPr lang="tr-TR" dirty="0" err="1"/>
              <a:t>folder</a:t>
            </a:r>
            <a:r>
              <a:rPr lang="tr-TR" dirty="0"/>
              <a:t>.</a:t>
            </a:r>
          </a:p>
        </p:txBody>
      </p:sp>
    </p:spTree>
    <p:extLst>
      <p:ext uri="{BB962C8B-B14F-4D97-AF65-F5344CB8AC3E}">
        <p14:creationId xmlns:p14="http://schemas.microsoft.com/office/powerpoint/2010/main" val="1365820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F4951D0-9EDB-A373-A2F4-713CD0F0B4B6}"/>
              </a:ext>
            </a:extLst>
          </p:cNvPr>
          <p:cNvSpPr>
            <a:spLocks noGrp="1"/>
          </p:cNvSpPr>
          <p:nvPr>
            <p:ph type="title"/>
          </p:nvPr>
        </p:nvSpPr>
        <p:spPr>
          <a:xfrm>
            <a:off x="6617740" y="802955"/>
            <a:ext cx="4766330" cy="1454051"/>
          </a:xfrm>
        </p:spPr>
        <p:txBody>
          <a:bodyPr>
            <a:normAutofit/>
          </a:bodyPr>
          <a:lstStyle/>
          <a:p>
            <a:r>
              <a:rPr lang="en-US" sz="3300" b="1" i="0" dirty="0">
                <a:effectLst/>
                <a:latin typeface="+mn-lt"/>
              </a:rPr>
              <a:t>Assign Data Points to Clusters</a:t>
            </a:r>
            <a:r>
              <a:rPr lang="tr-TR" sz="3300" b="1" i="0" dirty="0">
                <a:effectLst/>
                <a:latin typeface="+mn-lt"/>
              </a:rPr>
              <a:t> </a:t>
            </a:r>
            <a:r>
              <a:rPr lang="tr-TR" sz="3300" b="1" i="0" dirty="0" err="1">
                <a:effectLst/>
                <a:latin typeface="+mn-lt"/>
              </a:rPr>
              <a:t>and</a:t>
            </a:r>
            <a:r>
              <a:rPr lang="tr-TR" sz="3300" b="1" i="0" dirty="0">
                <a:effectLst/>
                <a:latin typeface="+mn-lt"/>
              </a:rPr>
              <a:t> Update Cluster </a:t>
            </a:r>
            <a:r>
              <a:rPr lang="tr-TR" sz="3300" b="1" i="0" dirty="0" err="1">
                <a:effectLst/>
                <a:latin typeface="+mn-lt"/>
              </a:rPr>
              <a:t>Centers</a:t>
            </a:r>
            <a:endParaRPr lang="tr-TR" sz="3300" dirty="0">
              <a:latin typeface="+mn-lt"/>
            </a:endParaRPr>
          </a:p>
        </p:txBody>
      </p:sp>
      <p:grpSp>
        <p:nvGrpSpPr>
          <p:cNvPr id="9227" name="Group 9226">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9228" name="Freeform: Shape 9227">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Freeform: Shape 9228">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0" name="Freeform: Shape 9229">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descr="An Overview of Clustering Algorithms | Oxford Protein Informatics Group">
            <a:extLst>
              <a:ext uri="{FF2B5EF4-FFF2-40B4-BE49-F238E27FC236}">
                <a16:creationId xmlns:a16="http://schemas.microsoft.com/office/drawing/2014/main" id="{418BCB12-D314-CE34-8202-6E401C03A3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437" y="2331720"/>
            <a:ext cx="3785616" cy="2523744"/>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A3EB1605-544A-DD12-63E4-D9C54661FEBE}"/>
              </a:ext>
            </a:extLst>
          </p:cNvPr>
          <p:cNvSpPr>
            <a:spLocks noGrp="1"/>
          </p:cNvSpPr>
          <p:nvPr>
            <p:ph idx="1"/>
          </p:nvPr>
        </p:nvSpPr>
        <p:spPr>
          <a:xfrm>
            <a:off x="6621072" y="2421683"/>
            <a:ext cx="4765949" cy="3353476"/>
          </a:xfrm>
        </p:spPr>
        <p:txBody>
          <a:bodyPr anchor="t">
            <a:normAutofit/>
          </a:bodyPr>
          <a:lstStyle/>
          <a:p>
            <a:r>
              <a:rPr lang="en-US" sz="1800" b="0" i="0" dirty="0">
                <a:effectLst/>
              </a:rPr>
              <a:t>Each data point is assigned to the cluster whose center is closest to it. This assignment is typically done using a distance metric such as Euclidean distance</a:t>
            </a:r>
            <a:endParaRPr lang="tr-TR" sz="1800" b="0" i="0" dirty="0">
              <a:effectLst/>
            </a:endParaRPr>
          </a:p>
          <a:p>
            <a:r>
              <a:rPr lang="en-US" sz="1800" b="0" i="0" dirty="0">
                <a:effectLst/>
              </a:rPr>
              <a:t>The cluster centers are updated by computing the mean of all data points assigned to each cluster. This step is used to refine the cluster centers.</a:t>
            </a:r>
            <a:endParaRPr lang="tr-TR" sz="1800" b="0" i="0" dirty="0">
              <a:effectLst/>
            </a:endParaRPr>
          </a:p>
          <a:p>
            <a:endParaRPr lang="tr-TR" sz="1800" dirty="0"/>
          </a:p>
          <a:p>
            <a:r>
              <a:rPr lang="tr-TR" sz="1800" b="0" i="0" dirty="0" err="1">
                <a:effectLst/>
                <a:latin typeface="Calibri" panose="020F0502020204030204" pitchFamily="34" charset="0"/>
                <a:cs typeface="Calibri" panose="020F0502020204030204" pitchFamily="34" charset="0"/>
              </a:rPr>
              <a:t>These</a:t>
            </a:r>
            <a:r>
              <a:rPr lang="tr-TR" sz="1800" b="0" i="0" dirty="0">
                <a:effectLst/>
                <a:latin typeface="Calibri" panose="020F0502020204030204" pitchFamily="34" charset="0"/>
                <a:cs typeface="Calibri" panose="020F0502020204030204" pitchFamily="34" charset="0"/>
              </a:rPr>
              <a:t> </a:t>
            </a:r>
            <a:r>
              <a:rPr lang="tr-TR" sz="1800" b="0" i="0" dirty="0" err="1">
                <a:effectLst/>
                <a:latin typeface="Calibri" panose="020F0502020204030204" pitchFamily="34" charset="0"/>
                <a:cs typeface="Calibri" panose="020F0502020204030204" pitchFamily="34" charset="0"/>
              </a:rPr>
              <a:t>steps</a:t>
            </a:r>
            <a:r>
              <a:rPr lang="tr-TR" sz="1800" b="0" i="0" dirty="0">
                <a:effectLst/>
                <a:latin typeface="Calibri" panose="020F0502020204030204" pitchFamily="34" charset="0"/>
                <a:cs typeface="Calibri" panose="020F0502020204030204" pitchFamily="34" charset="0"/>
              </a:rPr>
              <a:t> </a:t>
            </a:r>
            <a:r>
              <a:rPr lang="en-US" sz="1800" b="0" i="0" dirty="0">
                <a:effectLst/>
                <a:latin typeface="Calibri" panose="020F0502020204030204" pitchFamily="34" charset="0"/>
                <a:cs typeface="Calibri" panose="020F0502020204030204" pitchFamily="34" charset="0"/>
              </a:rPr>
              <a:t>are iteratively repeated until convergence. </a:t>
            </a:r>
            <a:endParaRPr lang="tr-T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808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çerik Yer Tutucusu 4" descr="metin, çiçek içeren bir resim&#10;&#10;Açıklama otomatik olarak oluşturuldu">
            <a:extLst>
              <a:ext uri="{FF2B5EF4-FFF2-40B4-BE49-F238E27FC236}">
                <a16:creationId xmlns:a16="http://schemas.microsoft.com/office/drawing/2014/main" id="{78ED3F2A-87A8-057B-7B64-0F0636809B32}"/>
              </a:ext>
            </a:extLst>
          </p:cNvPr>
          <p:cNvPicPr>
            <a:picLocks noGrp="1" noChangeAspect="1"/>
          </p:cNvPicPr>
          <p:nvPr>
            <p:ph idx="1"/>
          </p:nvPr>
        </p:nvPicPr>
        <p:blipFill rotWithShape="1">
          <a:blip r:embed="rId2"/>
          <a:srcRect l="2204"/>
          <a:stretch/>
        </p:blipFill>
        <p:spPr>
          <a:xfrm>
            <a:off x="20" y="1282"/>
            <a:ext cx="12191980" cy="6856718"/>
          </a:xfrm>
          <a:prstGeom prst="rect">
            <a:avLst/>
          </a:prstGeom>
        </p:spPr>
      </p:pic>
    </p:spTree>
    <p:extLst>
      <p:ext uri="{BB962C8B-B14F-4D97-AF65-F5344CB8AC3E}">
        <p14:creationId xmlns:p14="http://schemas.microsoft.com/office/powerpoint/2010/main" val="725213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5261D9-E6BE-7605-8166-535FC7B9C063}"/>
              </a:ext>
            </a:extLst>
          </p:cNvPr>
          <p:cNvSpPr>
            <a:spLocks noGrp="1"/>
          </p:cNvSpPr>
          <p:nvPr>
            <p:ph type="title"/>
          </p:nvPr>
        </p:nvSpPr>
        <p:spPr/>
        <p:txBody>
          <a:bodyPr/>
          <a:lstStyle/>
          <a:p>
            <a:r>
              <a:rPr lang="tr-TR" b="1" i="0" dirty="0" err="1">
                <a:effectLst/>
                <a:latin typeface="Söhne"/>
              </a:rPr>
              <a:t>Convergence</a:t>
            </a:r>
            <a:r>
              <a:rPr lang="tr-TR" b="1" i="0" dirty="0">
                <a:effectLst/>
                <a:latin typeface="Söhne"/>
              </a:rPr>
              <a:t> </a:t>
            </a:r>
            <a:r>
              <a:rPr lang="tr-TR" b="1" i="0" dirty="0" err="1">
                <a:effectLst/>
                <a:latin typeface="Söhne"/>
              </a:rPr>
              <a:t>Check</a:t>
            </a:r>
            <a:endParaRPr lang="tr-TR" dirty="0"/>
          </a:p>
        </p:txBody>
      </p:sp>
      <p:sp>
        <p:nvSpPr>
          <p:cNvPr id="3" name="İçerik Yer Tutucusu 2">
            <a:extLst>
              <a:ext uri="{FF2B5EF4-FFF2-40B4-BE49-F238E27FC236}">
                <a16:creationId xmlns:a16="http://schemas.microsoft.com/office/drawing/2014/main" id="{F30037B7-6763-8C99-59FF-D2AA2C363E25}"/>
              </a:ext>
            </a:extLst>
          </p:cNvPr>
          <p:cNvSpPr>
            <a:spLocks noGrp="1"/>
          </p:cNvSpPr>
          <p:nvPr>
            <p:ph idx="1"/>
          </p:nvPr>
        </p:nvSpPr>
        <p:spPr/>
        <p:txBody>
          <a:bodyPr/>
          <a:lstStyle/>
          <a:p>
            <a:r>
              <a:rPr lang="en-US" b="0" i="0" dirty="0">
                <a:effectLst/>
              </a:rPr>
              <a:t>The algorithm stops when the change in cluster centers falls below a certain threshold or after a specified number of iterations.</a:t>
            </a:r>
            <a:endParaRPr lang="tr-TR" dirty="0"/>
          </a:p>
        </p:txBody>
      </p:sp>
    </p:spTree>
    <p:extLst>
      <p:ext uri="{BB962C8B-B14F-4D97-AF65-F5344CB8AC3E}">
        <p14:creationId xmlns:p14="http://schemas.microsoft.com/office/powerpoint/2010/main" val="952096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02C1564-30DB-99C4-204F-B4189B0DF516}"/>
              </a:ext>
            </a:extLst>
          </p:cNvPr>
          <p:cNvSpPr>
            <a:spLocks noGrp="1"/>
          </p:cNvSpPr>
          <p:nvPr>
            <p:ph type="title"/>
          </p:nvPr>
        </p:nvSpPr>
        <p:spPr>
          <a:xfrm>
            <a:off x="567656" y="1175913"/>
            <a:ext cx="6268770" cy="1536192"/>
          </a:xfrm>
        </p:spPr>
        <p:txBody>
          <a:bodyPr anchor="b">
            <a:normAutofit/>
          </a:bodyPr>
          <a:lstStyle/>
          <a:p>
            <a:r>
              <a:rPr lang="tr-TR" sz="5200" dirty="0" err="1"/>
              <a:t>Result</a:t>
            </a:r>
            <a:endParaRPr lang="tr-TR" sz="5200" dirty="0"/>
          </a:p>
        </p:txBody>
      </p:sp>
      <p:sp>
        <p:nvSpPr>
          <p:cNvPr id="11"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çerik Yer Tutucusu 2">
            <a:extLst>
              <a:ext uri="{FF2B5EF4-FFF2-40B4-BE49-F238E27FC236}">
                <a16:creationId xmlns:a16="http://schemas.microsoft.com/office/drawing/2014/main" id="{6188F70F-5DD7-1160-2E01-CE1D8DA7A9CF}"/>
              </a:ext>
            </a:extLst>
          </p:cNvPr>
          <p:cNvSpPr>
            <a:spLocks noGrp="1"/>
          </p:cNvSpPr>
          <p:nvPr>
            <p:ph idx="1"/>
          </p:nvPr>
        </p:nvSpPr>
        <p:spPr>
          <a:xfrm>
            <a:off x="567656" y="3104309"/>
            <a:ext cx="6268770" cy="2825496"/>
          </a:xfrm>
        </p:spPr>
        <p:txBody>
          <a:bodyPr>
            <a:normAutofit/>
          </a:bodyPr>
          <a:lstStyle/>
          <a:p>
            <a:r>
              <a:rPr lang="tr-TR" sz="2200" dirty="0" err="1"/>
              <a:t>Now</a:t>
            </a:r>
            <a:r>
              <a:rPr lang="tr-TR" sz="2200" dirty="0"/>
              <a:t> </a:t>
            </a:r>
            <a:r>
              <a:rPr lang="tr-TR" sz="2200" dirty="0" err="1"/>
              <a:t>we</a:t>
            </a:r>
            <a:r>
              <a:rPr lang="tr-TR" sz="2200" dirty="0"/>
              <a:t> </a:t>
            </a:r>
            <a:r>
              <a:rPr lang="tr-TR" sz="2200" dirty="0" err="1"/>
              <a:t>have</a:t>
            </a:r>
            <a:r>
              <a:rPr lang="tr-TR" sz="2200" dirty="0"/>
              <a:t> K </a:t>
            </a:r>
            <a:r>
              <a:rPr lang="tr-TR" sz="2200" dirty="0" err="1"/>
              <a:t>clusters</a:t>
            </a:r>
            <a:r>
              <a:rPr lang="tr-TR" sz="2200" dirty="0"/>
              <a:t>(</a:t>
            </a:r>
            <a:r>
              <a:rPr lang="tr-TR" sz="2200" dirty="0" err="1"/>
              <a:t>folders</a:t>
            </a:r>
            <a:r>
              <a:rPr lang="tr-TR" sz="2200" dirty="0"/>
              <a:t>) </a:t>
            </a:r>
            <a:r>
              <a:rPr lang="tr-TR" sz="2200" dirty="0" err="1"/>
              <a:t>and</a:t>
            </a:r>
            <a:r>
              <a:rPr lang="tr-TR" sz="2200" dirty="0"/>
              <a:t> </a:t>
            </a:r>
            <a:r>
              <a:rPr lang="tr-TR" sz="2200" dirty="0" err="1"/>
              <a:t>similar</a:t>
            </a:r>
            <a:r>
              <a:rPr lang="tr-TR" sz="2200" dirty="0"/>
              <a:t> </a:t>
            </a:r>
            <a:r>
              <a:rPr lang="tr-TR" sz="2200" dirty="0" err="1"/>
              <a:t>clothes</a:t>
            </a:r>
            <a:r>
              <a:rPr lang="tr-TR" sz="2200" dirty="0"/>
              <a:t> </a:t>
            </a:r>
            <a:r>
              <a:rPr lang="tr-TR" sz="2200" dirty="0" err="1"/>
              <a:t>are</a:t>
            </a:r>
            <a:r>
              <a:rPr lang="tr-TR" sz="2200" dirty="0"/>
              <a:t> in </a:t>
            </a:r>
            <a:r>
              <a:rPr lang="tr-TR" sz="2200" dirty="0" err="1"/>
              <a:t>the</a:t>
            </a:r>
            <a:r>
              <a:rPr lang="tr-TR" sz="2200" dirty="0"/>
              <a:t> </a:t>
            </a:r>
            <a:r>
              <a:rPr lang="tr-TR" sz="2200" dirty="0" err="1"/>
              <a:t>same</a:t>
            </a:r>
            <a:r>
              <a:rPr lang="tr-TR" sz="2200" dirty="0"/>
              <a:t> </a:t>
            </a:r>
            <a:r>
              <a:rPr lang="tr-TR" sz="2200" dirty="0" err="1"/>
              <a:t>folder</a:t>
            </a:r>
            <a:r>
              <a:rPr lang="tr-TR" sz="2200" dirty="0"/>
              <a:t>. </a:t>
            </a:r>
            <a:r>
              <a:rPr lang="tr-TR" sz="2200" dirty="0" err="1"/>
              <a:t>There</a:t>
            </a:r>
            <a:r>
              <a:rPr lang="tr-TR" sz="2200" dirty="0"/>
              <a:t> </a:t>
            </a:r>
            <a:r>
              <a:rPr lang="tr-TR" sz="2200" dirty="0" err="1"/>
              <a:t>might</a:t>
            </a:r>
            <a:r>
              <a:rPr lang="tr-TR" sz="2200" dirty="0"/>
              <a:t> be </a:t>
            </a:r>
            <a:r>
              <a:rPr lang="tr-TR" sz="2200" dirty="0" err="1"/>
              <a:t>some</a:t>
            </a:r>
            <a:r>
              <a:rPr lang="tr-TR" sz="2200" dirty="0"/>
              <a:t> </a:t>
            </a:r>
            <a:r>
              <a:rPr lang="tr-TR" sz="2200" dirty="0" err="1"/>
              <a:t>exceptation</a:t>
            </a:r>
            <a:r>
              <a:rPr lang="tr-TR" sz="2200" dirty="0"/>
              <a:t>, </a:t>
            </a:r>
            <a:r>
              <a:rPr lang="tr-TR" sz="2200" dirty="0" err="1"/>
              <a:t>this</a:t>
            </a:r>
            <a:r>
              <a:rPr lang="tr-TR" sz="2200" dirty="0"/>
              <a:t> </a:t>
            </a:r>
            <a:r>
              <a:rPr lang="tr-TR" sz="2200" dirty="0" err="1"/>
              <a:t>algorithm</a:t>
            </a:r>
            <a:r>
              <a:rPr lang="tr-TR" sz="2200" dirty="0"/>
              <a:t> is </a:t>
            </a:r>
            <a:r>
              <a:rPr lang="tr-TR" sz="2200" dirty="0" err="1"/>
              <a:t>very</a:t>
            </a:r>
            <a:r>
              <a:rPr lang="tr-TR" sz="2200" dirty="0"/>
              <a:t> </a:t>
            </a:r>
            <a:r>
              <a:rPr lang="tr-TR" sz="2200" dirty="0" err="1"/>
              <a:t>successful</a:t>
            </a:r>
            <a:r>
              <a:rPr lang="tr-TR" sz="2200" dirty="0"/>
              <a:t>.</a:t>
            </a:r>
          </a:p>
        </p:txBody>
      </p:sp>
      <p:pic>
        <p:nvPicPr>
          <p:cNvPr id="4" name="Picture 2" descr="Adding Accessories: A Work Wardrobe in Navy, Plum, Teal and Lavender - The  Vivienne Files | Work wardrobe, Fashion capsule wardrobe, Navy capsule  wardrobe">
            <a:extLst>
              <a:ext uri="{FF2B5EF4-FFF2-40B4-BE49-F238E27FC236}">
                <a16:creationId xmlns:a16="http://schemas.microsoft.com/office/drawing/2014/main" id="{8877F940-C3C1-13B9-A9A6-030B0D8282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65" r="5091"/>
          <a:stretch/>
        </p:blipFill>
        <p:spPr bwMode="auto">
          <a:xfrm>
            <a:off x="7684006" y="10"/>
            <a:ext cx="450799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69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638B8-A42B-FF72-2B04-CF11F71BF25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A7A5D8E-337B-5B8E-480F-3C733297BC0D}"/>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279863CE-D60F-1205-9D74-116C01F0BF38}"/>
              </a:ext>
            </a:extLst>
          </p:cNvPr>
          <p:cNvPicPr>
            <a:picLocks noChangeAspect="1"/>
          </p:cNvPicPr>
          <p:nvPr/>
        </p:nvPicPr>
        <p:blipFill>
          <a:blip r:embed="rId2"/>
          <a:stretch>
            <a:fillRect/>
          </a:stretch>
        </p:blipFill>
        <p:spPr>
          <a:xfrm>
            <a:off x="838200" y="593488"/>
            <a:ext cx="10515599" cy="5328373"/>
          </a:xfrm>
          <a:prstGeom prst="rect">
            <a:avLst/>
          </a:prstGeom>
        </p:spPr>
      </p:pic>
    </p:spTree>
    <p:extLst>
      <p:ext uri="{BB962C8B-B14F-4D97-AF65-F5344CB8AC3E}">
        <p14:creationId xmlns:p14="http://schemas.microsoft.com/office/powerpoint/2010/main" val="399160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D2BA69-ED56-ECD5-6123-82AFF5CF979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2758BE4-ABA3-6B2C-DB5A-596E48E115B1}"/>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7CB8E39C-F42D-7C08-13F1-688C19DE2639}"/>
              </a:ext>
            </a:extLst>
          </p:cNvPr>
          <p:cNvPicPr>
            <a:picLocks noChangeAspect="1"/>
          </p:cNvPicPr>
          <p:nvPr/>
        </p:nvPicPr>
        <p:blipFill>
          <a:blip r:embed="rId2"/>
          <a:stretch>
            <a:fillRect/>
          </a:stretch>
        </p:blipFill>
        <p:spPr>
          <a:xfrm>
            <a:off x="838200" y="727638"/>
            <a:ext cx="10515600" cy="5402723"/>
          </a:xfrm>
          <a:prstGeom prst="rect">
            <a:avLst/>
          </a:prstGeom>
        </p:spPr>
      </p:pic>
    </p:spTree>
    <p:extLst>
      <p:ext uri="{BB962C8B-B14F-4D97-AF65-F5344CB8AC3E}">
        <p14:creationId xmlns:p14="http://schemas.microsoft.com/office/powerpoint/2010/main" val="301949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75ED9-F382-64B5-44D1-88CB93B96F2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C970537-CA6E-BD12-5CA1-81888146206E}"/>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C40774F5-B58C-B1AA-2714-52D6BFB33A58}"/>
              </a:ext>
            </a:extLst>
          </p:cNvPr>
          <p:cNvPicPr>
            <a:picLocks noChangeAspect="1"/>
          </p:cNvPicPr>
          <p:nvPr/>
        </p:nvPicPr>
        <p:blipFill>
          <a:blip r:embed="rId2"/>
          <a:stretch>
            <a:fillRect/>
          </a:stretch>
        </p:blipFill>
        <p:spPr>
          <a:xfrm>
            <a:off x="838200" y="365125"/>
            <a:ext cx="10515600" cy="6286386"/>
          </a:xfrm>
          <a:prstGeom prst="rect">
            <a:avLst/>
          </a:prstGeom>
        </p:spPr>
      </p:pic>
    </p:spTree>
    <p:extLst>
      <p:ext uri="{BB962C8B-B14F-4D97-AF65-F5344CB8AC3E}">
        <p14:creationId xmlns:p14="http://schemas.microsoft.com/office/powerpoint/2010/main" val="350329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43F81E1-AD14-01E8-1616-12CAB0EDE736}"/>
              </a:ext>
            </a:extLst>
          </p:cNvPr>
          <p:cNvPicPr>
            <a:picLocks noChangeAspect="1"/>
          </p:cNvPicPr>
          <p:nvPr/>
        </p:nvPicPr>
        <p:blipFill>
          <a:blip r:embed="rId2"/>
          <a:stretch>
            <a:fillRect/>
          </a:stretch>
        </p:blipFill>
        <p:spPr>
          <a:xfrm>
            <a:off x="787114" y="862232"/>
            <a:ext cx="6449549" cy="5062894"/>
          </a:xfrm>
          <a:prstGeom prst="rect">
            <a:avLst/>
          </a:prstGeom>
        </p:spPr>
      </p:pic>
      <p:sp>
        <p:nvSpPr>
          <p:cNvPr id="3" name="İçerik Yer Tutucusu 2">
            <a:extLst>
              <a:ext uri="{FF2B5EF4-FFF2-40B4-BE49-F238E27FC236}">
                <a16:creationId xmlns:a16="http://schemas.microsoft.com/office/drawing/2014/main" id="{EE751709-C8C5-4795-EAEC-BCBD74721F77}"/>
              </a:ext>
            </a:extLst>
          </p:cNvPr>
          <p:cNvSpPr>
            <a:spLocks noGrp="1"/>
          </p:cNvSpPr>
          <p:nvPr>
            <p:ph idx="1"/>
          </p:nvPr>
        </p:nvSpPr>
        <p:spPr>
          <a:xfrm>
            <a:off x="7842191" y="1705084"/>
            <a:ext cx="3443514" cy="3447832"/>
          </a:xfrm>
        </p:spPr>
        <p:txBody>
          <a:bodyPr anchor="t">
            <a:normAutofit/>
          </a:bodyPr>
          <a:lstStyle/>
          <a:p>
            <a:r>
              <a:rPr lang="tr-TR" sz="2000" dirty="0" err="1"/>
              <a:t>This</a:t>
            </a:r>
            <a:r>
              <a:rPr lang="tr-TR" sz="2000" dirty="0"/>
              <a:t> is </a:t>
            </a:r>
            <a:r>
              <a:rPr lang="tr-TR" sz="2000" dirty="0" err="1"/>
              <a:t>our</a:t>
            </a:r>
            <a:r>
              <a:rPr lang="tr-TR" sz="2000" dirty="0"/>
              <a:t> </a:t>
            </a:r>
            <a:r>
              <a:rPr lang="tr-TR" sz="2000" dirty="0" err="1"/>
              <a:t>dataset</a:t>
            </a:r>
            <a:r>
              <a:rPr lang="tr-TR" sz="2000" dirty="0"/>
              <a:t>, </a:t>
            </a:r>
            <a:r>
              <a:rPr lang="tr-TR" sz="2000" dirty="0" err="1"/>
              <a:t>the</a:t>
            </a:r>
            <a:r>
              <a:rPr lang="tr-TR" sz="2000" dirty="0"/>
              <a:t> </a:t>
            </a:r>
            <a:r>
              <a:rPr lang="tr-TR" sz="2000" dirty="0" err="1"/>
              <a:t>dataset</a:t>
            </a:r>
            <a:r>
              <a:rPr lang="tr-TR" sz="2000" dirty="0"/>
              <a:t> has 2032 </a:t>
            </a:r>
            <a:r>
              <a:rPr lang="tr-TR" sz="2000" dirty="0" err="1"/>
              <a:t>images</a:t>
            </a:r>
            <a:r>
              <a:rPr lang="tr-TR" sz="2000" dirty="0"/>
              <a:t>.</a:t>
            </a:r>
          </a:p>
          <a:p>
            <a:endParaRPr lang="tr-TR" sz="2000" dirty="0"/>
          </a:p>
          <a:p>
            <a:endParaRPr lang="tr-TR" sz="2000" dirty="0"/>
          </a:p>
          <a:p>
            <a:r>
              <a:rPr lang="tr-TR" sz="2000" dirty="0"/>
              <a:t>https://www.kaggle.com/datasets/marquis03/high-resolution-viton-zalando-dataset/ </a:t>
            </a:r>
          </a:p>
        </p:txBody>
      </p:sp>
      <p:grpSp>
        <p:nvGrpSpPr>
          <p:cNvPr id="10" name="Group 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155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CB0E8BF3-0624-81FF-429C-E39AC5879EF2}"/>
              </a:ext>
            </a:extLst>
          </p:cNvPr>
          <p:cNvSpPr>
            <a:spLocks noGrp="1"/>
          </p:cNvSpPr>
          <p:nvPr>
            <p:ph idx="1"/>
          </p:nvPr>
        </p:nvSpPr>
        <p:spPr>
          <a:xfrm>
            <a:off x="1064653" y="1349058"/>
            <a:ext cx="3888528" cy="3553581"/>
          </a:xfrm>
        </p:spPr>
        <p:txBody>
          <a:bodyPr>
            <a:normAutofit/>
          </a:bodyPr>
          <a:lstStyle/>
          <a:p>
            <a:r>
              <a:rPr lang="tr-TR" sz="2000" dirty="0" err="1"/>
              <a:t>We</a:t>
            </a:r>
            <a:r>
              <a:rPr lang="tr-TR" sz="2000" dirty="0"/>
              <a:t> </a:t>
            </a:r>
            <a:r>
              <a:rPr lang="tr-TR" sz="2000" dirty="0" err="1"/>
              <a:t>used</a:t>
            </a:r>
            <a:r>
              <a:rPr lang="tr-TR" sz="2000" dirty="0"/>
              <a:t> U-net </a:t>
            </a:r>
            <a:r>
              <a:rPr lang="tr-TR" sz="2000" dirty="0" err="1"/>
              <a:t>segmentation</a:t>
            </a:r>
            <a:r>
              <a:rPr lang="tr-TR" sz="2000" dirty="0"/>
              <a:t> </a:t>
            </a:r>
            <a:r>
              <a:rPr lang="tr-TR" sz="2000" dirty="0" err="1"/>
              <a:t>to</a:t>
            </a:r>
            <a:r>
              <a:rPr lang="tr-TR" sz="2000" dirty="0"/>
              <a:t> </a:t>
            </a:r>
            <a:r>
              <a:rPr lang="tr-TR" sz="2000" dirty="0" err="1"/>
              <a:t>get</a:t>
            </a:r>
            <a:r>
              <a:rPr lang="tr-TR" sz="2000" dirty="0"/>
              <a:t> </a:t>
            </a:r>
            <a:r>
              <a:rPr lang="tr-TR" sz="2000" dirty="0" err="1"/>
              <a:t>the</a:t>
            </a:r>
            <a:r>
              <a:rPr lang="tr-TR" sz="2000" dirty="0"/>
              <a:t> </a:t>
            </a:r>
            <a:r>
              <a:rPr lang="tr-TR" sz="2000" dirty="0" err="1"/>
              <a:t>clothes</a:t>
            </a:r>
            <a:r>
              <a:rPr lang="tr-TR" sz="2000" dirty="0"/>
              <a:t> </a:t>
            </a:r>
            <a:r>
              <a:rPr lang="tr-TR" sz="2000" dirty="0" err="1"/>
              <a:t>and</a:t>
            </a:r>
            <a:r>
              <a:rPr lang="tr-TR" sz="2000" dirty="0"/>
              <a:t> put </a:t>
            </a:r>
            <a:r>
              <a:rPr lang="tr-TR" sz="2000" dirty="0" err="1"/>
              <a:t>them</a:t>
            </a:r>
            <a:r>
              <a:rPr lang="tr-TR" sz="2000" dirty="0"/>
              <a:t> </a:t>
            </a:r>
            <a:r>
              <a:rPr lang="tr-TR" sz="2000" dirty="0" err="1"/>
              <a:t>into</a:t>
            </a:r>
            <a:r>
              <a:rPr lang="tr-TR" sz="2000" dirty="0"/>
              <a:t> </a:t>
            </a:r>
            <a:r>
              <a:rPr lang="tr-TR" sz="2000" dirty="0" err="1"/>
              <a:t>another</a:t>
            </a:r>
            <a:r>
              <a:rPr lang="tr-TR" sz="2000" dirty="0"/>
              <a:t> </a:t>
            </a:r>
            <a:r>
              <a:rPr lang="tr-TR" sz="2000" dirty="0" err="1"/>
              <a:t>folder</a:t>
            </a:r>
            <a:r>
              <a:rPr lang="tr-TR" sz="2000" dirty="0"/>
              <a:t>.</a:t>
            </a:r>
          </a:p>
          <a:p>
            <a:r>
              <a:rPr lang="tr-TR" sz="2000" dirty="0" err="1"/>
              <a:t>Then</a:t>
            </a:r>
            <a:r>
              <a:rPr lang="tr-TR" sz="2000" dirty="0"/>
              <a:t>, </a:t>
            </a:r>
            <a:r>
              <a:rPr lang="tr-TR" sz="2000" dirty="0" err="1"/>
              <a:t>we</a:t>
            </a:r>
            <a:r>
              <a:rPr lang="tr-TR" sz="2000" dirty="0"/>
              <a:t> </a:t>
            </a:r>
            <a:r>
              <a:rPr lang="tr-TR" sz="2000" dirty="0" err="1"/>
              <a:t>used</a:t>
            </a:r>
            <a:r>
              <a:rPr lang="tr-TR" sz="2000" dirty="0"/>
              <a:t> K-</a:t>
            </a:r>
            <a:r>
              <a:rPr lang="tr-TR" sz="2000" dirty="0" err="1"/>
              <a:t>means</a:t>
            </a:r>
            <a:r>
              <a:rPr lang="tr-TR" sz="2000" dirty="0"/>
              <a:t> </a:t>
            </a:r>
            <a:r>
              <a:rPr lang="tr-TR" sz="2000" dirty="0" err="1"/>
              <a:t>clustering</a:t>
            </a:r>
            <a:r>
              <a:rPr lang="tr-TR" sz="2000" dirty="0"/>
              <a:t> </a:t>
            </a:r>
            <a:r>
              <a:rPr lang="tr-TR" sz="2000" dirty="0" err="1"/>
              <a:t>to</a:t>
            </a:r>
            <a:r>
              <a:rPr lang="tr-TR" sz="2000" dirty="0"/>
              <a:t> </a:t>
            </a:r>
            <a:r>
              <a:rPr lang="tr-TR" sz="2000" dirty="0" err="1"/>
              <a:t>group</a:t>
            </a:r>
            <a:r>
              <a:rPr lang="tr-TR" sz="2000" dirty="0"/>
              <a:t> </a:t>
            </a:r>
            <a:r>
              <a:rPr lang="tr-TR" sz="2000" dirty="0" err="1"/>
              <a:t>these</a:t>
            </a:r>
            <a:r>
              <a:rPr lang="tr-TR" sz="2000" dirty="0"/>
              <a:t> </a:t>
            </a:r>
            <a:r>
              <a:rPr lang="tr-TR" sz="2000" dirty="0" err="1"/>
              <a:t>new</a:t>
            </a:r>
            <a:r>
              <a:rPr lang="tr-TR" sz="2000" dirty="0"/>
              <a:t> </a:t>
            </a:r>
            <a:r>
              <a:rPr lang="tr-TR" sz="2000" dirty="0" err="1"/>
              <a:t>images</a:t>
            </a:r>
            <a:r>
              <a:rPr lang="tr-TR" sz="2000" dirty="0"/>
              <a:t>. </a:t>
            </a:r>
            <a:r>
              <a:rPr lang="tr-TR" sz="2000" dirty="0" err="1"/>
              <a:t>We</a:t>
            </a:r>
            <a:r>
              <a:rPr lang="tr-TR" sz="2000" dirty="0"/>
              <a:t> </a:t>
            </a:r>
            <a:r>
              <a:rPr lang="tr-TR" sz="2000" dirty="0" err="1"/>
              <a:t>created</a:t>
            </a:r>
            <a:r>
              <a:rPr lang="tr-TR" sz="2000" dirty="0"/>
              <a:t> </a:t>
            </a:r>
            <a:r>
              <a:rPr lang="tr-TR" sz="2000" dirty="0" err="1"/>
              <a:t>different</a:t>
            </a:r>
            <a:r>
              <a:rPr lang="tr-TR" sz="2000" dirty="0"/>
              <a:t> </a:t>
            </a:r>
            <a:r>
              <a:rPr lang="tr-TR" sz="2000" dirty="0" err="1"/>
              <a:t>folders</a:t>
            </a:r>
            <a:r>
              <a:rPr lang="tr-TR" sz="2000" dirty="0"/>
              <a:t> </a:t>
            </a:r>
            <a:r>
              <a:rPr lang="tr-TR" sz="2000" dirty="0" err="1"/>
              <a:t>for</a:t>
            </a:r>
            <a:r>
              <a:rPr lang="tr-TR" sz="2000" dirty="0"/>
              <a:t> </a:t>
            </a:r>
            <a:r>
              <a:rPr lang="tr-TR" sz="2000" dirty="0" err="1"/>
              <a:t>each</a:t>
            </a:r>
            <a:r>
              <a:rPr lang="tr-TR" sz="2000" dirty="0"/>
              <a:t> </a:t>
            </a:r>
            <a:r>
              <a:rPr lang="tr-TR" sz="2000" dirty="0" err="1"/>
              <a:t>group</a:t>
            </a:r>
            <a:r>
              <a:rPr lang="tr-TR" sz="2000" dirty="0"/>
              <a:t> </a:t>
            </a:r>
            <a:r>
              <a:rPr lang="tr-TR" sz="2000" dirty="0" err="1"/>
              <a:t>and</a:t>
            </a:r>
            <a:r>
              <a:rPr lang="tr-TR" sz="2000" dirty="0"/>
              <a:t> </a:t>
            </a:r>
            <a:r>
              <a:rPr lang="tr-TR" sz="2000" dirty="0" err="1"/>
              <a:t>add</a:t>
            </a:r>
            <a:r>
              <a:rPr lang="tr-TR" sz="2000" dirty="0"/>
              <a:t> </a:t>
            </a:r>
            <a:r>
              <a:rPr lang="tr-TR" sz="2000" dirty="0" err="1"/>
              <a:t>similar</a:t>
            </a:r>
            <a:r>
              <a:rPr lang="tr-TR" sz="2000" dirty="0"/>
              <a:t> </a:t>
            </a:r>
            <a:r>
              <a:rPr lang="tr-TR" sz="2000" dirty="0" err="1"/>
              <a:t>colored</a:t>
            </a:r>
            <a:r>
              <a:rPr lang="tr-TR" sz="2000" dirty="0"/>
              <a:t> </a:t>
            </a:r>
            <a:r>
              <a:rPr lang="tr-TR" sz="2000" dirty="0" err="1"/>
              <a:t>images</a:t>
            </a:r>
            <a:r>
              <a:rPr lang="tr-TR" sz="2000" dirty="0"/>
              <a:t> </a:t>
            </a:r>
            <a:r>
              <a:rPr lang="tr-TR" sz="2000" dirty="0" err="1"/>
              <a:t>into</a:t>
            </a:r>
            <a:r>
              <a:rPr lang="tr-TR" sz="2000" dirty="0"/>
              <a:t> </a:t>
            </a:r>
            <a:r>
              <a:rPr lang="tr-TR" sz="2000" dirty="0" err="1"/>
              <a:t>same</a:t>
            </a:r>
            <a:r>
              <a:rPr lang="tr-TR" sz="2000" dirty="0"/>
              <a:t> </a:t>
            </a:r>
            <a:r>
              <a:rPr lang="tr-TR" sz="2000" dirty="0" err="1"/>
              <a:t>folder</a:t>
            </a:r>
            <a:r>
              <a:rPr lang="tr-TR" sz="2000" dirty="0"/>
              <a:t>.</a:t>
            </a:r>
          </a:p>
        </p:txBody>
      </p:sp>
      <p:pic>
        <p:nvPicPr>
          <p:cNvPr id="8" name="Resim 7" descr="grafik, yazı tipi, ekran görüntüsü, grafik tasarım içeren bir resim&#10;&#10;Açıklama otomatik olarak oluşturuldu">
            <a:extLst>
              <a:ext uri="{FF2B5EF4-FFF2-40B4-BE49-F238E27FC236}">
                <a16:creationId xmlns:a16="http://schemas.microsoft.com/office/drawing/2014/main" id="{E20172A8-73A8-11B0-DF8C-B670FC7B647F}"/>
              </a:ext>
            </a:extLst>
          </p:cNvPr>
          <p:cNvPicPr>
            <a:picLocks noChangeAspect="1"/>
          </p:cNvPicPr>
          <p:nvPr/>
        </p:nvPicPr>
        <p:blipFill>
          <a:blip r:embed="rId2"/>
          <a:stretch>
            <a:fillRect/>
          </a:stretch>
        </p:blipFill>
        <p:spPr>
          <a:xfrm>
            <a:off x="7222172" y="643234"/>
            <a:ext cx="3905175" cy="5599876"/>
          </a:xfrm>
          <a:prstGeom prst="rect">
            <a:avLst/>
          </a:prstGeom>
        </p:spPr>
      </p:pic>
    </p:spTree>
    <p:extLst>
      <p:ext uri="{BB962C8B-B14F-4D97-AF65-F5344CB8AC3E}">
        <p14:creationId xmlns:p14="http://schemas.microsoft.com/office/powerpoint/2010/main" val="51776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giyim, ayakkabı, ekran görüntüsü, moda içeren bir resim&#10;&#10;Açıklama otomatik olarak oluşturuldu">
            <a:extLst>
              <a:ext uri="{FF2B5EF4-FFF2-40B4-BE49-F238E27FC236}">
                <a16:creationId xmlns:a16="http://schemas.microsoft.com/office/drawing/2014/main" id="{BCD271ED-B6BB-EE78-8A01-8D8CA79DD78E}"/>
              </a:ext>
            </a:extLst>
          </p:cNvPr>
          <p:cNvPicPr>
            <a:picLocks noChangeAspect="1"/>
          </p:cNvPicPr>
          <p:nvPr/>
        </p:nvPicPr>
        <p:blipFill>
          <a:blip r:embed="rId2"/>
          <a:stretch>
            <a:fillRect/>
          </a:stretch>
        </p:blipFill>
        <p:spPr>
          <a:xfrm>
            <a:off x="835180" y="374520"/>
            <a:ext cx="10515547" cy="3338686"/>
          </a:xfrm>
          <a:prstGeom prst="rect">
            <a:avLst/>
          </a:prstGeom>
        </p:spPr>
      </p:pic>
      <p:sp>
        <p:nvSpPr>
          <p:cNvPr id="3" name="İçerik Yer Tutucusu 2">
            <a:extLst>
              <a:ext uri="{FF2B5EF4-FFF2-40B4-BE49-F238E27FC236}">
                <a16:creationId xmlns:a16="http://schemas.microsoft.com/office/drawing/2014/main" id="{E4C74892-AE87-6544-52C0-C2771D68568E}"/>
              </a:ext>
            </a:extLst>
          </p:cNvPr>
          <p:cNvSpPr>
            <a:spLocks noGrp="1"/>
          </p:cNvSpPr>
          <p:nvPr>
            <p:ph idx="1"/>
          </p:nvPr>
        </p:nvSpPr>
        <p:spPr>
          <a:xfrm>
            <a:off x="1197984" y="4338267"/>
            <a:ext cx="9789937" cy="947335"/>
          </a:xfrm>
        </p:spPr>
        <p:txBody>
          <a:bodyPr anchor="ctr">
            <a:normAutofit/>
          </a:bodyPr>
          <a:lstStyle/>
          <a:p>
            <a:pPr algn="ctr"/>
            <a:r>
              <a:rPr lang="en-US" sz="2000" dirty="0"/>
              <a:t>U-Net is a different architecture created from convolutional neural network layers and provides more successful results than classical models in pixel-based image segmentation. Even with a small number of training images!</a:t>
            </a:r>
            <a:endParaRPr lang="tr-TR" sz="2000" dirty="0"/>
          </a:p>
        </p:txBody>
      </p:sp>
    </p:spTree>
    <p:extLst>
      <p:ext uri="{BB962C8B-B14F-4D97-AF65-F5344CB8AC3E}">
        <p14:creationId xmlns:p14="http://schemas.microsoft.com/office/powerpoint/2010/main" val="140170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F6769E-C6B3-90DF-5435-99CCBFBDA00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72ABBA7-C94C-65B0-F714-0274F55B8D2C}"/>
              </a:ext>
            </a:extLst>
          </p:cNvPr>
          <p:cNvSpPr>
            <a:spLocks noGrp="1"/>
          </p:cNvSpPr>
          <p:nvPr>
            <p:ph idx="1"/>
          </p:nvPr>
        </p:nvSpPr>
        <p:spPr/>
        <p:txBody>
          <a:bodyPr/>
          <a:lstStyle/>
          <a:p>
            <a:endParaRPr lang="tr-TR"/>
          </a:p>
        </p:txBody>
      </p:sp>
      <p:pic>
        <p:nvPicPr>
          <p:cNvPr id="1026" name="Picture 2">
            <a:extLst>
              <a:ext uri="{FF2B5EF4-FFF2-40B4-BE49-F238E27FC236}">
                <a16:creationId xmlns:a16="http://schemas.microsoft.com/office/drawing/2014/main" id="{32B22451-0227-5B63-9720-FDE86A49B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885"/>
            <a:ext cx="12101208" cy="660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45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6916BDB-0299-B9F8-B77E-E2449631EA8F}"/>
              </a:ext>
            </a:extLst>
          </p:cNvPr>
          <p:cNvSpPr>
            <a:spLocks noGrp="1"/>
          </p:cNvSpPr>
          <p:nvPr>
            <p:ph type="title"/>
          </p:nvPr>
        </p:nvSpPr>
        <p:spPr>
          <a:xfrm>
            <a:off x="838201" y="643467"/>
            <a:ext cx="3888526" cy="1800526"/>
          </a:xfrm>
        </p:spPr>
        <p:txBody>
          <a:bodyPr>
            <a:normAutofit/>
          </a:bodyPr>
          <a:lstStyle/>
          <a:p>
            <a:r>
              <a:rPr lang="tr-TR" dirty="0"/>
              <a:t>Encoder</a:t>
            </a:r>
          </a:p>
        </p:txBody>
      </p:sp>
      <p:sp>
        <p:nvSpPr>
          <p:cNvPr id="3" name="İçerik Yer Tutucusu 2">
            <a:extLst>
              <a:ext uri="{FF2B5EF4-FFF2-40B4-BE49-F238E27FC236}">
                <a16:creationId xmlns:a16="http://schemas.microsoft.com/office/drawing/2014/main" id="{0F7E27D0-BF4C-8DD7-67FB-2E55694E889E}"/>
              </a:ext>
            </a:extLst>
          </p:cNvPr>
          <p:cNvSpPr>
            <a:spLocks noGrp="1"/>
          </p:cNvSpPr>
          <p:nvPr>
            <p:ph idx="1"/>
          </p:nvPr>
        </p:nvSpPr>
        <p:spPr>
          <a:xfrm>
            <a:off x="838201" y="2623381"/>
            <a:ext cx="3888528" cy="3553581"/>
          </a:xfrm>
        </p:spPr>
        <p:txBody>
          <a:bodyPr>
            <a:normAutofit/>
          </a:bodyPr>
          <a:lstStyle/>
          <a:p>
            <a:r>
              <a:rPr lang="en-US" sz="1600" b="0" i="0" dirty="0">
                <a:effectLst/>
                <a:latin typeface="Calibri" panose="020F0502020204030204" pitchFamily="34" charset="0"/>
                <a:cs typeface="Calibri" panose="020F0502020204030204" pitchFamily="34" charset="0"/>
              </a:rPr>
              <a:t>It includes a series of convolutional layers that transform the input image into a small-sized feature map</a:t>
            </a:r>
            <a:r>
              <a:rPr lang="tr-TR" sz="1600" b="0" i="0" dirty="0">
                <a:effectLst/>
                <a:latin typeface="Calibri" panose="020F0502020204030204" pitchFamily="34" charset="0"/>
                <a:cs typeface="Calibri" panose="020F0502020204030204" pitchFamily="34" charset="0"/>
              </a:rPr>
              <a:t>.</a:t>
            </a:r>
          </a:p>
          <a:p>
            <a:r>
              <a:rPr lang="en-US" sz="1600" b="0" i="0" dirty="0">
                <a:effectLst/>
                <a:latin typeface="Calibri" panose="020F0502020204030204" pitchFamily="34" charset="0"/>
                <a:cs typeface="Calibri" panose="020F0502020204030204" pitchFamily="34" charset="0"/>
              </a:rPr>
              <a:t>Each convolutional layer typically performs convolution operations using activation functions such as </a:t>
            </a:r>
            <a:r>
              <a:rPr lang="en-US" sz="1600" b="0" i="0" dirty="0" err="1">
                <a:effectLst/>
                <a:latin typeface="Calibri" panose="020F0502020204030204" pitchFamily="34" charset="0"/>
                <a:cs typeface="Calibri" panose="020F0502020204030204" pitchFamily="34" charset="0"/>
              </a:rPr>
              <a:t>ReLU</a:t>
            </a:r>
            <a:r>
              <a:rPr lang="en-US" sz="1600" b="0" i="0" dirty="0">
                <a:effectLst/>
                <a:latin typeface="Calibri" panose="020F0502020204030204" pitchFamily="34" charset="0"/>
                <a:cs typeface="Calibri" panose="020F0502020204030204" pitchFamily="34" charset="0"/>
              </a:rPr>
              <a:t> and features like max-pooling, reducing the size of the feature map while enhancing the representation with learned features.</a:t>
            </a:r>
            <a:endParaRPr lang="tr-TR" sz="1600" b="0" i="0" dirty="0">
              <a:effectLst/>
              <a:latin typeface="Calibri" panose="020F0502020204030204" pitchFamily="34" charset="0"/>
              <a:cs typeface="Calibri" panose="020F0502020204030204" pitchFamily="34" charset="0"/>
            </a:endParaRPr>
          </a:p>
          <a:p>
            <a:r>
              <a:rPr lang="en-US" sz="1600" b="0" i="0" dirty="0">
                <a:effectLst/>
              </a:rPr>
              <a:t>The size of the feature map usually decreases with each convolutional layer, but the learned features become more complex.</a:t>
            </a:r>
            <a:endParaRPr lang="tr-TR" sz="1600" dirty="0">
              <a:cs typeface="Calibri" panose="020F0502020204030204" pitchFamily="34" charset="0"/>
            </a:endParaRPr>
          </a:p>
        </p:txBody>
      </p:sp>
      <p:pic>
        <p:nvPicPr>
          <p:cNvPr id="2050" name="Picture 2" descr="The architecture of our VGG-UNet, where we concatenate the encoder's... |  Download Scientific Diagram">
            <a:extLst>
              <a:ext uri="{FF2B5EF4-FFF2-40B4-BE49-F238E27FC236}">
                <a16:creationId xmlns:a16="http://schemas.microsoft.com/office/drawing/2014/main" id="{04596D50-DEFF-7D31-0823-B0F7C6162C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959564"/>
            <a:ext cx="4747547" cy="2967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57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08D4C2-7C16-F533-6C63-208E0B442269}"/>
              </a:ext>
            </a:extLst>
          </p:cNvPr>
          <p:cNvSpPr>
            <a:spLocks noGrp="1"/>
          </p:cNvSpPr>
          <p:nvPr>
            <p:ph type="title"/>
          </p:nvPr>
        </p:nvSpPr>
        <p:spPr>
          <a:xfrm>
            <a:off x="630936" y="639520"/>
            <a:ext cx="3429000" cy="1719072"/>
          </a:xfrm>
        </p:spPr>
        <p:txBody>
          <a:bodyPr anchor="b">
            <a:normAutofit/>
          </a:bodyPr>
          <a:lstStyle/>
          <a:p>
            <a:r>
              <a:rPr lang="tr-TR" sz="3000"/>
              <a:t>Bottleneck(Common Layer)</a:t>
            </a:r>
          </a:p>
        </p:txBody>
      </p:sp>
      <p:sp>
        <p:nvSpPr>
          <p:cNvPr id="308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247712D-A384-94F9-8830-8E280BDE2EAA}"/>
              </a:ext>
            </a:extLst>
          </p:cNvPr>
          <p:cNvSpPr>
            <a:spLocks noGrp="1"/>
          </p:cNvSpPr>
          <p:nvPr>
            <p:ph idx="1"/>
          </p:nvPr>
        </p:nvSpPr>
        <p:spPr>
          <a:xfrm>
            <a:off x="630936" y="2807208"/>
            <a:ext cx="3429000" cy="3410712"/>
          </a:xfrm>
        </p:spPr>
        <p:txBody>
          <a:bodyPr anchor="t">
            <a:normAutofit/>
          </a:bodyPr>
          <a:lstStyle/>
          <a:p>
            <a:r>
              <a:rPr lang="en-US" sz="2000" b="0" i="0">
                <a:effectLst/>
              </a:rPr>
              <a:t>After the convolutional layers in the encoder, there is a bottleneck layer that compresses the feature map to a smaller size.</a:t>
            </a:r>
            <a:endParaRPr lang="tr-TR" sz="2000" b="0" i="0">
              <a:effectLst/>
            </a:endParaRPr>
          </a:p>
          <a:p>
            <a:r>
              <a:rPr lang="en-US" sz="2000" b="0" i="0">
                <a:effectLst/>
              </a:rPr>
              <a:t>The bottleneck layer allows the network to capture the overall context and high-level features.</a:t>
            </a:r>
            <a:endParaRPr lang="tr-TR" sz="2000"/>
          </a:p>
        </p:txBody>
      </p:sp>
      <p:pic>
        <p:nvPicPr>
          <p:cNvPr id="3074" name="Picture 2" descr="python - Role of mode in bottleneck function in unet network - Data Science  Stack Exchange">
            <a:extLst>
              <a:ext uri="{FF2B5EF4-FFF2-40B4-BE49-F238E27FC236}">
                <a16:creationId xmlns:a16="http://schemas.microsoft.com/office/drawing/2014/main" id="{51AB7FC0-D4F9-7B2A-74B5-CF1CBCBDC9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76661"/>
            <a:ext cx="6903720" cy="450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55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E1A5627-45FE-EAB8-0E49-33A0419E2618}"/>
              </a:ext>
            </a:extLst>
          </p:cNvPr>
          <p:cNvSpPr>
            <a:spLocks noGrp="1"/>
          </p:cNvSpPr>
          <p:nvPr>
            <p:ph type="title"/>
          </p:nvPr>
        </p:nvSpPr>
        <p:spPr>
          <a:xfrm>
            <a:off x="630936" y="639520"/>
            <a:ext cx="3429000" cy="1719072"/>
          </a:xfrm>
        </p:spPr>
        <p:txBody>
          <a:bodyPr anchor="b">
            <a:normAutofit/>
          </a:bodyPr>
          <a:lstStyle/>
          <a:p>
            <a:r>
              <a:rPr lang="tr-TR" sz="5400"/>
              <a:t>Decoder</a:t>
            </a: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BF3B056-6711-E6CD-24B9-095708654B81}"/>
              </a:ext>
            </a:extLst>
          </p:cNvPr>
          <p:cNvSpPr>
            <a:spLocks noGrp="1"/>
          </p:cNvSpPr>
          <p:nvPr>
            <p:ph idx="1"/>
          </p:nvPr>
        </p:nvSpPr>
        <p:spPr>
          <a:xfrm>
            <a:off x="630936" y="2807208"/>
            <a:ext cx="3429000" cy="3410712"/>
          </a:xfrm>
        </p:spPr>
        <p:txBody>
          <a:bodyPr anchor="t">
            <a:normAutofit/>
          </a:bodyPr>
          <a:lstStyle/>
          <a:p>
            <a:r>
              <a:rPr lang="en-US" sz="1500" b="0" i="0">
                <a:effectLst/>
              </a:rPr>
              <a:t>It consists of a series of transpose convolutional layers that upsample the small feature map back to the original input size</a:t>
            </a:r>
            <a:endParaRPr lang="tr-TR" sz="1500" b="0" i="0">
              <a:effectLst/>
            </a:endParaRPr>
          </a:p>
          <a:p>
            <a:r>
              <a:rPr lang="en-US" sz="1500" b="0" i="0">
                <a:effectLst/>
              </a:rPr>
              <a:t>Each transpose convolutional layer expands the feature map size and adds additional information to the output to reduce information loss.</a:t>
            </a:r>
            <a:endParaRPr lang="tr-TR" sz="1500"/>
          </a:p>
          <a:p>
            <a:r>
              <a:rPr lang="en-US" sz="1500" b="0" i="0">
                <a:effectLst/>
              </a:rPr>
              <a:t>Each layer in the decoder improves object boundaries and features using the learned features from earlier convolutional layers.</a:t>
            </a:r>
            <a:endParaRPr lang="tr-TR" sz="1500"/>
          </a:p>
        </p:txBody>
      </p:sp>
      <p:pic>
        <p:nvPicPr>
          <p:cNvPr id="4098" name="Picture 2" descr="The architecture of our VGG-UNet, where we concatenate the encoder's... |  Download Scientific Diagram">
            <a:extLst>
              <a:ext uri="{FF2B5EF4-FFF2-40B4-BE49-F238E27FC236}">
                <a16:creationId xmlns:a16="http://schemas.microsoft.com/office/drawing/2014/main" id="{D2C60374-0D56-3271-9CD7-152758328C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71587"/>
            <a:ext cx="690372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9375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839</Words>
  <Application>Microsoft Office PowerPoint</Application>
  <PresentationFormat>Geniş ekran</PresentationFormat>
  <Paragraphs>57</Paragraphs>
  <Slides>26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Calibri</vt:lpstr>
      <vt:lpstr>Calibri Light</vt:lpstr>
      <vt:lpstr>Söhne</vt:lpstr>
      <vt:lpstr>Office Teması</vt:lpstr>
      <vt:lpstr>Clothes Classification</vt:lpstr>
      <vt:lpstr>Purpose</vt:lpstr>
      <vt:lpstr>PowerPoint Sunusu</vt:lpstr>
      <vt:lpstr>PowerPoint Sunusu</vt:lpstr>
      <vt:lpstr>PowerPoint Sunusu</vt:lpstr>
      <vt:lpstr>PowerPoint Sunusu</vt:lpstr>
      <vt:lpstr>Encoder</vt:lpstr>
      <vt:lpstr>Bottleneck(Common Layer)</vt:lpstr>
      <vt:lpstr>Decoder</vt:lpstr>
      <vt:lpstr>Output Layer</vt:lpstr>
      <vt:lpstr>PowerPoint Sunusu</vt:lpstr>
      <vt:lpstr>PowerPoint Sunusu</vt:lpstr>
      <vt:lpstr>PowerPoint Sunusu</vt:lpstr>
      <vt:lpstr>PowerPoint Sunusu</vt:lpstr>
      <vt:lpstr>Different Clustering Algorithms</vt:lpstr>
      <vt:lpstr>K-means Advantages</vt:lpstr>
      <vt:lpstr>PowerPoint Sunusu</vt:lpstr>
      <vt:lpstr>Determine the Number of Clusters (k) </vt:lpstr>
      <vt:lpstr>Initialize Cluster Centers</vt:lpstr>
      <vt:lpstr>Assign Data Points to Clusters and Update Cluster Centers</vt:lpstr>
      <vt:lpstr>PowerPoint Sunusu</vt:lpstr>
      <vt:lpstr>Convergence Check</vt:lpstr>
      <vt:lpstr>Result</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Clothes Classification</dc:title>
  <dc:creator>Onur Mert</dc:creator>
  <cp:lastModifiedBy>Onur Mert</cp:lastModifiedBy>
  <cp:revision>11</cp:revision>
  <dcterms:created xsi:type="dcterms:W3CDTF">2023-12-20T00:31:34Z</dcterms:created>
  <dcterms:modified xsi:type="dcterms:W3CDTF">2023-12-26T21:28:41Z</dcterms:modified>
</cp:coreProperties>
</file>